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3"/>
  </p:notesMasterIdLst>
  <p:sldIdLst>
    <p:sldId id="29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00" r:id="rId32"/>
    <p:sldId id="287" r:id="rId33"/>
    <p:sldId id="288" r:id="rId34"/>
    <p:sldId id="289" r:id="rId35"/>
    <p:sldId id="291" r:id="rId36"/>
    <p:sldId id="292" r:id="rId37"/>
    <p:sldId id="293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C12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3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A3BEA-2305-4406-BBA9-3528D755773F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F0EC-2C9B-44C0-88B6-0B6F2E9A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DB409-C83D-4428-A863-D4BA5CDDA8B3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8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Ван Гог «Подсолнухи», Анри Матисс «Красные рыбки»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37EF11-3C74-4DD9-87EE-1FC43147AEF5}" type="slidenum">
              <a:rPr lang="ru-RU" smtClean="0">
                <a:latin typeface="Calibri" panose="020F0502020204030204" pitchFamily="34" charset="0"/>
              </a:rPr>
              <a:pPr/>
              <a:t>33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6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2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2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2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C551-A6DA-4D18-B7CC-E1048D9B204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A3C5-98A6-42E2-B8F2-C2F1BE287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18" Type="http://schemas.openxmlformats.org/officeDocument/2006/relationships/slide" Target="slide38.xml"/><Relationship Id="rId3" Type="http://schemas.openxmlformats.org/officeDocument/2006/relationships/slide" Target="slide3.xml"/><Relationship Id="rId21" Type="http://schemas.openxmlformats.org/officeDocument/2006/relationships/slide" Target="slide40.xml"/><Relationship Id="rId7" Type="http://schemas.openxmlformats.org/officeDocument/2006/relationships/slide" Target="slide23.xml"/><Relationship Id="rId12" Type="http://schemas.openxmlformats.org/officeDocument/2006/relationships/slide" Target="slide35.xml"/><Relationship Id="rId17" Type="http://schemas.openxmlformats.org/officeDocument/2006/relationships/slide" Target="slide29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37.xml"/><Relationship Id="rId10" Type="http://schemas.openxmlformats.org/officeDocument/2006/relationships/slide" Target="slide15.xml"/><Relationship Id="rId19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34.xml"/><Relationship Id="rId14" Type="http://schemas.openxmlformats.org/officeDocument/2006/relationships/slide" Target="slide27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7661710" y="2714325"/>
            <a:ext cx="3889161" cy="847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подвиг русского народа.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7836" y="319426"/>
            <a:ext cx="4523874" cy="124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Lcy;&amp;Icy;&amp;KHcy;&amp;Acy;&amp;YAcy; &amp;Ncy;&amp;Acy;&amp;Mcy;, &amp;Kcy;&amp;Ncy;&amp;YAcy;&amp;Zcy;&amp;SOFTcy;, - &amp;Vcy;&amp;Ycy;&amp;Pcy;&amp;Acy;&amp;Lcy;&amp;Acy; &amp;Scy;&amp;Ucy;&amp;Dcy;&amp;SOFTcy;&amp;Bcy;&amp;Icy;&amp;N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23" y="1424538"/>
            <a:ext cx="5868730" cy="47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0305" y="5319724"/>
            <a:ext cx="422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учитель истории  Кузнецова Т.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02492" y="719091"/>
            <a:ext cx="4989251" cy="9858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2131936" y="897707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 descr="&amp;Ocy;&amp;tcy;&amp;vcy;&amp;iecy;&amp;tcy;&amp;ycy;@Mail.Ru: &amp;Kcy;&amp;acy;&amp;kcy;&amp;icy;&amp;iecy; &amp;pcy;&amp;acy;&amp;mcy;&amp;yacy;&amp;tcy;&amp;ncy;&amp;icy;&amp;kcy;&amp;icy; &amp;Mcy;&amp;icy;&amp;ncy;&amp;icy;&amp;ncy;&amp;ucy; &amp;icy; &amp;Pcy;&amp;ocy;&amp;zhcy;&amp;acy;&amp;rcy;&amp;scy;&amp;kcy;&amp;ocy;&amp;mcy;&amp;ucy; &amp;ucy;&amp;scy;&amp;tcy;&amp;acy;&amp;ncy;&amp;ocy;&amp;vcy;&amp;lcy;&amp;iecy;&amp;ncy;&amp;ycy; &amp;vcy; &amp;Ncy;&amp;icy;&amp;zhcy;&amp;ncy;&amp;iecy;&amp;mcy; &amp;Ncy;&amp;ocy;&amp;vcy;&amp;gcy;&amp;ocy;&amp;rcy;&amp;ocy;&amp;dcy;&amp;iecy;. &amp;Scy;&amp;kcy;&amp;ocy;&amp;lcy;&amp;softcy;&amp;kcy;&amp;ocy; &amp;icy;&amp;khcy; &amp;vcy;&amp;scy;&amp;iecy;&amp;gcy;&amp;ocy;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04" y="1790322"/>
            <a:ext cx="3403677" cy="45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Ncy;&amp;icy;&amp;zhcy;&amp;ncy;&amp;icy;&amp;jcy; &amp;Ncy;&amp;ocy;&amp;vcy;&amp;gcy;&amp;ocy;&amp;rcy;&amp;ocy;&amp;dcy; &quot; Just one 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99" y="1790321"/>
            <a:ext cx="3216069" cy="45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64417" y="2334827"/>
            <a:ext cx="2840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1950 г. перед домом № 1 по улице Минина был поставлен бюст Кузьмы Минина работы А. В.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Кикина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Рядом разбили цветник.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97163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6657" y="729109"/>
            <a:ext cx="6569476" cy="8511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954383" y="870012"/>
            <a:ext cx="1587808" cy="509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21 &amp;icy;&amp;yucy;&amp;lcy;&amp;yacy; 2011 &amp;gcy;. &amp;Dcy;&amp;iecy;&amp;ncy;&amp;softcy; &amp;yacy;&amp;vcy;&amp;lcy;&amp;iecy;&amp;ncy;&amp;icy;&amp;yacy; &amp;icy;&amp;kcy;&amp;ocy;&amp;ncy;&amp;ycy; &amp;Bcy;&amp;ocy;&amp;zhcy;&amp;icy;&amp;iecy;&amp;jcy; &amp;Mcy;&amp;acy;&amp;tcy;&amp;iecy;&amp;rcy;&amp;icy; &amp;vcy; &amp;Kcy;&amp;acy;&amp;zcy;&amp;acy;&amp;ncy;&amp;icy; (1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987" y="1882064"/>
            <a:ext cx="5791292" cy="3860861"/>
          </a:xfrm>
          <a:prstGeom prst="rect">
            <a:avLst/>
          </a:prstGeom>
          <a:noFill/>
          <a:ln w="19050">
            <a:solidFill>
              <a:srgbClr val="92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7544" y="1957273"/>
            <a:ext cx="3755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Пожарский на собственные средства построил несколько церквей, в том числе в память о ратниках ополчения, Казанскую церковь.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находится эта церковь?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69328" y="897786"/>
            <a:ext cx="4989251" cy="6913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1847850" y="960453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4614" y="2571851"/>
            <a:ext cx="9081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месте стоял деревянный храм, построенный на деньги князя Д.М.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Пожарского. Храм сгорел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1632.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заново построили в 1636 г. на средства царской семьи Романовых.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собор неоднократно ремонтировался и перестраивался. В 1936 храм был снесён.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1990 началось воссоздание памятника в древних формах по сохранившимся обмерам, завершившееся в 1993 (архитекторы О.И.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Г.Я.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Мокеев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9222" name="Picture 6" descr="&amp;Fcy;&amp;ocy;&amp;tcy;&amp;ocy;&amp;gcy;&amp;rcy;&amp;acy;&amp;fcy;&amp;icy;&amp;yacy; &amp;KHcy;&amp;rcy;&amp;acy;&amp;mcy; &amp;Kcy;&amp;acy;&amp;zcy;&amp;acy;&amp;ncy;&amp;scy;&amp;kcy;&amp;ocy;&amp;jcy; &amp;icy;&amp;kcy;&amp;ocy;&amp;ncy;&amp;ycy; &amp;Bcy;&amp;ocy;&amp;zhcy;&amp;icy;&amp;iecy;&amp;jcy; &amp;Mcy;&amp;acy;&amp;tcy;&amp;iecy;&amp;rcy;&amp;icy; &amp;ncy;&amp;acy; &amp;Kcy;&amp;rcy;&amp;acy;&amp;scy;&amp;ncy;&amp;ocy;&amp;jcy; &amp;pcy;&amp;lcy;&amp;o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38" y="1754067"/>
            <a:ext cx="5295838" cy="45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30993" y="1908699"/>
            <a:ext cx="1775534" cy="4172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7238" y="5680649"/>
            <a:ext cx="529583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 Казанской Богоматери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Москва. Никольская улица, 1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814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31146" y="881449"/>
            <a:ext cx="6649374" cy="784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997035" y="1065597"/>
            <a:ext cx="1355765" cy="4165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937" y="2130641"/>
            <a:ext cx="94458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родился в семье знатного боярина. Стал одним из близких советников царя. Попав в опалу, был пострижен в монахи. Митрополит Ростовский и Ярославский. В Тушинском лагере провозглашается русским патриархом. После неудачных переговоров с поляками оказался в плену. Затем был избран патриархом Руси. Некоторое время фактически управлял страной. Имел пять сыновей. Но только один остался в живых и стал известен на всю Россию.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2410" y="763480"/>
            <a:ext cx="5345422" cy="8573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608153" y="748507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&amp;Pcy;&amp;ocy;&amp;rcy;&amp;tcy;&amp;rcy;&amp;iecy;&amp;tcy; &amp;pcy;&amp;acy;&amp;tcy;&amp;rcy;&amp;icy;&amp;acy;&amp;rcy;&amp;khcy;&amp;acy; &amp;Fcy;&amp;icy;&amp;lcy;&amp;acy;&amp;rcy;&amp;iecy;&amp;tcy;&amp;acy; (&amp;Rcy;&amp;ocy;&amp;mcy;&amp;acy;&amp;ncy;&amp;ocy;&amp;vcy;-&amp;YUcy;&amp;rcy;&amp;softcy;&amp;iecy;&amp;vcy; &amp;Fcy;&amp;iecy;&amp;ocy;&amp;dcy;&amp;ocy;&amp;rcy; &amp;Ncy;&amp;icy;&amp;kcy;&amp;icy;&amp;tcy;&amp;icy;&amp;chcy;) -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28" y="1746927"/>
            <a:ext cx="3553387" cy="44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0194" y="2388093"/>
            <a:ext cx="4136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 Московский и всея Руси Филарет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(1619-1633).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4460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1478" y="673199"/>
            <a:ext cx="6575426" cy="9627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Лица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998619" y="905522"/>
            <a:ext cx="1605716" cy="5736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262" y="1711524"/>
            <a:ext cx="969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«Он принадлежал к числу тех злосчастных людей, которые и привлекали к себе, и отталкивали от себя, - привлекали видимыми качествами ума и таланта, отталкивали незримыми, но чуемыми недостатками сердца и совести. Он умел вызывать удивление и признательность, но никому не внушал доверия; его всегда подозревали в двуличии и коварстве и считали на всё способным. Несомненно, страшная школа Грозного, которую он прошёл, положила на него неизгладимый печальный отпечаток»</a:t>
            </a:r>
          </a:p>
          <a:p>
            <a:pPr lvl="5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«Курс русской истории» В. О.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лючевский.</a:t>
            </a:r>
          </a:p>
        </p:txBody>
      </p:sp>
    </p:spTree>
    <p:extLst>
      <p:ext uri="{BB962C8B-B14F-4D97-AF65-F5344CB8AC3E}">
        <p14:creationId xmlns:p14="http://schemas.microsoft.com/office/powerpoint/2010/main" val="37914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9631" y="754602"/>
            <a:ext cx="5157926" cy="8662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    Лица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670296" y="873394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pro100_mica &amp;Vcy;&amp;chcy;&amp;iecy;&amp;rcy;&amp;acy;&amp;shcy;&amp;ncy;&amp;icy;&amp;jcy; &amp;rcy;&amp;acy;&amp;bcy;, &amp;tcy;&amp;acy;&amp;tcy;&amp;acy;&amp;rcy;&amp;icy;&amp;ncy;, &amp;zcy;&amp;yacy;&amp;tcy;&amp;softcy; &amp;Mcy;&amp;acy;&amp;lcy;&amp;yucy;&amp;tcy;&amp;y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1" y="1802166"/>
            <a:ext cx="3761744" cy="46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80194" y="2388093"/>
            <a:ext cx="4136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Борис Годунов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(1598-1605).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46029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7850" y="896645"/>
            <a:ext cx="6265069" cy="7940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Лица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139518" y="1020932"/>
            <a:ext cx="1571348" cy="5060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Icy;&amp;Vcy;&amp;Acy;&amp;Ncy; &amp;Scy;&amp;Ucy;&amp;Scy;&amp;Acy;&amp;Ncy;&amp;I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4853"/>
            <a:ext cx="6085426" cy="45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2919" y="2166152"/>
            <a:ext cx="29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этот старик?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7701" y="809734"/>
            <a:ext cx="4722920" cy="8222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2282856" y="906517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 descr="&amp;Icy;&amp;Vcy;&amp;Acy;&amp;Ncy; &amp;Scy;&amp;Ucy;&amp;Scy;&amp;Acy;&amp;Ncy;&amp;Icy;&amp;N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5" y="1814204"/>
            <a:ext cx="5715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5385" y="5850384"/>
            <a:ext cx="5715000" cy="2691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«Подвиг Ивана Сусанина»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Баранов.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7477" y="1936133"/>
            <a:ext cx="4136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крестьянин деревни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Домнино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уезда, национальный герой России – Иван Сусанин. Он спас будущего царя Михаила Романова. Завёл отряд поляков, направленный уничтожить нового государя, в непроходимое болото и сам погиб. В 1619 году царь навечно освободил его потомков от всех государственных повинностей.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&amp;lcy;&amp;ucy;&amp;chcy;&amp;shcy;&amp;icy;&amp;iecy; &amp;fcy;&amp;ocy;&amp;tcy;&amp;ocy; &amp;pcy;&amp;ocy; &amp;pcy;&amp;rcy;&amp;ocy;&amp;scy;&amp;mcy;&amp;ocy;&amp;tcy;&amp;rcy;&amp;acy;&amp;mcy; &amp;zcy;&amp;acy; &amp;ncy;&amp;iecy;&amp;dcy;&amp;iecy;&amp;lcy;&amp;yu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5" y="1854665"/>
            <a:ext cx="6364410" cy="42243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587324" y="5525365"/>
            <a:ext cx="2278944" cy="6500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Ивану Сусанину в Костроме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72421" y="2452518"/>
            <a:ext cx="3487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28 сентября 1967 г.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вторская группа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скульптор Н. 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Лавинский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архитекторы М. П. Бубнов и М. Ф. Марковский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46597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86758" y="763180"/>
            <a:ext cx="6622742" cy="873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             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900965" y="941033"/>
            <a:ext cx="1428161" cy="5458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917" y="2170082"/>
            <a:ext cx="9641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На престоле московских государей он был небывалым явлением… богато одарённый, с бойким умом, легко разрешавший в Боярской думе самые трудные вопросы, с живым, даже пылким темпераментом, в опасные минуты доводившим его храбрость до удальства, податливый на увлечения.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совершенно изменил чопорный порядок жизни старых московских государей и их тяжёлое,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угнетальное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к людям, нарушал заветные обычаи священной московской старины, не спал после обеда, не ходил в баню, со всеми обращался просто, обходительно, не по-царски…»</a:t>
            </a:r>
          </a:p>
          <a:p>
            <a:pPr lvl="8"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О. Ключевский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659" y="1758253"/>
            <a:ext cx="540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идёт речь?</a:t>
            </a:r>
            <a:endParaRPr lang="ru-RU" sz="2800" b="1" dirty="0">
              <a:solidFill>
                <a:srgbClr val="C85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272" y="368116"/>
            <a:ext cx="3598796" cy="1225918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9272" y="1989138"/>
            <a:ext cx="3598796" cy="1295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635267" y="345106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9271" y="5229225"/>
            <a:ext cx="3594847" cy="1295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9272" y="3573463"/>
            <a:ext cx="3598796" cy="1295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Картины</a:t>
            </a: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577589" y="345106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9048750" y="333375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10519911" y="333375"/>
            <a:ext cx="1225550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4635267" y="3526992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4635267" y="193604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661917" y="519610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6118608" y="1917701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6118608" y="3561732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6" name="Прямоугольник 15">
            <a:hlinkClick r:id="rId12" action="ppaction://hlinksldjump"/>
          </p:cNvPr>
          <p:cNvSpPr/>
          <p:nvPr/>
        </p:nvSpPr>
        <p:spPr>
          <a:xfrm>
            <a:off x="6129018" y="517873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7" name="Прямоугольник 16">
            <a:hlinkClick r:id="rId13" action="ppaction://hlinksldjump"/>
          </p:cNvPr>
          <p:cNvSpPr/>
          <p:nvPr/>
        </p:nvSpPr>
        <p:spPr>
          <a:xfrm>
            <a:off x="7585709" y="195341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8" name="Прямоугольник 17">
            <a:hlinkClick r:id="rId14" action="ppaction://hlinksldjump"/>
          </p:cNvPr>
          <p:cNvSpPr/>
          <p:nvPr/>
        </p:nvSpPr>
        <p:spPr>
          <a:xfrm>
            <a:off x="7585709" y="3561732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7585709" y="519610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20" name="Прямоугольник 19">
            <a:hlinkClick r:id="rId16" action="ppaction://hlinksldjump"/>
          </p:cNvPr>
          <p:cNvSpPr/>
          <p:nvPr/>
        </p:nvSpPr>
        <p:spPr>
          <a:xfrm>
            <a:off x="9052810" y="195341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21" name="Прямоугольник 20">
            <a:hlinkClick r:id="rId17" action="ppaction://hlinksldjump"/>
          </p:cNvPr>
          <p:cNvSpPr/>
          <p:nvPr/>
        </p:nvSpPr>
        <p:spPr>
          <a:xfrm>
            <a:off x="9052810" y="356607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9097879" y="5178739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23" name="Прямоугольник 22">
            <a:hlinkClick r:id="rId19" action="ppaction://hlinksldjump"/>
          </p:cNvPr>
          <p:cNvSpPr/>
          <p:nvPr/>
        </p:nvSpPr>
        <p:spPr>
          <a:xfrm>
            <a:off x="10519911" y="1936049"/>
            <a:ext cx="1225550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4" name="Прямоугольник 23">
            <a:hlinkClick r:id="rId20" action="ppaction://hlinksldjump"/>
          </p:cNvPr>
          <p:cNvSpPr/>
          <p:nvPr/>
        </p:nvSpPr>
        <p:spPr>
          <a:xfrm>
            <a:off x="10522467" y="3566079"/>
            <a:ext cx="1225550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5" name="Прямоугольник 24">
            <a:hlinkClick r:id="rId21" action="ppaction://hlinksldjump"/>
          </p:cNvPr>
          <p:cNvSpPr/>
          <p:nvPr/>
        </p:nvSpPr>
        <p:spPr>
          <a:xfrm>
            <a:off x="10519911" y="5196109"/>
            <a:ext cx="1225550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7" name="Прямоугольник 6">
            <a:hlinkClick r:id="rId22" action="ppaction://hlinksldjump"/>
          </p:cNvPr>
          <p:cNvSpPr/>
          <p:nvPr/>
        </p:nvSpPr>
        <p:spPr>
          <a:xfrm>
            <a:off x="6106428" y="333375"/>
            <a:ext cx="1223962" cy="1295400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4488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33724" y="813595"/>
            <a:ext cx="4188055" cy="781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2360336" y="889795"/>
            <a:ext cx="719137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 descr="&amp;Ncy;&amp;ocy;&amp;vcy;&amp;ocy;&amp;scy;&amp;tcy;&amp;icy;: &amp;Ncy;&amp;acy;&amp;ucy;&amp;kcy;&amp;acy; &amp;icy; &amp;tcy;&amp;iecy;&amp;khcy;&amp;ncy;&amp;icy;&amp;kcy;&amp;acy;: &amp;Ncy;&amp;acy;&amp;ucy;&amp;kcy;&amp;acy;: &amp;Vcy; &amp;IEcy;&amp;vcy;&amp;rcy;&amp;ocy;&amp;pcy;&amp;ucy; &amp;chcy;&amp;iecy;&amp;rcy;&amp;iecy;&amp;zcy; &amp;kcy;&amp;acy;&amp;tcy;&amp;acy;&amp;scy;&amp;tcy;&amp;rcy;&amp;ocy;&amp;fcy;&amp;u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4" y="1898004"/>
            <a:ext cx="6236348" cy="42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4124" y="3056209"/>
            <a:ext cx="2537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Лжедмитрий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1605-1606 гг.)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144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6858" y="817122"/>
            <a:ext cx="6689926" cy="8029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Лица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767798" y="985421"/>
            <a:ext cx="1712249" cy="4779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858" y="2396972"/>
            <a:ext cx="9152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«выкликнут» царём. При восшествии на престол дал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крестоцельвальную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запись, в которой обещал соблюдать законность: не полагать ни на кого опал; не казнить без суда; не отнимать имущество у родственников осуждённых; не слушать «ложных доводов».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6162" y="786961"/>
            <a:ext cx="5227824" cy="8295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Лица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2156729" y="887413"/>
            <a:ext cx="611187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 descr="&quot;&amp;TScy;&amp;acy;&amp;rcy;&amp;softcy; &amp;Vcy;&amp;acy;&amp;scy;&amp;softcy;&amp;kcy;&amp;acy;&quot;: &amp;ocy;&amp;tcy;&amp;iecy;&amp;tscy; &amp;rcy;&amp;ucy;&amp;scy;&amp;scy;&amp;kcy;&amp;ocy;&amp;jcy; &amp;Scy;&amp;mcy;&amp;ucy;&amp;tcy;&amp;y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62" y="1746375"/>
            <a:ext cx="3943601" cy="47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9791" y="2823099"/>
            <a:ext cx="3799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Василий Шуйский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(1606-1610 гг. 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73679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59114" y="754601"/>
            <a:ext cx="5653011" cy="956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         Картины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448354" y="2902068"/>
            <a:ext cx="2138223" cy="6396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 Скотти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Mcy;&amp;icy;&amp;ncy;&amp;icy;&amp;ncy; &amp;icy; &amp;Pcy;&amp;ocy;&amp;zhcy;&amp;acy;&amp;rcy;&amp;scy;&amp;kcy;&amp;icy;&amp;jcy; (1939) DVDRip &quot; &amp;Kcy;&amp;icy;&amp;ncy;&amp;ocy;&amp;pcy;&amp;ocy;&amp;rcy;&amp;tcy;&amp;acy;&amp;lcy; Muvka - &amp;Scy;&amp;kcy;&amp;acy;&amp;chcy;&amp;acy;&amp;tcy;&amp;softcy; &amp;bcy;&amp;iecy;&amp;scy;&amp;pcy;&amp;lcy;&amp;acy;&amp;tcy;&amp;ncy;&amp;ocy; &amp;fcy;&amp;icy;&amp;lcy;&amp;softcy;&amp;mcy;&amp;y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17" y="2345325"/>
            <a:ext cx="6560600" cy="41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326" y="1711527"/>
            <a:ext cx="987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картины Д.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ожарский и К. Минин. 1850 г.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8355" y="3861788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Мартос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8355" y="4848688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 Брюллов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43200" y="752521"/>
            <a:ext cx="4980373" cy="7122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Картины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488281" y="752521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07419" y="1530127"/>
            <a:ext cx="6387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Скотти Михаил Иванович (1814-1861)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1550" y="1988637"/>
            <a:ext cx="9676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портретный живописец, сын итальянца.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смерти своего отца в домашние ученики к профессору 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Е. Егорову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живя у него, посещал классы Академии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1839 г., вместе с семейством гр.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Кутайсовых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отправился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   Италию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пробыл до 1844 г., занимаясь преимущественно изображением сцен местного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видов природы.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1845 г. был возведен в звание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академика.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1849 по 1856 гг. служил преподавателем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московском училище живописи, ваяния и зодчества. В 1855 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профессора.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Расставшись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московским училищем,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уехал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Италию.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Париже в 1861 г.</a:t>
            </a:r>
          </a:p>
        </p:txBody>
      </p:sp>
    </p:spTree>
    <p:extLst>
      <p:ext uri="{BB962C8B-B14F-4D97-AF65-F5344CB8AC3E}">
        <p14:creationId xmlns:p14="http://schemas.microsoft.com/office/powerpoint/2010/main" val="138559320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9204" y="853427"/>
            <a:ext cx="6738152" cy="7674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9490232" y="2713107"/>
            <a:ext cx="1385620" cy="505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4210" y="1692738"/>
            <a:ext cx="832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картине Э. Э.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Лисснера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upload.wikimedia.org/wikipedia/commons/thumb/9/9a/Lissner.jpg/1280px-Liss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4" y="853427"/>
            <a:ext cx="7856738" cy="57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90231" y="1954348"/>
            <a:ext cx="1340528" cy="4971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upload.wikimedia.org/wikipedia/commons/thumb/9/9a/Lissner.jpg/1280px-Liss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19" y="2287859"/>
            <a:ext cx="5597992" cy="41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67487" y="816746"/>
            <a:ext cx="5335527" cy="783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705807" y="894148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7362" y="1831019"/>
            <a:ext cx="9880847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рассвете 25 августа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1612 г. гетман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Ходкевич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отступил от Москвы.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польских войск, засевших в Кремле и Китай-городе, стало безнадёжным. Они испытывали страшный голод, но на предложение Пожарского сдаться ответили отказом.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Кремле  появились первые умершие, среди осажденных начался каннибализм.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переговоров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шляхтичи стали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торговаться с ополченцами,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выговаривая себе уступки.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Ополченские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ратники и казаки возмутились. 22 октября народ ударил в колокол. Подняв хоругви, каза­ки пошли на штурм Китай-города и взяли его.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Спустя три дня после взятия Китай-города поляки открыли Троицкие ворота Кремля.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картине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Эрне́ста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Ли́сснера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(1874—1941) —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художника-передвижника -  изображен момент, когда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давшийся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польский гарнизон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покидает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Кремль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3334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6556" y="763480"/>
            <a:ext cx="6347534" cy="7506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968147" y="858559"/>
            <a:ext cx="1769352" cy="561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0944" y="1490853"/>
            <a:ext cx="639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Поясните, что изображено на слайде?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876" y="2084500"/>
            <a:ext cx="5827989" cy="41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4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84738" y="861673"/>
            <a:ext cx="5042679" cy="9183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1975946" y="1077404"/>
            <a:ext cx="720725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782" y="2785946"/>
            <a:ext cx="38795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2012 г.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Михайло-Архангельском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соборе нижегородского кремля состоялось освящение точной копии знамени ополчения Кузьмы Минина и Дмитрия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Пожарского (оригинал в Оружейной палате),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освободившего в 1612 году Москву от польско-литовских захватчиков.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&amp;Fcy;&amp;ocy;&amp;tcy;&amp;ocy;&amp;rcy;&amp;iecy;&amp;pcy;&amp;ocy;&amp;rcy;&amp;tcy;&amp;acy;&amp;zhcy;&amp;icy; :: &amp;Ncy;&amp;ocy;&amp;vcy;&amp;ocy;&amp;scy;&amp;tcy;&amp;icy; :: &amp;Ncy;&amp;icy;&amp;zhcy;&amp;iecy;&amp;gcy;&amp;ocy;&amp;rcy;&amp;ocy;&amp;dcy;&amp;scy;&amp;kcy;&amp;acy;&amp;yacy; &amp;iecy;&amp;pcy;&amp;acy;&amp;rcy;&amp;khcy;&amp;icy;&amp;yacy; &amp;Rcy;&amp;ucy;&amp;scy;&amp;scy;&amp;kcy;&amp;ocy;&amp;jcy; &amp;Pcy;&amp;rcy;&amp;acy;&amp;vcy;&amp;ocy;&amp;scy;&amp;lcy;&amp;acy;&amp;vcy;&amp;ncy;&amp;ocy;&amp;jcy; &amp;TScy;&amp;iecy;&amp;rcy;&amp;kcy;&amp;vcy;&amp;i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1556"/>
          <a:stretch/>
        </p:blipFill>
        <p:spPr bwMode="auto">
          <a:xfrm>
            <a:off x="1233996" y="1900555"/>
            <a:ext cx="5885895" cy="4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36782" y="1999496"/>
            <a:ext cx="3354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Знамя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20357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7161" y="699626"/>
            <a:ext cx="6871317" cy="7783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509204" y="798989"/>
            <a:ext cx="1802168" cy="5770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Pcy;&amp;acy;&amp;tcy;&amp;rcy;&amp;icy;&amp;acy;&amp;rcy;&amp;khcy; &amp;Gcy;&amp;iecy;&amp;rcy;&amp;mcy;&amp;ocy;&amp;gcy;&amp;iecy;&amp;ncy; &amp;ocy;&amp;tcy;&amp;kcy;&amp;acy;&amp;zcy;&amp;ycy;&amp;vcy;&amp;acy;&amp;iecy;&amp;tcy; &amp;pcy;&amp;ocy;&amp;lcy;&amp;yacy;&amp;kcy;&amp;acy;&amp;mcy; &amp;pcy;&amp;ocy;&amp;dcy;&amp;pcy;&amp;icy;&amp;scy;&amp;acy;&amp;tcy;&amp;softcy; &amp;gcy;&amp;rcy;&amp;acy;&amp;mcy;&amp;ocy;&amp;tcy;&amp;ucy;. &amp;Kcy;&amp;acy;&amp;rcy;&amp;tcy;&amp;icy;&amp;ncy;&amp;acy; &amp;Pcy;. &amp;CHcy;&amp;icy;&amp;scy;&amp;tcy;&amp;yacy;&amp;kcy;&amp;o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1" y="1686161"/>
            <a:ext cx="5793755" cy="46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2088" y="1944209"/>
            <a:ext cx="3376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изображено на картине Павла Чистякова?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2088" y="3711549"/>
            <a:ext cx="3879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 Павел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родился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1832 году в селе Пруды Тверской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губернии. Всю жизнь посвятил преподавательской 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2088" y="5172912"/>
            <a:ext cx="3711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Чистякова были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Васнецов, Врубель, Поленов, Репин, Серов, Суриков. </a:t>
            </a:r>
          </a:p>
        </p:txBody>
      </p:sp>
    </p:spTree>
    <p:extLst>
      <p:ext uri="{BB962C8B-B14F-4D97-AF65-F5344CB8AC3E}">
        <p14:creationId xmlns:p14="http://schemas.microsoft.com/office/powerpoint/2010/main" val="18180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59" y="749345"/>
            <a:ext cx="6480759" cy="725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          Места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720507" y="896064"/>
            <a:ext cx="108012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215307" y="1474832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 Нижнем Новгороде установлен  обелиск в честь К. Минина и Д. Пожарского?</a:t>
            </a:r>
          </a:p>
        </p:txBody>
      </p:sp>
      <p:pic>
        <p:nvPicPr>
          <p:cNvPr id="6151" name="Picture 9" descr="&amp;Pcy;&amp;ucy;&amp;tcy;&amp;iecy;&amp;shcy;&amp;iecy;&amp;scy;&amp;tcy;&amp;vcy;&amp;icy;&amp;yacy; 2009-&amp;gcy;&amp;ocy; &amp;gcy;&amp;ocy;&amp;dcy;&amp;acy;. &amp;Ncy;&amp;icy;&amp;zhcy;&amp;ncy;&amp;icy;&amp;jcy; &amp;Ncy;&amp;ocy;&amp;vcy;&amp;gcy;&amp;ocy;&amp;rcy;&amp;ocy;&amp;dcy;. 11-15 &amp;icy;&amp;yucy;&amp;ncy;&amp;yacy;. &amp;CHcy;&amp;acy;&amp;scy;&amp;tcy;&amp;softcy; 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67" y="2462136"/>
            <a:ext cx="3206584" cy="4091159"/>
          </a:xfrm>
          <a:prstGeom prst="rect">
            <a:avLst/>
          </a:prstGeom>
          <a:noFill/>
          <a:ln w="19050">
            <a:solidFill>
              <a:srgbClr val="C85C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1" descr="&amp;Ncy;&amp;Tcy;&amp;Acy;-&amp;Pcy;&amp;rcy;&amp;icy;&amp;vcy;&amp;ocy;&amp;lcy;&amp;zhcy;&amp;softcy;&amp;iecy; &amp;Fcy;&amp;ocy;&amp;tcy;&amp;ocy;&amp;rcy;&amp;iecy;&amp;pcy;&amp;ocy;&amp;rcy;&amp;tcy;&amp;acy;&amp;zh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38" y="2428876"/>
            <a:ext cx="3118641" cy="415768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1186" y="754478"/>
            <a:ext cx="5482701" cy="8457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526251" y="863014"/>
            <a:ext cx="720725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&amp;Pcy;&amp;rcy;&amp;ocy;&amp;icy;&amp;zcy;&amp;vcy;&amp;iecy;&amp;dcy;&amp;iecy;&amp;ncy;&amp;icy;&amp;iecy; &amp;icy;&amp;scy;&amp;kcy;&amp;ucy;&amp;scy;&amp;scy;&amp;tcy;&amp;v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13" y="1676274"/>
            <a:ext cx="6915705" cy="4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9001959" y="3176601"/>
            <a:ext cx="1890942" cy="505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Подробнее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6613" y="5690585"/>
            <a:ext cx="691570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картины П. П. Чистякова «Патриарх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темнице отказывает полякам подписать грамоту», 1860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0602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1186" y="754478"/>
            <a:ext cx="5482701" cy="8457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526251" y="863014"/>
            <a:ext cx="720725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11550" y="1731146"/>
            <a:ext cx="9339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ярым противником семибоярщины. Он согласился признать русским царём Владислава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Сигизмундовича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условии его православного крещения и вывода польских войск из России. После отказа поляков выполнить эти требования, стал писать воззвания к Русскому народу, призывая его на борьбу. Поляки лишили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патриаршего престола и заключили в Чудовом монастыре под стражу.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в 1611 г.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ополчение подошло 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оскве и начало осаду кремля, осаждённые в Кремле поляки не раз посылали к Патриарху послов с требованием, чтобы он приказал русским ополченцам отойти от города, угрожая при этом ему смертной казнью. Святитель твёрдо отвечал: «Что вы мне угрожаете? Боюсь одного Бога. Если все вы, литовские люди, пойдёте из московского государства, я благословлю русское ополчение идти от Москвы, если же останетесь здесь, я благословлю всех стоять против вас и помереть за Православную веру».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1612 г., не дождавшись освобождения Москвы,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умер в заточении от голода.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воодушевили на борьбу  многих.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 числе и нижегородского земского старосту Кузьму Минина.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844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50" y="665888"/>
            <a:ext cx="6939988" cy="885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452564" y="789539"/>
            <a:ext cx="1485945" cy="542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50" y="1674639"/>
            <a:ext cx="921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икона стала главной святыней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ополчения?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&amp;Kcy;&amp;ocy;&amp;mcy;&amp;mcy;&amp;iecy;&amp;ncy;&amp;tcy;&amp;acy;&amp;rcy;&amp;icy;&amp;icy;: Lenta.ru: &amp;Pcy;&amp;acy;&amp;pcy;&amp;acy; &amp;Icy;&amp;ocy;&amp;acy;&amp;ncy;&amp;ncy; &amp;Pcy;&amp;acy;&amp;vcy;&amp;iecy;&amp;lcy; II &amp;pcy;&amp;ocy;&amp;pcy;&amp;rcy;&amp;ocy;&amp;shchcy;&amp;acy;&amp;lcy;&amp;scy;&amp;yacy; &amp;scy; &amp;icy;&amp;kcy;&amp;ocy;&amp;ncy;&amp;ocy;&amp;jcy; &amp;Kcy;&amp;acy;&amp;zcy;&amp;acy;&amp;ncy;&amp;scy;&amp;kcy;&amp;ocy;&amp;jcy; &amp;Bcy;&amp;ocy;&amp;zhcy;&amp;softcy;&amp;iecy;&amp;jcy; &amp;mcy;&amp;acy;&amp;tcy;&amp;iecy;&amp;r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43" y="2197856"/>
            <a:ext cx="3368515" cy="40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Kcy;&amp;ocy;&amp;lcy;&amp;lcy;&amp;iecy;&amp;kcy;&amp;tscy;&amp;icy;&amp;icy; &amp;icy; &amp;kcy;&amp;ocy;&amp;lcy;&amp;lcy;&amp;iecy;&amp;kcy;&amp;tscy;&amp;icy;&amp;ocy;&amp;ncy;&amp;iecy;&amp;rcy;&amp;ycy; &amp;Icy;&amp;icy;&amp;scy;&amp;ucy;&amp;scy; &amp;KHcy;&amp;rcy;&amp;icy;&amp;scy;&amp;tcy;&amp;ocy;&amp;scy; &amp;icy; &amp;pcy;&amp;iecy;&amp;rcy;&amp;vcy;&amp;ycy;&amp;iecy; &amp;icy;&amp;kcy;&amp;ocy;&amp;n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36" y="2197857"/>
            <a:ext cx="2792019" cy="40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5536" y="5635852"/>
            <a:ext cx="279201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 Владимирской Божией Матери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543" y="5635851"/>
            <a:ext cx="336851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 Казанской Божией Матери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4044" y="813593"/>
            <a:ext cx="4958918" cy="8747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1721144" y="924649"/>
            <a:ext cx="720725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 descr="&amp;Kcy;&amp;ocy;&amp;mcy;&amp;mcy;&amp;iecy;&amp;ncy;&amp;tcy;&amp;acy;&amp;rcy;&amp;icy;&amp;icy;: Lenta.ru: &amp;Pcy;&amp;acy;&amp;pcy;&amp;acy; &amp;Icy;&amp;ocy;&amp;acy;&amp;ncy;&amp;ncy; &amp;Pcy;&amp;acy;&amp;vcy;&amp;iecy;&amp;lcy; II &amp;pcy;&amp;ocy;&amp;pcy;&amp;rcy;&amp;ocy;&amp;shchcy;&amp;acy;&amp;lcy;&amp;scy;&amp;yacy; &amp;scy; &amp;icy;&amp;kcy;&amp;ocy;&amp;ncy;&amp;ocy;&amp;jcy; &amp;Kcy;&amp;acy;&amp;zcy;&amp;acy;&amp;ncy;&amp;scy;&amp;kcy;&amp;ocy;&amp;jcy; &amp;Bcy;&amp;ocy;&amp;zhcy;&amp;softcy;&amp;iecy;&amp;jcy; &amp;mcy;&amp;acy;&amp;tcy;&amp;iecy;&amp;r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1" y="1824992"/>
            <a:ext cx="3368515" cy="40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8590" y="5909317"/>
            <a:ext cx="336851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 Казанской Божией Матери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659" y="1824992"/>
            <a:ext cx="55751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Чудотворная Казанская икона Божией матери была духовной покровительницей русского воинства с момента её обретения в Казани в 1579 г. и являлась святыней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ополчения. Перед штурмом Кремля и Китай-города ополченцы молились перед иконой. Штурм увенчался успехом, поляки в панике бежали. Это случилось 22 октября (4 ноября нов.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т.). В память об этом было установлено празднование Казанской иконе Божией Матери.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37520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0292" y="874721"/>
            <a:ext cx="5512474" cy="742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Документы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384054" y="2608605"/>
            <a:ext cx="2138223" cy="676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1611 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218" y="1944209"/>
            <a:ext cx="850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К. Минин выступил с данной речью?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6453" y="2405874"/>
            <a:ext cx="7150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 видите и ощущаете, в какой великой беде всё государство ныне находится… Может кто сказать: что мы можем сделать, не имея ни денег, ни войска, ни воеводы способного? Но и моё намерение скажу. Моё имение, всё, что есть, без остатка готов я отдать в пользу и сверх того, заложа дом мой, жену и детей, готов всё отдать в пользу и услугу отечества. И готов лучше со всею моею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семьёю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крайней бедности умереть, нежели видеть отечество в поругании и от врагов в обладании…»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4054" y="3573464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1612 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054" y="4509641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1613 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783649" y="899869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utoUpdateAnimBg="0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7851" y="732653"/>
            <a:ext cx="6455889" cy="888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Документы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987464" y="852101"/>
            <a:ext cx="1447714" cy="548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850" y="1853514"/>
            <a:ext cx="90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Свидетелем каких событий стал баварский купец Г.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аерле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0605" y="2547856"/>
            <a:ext cx="84849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обнажённый труп был брошен на площади. Там издевалась над ним чернь: положив на брюхо маску, вымазанную нечистою грязью, москвитяне кричали: «Вот твой Бог!» Иные вонзали в тело ножи и бросали его с одного места на другое. Наконец, по прошествии трёх суток, один купец выпросил у бояр позволение похоронить его за городом. И в могиле ему не было покоя: в народе разнеслась молва, что ночью там видели огонь и раздаётся весёлая музыка; для того через восемь  дней вырыли труп из могилы, сожгли в пепел и, зарядив им огромную пушку, выстрелили в те ворота, коими он вступил в Москву, чтобы и праха его не оставалось.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8541" y="736492"/>
            <a:ext cx="5785022" cy="873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1353579" y="858729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3754" y="2833818"/>
            <a:ext cx="4613189" cy="120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аварский купец Г.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Паерле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свидетелем убийства Лжедмитрия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1606 г.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&amp;Rcy;&amp;ucy;&amp;scy;&amp;sof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97" y="1733874"/>
            <a:ext cx="4128100" cy="48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7146" y="5777512"/>
            <a:ext cx="467909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минуты Дмитрий Самозванца. К.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Вениг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1879 г.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40975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8408" y="765604"/>
            <a:ext cx="5318284" cy="900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Документы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811" y="1962964"/>
            <a:ext cx="90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 был подписан договор от 17 августа 1610 г.?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091" y="2721920"/>
            <a:ext cx="8995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«Благословлению и совету святейшего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патриарха Московского и всея Руси, и митрополитов… и всех чинов служилых людей великого Московского государства мы бояре… да думные дьяки… приговорили о том… чтобы послать бить челом к великому государю Сигизмунду, королю польскому, и великому князю литовскому, чтоб великий государь Сигизмунд пожаловал на Владимирское и Московское и на её великие государства Российского царства сына своего Владислава королевича…»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3449" y="5343689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Карлом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1341" y="5372371"/>
            <a:ext cx="2138223" cy="6480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Ходкевичем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4536489" y="5343689"/>
            <a:ext cx="2610035" cy="676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Жолкевским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2078510" y="928688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29947" y="873211"/>
            <a:ext cx="6614984" cy="8079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Документы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23781" y="1086214"/>
            <a:ext cx="1438403" cy="439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947" y="2361466"/>
            <a:ext cx="90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документ и кем он был подписан?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947" y="3564991"/>
            <a:ext cx="8834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«Целую крест (обещаю) всей земле на том, что мне ни над кем ничего не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собору, никакого дурна».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7350" y="728233"/>
            <a:ext cx="5303044" cy="968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1577975" y="928689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&amp;Vcy;&amp;acy;&amp;scy;&amp;icy;&amp;lcy;&amp;icy;&amp;jcy; &amp;SHcy;&amp;ucy;&amp;jcy;&amp;scy;&amp;kcy;&amp;icy;&amp;j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839225"/>
            <a:ext cx="3857132" cy="46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8872" y="1971564"/>
            <a:ext cx="5376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Лжедмитрия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престол вступил боярский царь Василий Шуйский. Он дал оформленное в виде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крестоцеловальной записи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сохранить привилегии боярства, не отнимать у них вотчин и не судить бояр без участия Боярской думы.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899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5041" y="692151"/>
            <a:ext cx="4501934" cy="720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909429" y="784226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4" name="Picture 10" descr="&amp;Scy;&amp;tscy;&amp;iecy;&amp;ncy;&amp;acy;&amp;rcy;&amp;icy;&amp;jcy; &amp;pcy;&amp;rcy;&amp;acy;&amp;zcy;&amp;dcy;&amp;ncy;&amp;icy;&amp;kcy;&amp;acy; (35 &amp;mcy;&amp;icy;&amp;ncy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49" y="1557338"/>
            <a:ext cx="3313112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46" y="3248757"/>
            <a:ext cx="3332529" cy="32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4825549" y="1679097"/>
            <a:ext cx="6551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в честь организаторов народного ополчения 1612 г.  был установлен в 1828 г. в кремле неподалёку от Михайло-Архангельского собора.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4586" y="5946777"/>
            <a:ext cx="3317875" cy="6461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 И. П.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архитектор А. И. Мельников.</a:t>
            </a:r>
          </a:p>
        </p:txBody>
      </p:sp>
      <p:pic>
        <p:nvPicPr>
          <p:cNvPr id="2050" name="Picture 2" descr="Category:Nizhny Novgorod Kremlin -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72" y="3248757"/>
            <a:ext cx="2439108" cy="32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89042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6378" y="735956"/>
            <a:ext cx="6666621" cy="9116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Документы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747388" y="1002153"/>
            <a:ext cx="1323631" cy="424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378" y="1913764"/>
            <a:ext cx="90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кому обращена просьба?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090" y="3000652"/>
            <a:ext cx="8816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 все, к её ногам припадая, со слезами били челом и просили у неё, чтобы благословила сына своего на престол царский Московского государства… Она же, вняв слёзным мольбам бесчисленных людей, с трудом согласилась на это: ибо государь был молод, а время тогда было бурное и люди строптивые – то есть склонные к смутам».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Хронограф, 1617 г.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69481" y="830665"/>
            <a:ext cx="4553937" cy="739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2112578" y="846532"/>
            <a:ext cx="720725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 descr="&amp;Pcy;&amp;ocy;&amp;rcy;&amp;tcy;&amp;rcy;&amp;iecy;&amp;tcy; &amp;icy;&amp;ncy;&amp;ocy;&amp;kcy;&amp;icy;&amp;ncy;&amp;icy; &amp;Mcy;&amp;acy;&amp;rcy;&amp;fcy;&amp;ycy; &amp;Icy;&amp;vcy;&amp;acy;&amp;ncy;&amp;ocy;&amp;vcy;&amp;ncy;&amp;ycy;, &amp;mcy;&amp;acy;&amp;tcy;&amp;iecy;&amp;rcy;&amp;icy; &amp;tscy;&amp;acy;&amp;rcy;&amp;yacy; &amp;Mcy;&amp;icy;&amp;khcy;&amp;acy;&amp;icy;&amp;lcy;&amp;acy; &amp;Fcy;&amp;iecy;&amp;dcy;&amp;ocy;&amp;rcy;&amp;ocy;&amp;vcy;&amp;i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05" y="1713389"/>
            <a:ext cx="3491952" cy="47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5729" y="2256933"/>
            <a:ext cx="5415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обращена к инокине Марфе, матери Михаила Фёдоровича – первого царя из династии Романовых.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1452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6908" y="760413"/>
            <a:ext cx="6903307" cy="796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706607" y="900380"/>
            <a:ext cx="1224136" cy="5169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2566988" y="1557339"/>
            <a:ext cx="720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храм стал центром празднования первого Дня единения России? </a:t>
            </a:r>
          </a:p>
        </p:txBody>
      </p:sp>
      <p:pic>
        <p:nvPicPr>
          <p:cNvPr id="8199" name="Picture 8" descr="&amp;Ncy;&amp;icy;&amp;zhcy;&amp;ncy;&amp;icy;&amp;jcy; &amp;Ncy;&amp;ocy;&amp;vcy;&amp;gcy;&amp;ocy;&amp;rcy;&amp;ocy;&amp;dcy; &amp;TScy;&amp;iecy;&amp;rcy;&amp;kcy;&amp;ocy;&amp;vcy;&amp;softcy; &amp;Rcy;&amp;ocy;&amp;zhcy;&amp;dcy;&amp;iecy;&amp;scy;&amp;tcy;&amp;vcy;&amp;acy; &amp;Icy;&amp;ocy;&amp;acy;&amp;ncy;&amp;ncy;&amp;acy; &amp;Pcy;&amp;rcy;&amp;iecy;&amp;dcy;&amp;tcy;&amp;iecy;&amp;chcy;&amp;icy; &amp;CHcy;&amp;acy;&amp;scy;&amp;ocy;&amp;vcy;&amp;ncy;&amp;yacy; &amp;Pcy;&amp;rcy;&amp;iecy;&amp;ocy;&amp;bcy;&amp;rcy;&amp;acy;&amp;zhcy;&amp;iecy;&amp;ncy;&amp;icy;&amp;yacy; &amp;Gcy;&amp;ocy;&amp;scy;&amp;pcy;&amp;ocy;&amp;dcy;&amp;ncy;&amp;yacy; &amp;Pcy;&amp;acy;&amp;mcy;&amp;yacy;&amp;tcy;&amp;ncy;&amp;icy;&amp;kcy;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/>
          <a:stretch>
            <a:fillRect/>
          </a:stretch>
        </p:blipFill>
        <p:spPr bwMode="auto">
          <a:xfrm>
            <a:off x="1243914" y="2523761"/>
            <a:ext cx="4596284" cy="3901708"/>
          </a:xfrm>
          <a:prstGeom prst="rect">
            <a:avLst/>
          </a:prstGeom>
          <a:noFill/>
          <a:ln w="9525">
            <a:solidFill>
              <a:srgbClr val="C85C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TScy;&amp;iecy;&amp;rcy;&amp;kcy;&amp;ocy;&amp;vcy;&amp;softcy; &amp;Icy;&amp;ocy;&amp;acy;&amp;ncy;&amp;ncy;&amp;acy; &amp;Pcy;&amp;rcy;&amp;iecy;&amp;dcy;&amp;tcy;&amp;iecy;&amp;chcy;&amp;icy; - &amp;Mcy;&amp;ocy;&amp;bcy;&amp;icy;&amp;lcy;&amp;softcy;&amp;ncy;&amp;ycy;&amp;iecy; &amp;ecy;&amp;kcy;&amp;scy;&amp;kcy;&amp;ucy;&amp;rcy;&amp;scy;&amp;icy;&amp;icy; - &amp;Mcy;&amp;ucy;&amp;zcy;&amp;iecy;&amp;jcy; &amp;gcy;&amp;ocy;&amp;rcy;&amp;ocy;&amp;dcy;&amp;scy;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9" y="2523761"/>
            <a:ext cx="4954547" cy="3901707"/>
          </a:xfrm>
          <a:prstGeom prst="rect">
            <a:avLst/>
          </a:prstGeom>
          <a:noFill/>
          <a:ln>
            <a:solidFill>
              <a:srgbClr val="C85C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301665" y="719139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41791" y="673101"/>
            <a:ext cx="5881817" cy="720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41791" y="1603376"/>
            <a:ext cx="83534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торжества нового государственного праздника, впервые отмечавшегося в 2005 г. проходили в Нижнем Новгороде у церкви Рождества Иоанна Предтечи (ул. Рождественская, 16).  Храм известен с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в., отстроен в камне в 1683 г. Перед ним Кузьма Минин призывал нижегородцев к сбору средств на народное ополчение. </a:t>
            </a:r>
          </a:p>
        </p:txBody>
      </p:sp>
      <p:pic>
        <p:nvPicPr>
          <p:cNvPr id="9226" name="Picture 10" descr="&amp;Kcy;&amp;Acy;&amp;Rcy;&amp;Tcy;&amp;Icy;&amp;Ncy;&amp;Ycy; &amp;Mcy;&amp;Acy;&amp;Kcy;&amp;Ocy;&amp;Vcy;&amp;Scy;&amp;Kcy;&amp;Ocy;&amp;Gcy;&amp;Ocy;. &amp;Vcy;&amp;ocy;&amp;zcy;&amp;zcy;&amp;vcy;&amp;acy;&amp;ncy;&amp;icy;&amp;iecy; &amp;Mcy;&amp;icy;&amp;ncy;&amp;icy;&amp;ncy;&amp;acy; &amp;ncy;&amp;acy; &amp;pcy;&amp;lcy;&amp;ocy;&amp;shchcy;&amp;acy;&amp;dcy;&amp;icy; &amp;Ncy;&amp;icy;&amp;zhcy;&amp;ncy;&amp;iecy;&amp;gcy;&amp;ocy; &amp;Ncy;&amp;ocy;&amp;vcy;&amp;gcy;…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23" y="1557339"/>
            <a:ext cx="4168346" cy="49059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&amp;Ncy;&amp;acy;&amp;ucy;&amp;chcy;&amp;ncy;&amp;ocy;-&amp;icy;&amp;ncy;&amp;fcy;&amp;ocy;&amp;rcy;&amp;mcy;&amp;acy;&amp;tscy;&amp;icy;&amp;ocy;&amp;ncy;&amp;ncy;&amp;ycy;&amp;jcy; &amp;tscy;&amp;iecy;&amp;ncy;&amp;tcy;&amp;rcy; &amp;Scy;&amp;Pcy;&amp;bcy;&amp;Gcy;&amp;Tcy;&amp;Ucy;&amp;Rcy;&amp;P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29" y="2967839"/>
            <a:ext cx="3005776" cy="3367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09066" y="2015232"/>
            <a:ext cx="4790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Е. Маковский «Воззвание Минина», 1896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НГХМ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Овал 1"/>
          <p:cNvSpPr/>
          <p:nvPr/>
        </p:nvSpPr>
        <p:spPr>
          <a:xfrm>
            <a:off x="3994951" y="1603376"/>
            <a:ext cx="1660125" cy="272892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47935" y="5188843"/>
            <a:ext cx="1353844" cy="4154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18273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5938" y="702593"/>
            <a:ext cx="6837164" cy="7977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658323" y="896643"/>
            <a:ext cx="1253553" cy="4616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5938" y="1908699"/>
            <a:ext cx="945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 Нижнем Новгороде находится площадь Народного единства?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&amp;Pcy;&amp;acy;&amp;rcy;&amp;kcy;&amp;ocy;&amp;vcy;&amp;kcy;&amp;ucy; &amp;ncy;&amp;acy; &amp;pcy;&amp;lcy;&amp;ocy;&amp;shchcy;&amp;acy;&amp;dcy;&amp;icy; &amp;Ncy;&amp;acy;&amp;rcy;&amp;ocy;&amp;dcy;&amp;ncy;&amp;ocy;&amp;gcy;&amp;ocy; &amp;iecy;&amp;dcy;&amp;icy;&amp;ncy;&amp;scy;&amp;tcy;&amp;vcy;&amp;acy; &amp;zcy;&amp;acy;&amp;pcy;&amp;rcy;&amp;iecy;&amp;tcy;&amp;ya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48" y="2447557"/>
            <a:ext cx="5101364" cy="40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95935" y="712764"/>
            <a:ext cx="4000130" cy="908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2247345" y="852475"/>
            <a:ext cx="719138" cy="62865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 descr="&amp;Fcy;&amp;ocy;&amp;tcy;&amp;ocy;: &amp;Dcy;&amp;iecy;&amp;zhcy;&amp;acy;&amp;vcy;&amp;yucy;. &amp;Fcy;&amp;ocy;&amp;tcy;&amp;ocy;&amp;gcy;&amp;rcy;&amp;acy;&amp;fcy; Ypp. &amp;Gcy;&amp;ocy;&amp;rcy;&amp;ocy;&amp;dcy; - &amp;Fcy;&amp;ocy;&amp;tcy;&amp;ocy; &amp;icy; &amp;fcy;&amp;ocy;&amp;tcy;&amp;ocy;&amp;gcy;&amp;rcy;&amp;acy;&amp;fcy; &amp;ncy;&amp;acy; &amp;Rcy;&amp;acy;&amp;scy;&amp;fcy;&amp;ocy;&amp;kcy;&amp;ucy;&amp;scy;&amp;iecy;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/>
        </p:blipFill>
        <p:spPr bwMode="auto">
          <a:xfrm>
            <a:off x="1178619" y="1740084"/>
            <a:ext cx="6282075" cy="45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9183" y="1953087"/>
            <a:ext cx="3417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Народного единства находится на том месте, где посадский староста Кузьма Минин призывал нижегородцев не пожалеть имущества и самой жизни для спасения Отечества. 4 ноября 2005 г. здесь был  открыт памятник Минину и Пожарскому, а сама площадь названа площадью Народного единства.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619" y="5832630"/>
            <a:ext cx="6282075" cy="5912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Архитекторы:  А. 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Гельфонд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Ю. Н. Карцев, А. Ю. Копылов, М. 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Дуцев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17868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8456" y="781235"/>
            <a:ext cx="6744464" cy="7674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Места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590396" y="903695"/>
            <a:ext cx="1525665" cy="5224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457" y="1864311"/>
            <a:ext cx="950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улице в Нижнем Новгороде установлен бюст Кузьмы Минина?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fy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66" y="2459115"/>
            <a:ext cx="4589798" cy="39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6121802" y="4687410"/>
            <a:ext cx="785025" cy="10386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1683</Words>
  <Application>Microsoft Office PowerPoint</Application>
  <PresentationFormat>Произвольный</PresentationFormat>
  <Paragraphs>199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          Места 100</vt:lpstr>
      <vt:lpstr> Места 100</vt:lpstr>
      <vt:lpstr>         Места 200</vt:lpstr>
      <vt:lpstr> Места 200</vt:lpstr>
      <vt:lpstr>Места 300</vt:lpstr>
      <vt:lpstr> Места 300</vt:lpstr>
      <vt:lpstr>           Места 400</vt:lpstr>
      <vt:lpstr>Места 400</vt:lpstr>
      <vt:lpstr>Места 500</vt:lpstr>
      <vt:lpstr>Места 500</vt:lpstr>
      <vt:lpstr>Лица 100</vt:lpstr>
      <vt:lpstr>Лица 100</vt:lpstr>
      <vt:lpstr>               Лица 200</vt:lpstr>
      <vt:lpstr>         Лица 200</vt:lpstr>
      <vt:lpstr>                Лица 300</vt:lpstr>
      <vt:lpstr>Лица 300</vt:lpstr>
      <vt:lpstr>             Лица 400 </vt:lpstr>
      <vt:lpstr>Лица 400</vt:lpstr>
      <vt:lpstr>               Лица 500</vt:lpstr>
      <vt:lpstr>Лица 500</vt:lpstr>
      <vt:lpstr>         Картины 100</vt:lpstr>
      <vt:lpstr>Картины 100</vt:lpstr>
      <vt:lpstr>                 Картины 200</vt:lpstr>
      <vt:lpstr>Картины 200</vt:lpstr>
      <vt:lpstr>             Картины 300</vt:lpstr>
      <vt:lpstr>Картины 300</vt:lpstr>
      <vt:lpstr>              Картины 400</vt:lpstr>
      <vt:lpstr>Картины 400</vt:lpstr>
      <vt:lpstr>Картины 400</vt:lpstr>
      <vt:lpstr>              Картины 500</vt:lpstr>
      <vt:lpstr>Картины 500</vt:lpstr>
      <vt:lpstr>             Документы 100</vt:lpstr>
      <vt:lpstr>            Документы 200</vt:lpstr>
      <vt:lpstr>Документы 200</vt:lpstr>
      <vt:lpstr>      Документы 300</vt:lpstr>
      <vt:lpstr>                Документы  400</vt:lpstr>
      <vt:lpstr>Документы 400</vt:lpstr>
      <vt:lpstr>      Документы 500</vt:lpstr>
      <vt:lpstr>Документы 500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user</dc:creator>
  <cp:lastModifiedBy>User</cp:lastModifiedBy>
  <cp:revision>68</cp:revision>
  <dcterms:created xsi:type="dcterms:W3CDTF">2014-10-26T09:40:02Z</dcterms:created>
  <dcterms:modified xsi:type="dcterms:W3CDTF">2015-04-21T19:56:59Z</dcterms:modified>
</cp:coreProperties>
</file>