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65" r:id="rId4"/>
    <p:sldId id="266" r:id="rId5"/>
    <p:sldId id="263" r:id="rId6"/>
    <p:sldId id="256" r:id="rId7"/>
    <p:sldId id="258" r:id="rId8"/>
    <p:sldId id="257" r:id="rId9"/>
    <p:sldId id="259" r:id="rId10"/>
    <p:sldId id="272" r:id="rId11"/>
    <p:sldId id="261" r:id="rId12"/>
    <p:sldId id="262" r:id="rId13"/>
    <p:sldId id="273" r:id="rId14"/>
    <p:sldId id="288" r:id="rId15"/>
    <p:sldId id="267" r:id="rId16"/>
    <p:sldId id="260" r:id="rId17"/>
    <p:sldId id="287" r:id="rId18"/>
    <p:sldId id="268" r:id="rId19"/>
    <p:sldId id="274" r:id="rId20"/>
    <p:sldId id="275" r:id="rId21"/>
    <p:sldId id="277" r:id="rId22"/>
    <p:sldId id="278" r:id="rId23"/>
    <p:sldId id="279" r:id="rId24"/>
    <p:sldId id="280" r:id="rId25"/>
    <p:sldId id="283" r:id="rId26"/>
    <p:sldId id="284" r:id="rId27"/>
    <p:sldId id="286" r:id="rId28"/>
    <p:sldId id="285" r:id="rId29"/>
    <p:sldId id="269" r:id="rId30"/>
    <p:sldId id="27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DD7"/>
    <a:srgbClr val="F094E3"/>
    <a:srgbClr val="E12B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5D4A5-E4C3-4C7A-9FBA-19CB025C2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3;&#1072;&#1083;&#1080;&#1085;&#1072;\&#1056;&#1072;&#1073;&#1086;&#1095;&#1080;&#1081;%20&#1089;&#1090;&#1086;&#1083;\&#1059;&#1056;&#1054;&#1050;%206%20&#1082;&#1083;&#1072;&#1089;&#1089;%20&#1057;&#1045;&#1056;&#1042;&#1048;&#1056;%20&#1057;&#1058;&#1054;&#1051;&#1040;\&#1057;&#1045;&#1056;&#1042;&#1048;&#1056;&#1054;&#1042;&#1050;&#1040;%20&#1057;&#1040;&#1051;&#1060;&#1045;&#1058;&#1050;&#1040;&#1052;&#1048;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3;&#1072;&#1083;&#1080;&#1085;&#1072;\&#1056;&#1072;&#1073;&#1086;&#1095;&#1080;&#1081;%20&#1089;&#1090;&#1086;&#1083;\&#1059;&#1056;&#1054;&#1050;%206%20&#1082;&#1083;&#1072;&#1089;&#1089;%20&#1057;&#1045;&#1056;&#1042;&#1048;&#1056;%20&#1057;&#1058;&#1054;&#1051;&#1040;\&#1057;&#1040;&#1051;&#1060;&#1045;&#1058;&#1050;&#1059;%20&#1053;&#1040;%20&#1050;&#1054;&#1051;&#1045;&#1053;&#1048;.wm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3;&#1072;&#1083;&#1080;&#1085;&#1072;\&#1056;&#1072;&#1073;&#1086;&#1095;&#1080;&#1081;%20&#1089;&#1090;&#1086;&#1083;\&#1059;&#1056;&#1054;&#1050;%206%20&#1082;&#1083;&#1072;&#1089;&#1089;%20&#1057;&#1045;&#1056;&#1042;&#1048;&#1056;%20&#1057;&#1058;&#1054;&#1051;&#1040;\&#1043;&#1056;&#1071;&#1047;&#1053;&#1067;&#1052;%20&#1041;&#1067;&#1058;&#1068;%20&#1057;&#1058;&#1067;&#1044;&#1053;&#1054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3;&#1072;&#1083;&#1080;&#1085;&#1072;\&#1056;&#1072;&#1073;&#1086;&#1095;&#1080;&#1081;%20&#1089;&#1090;&#1086;&#1083;\&#1059;&#1056;&#1054;&#1050;%206%20&#1082;&#1083;&#1072;&#1089;&#1089;%20&#1057;&#1045;&#1056;&#1042;&#1048;&#1056;%20&#1057;&#1058;&#1054;&#1051;&#1040;\&#1054;&#1050;&#1054;&#1053;&#1063;&#1040;&#1053;&#1048;&#1045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3;&#1072;&#1083;&#1080;&#1085;&#1072;\&#1056;&#1072;&#1073;&#1086;&#1095;&#1080;&#1081;%20&#1089;&#1090;&#1086;&#1083;\&#1059;&#1056;&#1054;&#1050;%206%20&#1082;&#1083;&#1072;&#1089;&#1089;%20&#1057;&#1045;&#1056;&#1042;&#1048;&#1056;%20&#1057;&#1058;&#1054;&#1051;&#1040;\&#1053;&#1045;%20&#1047;&#1053;&#1040;&#1045;&#1058;%20&#1057;&#1058;&#1054;&#1051;%20&#1055;&#1056;&#1048;&#1041;&#1054;&#1056;&#1054;&#1042;%20&#1043;&#1040;&#1043;&#1040;&#1056;&#1048;&#1053;.wm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Анимация 1\ЕДА\File2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37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980728"/>
            <a:ext cx="2664296" cy="1328088"/>
          </a:xfrm>
          <a:prstGeom prst="rect">
            <a:avLst/>
          </a:prstGeom>
          <a:ln>
            <a:noFill/>
          </a:ln>
          <a:effectLst>
            <a:softEdge rad="3175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 ДЕНЬ!</a:t>
            </a:r>
          </a:p>
          <a:p>
            <a:pPr algn="ctr"/>
            <a:r>
              <a:rPr lang="ru-RU" sz="5400" b="1" dirty="0" smtClean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РАДЫ ВАС 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ПРИВЕТСТВОВАТЬ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НАС В ГОСТЯХ! </a:t>
            </a:r>
            <a:endParaRPr lang="ru-RU" sz="5400" b="1" cap="none" spc="0" dirty="0">
              <a:ln w="1905"/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32656"/>
            <a:ext cx="8640763" cy="12239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пропущено в последовательности сервировки стола?</a:t>
            </a:r>
          </a:p>
        </p:txBody>
      </p:sp>
      <p:sp>
        <p:nvSpPr>
          <p:cNvPr id="7171" name="Текст 3"/>
          <p:cNvSpPr>
            <a:spLocks noGrp="1"/>
          </p:cNvSpPr>
          <p:nvPr>
            <p:ph type="body" idx="2"/>
          </p:nvPr>
        </p:nvSpPr>
        <p:spPr>
          <a:xfrm>
            <a:off x="4643438" y="1989138"/>
            <a:ext cx="4164012" cy="4278312"/>
          </a:xfrm>
        </p:spPr>
        <p:txBody>
          <a:bodyPr>
            <a:normAutofit/>
          </a:bodyPr>
          <a:lstStyle/>
          <a:p>
            <a:pPr marL="7938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 Накрыть стол скатертью</a:t>
            </a:r>
          </a:p>
          <a:p>
            <a:pPr marL="7938" eaLnBrk="1" hangingPunct="1">
              <a:buFont typeface="Arial" pitchFamily="34" charset="0"/>
              <a:buChar char="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938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Сервировать тарелками</a:t>
            </a:r>
          </a:p>
          <a:p>
            <a:pPr marL="7938" eaLnBrk="1" hangingPunct="1">
              <a:buFont typeface="Arial" pitchFamily="34" charset="0"/>
              <a:buChar char="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938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Разложить приборы</a:t>
            </a:r>
          </a:p>
          <a:p>
            <a:pPr marL="7938" eaLnBrk="1" hangingPunct="1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938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Разложить салфетки</a:t>
            </a:r>
          </a:p>
          <a:p>
            <a:pPr marL="7938" eaLnBrk="1" hangingPunct="1">
              <a:buFont typeface="Arial" pitchFamily="34" charset="0"/>
              <a:buChar char="•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938" eaLnBrk="1" hangingPunct="1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938" eaLnBrk="1" hangingPunct="1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9" descr="img35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16113"/>
            <a:ext cx="4643438" cy="4745037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67544" y="1844824"/>
            <a:ext cx="792088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70C0"/>
                </a:solidFill>
              </a:rPr>
              <a:t>ТЕМА УРОКА</a:t>
            </a:r>
          </a:p>
          <a:p>
            <a:endParaRPr lang="ru-RU" sz="3200" b="1" dirty="0" smtClean="0"/>
          </a:p>
          <a:p>
            <a:pPr algn="ctr"/>
            <a:r>
              <a:rPr lang="ru-RU" sz="5400" b="1" dirty="0" smtClean="0">
                <a:solidFill>
                  <a:srgbClr val="FFC000"/>
                </a:solidFill>
              </a:rPr>
              <a:t>«</a:t>
            </a:r>
            <a:r>
              <a:rPr lang="ru-RU" sz="5400" b="1" smtClean="0">
                <a:solidFill>
                  <a:srgbClr val="FFC000"/>
                </a:solidFill>
              </a:rPr>
              <a:t>РОЛЬ САЛФЕТКИ </a:t>
            </a:r>
            <a:r>
              <a:rPr lang="ru-RU" sz="5400" b="1" dirty="0" smtClean="0">
                <a:solidFill>
                  <a:srgbClr val="FFC000"/>
                </a:solidFill>
              </a:rPr>
              <a:t>В СЕРВИРОВКЕ СТОЛА»</a:t>
            </a:r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ЕРВИРОВКА САЛФЕТКАМ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3568" y="1772816"/>
            <a:ext cx="7200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70C0"/>
                </a:solidFill>
              </a:rPr>
              <a:t>ЦЕЛЬ</a:t>
            </a:r>
          </a:p>
          <a:p>
            <a:endParaRPr lang="ru-RU" sz="3200" dirty="0" smtClean="0"/>
          </a:p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ДЕКОРИРОВАНИЕ СТОЛА САЛФЕТКАМИ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3568" y="548680"/>
            <a:ext cx="7992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0070C0"/>
                </a:solidFill>
              </a:rPr>
              <a:t>ЗАДАЧИ</a:t>
            </a:r>
          </a:p>
          <a:p>
            <a:endParaRPr lang="ru-RU" dirty="0" smtClean="0"/>
          </a:p>
          <a:p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-УЗНАТЬ ИСТОРИЮ ПОЯВЛЕНИЯ САЛФЕТКИ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ИЗГОТОВИТЬ ПРАЗДНИЧНУЮ  САЛФЕТКУ, ИСПОЛЬЗУЯ ТЕХНОЛОГИЧЕСКИЕ КАРТЫ 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ДОПОЛНИТЬ ОФОРМЛЕНИЕ СТОЛА САЛФЕТКАМИ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0"/>
            <a:ext cx="856895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ИСТОРИЯ ПОЯВЛЕНИЯ САЛФЕТКИ</a:t>
            </a:r>
          </a:p>
          <a:p>
            <a:pPr lvl="0"/>
            <a:r>
              <a:rPr lang="ru-RU" sz="2400" b="1" i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Примерно 300 лет тому назад наряду со скатертью в обиход вошли столовые салфетки.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Первую салфетку изобрел художник, повар и просто великий человек Леонардо да Винчи, который очень любил устраивать веселые вечеринки для друзей. 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В те далекие времена во время застолий многие люди вытирали испачкавшиеся столовые приборы о скатерти и полы собственной одежды. 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Точная дата происхождения салфетки - это июнь 1887 года. Запатентовал изобретение англичанин Джон Дикинсон.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 Первые салфетки для гигиены рук были выполнены из полотна. </a:t>
            </a:r>
          </a:p>
          <a:p>
            <a:r>
              <a:rPr lang="ru-RU" sz="2400" b="1" i="1" dirty="0" smtClean="0">
                <a:solidFill>
                  <a:schemeClr val="bg1"/>
                </a:solidFill>
              </a:rPr>
              <a:t>   После Первой мировой войны появились бумажные салфетки. </a:t>
            </a:r>
          </a:p>
          <a:p>
            <a:endParaRPr lang="ru-RU" sz="2400" b="1" i="1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АЛФЕТКУ НА КОЛЕН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12776"/>
            <a:ext cx="80648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ГРУППАХ (СОВМЕСТНОЕ ТВОРЧЕСТВО)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ТЕХНОЛОГИЧЕСКОЙ КАРТОЙ</a:t>
            </a:r>
          </a:p>
          <a:p>
            <a:pPr>
              <a:buFontTx/>
              <a:buChar char="-"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ИЗГОТОВЛЕНИЕ САЛФЕТКИ</a:t>
            </a:r>
          </a:p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ОФОРМЛЕНИЕ СТОЛА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51118"/>
          <a:stretch>
            <a:fillRect/>
          </a:stretch>
        </p:blipFill>
        <p:spPr bwMode="auto">
          <a:xfrm>
            <a:off x="827584" y="0"/>
            <a:ext cx="69127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1155" r="1401" b="25850"/>
          <a:stretch>
            <a:fillRect/>
          </a:stretch>
        </p:blipFill>
        <p:spPr bwMode="auto">
          <a:xfrm>
            <a:off x="899592" y="0"/>
            <a:ext cx="780501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32656"/>
            <a:ext cx="784887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СКОРО  БУДУТ ГОСТИ !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 ВСПОМНИМ, КАК ПРАВИЛЬНО СЕРВИРОВАТЬ СТОЛ  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К ЗАВТРАКУ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К ОБЕДУ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К УЖИНУ</a:t>
            </a:r>
          </a:p>
          <a:p>
            <a:pPr>
              <a:buFontTx/>
              <a:buChar char="-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НАЗЫВАЮТ СТОЛОВЫМИ ПРИБОРАМИ, А ЧТО ПОСУДОЙ?   </a:t>
            </a: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51243" b="4930"/>
          <a:stretch>
            <a:fillRect/>
          </a:stretch>
        </p:blipFill>
        <p:spPr bwMode="auto">
          <a:xfrm>
            <a:off x="1043608" y="110382"/>
            <a:ext cx="6696744" cy="674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50821"/>
          <a:stretch>
            <a:fillRect/>
          </a:stretch>
        </p:blipFill>
        <p:spPr bwMode="auto">
          <a:xfrm>
            <a:off x="971600" y="63673"/>
            <a:ext cx="6408712" cy="679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1243"/>
          <a:stretch>
            <a:fillRect/>
          </a:stretch>
        </p:blipFill>
        <p:spPr bwMode="auto">
          <a:xfrm>
            <a:off x="1187624" y="0"/>
            <a:ext cx="6408712" cy="685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48659"/>
          <a:stretch>
            <a:fillRect/>
          </a:stretch>
        </p:blipFill>
        <p:spPr bwMode="auto">
          <a:xfrm>
            <a:off x="755576" y="0"/>
            <a:ext cx="7200800" cy="693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4254"/>
          <a:stretch>
            <a:fillRect/>
          </a:stretch>
        </p:blipFill>
        <p:spPr bwMode="auto">
          <a:xfrm>
            <a:off x="1331640" y="0"/>
            <a:ext cx="63478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57757" b="9242"/>
          <a:stretch>
            <a:fillRect/>
          </a:stretch>
        </p:blipFill>
        <p:spPr bwMode="auto">
          <a:xfrm>
            <a:off x="1043608" y="0"/>
            <a:ext cx="61206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61685"/>
          <a:stretch>
            <a:fillRect/>
          </a:stretch>
        </p:blipFill>
        <p:spPr bwMode="auto">
          <a:xfrm>
            <a:off x="1547664" y="0"/>
            <a:ext cx="5328592" cy="673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r="50881"/>
          <a:stretch>
            <a:fillRect/>
          </a:stretch>
        </p:blipFill>
        <p:spPr bwMode="auto">
          <a:xfrm>
            <a:off x="1403648" y="0"/>
            <a:ext cx="5832648" cy="679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 l="55869" r="632" b="2233"/>
          <a:stretch>
            <a:fillRect/>
          </a:stretch>
        </p:blipFill>
        <p:spPr bwMode="auto">
          <a:xfrm>
            <a:off x="1259632" y="-1"/>
            <a:ext cx="561662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ЯЗНЫМ БЫТЬ СТЫДН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http://www.rodovoedrevo.ru/multimedia/audio_cd_covers/1000955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2708275"/>
            <a:ext cx="2698750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2011-01-22_20564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484313"/>
            <a:ext cx="3819525" cy="3305175"/>
          </a:xfrm>
          <a:noFill/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4500563" y="2349500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чайная ложка</a:t>
            </a:r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6588125" y="2708275"/>
            <a:ext cx="1223963" cy="5762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 flipH="1">
            <a:off x="3635375" y="2708275"/>
            <a:ext cx="1296988" cy="7921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2" name="Line 18"/>
          <p:cNvSpPr>
            <a:spLocks noChangeShapeType="1"/>
          </p:cNvSpPr>
          <p:nvPr/>
        </p:nvSpPr>
        <p:spPr bwMode="auto">
          <a:xfrm flipV="1">
            <a:off x="5651500" y="3573463"/>
            <a:ext cx="1873250" cy="1150937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 flipH="1" flipV="1">
            <a:off x="3419475" y="4076700"/>
            <a:ext cx="1512888" cy="649288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3851275" y="4508500"/>
            <a:ext cx="2881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столовая ложка</a:t>
            </a:r>
          </a:p>
        </p:txBody>
      </p:sp>
      <p:sp>
        <p:nvSpPr>
          <p:cNvPr id="47127" name="Line 23"/>
          <p:cNvSpPr>
            <a:spLocks noChangeShapeType="1"/>
          </p:cNvSpPr>
          <p:nvPr/>
        </p:nvSpPr>
        <p:spPr bwMode="auto">
          <a:xfrm flipH="1" flipV="1">
            <a:off x="3203575" y="4221163"/>
            <a:ext cx="1439863" cy="13684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8" name="Line 24"/>
          <p:cNvSpPr>
            <a:spLocks noChangeShapeType="1"/>
          </p:cNvSpPr>
          <p:nvPr/>
        </p:nvSpPr>
        <p:spPr bwMode="auto">
          <a:xfrm flipV="1">
            <a:off x="6084888" y="4221163"/>
            <a:ext cx="1584325" cy="13684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3924300" y="5373688"/>
            <a:ext cx="2881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столовый нож</a:t>
            </a:r>
          </a:p>
        </p:txBody>
      </p:sp>
      <p:sp>
        <p:nvSpPr>
          <p:cNvPr id="47130" name="Text Box 26"/>
          <p:cNvSpPr txBox="1">
            <a:spLocks noChangeArrowheads="1"/>
          </p:cNvSpPr>
          <p:nvPr/>
        </p:nvSpPr>
        <p:spPr bwMode="auto">
          <a:xfrm>
            <a:off x="3924300" y="6021388"/>
            <a:ext cx="2881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столовая вилка</a:t>
            </a:r>
          </a:p>
        </p:txBody>
      </p:sp>
      <p:sp>
        <p:nvSpPr>
          <p:cNvPr id="47131" name="Line 27"/>
          <p:cNvSpPr>
            <a:spLocks noChangeShapeType="1"/>
          </p:cNvSpPr>
          <p:nvPr/>
        </p:nvSpPr>
        <p:spPr bwMode="auto">
          <a:xfrm flipH="1" flipV="1">
            <a:off x="755650" y="4005263"/>
            <a:ext cx="3673475" cy="2160587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 flipV="1">
            <a:off x="6227763" y="4797425"/>
            <a:ext cx="1584325" cy="13684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33" name="Text Box 29"/>
          <p:cNvSpPr txBox="1">
            <a:spLocks noChangeArrowheads="1"/>
          </p:cNvSpPr>
          <p:nvPr/>
        </p:nvSpPr>
        <p:spPr bwMode="auto">
          <a:xfrm>
            <a:off x="1403350" y="476250"/>
            <a:ext cx="662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ПРИБОРЫ ДЛЯ СЕРВИРОВКИ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6" grpId="0"/>
      <p:bldP spid="47117" grpId="0" animBg="1"/>
      <p:bldP spid="47119" grpId="0" animBg="1"/>
      <p:bldP spid="47122" grpId="0" animBg="1"/>
      <p:bldP spid="47125" grpId="0" animBg="1"/>
      <p:bldP spid="47126" grpId="0"/>
      <p:bldP spid="47127" grpId="0" animBg="1"/>
      <p:bldP spid="47128" grpId="0" animBg="1"/>
      <p:bldP spid="47129" grpId="0"/>
      <p:bldP spid="47130" grpId="0"/>
      <p:bldP spid="47131" grpId="0" animBg="1"/>
      <p:bldP spid="471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КОНЧАНИ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895850" y="1052513"/>
            <a:ext cx="40687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ПОСУДА ДЛЯ СЕРВИРОВКИ</a:t>
            </a:r>
          </a:p>
        </p:txBody>
      </p:sp>
      <p:pic>
        <p:nvPicPr>
          <p:cNvPr id="307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3888" y="3068638"/>
            <a:ext cx="4710112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4" descr="2011-01-22_20564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260350"/>
            <a:ext cx="4608512" cy="3987800"/>
          </a:xfrm>
          <a:noFill/>
        </p:spPr>
      </p:pic>
      <p:sp>
        <p:nvSpPr>
          <p:cNvPr id="49167" name="Line 15"/>
          <p:cNvSpPr>
            <a:spLocks noChangeShapeType="1"/>
          </p:cNvSpPr>
          <p:nvPr/>
        </p:nvSpPr>
        <p:spPr bwMode="auto">
          <a:xfrm flipH="1" flipV="1">
            <a:off x="2843213" y="3141663"/>
            <a:ext cx="3744912" cy="2447925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 flipH="1" flipV="1">
            <a:off x="2916238" y="1196975"/>
            <a:ext cx="4392612" cy="2879725"/>
          </a:xfrm>
          <a:prstGeom prst="line">
            <a:avLst/>
          </a:prstGeom>
          <a:noFill/>
          <a:ln w="44450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 flipH="1" flipV="1">
            <a:off x="3995738" y="981075"/>
            <a:ext cx="4537075" cy="2735263"/>
          </a:xfrm>
          <a:prstGeom prst="line">
            <a:avLst/>
          </a:prstGeom>
          <a:noFill/>
          <a:ln w="44450">
            <a:solidFill>
              <a:schemeClr val="accent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 flipH="1" flipV="1">
            <a:off x="1042988" y="3573463"/>
            <a:ext cx="3744912" cy="244792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animBg="1"/>
      <p:bldP spid="49168" grpId="0" animBg="1"/>
      <p:bldP spid="49169" grpId="0" animBg="1"/>
      <p:bldP spid="49170" grpId="0" animBg="1"/>
      <p:bldP spid="4917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76" t="2456" r="507" b="1761"/>
          <a:stretch>
            <a:fillRect/>
          </a:stretch>
        </p:blipFill>
        <p:spPr bwMode="auto">
          <a:xfrm>
            <a:off x="0" y="0"/>
            <a:ext cx="9059536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3968" y="2564904"/>
            <a:ext cx="4860032" cy="4293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76" t="2456" r="507" b="1761"/>
          <a:stretch>
            <a:fillRect/>
          </a:stretch>
        </p:blipFill>
        <p:spPr bwMode="auto">
          <a:xfrm>
            <a:off x="0" y="0"/>
            <a:ext cx="9059536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51520" y="2924944"/>
            <a:ext cx="41399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63888" y="213285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88024" y="2924944"/>
            <a:ext cx="41399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227687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551723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51520" y="6093296"/>
            <a:ext cx="41399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4008" y="328498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ДЛЯ ЗАВТРАКА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400506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ДЛЯ ОБЕДА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465313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ДЛЯ УЖИНА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4008" y="3284984"/>
            <a:ext cx="42484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ПРЕДНАЗНАЧЕНИЕ ПРИБОРОВ: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1.Вилки слева </a:t>
            </a:r>
          </a:p>
          <a:p>
            <a:r>
              <a:rPr lang="ru-RU" dirty="0" smtClean="0"/>
              <a:t>-для закусок</a:t>
            </a:r>
          </a:p>
          <a:p>
            <a:r>
              <a:rPr lang="ru-RU" dirty="0" smtClean="0"/>
              <a:t>-для второго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2.Приборы справа</a:t>
            </a:r>
          </a:p>
          <a:p>
            <a:r>
              <a:rPr lang="ru-RU" dirty="0" smtClean="0"/>
              <a:t>ложка суповая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-нож десертный</a:t>
            </a:r>
          </a:p>
          <a:p>
            <a:r>
              <a:rPr lang="ru-RU" dirty="0" smtClean="0"/>
              <a:t>--нож для мяса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3.Приборы сверху</a:t>
            </a:r>
          </a:p>
          <a:p>
            <a:r>
              <a:rPr lang="ru-RU" dirty="0" smtClean="0"/>
              <a:t>-для десерта</a:t>
            </a:r>
          </a:p>
          <a:p>
            <a:r>
              <a:rPr lang="ru-RU" dirty="0" smtClean="0"/>
              <a:t>-для соуса и специй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79912" y="4293096"/>
            <a:ext cx="216024" cy="1152128"/>
          </a:xfrm>
          <a:prstGeom prst="rect">
            <a:avLst/>
          </a:prstGeom>
          <a:solidFill>
            <a:srgbClr val="F9F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C -0.01354 -0.00301 -0.02327 0.00278 -0.03715 0.00393 C -0.07952 0.00717 -0.0533 0.00555 -0.1158 0.00764 C -0.12587 0.00555 -0.13577 0.00208 -0.14583 -2.96296E-6 C -0.15313 -0.00324 -0.15538 -0.00972 -0.16146 -0.01505 C -0.16354 -0.02269 -0.1658 -0.02662 -0.17014 -0.03218 C -0.1724 -0.04167 -0.17622 -0.05185 -0.1816 -0.05903 C -0.18889 -0.09931 -0.1783 -0.14769 -0.16858 -0.18658 C -0.16302 -0.2088 -0.16892 -0.19537 -0.16302 -0.20741 C -0.16059 -0.22801 -0.1566 -0.24815 -0.15434 -0.26852 C -0.15208 -0.2882 -0.15295 -0.30671 -0.14445 -0.32384 C -0.14254 -0.33542 -0.13906 -0.3456 -0.13438 -0.35602 C -0.13299 -0.36343 -0.13281 -0.36806 -0.12865 -0.37315 C -0.12535 -0.38704 -0.12969 -0.37199 -0.12431 -0.38264 C -0.12309 -0.38496 -0.1224 -0.38773 -0.12153 -0.39028 C -0.12101 -0.39213 -0.12101 -0.39445 -0.12014 -0.39607 C -0.11406 -0.40857 -0.11163 -0.41111 -0.10434 -0.42083 C -0.09774 -0.42963 -0.09375 -0.44051 -0.08577 -0.44746 C -0.06892 -0.44607 -0.05452 -0.44491 -0.03872 -0.43796 C -0.02309 -0.42199 -0.04219 -0.43982 -0.02726 -0.43033 C -0.02083 -0.42616 -0.01875 -0.41621 -0.01146 -0.4132 C -0.00156 -0.4 -0.00677 -0.40301 0.00278 -0.4 C 0.00989 -0.39028 0.0118 -0.38588 0.01701 -0.37523 C 0.01875 -0.36597 0.02187 -0.3588 0.02708 -0.35232 C 0.03003 -0.34005 0.03142 -0.32755 0.03559 -0.31621 C 0.0368 -0.30718 0.03785 -0.30255 0.04132 -0.29514 C 0.04305 -0.28519 0.04792 -0.27755 0.05139 -0.26852 C 0.05295 -0.25949 0.05694 -0.25579 0.05989 -0.24746 C 0.06146 -0.23658 0.06476 -0.22755 0.06701 -0.21713 C 0.0691 -0.20741 0.07014 -0.19884 0.07413 -0.19028 C 0.07465 -0.18773 0.07465 -0.18472 0.07569 -0.18264 C 0.07656 -0.18079 0.07899 -0.18079 0.07986 -0.17894 C 0.08472 -0.16852 0.0816 -0.16713 0.08854 -0.15787 C 0.09305 -0.14005 0.08507 -0.16759 0.09566 -0.14838 C 0.10121 -0.13866 0.09548 -0.1382 0.10139 -0.13125 C 0.10399 -0.12847 0.10989 -0.12361 0.10989 -0.12361 C 0.11406 -0.11597 0.11406 -0.11412 0.12135 -0.11412 " pathEditMode="relative" ptsTypes="ffffffffffffffffffffffffffffffffffffA">
                                      <p:cBhvr>
                                        <p:cTn id="3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6.66667E-6 C -0.00642 0.00277 -0.01094 -0.00139 -0.01719 -0.00394 C -0.02101 -0.0088 -0.02431 -0.01297 -0.02865 -0.01737 C -0.03194 -0.04376 -0.03628 -0.07385 -0.02153 -0.09352 C -0.02066 -0.10001 -0.01979 -0.11251 -0.01719 -0.11829 C -0.0158 -0.1213 -0.01319 -0.12315 -0.01146 -0.12593 C -0.00399 -0.13704 0.00017 -0.14121 0.01146 -0.14491 C 0.02465 -0.1632 0.0401 -0.15788 0.0599 -0.16019 C 0.10278 -0.17408 0.15451 -0.16528 0.2 -0.16783 C 0.2092 -0.17593 0.19879 -0.16806 0.21701 -0.17338 C 0.23021 -0.17732 0.23576 -0.18264 0.25 -0.18496 C 0.26319 -0.19352 0.24705 -0.18403 0.26424 -0.19051 C 0.27205 -0.19352 0.27691 -0.19862 0.2842 -0.20209 C 0.28924 -0.20857 0.29566 -0.21366 0.3 -0.22107 C 0.30208 -0.22477 0.30573 -0.23241 0.30573 -0.23241 C 0.30816 -0.24283 0.30938 -0.24746 0.31424 -0.25718 C 0.3151 -0.25903 0.31701 -0.26297 0.31701 -0.26297 C 0.31892 -0.2794 0.32118 -0.29584 0.32274 -0.31251 C 0.32222 -0.34051 0.32292 -0.36852 0.32135 -0.3963 C 0.32083 -0.40695 0.31476 -0.42061 0.31146 -0.43056 C 0.30434 -0.45186 0.29792 -0.47501 0.28715 -0.49352 C 0.28247 -0.50186 0.27465 -0.5169 0.26701 -0.52014 C 0.25868 -0.53126 0.24913 -0.53727 0.23993 -0.54676 C 0.23004 -0.55718 0.23889 -0.55278 0.22847 -0.55626 C 0.21927 -0.56621 0.21129 -0.56922 0.2 -0.57338 C 0.19097 -0.58149 0.20104 -0.57385 0.18559 -0.57917 C 0.18351 -0.57987 0.18194 -0.58195 0.17986 -0.58288 C 0.1691 -0.58774 0.15781 -0.58959 0.14705 -0.59445 C 0.10191 -0.5926 0.0566 -0.59144 0.01146 -0.58866 C 0.0066 -0.58843 -0.00312 -0.58496 -0.00312 -0.58496 C -0.01146 -0.57917 -0.02101 -0.57547 -0.03003 -0.57153 C -0.03819 -0.56135 -0.05156 -0.56227 -0.06146 -0.55811 C -0.06701 -0.55579 -0.0717 -0.55139 -0.07726 -0.54862 C -0.07951 -0.53982 -0.08403 -0.5426 -0.08854 -0.53542 C -0.09792 -0.52061 -0.10556 -0.50325 -0.1158 -0.48959 C -0.11892 -0.47246 -0.11771 -0.47593 -0.12569 -0.46482 C -0.12795 -0.45695 -0.13437 -0.44213 -0.13437 -0.44213 C -0.13576 -0.4345 -0.14028 -0.41899 -0.14427 -0.41343 C -0.14757 -0.40301 -0.14948 -0.39399 -0.15156 -0.38288 C -0.15208 -0.35695 -0.15295 -0.33079 -0.15295 -0.30487 C -0.15295 -0.27732 -0.15347 -0.28635 -0.15 -0.27246 C -0.14861 -0.26667 -0.14583 -0.25533 -0.14583 -0.25533 C -0.14392 -0.23519 -0.13941 -0.21621 -0.13715 -0.1963 C -0.13611 -0.18727 -0.13628 -0.16459 -0.13003 -0.15626 C -0.12465 -0.13056 -0.12431 -0.09792 -0.1158 -0.07431 C -0.11389 -0.05857 -0.10955 -0.04676 -0.10434 -0.03241 C -0.10191 -0.02593 -0.09687 -0.02153 -0.09427 -0.01528 C -0.09253 -0.01112 -0.09201 -0.00602 -0.0901 -0.00209 C -0.08715 0.00393 -0.08316 0.00902 -0.08003 0.01504 C -0.07951 0.01828 -0.07986 0.02175 -0.07865 0.02453 C -0.07691 0.02847 -0.07396 0.03101 -0.07153 0.03425 C -0.06528 0.04259 -0.0651 0.0493 -0.05712 0.05694 C -0.04792 0.0868 -0.0441 0.08587 -0.02014 0.0912 C -0.01319 0.09745 -0.01215 0.09745 -0.01441 0.10856 C -0.01302 0.11874 -0.00764 0.12847 -0.01146 0.13888 C -0.01302 0.14282 -0.01615 0.14513 -0.01858 0.14837 C -0.01962 0.14976 -0.02083 0.15069 -0.02153 0.15231 C -0.02604 0.16273 -0.03212 0.1706 -0.03715 0.18078 C -0.03854 0.18356 -0.04184 0.18194 -0.04427 0.18263 C -0.0658 0.19745 -0.05937 0.1956 -0.08854 0.19791 C -0.12205 0.21018 -0.15538 0.21851 -0.1901 0.22083 C -0.20417 0.22476 -0.21736 0.23078 -0.23142 0.23425 C -0.24479 0.23356 -0.25816 0.23379 -0.27153 0.23217 C -0.28177 0.23101 -0.29253 0.22314 -0.30295 0.22083 C -0.31788 0.22175 -0.33837 0.21643 -0.34861 0.23425 C -0.3592 0.23287 -0.36962 0.23171 -0.38003 0.22847 C -0.38437 0.22986 -0.38871 0.23009 -0.39288 0.23217 C -0.39722 0.23449 -0.40399 0.24328 -0.40712 0.24745 C -0.40833 0.24907 -0.40851 0.25208 -0.41007 0.25324 C -0.41354 0.25601 -0.41788 0.25648 -0.42153 0.25902 " pathEditMode="relative" ptsTypes="fffffffffffffffffffffffffffffffffffffffffffffffffffffffffffffffffffffA">
                                      <p:cBhvr>
                                        <p:cTn id="37" dur="3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78 0.02246 C -0.07031 0.03588 -0.06684 0.04005 -0.05937 0.04931 C -0.04757 0.06389 -0.03594 0.08195 -0.02222 0.09306 C -0.01597 0.09792 -0.00868 0.10162 -0.00226 0.10625 C 0.01701 0.12037 0.00538 0.11574 0.01771 0.11968 C 0.02344 0.12408 0.02917 0.12616 0.0349 0.13102 C 0.03837 0.1338 0.04097 0.13982 0.04479 0.1426 C 0.05382 0.14931 0.06754 0.15185 0.07761 0.15394 C 0.09167 0.16019 0.10642 0.1625 0.12049 0.16922 C 0.12622 0.17176 0.12813 0.1757 0.1349 0.17662 C 0.14531 0.17824 0.1559 0.17801 0.16632 0.17871 C 0.17813 0.17801 0.19011 0.17847 0.20191 0.17662 C 0.20451 0.17639 0.20677 0.17408 0.2092 0.17269 C 0.21198 0.17153 0.21771 0.16922 0.21771 0.16922 C 0.21962 0.16667 0.22188 0.16435 0.22344 0.16158 C 0.23125 0.14792 0.22535 0.15209 0.23333 0.14815 C 0.23906 0.14074 0.2434 0.13264 0.24913 0.12547 C 0.24792 0.10278 0.24774 0.09861 0.24063 0.08148 C 0.23368 0.06435 0.23906 0.06852 0.23056 0.06435 C 0.22604 0.05949 0.22136 0.05324 0.21632 0.04931 C 0.21285 0.04676 0.20938 0.04514 0.20625 0.04167 C 0.19653 0.03102 0.18889 0.02199 0.17622 0.01875 C 0.17101 0.01389 0.16667 0.01135 0.16059 0.00926 C 0.14913 0.00139 0.16094 0.00857 0.14774 0.00347 C 0.13958 0.00023 0.1316 -0.00416 0.12344 -0.00787 C 0.10695 -0.01528 0.08906 -0.01759 0.07205 -0.02129 C 0.01129 -0.0618 -0.13368 -0.04514 -0.15799 -0.04606 C -0.17326 -0.04745 -0.18489 -0.05092 -0.19948 -0.0537 C -0.20486 -0.05648 -0.20972 -0.06088 -0.2151 -0.06319 C -0.22795 -0.06875 -0.24219 -0.06921 -0.25521 -0.07453 C -0.26684 -0.0794 -0.27604 -0.08912 -0.28802 -0.09166 C -0.29132 -0.0956 -0.29444 -0.09977 -0.29809 -0.10324 C -0.2993 -0.1044 -0.30104 -0.10416 -0.30226 -0.10509 C -0.30486 -0.10717 -0.30712 -0.10995 -0.30937 -0.11273 C -0.31788 -0.12291 -0.32465 -0.13426 -0.33229 -0.14514 C -0.3342 -0.15254 -0.3368 -0.15671 -0.3408 -0.16227 C -0.34184 -0.1662 -0.3441 -0.16967 -0.34514 -0.17361 C -0.34722 -0.18217 -0.34774 -0.19143 -0.34948 -0.20023 C -0.34896 -0.21111 -0.34965 -0.22199 -0.34809 -0.23264 C -0.34739 -0.23703 -0.33611 -0.24791 -0.33368 -0.24977 C -0.3184 -0.26111 -0.30555 -0.26528 -0.28802 -0.26898 C -0.25 -0.28518 -0.19757 -0.2699 -0.15521 -0.2669 C -0.13142 -0.2537 -0.16024 -0.26828 -0.13229 -0.25949 C -0.12864 -0.25833 -0.12569 -0.25509 -0.12222 -0.2537 C -0.10382 -0.24699 -0.08542 -0.23611 -0.06667 -0.23264 C -0.05139 -0.2243 -0.03889 -0.21666 -0.02222 -0.21365 C -0.01146 -0.20648 -0.00121 -0.20092 0.01059 -0.19838 C 0.03247 -0.18403 0.00087 -0.20324 0.03629 -0.18889 C 0.04184 -0.18657 0.0467 -0.18264 0.05191 -0.1794 C 0.0632 -0.17245 0.07674 -0.16782 0.08906 -0.16412 C 0.09931 -0.1574 0.11076 -0.15671 0.12205 -0.15463 C 0.13767 -0.14745 0.15243 -0.1449 0.1691 -0.14328 C 0.21233 -0.14421 0.26632 -0.13472 0.3092 -0.15648 C 0.31059 -0.15833 0.31215 -0.16018 0.31337 -0.16227 C 0.31597 -0.16643 0.32049 -0.17546 0.32049 -0.17546 C 0.32205 -0.1831 0.32361 -0.19051 0.32483 -0.19838 C 0.32639 -0.22916 0.33056 -0.25023 0.31771 -0.27662 C 0.31406 -0.28403 0.31337 -0.28865 0.30764 -0.29375 C 0.29757 -0.31227 0.27899 -0.32222 0.26337 -0.33171 C 0.25799 -0.33495 0.2533 -0.34028 0.24774 -0.34328 C 0.23854 -0.34838 0.22847 -0.35162 0.2191 -0.35648 C 0.21042 -0.36088 0.20208 -0.36759 0.1934 -0.37176 C 0.17587 -0.38009 0.15608 -0.38657 0.13767 -0.38889 C 0.03316 -0.38773 -0.08194 -0.44352 -0.17517 -0.38125 C -0.17656 -0.38032 -0.17812 -0.38009 -0.17951 -0.3794 C -0.18333 -0.37245 -0.1842 -0.3669 -0.18941 -0.36227 C -0.19757 -0.34606 -0.21996 -0.34791 -0.23229 -0.34699 C -0.24045 -0.34629 -0.24844 -0.34583 -0.2566 -0.34514 C -0.27101 -0.34074 -0.26528 -0.34305 -0.27378 -0.33935 C -0.28646 -0.32801 -0.30191 -0.32477 -0.31667 -0.32222 C -0.34392 -0.31759 -0.36858 -0.31574 -0.39653 -0.31458 C -0.40156 -0.31389 -0.42656 -0.31528 -0.42656 -0.30509 " pathEditMode="relative" ptsTypes="fffffffffffffffffffffffffffffffffffffffffffffffffffffffffffffffffffffffA">
                                      <p:cBhvr>
                                        <p:cTn id="41" dur="3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9FDD7"/>
                </a:solidFill>
              </a:rPr>
              <a:t>ЕСЛИ ВЫ ВЫПОЛНИЛИ ВСЕ ВЕРНО  -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340768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МОЛОДЦЫ!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636912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9FDD7"/>
                </a:solidFill>
              </a:rPr>
              <a:t>ЕСЛИ ВЫ ОШИБЛИСЬ -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3501008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НЕ БЕДА!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ЭТО СЛУЧАЛОСЬ И С ВЕЛИКИМИ ЛЮДЬМИ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 ЗНАЕТ СТОЛ ПРИБОРОВ ГАГАРИ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6" descr="2011-01-22_2056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91680" y="332656"/>
            <a:ext cx="5294041" cy="45811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4" y="4797152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ОДНИХ СТОЛОВЫХ ПРИБОРОВ СУЩЕСТВУЕТ БОЛЕЕ  30 ВИДОВ!</a:t>
            </a:r>
          </a:p>
          <a:p>
            <a:pPr algn="ctr"/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У НАС ВСЕ ЕЩЕ ВПЕРЕДИ!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1">
      <a:dk1>
        <a:sysClr val="windowText" lastClr="000000"/>
      </a:dk1>
      <a:lt1>
        <a:srgbClr val="00B050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00B050"/>
      </a:hlink>
      <a:folHlink>
        <a:srgbClr val="FF79C2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461</TotalTime>
  <Words>198</Words>
  <Application>Microsoft Office PowerPoint</Application>
  <PresentationFormat>Экран (4:3)</PresentationFormat>
  <Paragraphs>79</Paragraphs>
  <Slides>30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Что пропущено в последовательности сервировки стола?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Asus</cp:lastModifiedBy>
  <cp:revision>10</cp:revision>
  <dcterms:modified xsi:type="dcterms:W3CDTF">2015-03-13T16:35:50Z</dcterms:modified>
</cp:coreProperties>
</file>