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3" r:id="rId3"/>
    <p:sldId id="265" r:id="rId4"/>
    <p:sldId id="283" r:id="rId5"/>
    <p:sldId id="266" r:id="rId6"/>
    <p:sldId id="287" r:id="rId7"/>
    <p:sldId id="269" r:id="rId8"/>
    <p:sldId id="270" r:id="rId9"/>
    <p:sldId id="271" r:id="rId10"/>
    <p:sldId id="272" r:id="rId11"/>
    <p:sldId id="284" r:id="rId12"/>
    <p:sldId id="273" r:id="rId13"/>
    <p:sldId id="285" r:id="rId14"/>
    <p:sldId id="279" r:id="rId15"/>
    <p:sldId id="274" r:id="rId16"/>
    <p:sldId id="275" r:id="rId17"/>
    <p:sldId id="280" r:id="rId18"/>
    <p:sldId id="276" r:id="rId19"/>
    <p:sldId id="28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9"/>
    <p:penClr>
      <a:srgbClr val="FF0000"/>
    </p:penClr>
  </p:showPr>
  <p:clrMru>
    <a:srgbClr val="FF99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EBF4E-0963-4A2E-9C4F-77D2994EDDD5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3260B-1D7B-484A-AD14-334F50AFEB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49701" cy="12488863"/>
          </a:xfrm>
          <a:ln>
            <a:solidFill>
              <a:srgbClr val="000000"/>
            </a:solidFill>
            <a:miter lim="800000"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33076E3-F610-4963-B971-E3FD1AB6DEB2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49701" cy="12488863"/>
          </a:xfrm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049BAB-3A7C-4B34-B69A-393EF8792B2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AF876-4EE2-4A7A-A697-ABB9EEF057A9}" type="datetimeFigureOut">
              <a:rPr lang="ru-RU" smtClean="0"/>
              <a:pPr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43CE1-880F-4279-8770-4483FED8E0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5%20&#1075;\&#1084;&#1091;&#1079;&#1099;&#1082;&#1072;%20&#1074;&#1080;&#1076;&#1077;&#1086;%20&#1082;%20&#1087;&#1088;&#1077;&#1079;&#1077;&#1085;&#1090;&#1072;&#1094;&#1080;&#1080;\&#1085;&#1077;&#1080;&#1079;&#1074;&#1077;&#1089;&#1090;&#1085;&#1086;%20-%20&#1092;&#1072;&#1085;&#1092;&#1072;&#1088;&#1099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5%20&#1075;\&#1084;&#1091;&#1079;&#1099;&#1082;&#1072;%20&#1074;&#1080;&#1076;&#1077;&#1086;%20&#1082;%20&#1087;&#1088;&#1077;&#1079;&#1077;&#1085;&#1090;&#1072;&#1094;&#1080;&#1080;\voennie_pesni_-_marsh_zashitnikov_moskvi.mp3" TargetMode="External"/><Relationship Id="rId6" Type="http://schemas.openxmlformats.org/officeDocument/2006/relationships/image" Target="../media/image34.jpeg"/><Relationship Id="rId5" Type="http://schemas.openxmlformats.org/officeDocument/2006/relationships/hyperlink" Target="http://www.lengipromez.ru/i/c/_sm1.jpg" TargetMode="Externa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84;&#1072;&#1084;&#1080;&#1085;&#1072;%20&#1087;&#1072;&#1087;&#1082;&#1072;%201\&#1082;&#1083;%20&#1088;&#1091;&#1082;&#1086;&#1074;&#1086;&#1076;&#1089;&#1090;&#1074;&#1086;\&#1082;&#1083;&#1072;&#1089;&#1089;&#1085;&#1099;&#1081;%20&#1095;&#1072;&#1089;%209%20&#1084;&#1072;&#1103;%20&#1092;&#1080;&#1083;&#1100;&#1084;\&#1092;&#1080;&#1083;&#1100;&#1084;%20&#1086;%20&#1090;&#1088;&#1091;&#1078;&#1077;&#1085;&#1080;&#1094;&#1072;&#1093;(&#1041;&#1077;&#1079;%20&#1089;&#1090;&#1072;&#1088;&#1080;&#1085;&#1099;).wm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72;&#1083;&#1080;&#1085;&#1072;\Downloads\&#1050;&#1083;&#1072;&#1089;&#1089;&#1080;&#1095;&#1077;&#1089;&#1082;&#1072;&#1103;%20&#1084;&#1091;&#1079;&#1099;&#1082;&#1072;%20-%20&#1041;&#1077;&#1090;&#1093;&#1086;&#1074;&#1077;&#1085;%20-%20&#1051;&#1091;&#1085;&#1085;&#1072;&#1103;%20&#1089;&#1086;&#1085;&#1072;&#1090;&#1072;%20&#1089;&#1086;&#1095;.%2027-2%20(mp3ostrov.com)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5%20&#1075;\&#1084;&#1091;&#1079;&#1099;&#1082;&#1072;%20&#1074;&#1080;&#1076;&#1077;&#1086;%20&#1082;%20&#1087;&#1088;&#1077;&#1079;&#1077;&#1085;&#1090;&#1072;&#1094;&#1080;&#1080;\&#1052;&#1048;&#1053;&#1059;&#1057;%20&#1044;&#1045;&#1053;&#1068;%20&#1055;&#1054;&#1041;&#1045;&#1044;&#1067;.mp3" TargetMode="Externa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5%20&#1075;\&#1084;&#1091;&#1079;&#1099;&#1082;&#1072;%20&#1074;&#1080;&#1076;&#1077;&#1086;%20&#1082;%20&#1087;&#1088;&#1077;&#1079;&#1077;&#1085;&#1090;&#1072;&#1094;&#1080;&#1080;\&#1052;&#1048;&#1053;&#1059;&#1057;%20&#1044;&#1045;&#1053;&#1068;%20&#1055;&#1054;&#1041;&#1045;&#1044;&#1067;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2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5%20&#1075;\&#1084;&#1091;&#1079;&#1099;&#1082;&#1072;%20&#1074;&#1080;&#1076;&#1077;&#1086;%20&#1082;%20&#1087;&#1088;&#1077;&#1079;&#1077;&#1085;&#1090;&#1072;&#1094;&#1080;&#1080;\&#1056;&#1080;&#1086;%20&#1056;&#1080;&#1090;&#1072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file:///D:\&#1082;&#1086;&#1085;&#1082;&#1091;&#1088;&#1089;%20&#1085;&#1077;&#1090;%20&#1092;&#1072;&#1096;&#1080;&#1079;&#1084;&#1091;%201\&#1087;&#1088;&#1077;&#1079;&#1077;&#1085;&#1090;&#1072;&#1094;&#1080;&#1103;,%20&#1084;&#1091;&#1079;&#1099;&#1082;&#1072;%20&#1080;&#1089;&#1087;&#1088;\voyna_narodnaya_-_Svyaschenaya_VOYNA_gigmuziki.com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openxmlformats.org/officeDocument/2006/relationships/audio" Target="file:///C:\Users\&#1043;&#1072;&#1083;&#1080;&#1085;&#1072;\Downloads\&#1050;&#1083;&#1072;&#1089;&#1089;&#1080;&#1095;&#1077;&#1089;&#1082;&#1072;&#1103;%20&#1084;&#1091;&#1079;&#1099;&#1082;&#1072;%20-%20&#1042;&#1088;&#1077;&#1084;&#1103;,%20&#1074;&#1087;&#1077;&#1088;&#1077;&#1076;!%20(&#1057;&#1074;&#1080;&#1088;&#1080;&#1076;&#1086;&#1074;)%20(mp3ostrov.com)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22.jpeg"/><Relationship Id="rId5" Type="http://schemas.openxmlformats.org/officeDocument/2006/relationships/image" Target="../media/image6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22413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для фронта, все для победы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589240"/>
            <a:ext cx="8208912" cy="936104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0"/>
              </a:spcBef>
              <a:defRPr/>
            </a:pP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endParaRPr lang="ru-RU" sz="15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37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методическое пособие. </a:t>
            </a: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Внеурочная работа, 7 </a:t>
            </a:r>
            <a:r>
              <a:rPr lang="ru-RU" sz="3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класс.  </a:t>
            </a:r>
          </a:p>
          <a:p>
            <a:pPr>
              <a:spcBef>
                <a:spcPts val="0"/>
              </a:spcBef>
              <a:defRPr/>
            </a:pP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Автор </a:t>
            </a:r>
            <a:r>
              <a:rPr lang="ru-RU" sz="3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составитель: Колягина Галина Борисовна,  </a:t>
            </a: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классный руководитель.  </a:t>
            </a:r>
            <a:endParaRPr lang="ru-RU" sz="3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3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 47» </a:t>
            </a:r>
            <a:endParaRPr lang="ru-RU" sz="3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defRPr/>
            </a:pP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 Новокузнецк   Кемеровская  область</a:t>
            </a:r>
          </a:p>
          <a:p>
            <a:pPr>
              <a:spcBef>
                <a:spcPts val="0"/>
              </a:spcBef>
              <a:defRPr/>
            </a:pPr>
            <a:r>
              <a:rPr lang="ru-RU" sz="3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700" b="1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266" name="Picture 2" descr="Архив материалов - Пейнтбольный клуб &quot;Золотая пул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352670" cy="37444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неизвестно - 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5976" y="33569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8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564904"/>
            <a:ext cx="3384376" cy="203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797152"/>
            <a:ext cx="3456384" cy="186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9512" y="188640"/>
            <a:ext cx="8568952" cy="20621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 Кузнецкой стали было изготовлено: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50 000, танков, 45 тысяч самолетов, 100 миллионов снарядов – почти половина всей военной продукции страны.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Картинка 2 из 840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467544" y="2564904"/>
            <a:ext cx="4176464" cy="39604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voennie_pesni_-_marsh_zashitnikov_moskv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710314" y="2996952"/>
            <a:ext cx="3357630" cy="30243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1" name="Рисунок 2" descr="C:\Documents and Settings\Admin\Рабочий стол\08.G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l="3537" t="6660" r="4507" b="6074"/>
          <a:stretch>
            <a:fillRect/>
          </a:stretch>
        </p:blipFill>
        <p:spPr bwMode="auto">
          <a:xfrm>
            <a:off x="4860031" y="2996953"/>
            <a:ext cx="3672409" cy="30379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332656"/>
            <a:ext cx="8352928" cy="2318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слабо оборудованных, плохо отапливаемых помещениях юные, худенькие мальчишки и девчонки держали равнение на передовые участки основного производства. Трудились на равнее со взрослыми подростки.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8463314" cy="184598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Ни одно важное мероприятие не обходилось без активного участия комсомольцев. </a:t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Они трудились на самых ответственных участках.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11560" y="2276872"/>
            <a:ext cx="3328586" cy="20913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611560" y="4653136"/>
            <a:ext cx="3384376" cy="20018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4427984" y="2348880"/>
            <a:ext cx="4358829" cy="37856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Молодежная фронтовая смена имени героя советского союза Н. Гастелло из первого мартеновского цеха, под руководством  </a:t>
            </a:r>
            <a:endParaRPr lang="ru-RU" sz="2400" b="1" dirty="0" smtClean="0">
              <a:latin typeface="Times New Roman" pitchFamily="16" charset="0"/>
              <a:cs typeface="Times New Roman" pitchFamily="16" charset="0"/>
            </a:endParaRPr>
          </a:p>
          <a:p>
            <a:pPr algn="ctr"/>
            <a:r>
              <a:rPr lang="ru-RU" sz="2400" b="1" dirty="0" smtClean="0">
                <a:latin typeface="Times New Roman" pitchFamily="16" charset="0"/>
                <a:cs typeface="Times New Roman" pitchFamily="16" charset="0"/>
              </a:rPr>
              <a:t>В.Г</a:t>
            </a:r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. </a:t>
            </a:r>
            <a:r>
              <a:rPr lang="ru-RU" sz="2400" b="1" dirty="0" err="1">
                <a:latin typeface="Times New Roman" pitchFamily="16" charset="0"/>
                <a:cs typeface="Times New Roman" pitchFamily="16" charset="0"/>
              </a:rPr>
              <a:t>Рыжевского</a:t>
            </a:r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  </a:t>
            </a:r>
            <a:endParaRPr lang="ru-RU" sz="2400" b="1" dirty="0" smtClean="0">
              <a:latin typeface="Times New Roman" pitchFamily="16" charset="0"/>
              <a:cs typeface="Times New Roman" pitchFamily="16" charset="0"/>
            </a:endParaRPr>
          </a:p>
          <a:p>
            <a:pPr algn="ctr"/>
            <a:r>
              <a:rPr lang="ru-RU" sz="2400" b="1" dirty="0" smtClean="0">
                <a:latin typeface="Times New Roman" pitchFamily="16" charset="0"/>
                <a:cs typeface="Times New Roman" pitchFamily="16" charset="0"/>
              </a:rPr>
              <a:t>за </a:t>
            </a:r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10 месяцев  выдала сверх 19200 тонн стали.  </a:t>
            </a:r>
            <a:endParaRPr lang="ru-RU" sz="2400" b="1" dirty="0" smtClean="0">
              <a:latin typeface="Times New Roman" pitchFamily="16" charset="0"/>
              <a:cs typeface="Times New Roman" pitchFamily="16" charset="0"/>
            </a:endParaRPr>
          </a:p>
          <a:p>
            <a:pPr algn="ctr"/>
            <a:r>
              <a:rPr lang="ru-RU" sz="2400" b="1" dirty="0" smtClean="0">
                <a:latin typeface="Times New Roman" pitchFamily="16" charset="0"/>
                <a:cs typeface="Times New Roman" pitchFamily="16" charset="0"/>
              </a:rPr>
              <a:t>К </a:t>
            </a:r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8 декабря  1944 года выполнила годовой план.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фильм о труженицах(Без старины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6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5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Архив материалов - Пейнтбольный клуб &quot;Золотая пул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592287" cy="12961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59832" y="332656"/>
            <a:ext cx="5904656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Когда началась,  война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Синельник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Матрена Никитична окончила 4 класса,  ей исполнилось 14 лет.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052736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– лет Великой Победы!</a:t>
            </a:r>
            <a:endParaRPr lang="ru-RU" sz="9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00808"/>
            <a:ext cx="2592288" cy="20162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 l="2703" t="3704" r="2703" b="7407"/>
          <a:stretch>
            <a:fillRect/>
          </a:stretch>
        </p:blipFill>
        <p:spPr>
          <a:xfrm>
            <a:off x="323528" y="4797152"/>
            <a:ext cx="2592288" cy="172819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3131840" y="764704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1196752"/>
            <a:ext cx="5472608" cy="53553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Начала  трудовую деятельность в 1942 году  на железной дороге,  на станции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Амзас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тоннельным смотрителем.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 1944 года работала  в городе Новокузнецке на строительстве    путейских дорожных мастерских (ПДМ). На стройку приехала по путевке. Прораб  увидев  худенькую,  маленькую работницу  с сожаленьем заметил, что с такой тяжелой работой не всякая взрослая женщина справится, а тут прислали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дробненькую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 юную  девушку.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Называл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ее ласково « Пичужка».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Работать приходилось по 14 – 16 часов в сутки. Трудились на равнее со взрослыми.  Выполняла по две и более нормы. 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Она была единственной кормилицей в семье, отец умер 1933 году от тифа, мать не работала по старости. Матрена была младшим 16-ым ребенком в семье.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 годы войны трудилась на железной дороге.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3861048"/>
            <a:ext cx="2592288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Ежегодно поздравляем Матрену Никитичну с праздником Победы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Классическая музыка - Бетховен - Лунная соната соч. 27-2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000" numSld="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C:\Documents and Settings\Admin\Рабочий стол\орден октябрьской революц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7" y="1673192"/>
            <a:ext cx="1440160" cy="146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4071938" y="107156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772816"/>
            <a:ext cx="3571875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5085185"/>
            <a:ext cx="122413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429000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6"/>
          <p:cNvSpPr txBox="1">
            <a:spLocks noChangeArrowheads="1"/>
          </p:cNvSpPr>
          <p:nvPr/>
        </p:nvSpPr>
        <p:spPr bwMode="auto">
          <a:xfrm>
            <a:off x="467544" y="188640"/>
            <a:ext cx="8352928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sz="3200" b="1" dirty="0" smtClean="0">
                <a:latin typeface="Times New Roman" pitchFamily="16" charset="0"/>
                <a:cs typeface="Times New Roman" pitchFamily="16" charset="0"/>
              </a:rPr>
              <a:t>Кузнецкий металлургический комбинат  награжден:</a:t>
            </a:r>
            <a:endParaRPr lang="ru-RU" sz="3200" b="1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63" y="3717033"/>
            <a:ext cx="2786062" cy="25545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FF00"/>
                </a:solidFill>
                <a:latin typeface="+mn-lt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Первые три ордена – за образцовое выполнение заданий государственного комитета обороны в годы Великой Отечественной войны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29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1412776"/>
            <a:ext cx="1080120" cy="162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560" y="3101712"/>
            <a:ext cx="15841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рденом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Ленина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39552" y="4636761"/>
            <a:ext cx="1656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рденом Кутузова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23528" y="6224861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Орденом Трудового Красного знамени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516216" y="3221076"/>
            <a:ext cx="21602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Орденом Октябрьской Революции.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645024"/>
            <a:ext cx="3672408" cy="26979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1748" name="TextBox 6"/>
          <p:cNvSpPr txBox="1">
            <a:spLocks noChangeArrowheads="1"/>
          </p:cNvSpPr>
          <p:nvPr/>
        </p:nvSpPr>
        <p:spPr bwMode="auto">
          <a:xfrm>
            <a:off x="395535" y="214313"/>
            <a:ext cx="8280921" cy="10779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6" charset="0"/>
                <a:cs typeface="Times New Roman" pitchFamily="16" charset="0"/>
              </a:rPr>
              <a:t>Война была тяжелым испытанием для</a:t>
            </a:r>
          </a:p>
          <a:p>
            <a:pPr algn="ctr"/>
            <a:r>
              <a:rPr lang="ru-RU" sz="3200" b="1" dirty="0">
                <a:latin typeface="Times New Roman" pitchFamily="16" charset="0"/>
                <a:cs typeface="Times New Roman" pitchFamily="16" charset="0"/>
              </a:rPr>
              <a:t> кузнецких </a:t>
            </a:r>
            <a:r>
              <a:rPr lang="ru-RU" sz="3200" b="1" dirty="0" smtClean="0">
                <a:latin typeface="Times New Roman" pitchFamily="16" charset="0"/>
                <a:cs typeface="Times New Roman" pitchFamily="16" charset="0"/>
              </a:rPr>
              <a:t>металлургов.</a:t>
            </a:r>
            <a:endParaRPr lang="ru-RU" sz="3200" b="1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3" y="1484784"/>
            <a:ext cx="8064895" cy="18312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Прошла война, прошла страда,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Но боль взывает к людям: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Давайте, люди, никогда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Об этом не забудем.</a:t>
            </a:r>
            <a:r>
              <a:rPr lang="ru-RU" sz="2800" b="1" i="1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80250" y="642918"/>
            <a:ext cx="2286000" cy="5232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 descr="D:\мамина папка 1\кл руководство\фото 9 мая\P50902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5024"/>
            <a:ext cx="4104456" cy="2664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5715016"/>
            <a:ext cx="864399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571480"/>
            <a:ext cx="757242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Рисунок 6" descr="G:\фото и медали ВОВ\P42800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293096"/>
            <a:ext cx="2664296" cy="19442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7" descr="D:\мамина папка 1\кл руководство\фото 9 мая\P50902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556792"/>
            <a:ext cx="1800200" cy="2232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Рисунок 8" descr="D:\мамина папка 1\кл руководство\фото 9 мая\P50902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772816"/>
            <a:ext cx="2736304" cy="18722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Рисунок 9" descr="D:\мамина папка 1\кл руководство\фото 9 мая\P5090207.JPG"/>
          <p:cNvPicPr/>
          <p:nvPr/>
        </p:nvPicPr>
        <p:blipFill>
          <a:blip r:embed="rId6" cstate="print"/>
          <a:srcRect l="5749" t="6534" b="11648"/>
          <a:stretch>
            <a:fillRect/>
          </a:stretch>
        </p:blipFill>
        <p:spPr bwMode="auto">
          <a:xfrm>
            <a:off x="3203848" y="4293096"/>
            <a:ext cx="2664296" cy="19442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Рисунок 10" descr="D:\мамина папка 1\кл руководство\фото 9 мая\P5090206.JPG"/>
          <p:cNvPicPr/>
          <p:nvPr/>
        </p:nvPicPr>
        <p:blipFill>
          <a:blip r:embed="rId7" cstate="print"/>
          <a:srcRect l="7715" t="7350" b="8241"/>
          <a:stretch>
            <a:fillRect/>
          </a:stretch>
        </p:blipFill>
        <p:spPr bwMode="auto">
          <a:xfrm>
            <a:off x="6444208" y="1484784"/>
            <a:ext cx="1944216" cy="2232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8" descr="ВашГород.ру: Праздничные мероприятия 9 мая в Кемеров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807086">
            <a:off x="120490" y="271915"/>
            <a:ext cx="1584519" cy="113424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1520" y="692696"/>
            <a:ext cx="1152128" cy="3385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Труженикам тыла </a:t>
            </a:r>
          </a:p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посвящается</a:t>
            </a:r>
            <a:endParaRPr lang="ru-RU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907704" y="230431"/>
            <a:ext cx="6912768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адолго в памяти народной останется боевая Слава 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ибиряков!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G:\фото победа\p5060033.jpg"/>
          <p:cNvPicPr/>
          <p:nvPr/>
        </p:nvPicPr>
        <p:blipFill>
          <a:blip r:embed="rId9" cstate="print"/>
          <a:srcRect l="8817" t="4298" r="6022" b="7163"/>
          <a:stretch>
            <a:fillRect/>
          </a:stretch>
        </p:blipFill>
        <p:spPr bwMode="auto">
          <a:xfrm>
            <a:off x="395536" y="4293096"/>
            <a:ext cx="2534022" cy="19442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1000125" y="857250"/>
            <a:ext cx="6858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32771" name="Рисунок 8" descr="C:\Documents and Settings\Admin\Рабочий стол\се -м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3744416" cy="263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9" descr="C:\Documents and Settings\Admin\Рабочий стол\се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89040"/>
            <a:ext cx="3710185" cy="263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6"/>
          <p:cNvPicPr>
            <a:picLocks noChangeAspect="1" noChangeArrowheads="1"/>
          </p:cNvPicPr>
          <p:nvPr/>
        </p:nvPicPr>
        <p:blipFill>
          <a:blip r:embed="rId4" cstate="print"/>
          <a:srcRect l="1704" t="2419" r="2979"/>
          <a:stretch>
            <a:fillRect/>
          </a:stretch>
        </p:blipFill>
        <p:spPr bwMode="auto">
          <a:xfrm>
            <a:off x="755576" y="332656"/>
            <a:ext cx="2304256" cy="2976678"/>
          </a:xfrm>
          <a:prstGeom prst="rect">
            <a:avLst/>
          </a:prstGeom>
          <a:noFill/>
          <a:ln w="7620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875" y="285750"/>
            <a:ext cx="5286375" cy="2554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Пусть память верную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О войне хранят,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Об этой муке,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И дети нынешних детей,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И наших внуков </a:t>
            </a:r>
            <a:r>
              <a:rPr lang="ru-RU" sz="3200" b="1" dirty="0" smtClean="0">
                <a:ln w="18415" cmpd="sng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внуки.</a:t>
            </a:r>
            <a:endParaRPr lang="ru-RU" sz="3200" b="1" dirty="0">
              <a:ln w="18415" cmpd="sng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5" name="TextBox 10"/>
          <p:cNvSpPr txBox="1">
            <a:spLocks noChangeArrowheads="1"/>
          </p:cNvSpPr>
          <p:nvPr/>
        </p:nvSpPr>
        <p:spPr bwMode="auto">
          <a:xfrm>
            <a:off x="3635896" y="2924944"/>
            <a:ext cx="511256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6" charset="0"/>
                <a:cs typeface="Times New Roman" pitchFamily="16" charset="0"/>
              </a:rPr>
              <a:t>Вахта </a:t>
            </a:r>
            <a:r>
              <a:rPr lang="ru-RU" b="1" dirty="0" smtClean="0">
                <a:latin typeface="Times New Roman" pitchFamily="16" charset="0"/>
                <a:cs typeface="Times New Roman" pitchFamily="16" charset="0"/>
              </a:rPr>
              <a:t>памяти у вечного огня</a:t>
            </a:r>
          </a:p>
          <a:p>
            <a:pPr algn="ctr"/>
            <a:r>
              <a:rPr lang="ru-RU" b="1" dirty="0" smtClean="0"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b="1" dirty="0">
                <a:latin typeface="Times New Roman" pitchFamily="16" charset="0"/>
                <a:cs typeface="Times New Roman" pitchFamily="16" charset="0"/>
              </a:rPr>
              <a:t>МБОУ « СОШ № 47»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алина\Desktop\8954406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3"/>
            <a:ext cx="8208911" cy="5760639"/>
          </a:xfrm>
          <a:prstGeom prst="rect">
            <a:avLst/>
          </a:prstGeom>
          <a:noFill/>
        </p:spPr>
      </p:pic>
      <p:pic>
        <p:nvPicPr>
          <p:cNvPr id="17" name="МИНУС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6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Рисунки о тружениках тыла - Только новые учебники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611560" y="1844824"/>
            <a:ext cx="7992888" cy="47487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188640"/>
            <a:ext cx="8064896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Труженикам тыла города 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Сталинска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 Новокузнецка посвящается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МИНУС 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Picture 2" descr="Архив материалов - Пейнтбольный клуб &quot;Золотая пуля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844824"/>
            <a:ext cx="1944216" cy="11701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</p:spTree>
  </p:cSld>
  <p:clrMapOvr>
    <a:masterClrMapping/>
  </p:clrMapOvr>
  <p:transition advTm="122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8000"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214313" y="260647"/>
            <a:ext cx="8715375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Через трудности и зигзаги к победам – таков путь развития Земли Кузнецкой, который прошли славные ее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труженики.</a:t>
            </a:r>
            <a:endParaRPr lang="ru-RU" sz="3200" dirty="0"/>
          </a:p>
        </p:txBody>
      </p:sp>
      <p:pic>
        <p:nvPicPr>
          <p:cNvPr id="8195" name="Picture 3" descr="C:\Users\Галина\Desktop\s01139381.jpg"/>
          <p:cNvPicPr>
            <a:picLocks noChangeAspect="1" noChangeArrowheads="1"/>
          </p:cNvPicPr>
          <p:nvPr/>
        </p:nvPicPr>
        <p:blipFill>
          <a:blip r:embed="rId2" cstate="print"/>
          <a:srcRect t="1888"/>
          <a:stretch>
            <a:fillRect/>
          </a:stretch>
        </p:blipFill>
        <p:spPr bwMode="auto">
          <a:xfrm>
            <a:off x="2928938" y="2071688"/>
            <a:ext cx="3135312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" descr="C:\Users\Галина\Desktop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869160"/>
            <a:ext cx="2428875" cy="1290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5"/>
          <p:cNvSpPr>
            <a:spLocks noChangeArrowheads="1"/>
          </p:cNvSpPr>
          <p:nvPr/>
        </p:nvSpPr>
        <p:spPr bwMode="auto">
          <a:xfrm>
            <a:off x="2928938" y="5786438"/>
            <a:ext cx="3143250" cy="101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Площадь Кемеровской области</a:t>
            </a:r>
          </a:p>
          <a:p>
            <a:pPr algn="ctr">
              <a:buFont typeface="Times New Roman" pitchFamily="16" charset="0"/>
              <a:buNone/>
              <a:defRPr/>
            </a:pPr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 95,7 тысяч  кв. км</a:t>
            </a:r>
          </a:p>
        </p:txBody>
      </p:sp>
      <p:pic>
        <p:nvPicPr>
          <p:cNvPr id="8198" name="Picture 2" descr="C:\Users\Галина\Desktop\Kraeve7-13-07-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2143125"/>
            <a:ext cx="2500312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214313" y="6453336"/>
            <a:ext cx="250031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1400" b="1" dirty="0">
                <a:latin typeface="Times New Roman" pitchFamily="16" charset="0"/>
                <a:cs typeface="Times New Roman" pitchFamily="16" charset="0"/>
              </a:rPr>
              <a:t>Флаг Кемеровской области</a:t>
            </a:r>
          </a:p>
        </p:txBody>
      </p:sp>
      <p:pic>
        <p:nvPicPr>
          <p:cNvPr id="8200" name="Picture 1" descr="C:\Users\Галина\Desktop\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2714625"/>
            <a:ext cx="157162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TextBox 10"/>
          <p:cNvSpPr txBox="1">
            <a:spLocks noChangeArrowheads="1"/>
          </p:cNvSpPr>
          <p:nvPr/>
        </p:nvSpPr>
        <p:spPr bwMode="auto">
          <a:xfrm>
            <a:off x="285750" y="2132857"/>
            <a:ext cx="2500313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ru-RU" sz="1400" b="1" dirty="0">
                <a:latin typeface="Times New Roman" pitchFamily="16" charset="0"/>
                <a:cs typeface="Times New Roman" pitchFamily="16" charset="0"/>
              </a:rPr>
              <a:t>Герб Кемеровской области</a:t>
            </a:r>
          </a:p>
        </p:txBody>
      </p:sp>
      <p:pic>
        <p:nvPicPr>
          <p:cNvPr id="82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00" y="4572000"/>
            <a:ext cx="25717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67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rod.tomsk.ru/uploads/34046/1269759064/orkest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3528392" cy="2311097"/>
          </a:xfrm>
          <a:prstGeom prst="rect">
            <a:avLst/>
          </a:prstGeom>
          <a:noFill/>
        </p:spPr>
      </p:pic>
      <p:pic>
        <p:nvPicPr>
          <p:cNvPr id="1032" name="Picture 8" descr="https://encrypted-tbn1.gstatic.com/images?q=tbn:ANd9GcT51HAIeOttGGTMUpS4UdlVWpWic2h4gbMF9kYczvqod8eq4ez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293096"/>
            <a:ext cx="2304256" cy="2423612"/>
          </a:xfrm>
          <a:prstGeom prst="rect">
            <a:avLst/>
          </a:prstGeom>
          <a:noFill/>
        </p:spPr>
      </p:pic>
      <p:pic>
        <p:nvPicPr>
          <p:cNvPr id="1034" name="Picture 10" descr="http://www.skitalets.ru/water/2007/tver_chertkova/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221088"/>
            <a:ext cx="3744416" cy="2427310"/>
          </a:xfrm>
          <a:prstGeom prst="rect">
            <a:avLst/>
          </a:prstGeom>
          <a:noFill/>
        </p:spPr>
      </p:pic>
      <p:pic>
        <p:nvPicPr>
          <p:cNvPr id="1036" name="Picture 12" descr="https://encrypted-tbn0.gstatic.com/images?q=tbn:ANd9GcRVb_A44u88Li2kQX74jONGzHoiRXQR1mP2Sj2wv4yXUO2iOlGcf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1700808"/>
            <a:ext cx="3672408" cy="226349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260647"/>
            <a:ext cx="8136904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22 июня 1941 года в городе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Сталинске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намечалось большое торжество – открытие водной станции, парка культуры и отдыха. Горожане собрались на берегу.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о Рит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7033"/>
            <a:ext cx="4248472" cy="29266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67544" y="4077072"/>
            <a:ext cx="3672408" cy="259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2656"/>
            <a:ext cx="4248278" cy="311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467544" y="332655"/>
            <a:ext cx="3672408" cy="35394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23 июня 1941 год</a:t>
            </a:r>
          </a:p>
          <a:p>
            <a:pPr algn="ctr"/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«Срочно организуйте производство брони для танков! Задание особое, фронтовое!»</a:t>
            </a:r>
          </a:p>
          <a:p>
            <a:pPr algn="ctr"/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(Нарком черной металлургии СССР</a:t>
            </a:r>
          </a:p>
          <a:p>
            <a:pPr algn="ctr"/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И.Ф. </a:t>
            </a:r>
            <a:r>
              <a:rPr lang="ru-RU" sz="2800" b="1" dirty="0" err="1">
                <a:latin typeface="Times New Roman" pitchFamily="16" charset="0"/>
                <a:cs typeface="Times New Roman" pitchFamily="16" charset="0"/>
              </a:rPr>
              <a:t>Тевосян</a:t>
            </a:r>
            <a:r>
              <a:rPr lang="ru-RU" sz="2800" b="1" dirty="0">
                <a:latin typeface="Times New Roman" pitchFamily="16" charset="0"/>
                <a:cs typeface="Times New Roman" pitchFamily="16" charset="0"/>
              </a:rPr>
              <a:t>)</a:t>
            </a:r>
            <a:endParaRPr lang="ru-RU" dirty="0"/>
          </a:p>
        </p:txBody>
      </p:sp>
      <p:pic>
        <p:nvPicPr>
          <p:cNvPr id="7" name="voyna_narodnaya_-_Svyaschenaya_VOYNA_gigmuziki.com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2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Те, кто ковал победу в тылу, достойны лучшег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4032449" cy="2604995"/>
          </a:xfrm>
          <a:prstGeom prst="rect">
            <a:avLst/>
          </a:prstGeom>
          <a:noFill/>
        </p:spPr>
      </p:pic>
      <p:pic>
        <p:nvPicPr>
          <p:cNvPr id="3" name="Picture 2" descr="Архив материалов - Пейнтбольный клуб &quot;Золотая пуля&quot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2664295" cy="12961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347864" y="332656"/>
            <a:ext cx="5544616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Люди, находившиеся в тылу,  города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Сталинска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стояли  в одном стою с доблестными солдатами.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Вместе с Уралом Кузбасс стал главным арсеналом страны.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Он давал армии и народу сталь для танков, снаряды для пушек, уголь для электростанций и железных дорог.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12474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– лет Великой Победы!</a:t>
            </a:r>
            <a:endParaRPr lang="ru-RU" sz="9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Таинственная Страна - Фотоальбомы: Советский тру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933056"/>
            <a:ext cx="4104456" cy="2592288"/>
          </a:xfrm>
          <a:prstGeom prst="rect">
            <a:avLst/>
          </a:prstGeom>
          <a:noFill/>
        </p:spPr>
      </p:pic>
      <p:pic>
        <p:nvPicPr>
          <p:cNvPr id="8" name="Picture 4" descr="КМК. Площадь Побед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>
          <a:xfrm>
            <a:off x="251520" y="1700808"/>
            <a:ext cx="2880320" cy="2009384"/>
          </a:xfrm>
          <a:prstGeom prst="rect">
            <a:avLst/>
          </a:prstGeom>
        </p:spPr>
      </p:pic>
      <p:pic>
        <p:nvPicPr>
          <p:cNvPr id="10" name="Классическая музыка - Время, вперед! (Свиридов) (mp3ostrov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4427984" y="3276600"/>
            <a:ext cx="296416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214313" y="404662"/>
            <a:ext cx="8572500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6" charset="0"/>
                <a:cs typeface="Times New Roman" pitchFamily="16" charset="0"/>
              </a:rPr>
              <a:t>Завод был перестроен на военный лад через 35 дней, в третьей декаде 1941 </a:t>
            </a:r>
            <a:r>
              <a:rPr lang="ru-RU" sz="3200" b="1" dirty="0" smtClean="0">
                <a:latin typeface="Times New Roman" pitchFamily="16" charset="0"/>
                <a:cs typeface="Times New Roman" pitchFamily="16" charset="0"/>
              </a:rPr>
              <a:t>года.</a:t>
            </a:r>
            <a:endParaRPr lang="ru-RU" sz="3200" b="1" dirty="0"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0000" contrast="40000"/>
          </a:blip>
          <a:srcRect l="52588"/>
          <a:stretch>
            <a:fillRect/>
          </a:stretch>
        </p:blipFill>
        <p:spPr bwMode="auto">
          <a:xfrm>
            <a:off x="5220072" y="2592910"/>
            <a:ext cx="2088232" cy="290036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1619672" y="5805264"/>
            <a:ext cx="238082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6" charset="0"/>
                <a:cs typeface="Times New Roman" pitchFamily="16" charset="0"/>
              </a:rPr>
              <a:t>директора КМК</a:t>
            </a:r>
          </a:p>
          <a:p>
            <a:pPr algn="ctr"/>
            <a:r>
              <a:rPr lang="ru-RU" b="1" dirty="0" err="1">
                <a:latin typeface="Times New Roman" pitchFamily="16" charset="0"/>
                <a:cs typeface="Times New Roman" pitchFamily="16" charset="0"/>
              </a:rPr>
              <a:t>Р.В.Белана</a:t>
            </a:r>
            <a:endParaRPr lang="ru-RU" b="1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5148064" y="5805264"/>
            <a:ext cx="2376264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6" charset="0"/>
                <a:cs typeface="Times New Roman" pitchFamily="16" charset="0"/>
              </a:rPr>
              <a:t>инженера</a:t>
            </a:r>
          </a:p>
          <a:p>
            <a:pPr algn="ctr"/>
            <a:r>
              <a:rPr lang="ru-RU" b="1" dirty="0">
                <a:latin typeface="Times New Roman" pitchFamily="16" charset="0"/>
                <a:cs typeface="Times New Roman" pitchFamily="16" charset="0"/>
              </a:rPr>
              <a:t>Л.Э. </a:t>
            </a:r>
            <a:r>
              <a:rPr lang="ru-RU" b="1" dirty="0" err="1">
                <a:latin typeface="Times New Roman" pitchFamily="16" charset="0"/>
                <a:cs typeface="Times New Roman" pitchFamily="16" charset="0"/>
              </a:rPr>
              <a:t>Вайсберга</a:t>
            </a:r>
            <a:endParaRPr lang="ru-RU" b="1" dirty="0"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5606" name="TextBox 7"/>
          <p:cNvSpPr txBox="1">
            <a:spLocks noChangeArrowheads="1"/>
          </p:cNvSpPr>
          <p:nvPr/>
        </p:nvSpPr>
        <p:spPr bwMode="auto">
          <a:xfrm>
            <a:off x="214313" y="1844824"/>
            <a:ext cx="85725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Под руководством опытных  ученых металлургов:</a:t>
            </a: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r="54666" b="3904"/>
          <a:stretch>
            <a:fillRect/>
          </a:stretch>
        </p:blipFill>
        <p:spPr bwMode="auto">
          <a:xfrm>
            <a:off x="1691680" y="2636912"/>
            <a:ext cx="2016223" cy="28083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57188" y="285750"/>
            <a:ext cx="8358187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6" charset="0"/>
                <a:cs typeface="Times New Roman" pitchFamily="16" charset="0"/>
              </a:rPr>
              <a:t>Кузнецкие металлурги освоили производство легированной стали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l="3733" r="2935" b="5131"/>
          <a:stretch>
            <a:fillRect/>
          </a:stretch>
        </p:blipFill>
        <p:spPr bwMode="auto">
          <a:xfrm>
            <a:off x="395536" y="2708920"/>
            <a:ext cx="1800200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285750" y="5229200"/>
            <a:ext cx="1928813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мастера</a:t>
            </a:r>
          </a:p>
          <a:p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П.В.Никитина</a:t>
            </a:r>
          </a:p>
          <a:p>
            <a:endParaRPr lang="ru-RU" sz="2000" b="1" dirty="0">
              <a:solidFill>
                <a:srgbClr val="FFFF00"/>
              </a:solidFill>
              <a:latin typeface="Times New Roman" pitchFamily="16" charset="0"/>
              <a:cs typeface="Times New Roman" pitchFamily="16" charset="0"/>
            </a:endParaRPr>
          </a:p>
          <a:p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r="2801"/>
          <a:stretch>
            <a:fillRect/>
          </a:stretch>
        </p:blipFill>
        <p:spPr bwMode="auto">
          <a:xfrm>
            <a:off x="2771800" y="2708920"/>
            <a:ext cx="1826385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30" name="Прямоугольник 5"/>
          <p:cNvSpPr>
            <a:spLocks noChangeArrowheads="1"/>
          </p:cNvSpPr>
          <p:nvPr/>
        </p:nvSpPr>
        <p:spPr bwMode="auto">
          <a:xfrm>
            <a:off x="2699793" y="5229201"/>
            <a:ext cx="1944216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Знатного изобретателя </a:t>
            </a:r>
          </a:p>
          <a:p>
            <a:pPr algn="ctr"/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В.Г. Гурьянова</a:t>
            </a:r>
          </a:p>
          <a:p>
            <a:pPr algn="ctr"/>
            <a:endParaRPr lang="ru-RU" sz="2000" b="1" dirty="0">
              <a:solidFill>
                <a:srgbClr val="FFFF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l="3600"/>
          <a:stretch>
            <a:fillRect/>
          </a:stretch>
        </p:blipFill>
        <p:spPr bwMode="auto">
          <a:xfrm>
            <a:off x="5076056" y="2708920"/>
            <a:ext cx="3712496" cy="2341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32" name="TextBox 8"/>
          <p:cNvSpPr txBox="1">
            <a:spLocks noChangeArrowheads="1"/>
          </p:cNvSpPr>
          <p:nvPr/>
        </p:nvSpPr>
        <p:spPr bwMode="auto">
          <a:xfrm>
            <a:off x="357188" y="1628800"/>
            <a:ext cx="8358187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Благодаря  творческому труду, новаторскому  приему, высокой организованности героических тружеников:</a:t>
            </a:r>
          </a:p>
        </p:txBody>
      </p:sp>
      <p:sp>
        <p:nvSpPr>
          <p:cNvPr id="26633" name="Прямоугольник 9"/>
          <p:cNvSpPr>
            <a:spLocks noChangeArrowheads="1"/>
          </p:cNvSpPr>
          <p:nvPr/>
        </p:nvSpPr>
        <p:spPr bwMode="auto">
          <a:xfrm>
            <a:off x="4860033" y="5229200"/>
            <a:ext cx="3926780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Знатных сталеваров: А.Я. </a:t>
            </a:r>
            <a:r>
              <a:rPr lang="ru-RU" sz="2000" b="1" dirty="0" err="1">
                <a:latin typeface="Times New Roman" pitchFamily="16" charset="0"/>
                <a:cs typeface="Times New Roman" pitchFamily="16" charset="0"/>
              </a:rPr>
              <a:t>Чалкова</a:t>
            </a:r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,  А.Д. </a:t>
            </a:r>
            <a:r>
              <a:rPr lang="ru-RU" sz="2000" b="1" dirty="0" err="1">
                <a:latin typeface="Times New Roman" pitchFamily="16" charset="0"/>
                <a:cs typeface="Times New Roman" pitchFamily="16" charset="0"/>
              </a:rPr>
              <a:t>Лаушкина</a:t>
            </a:r>
            <a:r>
              <a:rPr lang="ru-RU" sz="2000" b="1" dirty="0">
                <a:latin typeface="Times New Roman" pitchFamily="16" charset="0"/>
                <a:cs typeface="Times New Roman" pitchFamily="16" charset="0"/>
              </a:rPr>
              <a:t>,  Е.К. Брагина,  М.М. Привалова  изобретателя В.Г. Гурьянова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r="4579"/>
          <a:stretch>
            <a:fillRect/>
          </a:stretch>
        </p:blipFill>
        <p:spPr bwMode="auto">
          <a:xfrm>
            <a:off x="500063" y="2996952"/>
            <a:ext cx="2055713" cy="25751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500063" y="5877272"/>
            <a:ext cx="1911697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6" charset="0"/>
                <a:cs typeface="Times New Roman" pitchFamily="16" charset="0"/>
              </a:rPr>
              <a:t>сталевара</a:t>
            </a:r>
            <a:r>
              <a:rPr lang="ru-RU" b="1" dirty="0">
                <a:solidFill>
                  <a:srgbClr val="FFFF00"/>
                </a:solidFill>
                <a:latin typeface="Times New Roman" pitchFamily="16" charset="0"/>
                <a:cs typeface="Times New Roman" pitchFamily="16" charset="0"/>
              </a:rPr>
              <a:t>  </a:t>
            </a:r>
            <a:r>
              <a:rPr lang="ru-RU" b="1" dirty="0" err="1">
                <a:latin typeface="Times New Roman" pitchFamily="16" charset="0"/>
                <a:cs typeface="Times New Roman" pitchFamily="16" charset="0"/>
              </a:rPr>
              <a:t>А.Я.Чалкова</a:t>
            </a:r>
            <a:r>
              <a:rPr lang="ru-RU" b="1" dirty="0">
                <a:solidFill>
                  <a:srgbClr val="FFFF00"/>
                </a:solidFill>
                <a:latin typeface="Times New Roman" pitchFamily="16" charset="0"/>
                <a:cs typeface="Times New Roman" pitchFamily="16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0" contrast="40000"/>
          </a:blip>
          <a:srcRect b="2860"/>
          <a:stretch>
            <a:fillRect/>
          </a:stretch>
        </p:blipFill>
        <p:spPr bwMode="auto">
          <a:xfrm>
            <a:off x="3429000" y="2996952"/>
            <a:ext cx="2012498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3347864" y="5805264"/>
            <a:ext cx="2232248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6" charset="0"/>
                <a:cs typeface="Times New Roman" pitchFamily="16" charset="0"/>
              </a:rPr>
              <a:t>старшего</a:t>
            </a:r>
            <a:r>
              <a:rPr lang="ru-RU" b="1" dirty="0">
                <a:solidFill>
                  <a:srgbClr val="FFFF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b="1" dirty="0">
                <a:latin typeface="Times New Roman" pitchFamily="16" charset="0"/>
                <a:cs typeface="Times New Roman" pitchFamily="16" charset="0"/>
              </a:rPr>
              <a:t>люкового</a:t>
            </a:r>
          </a:p>
          <a:p>
            <a:r>
              <a:rPr lang="ru-RU" b="1" dirty="0">
                <a:latin typeface="Times New Roman" pitchFamily="16" charset="0"/>
                <a:cs typeface="Times New Roman" pitchFamily="16" charset="0"/>
              </a:rPr>
              <a:t>С.В.Гудкова</a:t>
            </a:r>
            <a:r>
              <a:rPr lang="ru-RU" b="1" dirty="0">
                <a:solidFill>
                  <a:srgbClr val="FFFF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endParaRPr lang="ru-RU" dirty="0">
              <a:solidFill>
                <a:srgbClr val="FFFF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3" y="357188"/>
            <a:ext cx="8643937" cy="15700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Была освоена не только броневая,  но и бронебойная сталь, перед которой не мог устоять ни один фашистский танк</a:t>
            </a:r>
          </a:p>
        </p:txBody>
      </p:sp>
      <p:pic>
        <p:nvPicPr>
          <p:cNvPr id="27655" name="Picture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lum contrast="40000"/>
          </a:blip>
          <a:srcRect l="3999" r="1922"/>
          <a:stretch>
            <a:fillRect/>
          </a:stretch>
        </p:blipFill>
        <p:spPr bwMode="auto">
          <a:xfrm>
            <a:off x="6372200" y="2996953"/>
            <a:ext cx="1958618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6" name="Прямоугольник 10"/>
          <p:cNvSpPr>
            <a:spLocks noChangeArrowheads="1"/>
          </p:cNvSpPr>
          <p:nvPr/>
        </p:nvSpPr>
        <p:spPr bwMode="auto">
          <a:xfrm>
            <a:off x="6372199" y="5805264"/>
            <a:ext cx="2088233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6" charset="0"/>
                <a:cs typeface="Times New Roman" pitchFamily="16" charset="0"/>
              </a:rPr>
              <a:t>сталевара</a:t>
            </a:r>
            <a:endParaRPr lang="ru-RU" dirty="0">
              <a:latin typeface="Times New Roman" pitchFamily="16" charset="0"/>
              <a:cs typeface="Times New Roman" pitchFamily="16" charset="0"/>
            </a:endParaRPr>
          </a:p>
          <a:p>
            <a:r>
              <a:rPr lang="ru-RU" b="1" dirty="0">
                <a:latin typeface="Times New Roman" pitchFamily="16" charset="0"/>
                <a:cs typeface="Times New Roman" pitchFamily="16" charset="0"/>
              </a:rPr>
              <a:t>М.М</a:t>
            </a:r>
            <a:r>
              <a:rPr lang="ru-RU" b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. </a:t>
            </a:r>
            <a:r>
              <a:rPr lang="ru-RU" b="1" dirty="0">
                <a:latin typeface="Times New Roman" pitchFamily="16" charset="0"/>
                <a:cs typeface="Times New Roman" pitchFamily="16" charset="0"/>
              </a:rPr>
              <a:t>Привалова</a:t>
            </a:r>
          </a:p>
        </p:txBody>
      </p:sp>
      <p:sp>
        <p:nvSpPr>
          <p:cNvPr id="27657" name="TextBox 12"/>
          <p:cNvSpPr txBox="1">
            <a:spLocks noChangeArrowheads="1"/>
          </p:cNvSpPr>
          <p:nvPr/>
        </p:nvSpPr>
        <p:spPr bwMode="auto">
          <a:xfrm>
            <a:off x="179512" y="2204864"/>
            <a:ext cx="8712968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6" charset="0"/>
                <a:cs typeface="Times New Roman" pitchFamily="16" charset="0"/>
              </a:rPr>
              <a:t>Силы фронта и тыла слились воедино благодаря труду: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1239</TotalTime>
  <Words>679</Words>
  <Application>Microsoft Office PowerPoint</Application>
  <PresentationFormat>Экран (4:3)</PresentationFormat>
  <Paragraphs>90</Paragraphs>
  <Slides>19</Slides>
  <Notes>3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Все для фронта, все для победы!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Ни одно важное мероприятие не обходилось без активного участия комсомольцев.  Они трудились на самых ответственных участках.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для фронта, все для победы!</dc:title>
  <dc:creator>Галина</dc:creator>
  <cp:lastModifiedBy>Галина</cp:lastModifiedBy>
  <cp:revision>117</cp:revision>
  <dcterms:created xsi:type="dcterms:W3CDTF">2015-01-30T07:02:11Z</dcterms:created>
  <dcterms:modified xsi:type="dcterms:W3CDTF">2015-03-13T17:49:51Z</dcterms:modified>
</cp:coreProperties>
</file>