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61" r:id="rId3"/>
    <p:sldId id="256" r:id="rId4"/>
    <p:sldId id="257" r:id="rId5"/>
    <p:sldId id="258" r:id="rId6"/>
    <p:sldId id="272" r:id="rId7"/>
    <p:sldId id="259" r:id="rId8"/>
    <p:sldId id="266" r:id="rId9"/>
    <p:sldId id="262" r:id="rId10"/>
    <p:sldId id="269" r:id="rId11"/>
    <p:sldId id="263" r:id="rId12"/>
    <p:sldId id="268" r:id="rId13"/>
    <p:sldId id="264" r:id="rId14"/>
    <p:sldId id="277" r:id="rId15"/>
    <p:sldId id="267" r:id="rId16"/>
    <p:sldId id="271" r:id="rId17"/>
    <p:sldId id="273" r:id="rId18"/>
    <p:sldId id="274" r:id="rId19"/>
    <p:sldId id="275" r:id="rId20"/>
    <p:sldId id="276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B%D0%B8%D1%82%D0%B5%D1%80%D0%B0%D1%82%D1%83%D1%80%D0%BD%D1%8B%D0%B9_%D0%BA%D1%80%D0%B8%D1%82%D0%B8%D0%BA" TargetMode="External"/><Relationship Id="rId2" Type="http://schemas.openxmlformats.org/officeDocument/2006/relationships/hyperlink" Target="http://ru.wikipedia.org/wiki/%D0%A4%D0%B8%D0%BB%D0%BE%D1%81%D0%BE%D1%84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E%D0%B2%D1%81%D1%8F%D0%BD%D0%BD%D0%B8%D0%BA%D0%BE%D0%B2%D1%81%D0%BA%D0%B8%D0%B9_%D1%81%D0%B0%D0%B4" TargetMode="External"/><Relationship Id="rId2" Type="http://schemas.openxmlformats.org/officeDocument/2006/relationships/hyperlink" Target="http://ru.wikipedia.org/wiki/%D0%90%D0%BB%D0%B5%D0%BA%D1%81%D0%B0%D0%BD%D0%B4%D1%80_I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1874_%D0%B3%D0%BE%D0%B4" TargetMode="External"/><Relationship Id="rId5" Type="http://schemas.openxmlformats.org/officeDocument/2006/relationships/hyperlink" Target="http://ru.wikipedia.org/wiki/%D0%92%D0%B8%D0%BB%D1%8E%D0%B9%D1%81%D0%BA" TargetMode="External"/><Relationship Id="rId4" Type="http://schemas.openxmlformats.org/officeDocument/2006/relationships/hyperlink" Target="http://ru.wikipedia.org/wiki/%D0%93%D1%80%D0%B0%D0%B6%D0%B4%D0%B0%D0%BD%D1%81%D0%BA%D0%B0%D1%8F_%D0%BA%D0%B0%D0%B7%D0%BD%D1%8C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1%D0%B5%D0%BB%D0%B8%D0%BD%D1%81%D0%BA%D0%B8%D0%B9,_%D0%92%D0%B8%D1%81%D1%81%D0%B0%D1%80%D0%B8%D0%BE%D0%BD_%D0%93%D1%80%D0%B8%D0%B3%D0%BE%D1%80%D1%8C%D0%B5%D0%B2%D0%B8%D1%87" TargetMode="External"/><Relationship Id="rId2" Type="http://schemas.openxmlformats.org/officeDocument/2006/relationships/hyperlink" Target="http://ru.wikipedia.org/wiki/%D0%92%D0%BE%D0%BB%D0%BA%D0%BE%D0%B2%D1%81%D0%BA%D0%BE%D0%B5_%D0%BA%D0%BB%D0%B0%D0%B4%D0%B1%D0%B8%D1%89%D0%B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ru.wikipedia.org/wiki/%D0%9F%D0%B8%D1%81%D0%B0%D1%80%D0%B5%D0%B2,_%D0%94%D0%BC%D0%B8%D1%82%D1%80%D0%B8%D0%B9_%D0%98%D0%B2%D0%B0%D0%BD%D0%BE%D0%B2%D0%B8%D1%87" TargetMode="External"/><Relationship Id="rId4" Type="http://schemas.openxmlformats.org/officeDocument/2006/relationships/hyperlink" Target="http://ru.wikipedia.org/wiki/%D0%9B%D0%B8%D1%82%D0%B5%D1%80%D0%B0%D1%82%D0%BE%D1%80%D1%81%D0%BA%D0%B8%D0%B5_%D0%BC%D0%BE%D1%81%D1%82%D0%BA%D0%B8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1850-%D0%B5" TargetMode="External"/><Relationship Id="rId7" Type="http://schemas.openxmlformats.org/officeDocument/2006/relationships/image" Target="../media/image5.jpeg"/><Relationship Id="rId2" Type="http://schemas.openxmlformats.org/officeDocument/2006/relationships/hyperlink" Target="http://ru.wikipedia.org/wiki/%D0%9B%D0%B8%D1%82%D0%B5%D1%80%D0%B0%D1%82%D1%83%D1%80%D0%BD%D1%8B%D0%B9_%D0%BA%D1%80%D0%B8%D1%82%D0%B8%D0%BA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ru.wikipedia.org/w/index.php?title=%D0%A0%D0%B5%D0%B2%D0%BE%D0%BB%D1%8E%D1%86%D0%B8%D0%BE%D0%BD%D0%BD%D1%8B%D0%B5_%D0%B4%D0%B5%D0%BC%D0%BE%D0%BA%D1%80%D0%B0%D1%82%D1%8B&amp;action=edit&amp;redlink=1" TargetMode="External"/><Relationship Id="rId5" Type="http://schemas.openxmlformats.org/officeDocument/2006/relationships/hyperlink" Target="http://ru.wikipedia.org/wiki/%D0%9F%D1%83%D0%B1%D0%BB%D0%B8%D1%86%D0%B8%D1%81%D1%82" TargetMode="External"/><Relationship Id="rId4" Type="http://schemas.openxmlformats.org/officeDocument/2006/relationships/hyperlink" Target="http://ru.wikipedia.org/wiki/1860-%D0%B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Яковлева М.Д. учитель русского языка и литературы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C00000"/>
                </a:solidFill>
              </a:rPr>
              <a:t>Хара-Улахская СОШ</a:t>
            </a:r>
            <a:endParaRPr lang="ru-RU" sz="6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Суров ты был, ты в молодые годы</a:t>
            </a:r>
          </a:p>
          <a:p>
            <a:pPr>
              <a:buNone/>
            </a:pPr>
            <a:r>
              <a:rPr lang="ru-RU" dirty="0" smtClean="0"/>
              <a:t>Умел рассудку страсти подчинять.</a:t>
            </a:r>
          </a:p>
          <a:p>
            <a:pPr>
              <a:buNone/>
            </a:pPr>
            <a:r>
              <a:rPr lang="ru-RU" dirty="0" smtClean="0"/>
              <a:t>Учил ты жить для славы, для свободы,</a:t>
            </a:r>
          </a:p>
          <a:p>
            <a:pPr>
              <a:buNone/>
            </a:pPr>
            <a:r>
              <a:rPr lang="ru-RU" dirty="0" smtClean="0"/>
              <a:t>Но более учил ты умирать.</a:t>
            </a:r>
          </a:p>
          <a:p>
            <a:pPr>
              <a:buNone/>
            </a:pPr>
            <a:r>
              <a:rPr lang="ru-RU" dirty="0" smtClean="0"/>
              <a:t>             </a:t>
            </a:r>
          </a:p>
          <a:p>
            <a:pPr>
              <a:buNone/>
            </a:pPr>
            <a:r>
              <a:rPr lang="ru-RU" dirty="0" smtClean="0"/>
              <a:t>           Добролюбов прожил очень мало, всего 25 лет, но его  звезда  на  небосводе зажглась и продолжает дарить нам свой свет с космических высот, а  благодаря Некрасову человечество помнит его и чтит.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Идеал человека в понимании Н.А. Некрасова</a:t>
            </a:r>
            <a:r>
              <a:rPr lang="ru-RU" sz="4400" dirty="0" smtClean="0">
                <a:solidFill>
                  <a:srgbClr val="C00000"/>
                </a:solidFill>
              </a:rPr>
              <a:t/>
            </a:r>
            <a:br>
              <a:rPr lang="ru-RU" sz="4400" dirty="0" smtClean="0">
                <a:solidFill>
                  <a:srgbClr val="C00000"/>
                </a:solidFill>
              </a:rPr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Стихотворение «Н.Г. Чернышевский»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err="1" smtClean="0">
                <a:solidFill>
                  <a:srgbClr val="C00000"/>
                </a:solidFill>
              </a:rPr>
              <a:t>Никола́й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</a:p>
          <a:p>
            <a:pPr>
              <a:buNone/>
            </a:pPr>
            <a:r>
              <a:rPr lang="ru-RU" b="1" dirty="0" err="1" smtClean="0">
                <a:solidFill>
                  <a:srgbClr val="C00000"/>
                </a:solidFill>
              </a:rPr>
              <a:t>Гаври́лович</a:t>
            </a: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b="1" dirty="0" err="1" smtClean="0">
                <a:solidFill>
                  <a:srgbClr val="C00000"/>
                </a:solidFill>
              </a:rPr>
              <a:t>Черныше́вский</a:t>
            </a:r>
            <a:r>
              <a:rPr lang="ru-RU" dirty="0" smtClean="0">
                <a:solidFill>
                  <a:srgbClr val="C00000"/>
                </a:solidFill>
              </a:rPr>
              <a:t>  </a:t>
            </a:r>
            <a:r>
              <a:rPr lang="ru-RU" dirty="0" smtClean="0"/>
              <a:t> — русский </a:t>
            </a:r>
            <a:r>
              <a:rPr lang="ru-RU" u="sng" dirty="0" smtClean="0">
                <a:hlinkClick r:id="rId2" tooltip="Философ"/>
              </a:rPr>
              <a:t>философ</a:t>
            </a:r>
            <a:r>
              <a:rPr lang="ru-RU" dirty="0" smtClean="0"/>
              <a:t>-утопист, революционер-демократ, учёный, </a:t>
            </a:r>
            <a:r>
              <a:rPr lang="ru-RU" u="sng" dirty="0" smtClean="0">
                <a:hlinkClick r:id="rId3" tooltip="Литературный критик"/>
              </a:rPr>
              <a:t>литературный критик</a:t>
            </a:r>
            <a:r>
              <a:rPr lang="ru-RU" dirty="0" smtClean="0"/>
              <a:t>, публицист и писатель.</a:t>
            </a:r>
          </a:p>
          <a:p>
            <a:endParaRPr lang="ru-RU" dirty="0"/>
          </a:p>
        </p:txBody>
      </p:sp>
      <p:pic>
        <p:nvPicPr>
          <p:cNvPr id="5" name="Содержимое 4" descr="Nikolay Chernyshevsky.jpg"/>
          <p:cNvPicPr>
            <a:picLocks noGrp="1"/>
          </p:cNvPicPr>
          <p:nvPr>
            <p:ph sz="half"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914400" y="1752600"/>
            <a:ext cx="2971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7 февраля 1864 года сенатом был объявлен приговор по делу Чернышевского: ссылка на каторжные работы сроком на 14 лет, а затем поселение в Сибири </a:t>
            </a:r>
            <a:r>
              <a:rPr lang="ru-RU" dirty="0" err="1" smtClean="0"/>
              <a:t>пожизненно.</a:t>
            </a:r>
            <a:r>
              <a:rPr lang="ru-RU" dirty="0" err="1" smtClean="0">
                <a:hlinkClick r:id="rId2" tooltip="Александр II"/>
              </a:rPr>
              <a:t>Александр</a:t>
            </a:r>
            <a:r>
              <a:rPr lang="ru-RU" dirty="0" smtClean="0">
                <a:hlinkClick r:id="rId2" tooltip="Александр II"/>
              </a:rPr>
              <a:t> II</a:t>
            </a:r>
            <a:r>
              <a:rPr lang="ru-RU" dirty="0" smtClean="0"/>
              <a:t> уменьшил срок каторжных работ до семи лет, в целом Чернышевский пробыл в тюрьме и на каторге свыше двадцати лет.</a:t>
            </a:r>
          </a:p>
          <a:p>
            <a:r>
              <a:rPr lang="ru-RU" dirty="0" smtClean="0"/>
              <a:t>19 мая 1864 г. в Петербурге на </a:t>
            </a:r>
            <a:r>
              <a:rPr lang="ru-RU" dirty="0" smtClean="0">
                <a:hlinkClick r:id="rId3" tooltip="Овсянниковский сад"/>
              </a:rPr>
              <a:t>Конной площади</a:t>
            </a:r>
            <a:r>
              <a:rPr lang="ru-RU" dirty="0" smtClean="0"/>
              <a:t> состоялась </a:t>
            </a:r>
            <a:r>
              <a:rPr lang="ru-RU" dirty="0" smtClean="0">
                <a:hlinkClick r:id="rId4" tooltip="Гражданская казнь"/>
              </a:rPr>
              <a:t>гражданская казнь</a:t>
            </a:r>
            <a:r>
              <a:rPr lang="ru-RU" dirty="0" smtClean="0"/>
              <a:t> революционера. </a:t>
            </a:r>
          </a:p>
          <a:p>
            <a:r>
              <a:rPr lang="ru-RU" dirty="0" smtClean="0"/>
              <a:t>Был отправлен в Нерчинскую каторгу; в 1866 г. переведен в Александровский завод Нерчинского округа, в 1871 в </a:t>
            </a:r>
            <a:r>
              <a:rPr lang="ru-RU" dirty="0" smtClean="0">
                <a:hlinkClick r:id="rId5" tooltip="Вилюйск"/>
              </a:rPr>
              <a:t>Вилюйск</a:t>
            </a:r>
            <a:r>
              <a:rPr lang="ru-RU" dirty="0" smtClean="0"/>
              <a:t>. В </a:t>
            </a:r>
            <a:r>
              <a:rPr lang="ru-RU" dirty="0" smtClean="0">
                <a:hlinkClick r:id="rId6" tooltip="1874 год"/>
              </a:rPr>
              <a:t>1874 году</a:t>
            </a:r>
            <a:r>
              <a:rPr lang="ru-RU" dirty="0" smtClean="0"/>
              <a:t> ему официально предложено освобождение, но он отказывается подать прошение о помиловании.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Идеал человека в понимании Н.А. Некрасова</a:t>
            </a:r>
            <a:r>
              <a:rPr lang="ru-RU" sz="5400" dirty="0" smtClean="0">
                <a:solidFill>
                  <a:srgbClr val="C00000"/>
                </a:solidFill>
              </a:rPr>
              <a:t/>
            </a:r>
            <a:br>
              <a:rPr lang="ru-RU" sz="5400" dirty="0" smtClean="0">
                <a:solidFill>
                  <a:srgbClr val="C00000"/>
                </a:solidFill>
              </a:rPr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Стихотворение «Сеятелям»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Образ сеятеля восходит к Евангелию от Марка – притче о сеятеле и семени.</a:t>
            </a:r>
          </a:p>
          <a:p>
            <a:r>
              <a:rPr lang="ru-RU" dirty="0" smtClean="0"/>
              <a:t>Сопоставьте библейские образы и сеятеля  из стихотворения Некрасова.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Кого </a:t>
            </a:r>
          </a:p>
          <a:p>
            <a:pPr algn="ctr">
              <a:buNone/>
            </a:pPr>
            <a:r>
              <a:rPr lang="ru-RU" dirty="0" smtClean="0"/>
              <a:t>автор </a:t>
            </a:r>
          </a:p>
          <a:p>
            <a:pPr algn="ctr">
              <a:buNone/>
            </a:pPr>
            <a:r>
              <a:rPr lang="ru-RU" dirty="0" smtClean="0"/>
              <a:t>называет</a:t>
            </a:r>
          </a:p>
          <a:p>
            <a:pPr algn="ctr">
              <a:buNone/>
            </a:pPr>
            <a:r>
              <a:rPr lang="ru-RU" dirty="0" smtClean="0"/>
              <a:t> «сеятелем знанья»?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Сейте разумное, доброе, вечное,</a:t>
            </a:r>
          </a:p>
          <a:p>
            <a:pPr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Сейте! Спасибо вам скажет сердечное </a:t>
            </a:r>
          </a:p>
          <a:p>
            <a:pPr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Русский народ!</a:t>
            </a:r>
          </a:p>
          <a:p>
            <a:pPr>
              <a:buNone/>
            </a:pP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Идеал человека в понимании Н.А. Некрасова</a:t>
            </a:r>
            <a:r>
              <a:rPr lang="ru-RU" sz="5400" dirty="0" smtClean="0">
                <a:solidFill>
                  <a:srgbClr val="C00000"/>
                </a:solidFill>
              </a:rPr>
              <a:t/>
            </a:r>
            <a:br>
              <a:rPr lang="ru-RU" sz="5400" dirty="0" smtClean="0">
                <a:solidFill>
                  <a:srgbClr val="C00000"/>
                </a:solidFill>
              </a:rPr>
            </a:b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Добролюбов был похоронен на </a:t>
            </a:r>
            <a:r>
              <a:rPr lang="ru-RU" u="sng" dirty="0" err="1" smtClean="0">
                <a:hlinkClick r:id="rId2" tooltip="Волковское кладбище"/>
              </a:rPr>
              <a:t>Волковском</a:t>
            </a:r>
            <a:r>
              <a:rPr lang="ru-RU" u="sng" dirty="0" smtClean="0">
                <a:hlinkClick r:id="rId2" tooltip="Волковское кладбище"/>
              </a:rPr>
              <a:t> кладбище</a:t>
            </a:r>
            <a:r>
              <a:rPr lang="ru-RU" dirty="0" smtClean="0"/>
              <a:t> рядом с </a:t>
            </a:r>
            <a:r>
              <a:rPr lang="ru-RU" u="sng" dirty="0" err="1" smtClean="0">
                <a:hlinkClick r:id="rId3" tooltip="Белинский, Виссарион Григорьевич"/>
              </a:rPr>
              <a:t>Виссарионом</a:t>
            </a:r>
            <a:r>
              <a:rPr lang="ru-RU" u="sng" dirty="0" smtClean="0">
                <a:hlinkClick r:id="rId3" tooltip="Белинский, Виссарион Григорьевич"/>
              </a:rPr>
              <a:t> Белинским</a:t>
            </a:r>
            <a:r>
              <a:rPr lang="ru-RU" dirty="0" smtClean="0"/>
              <a:t>; именно с появления его могилы начали складываться </a:t>
            </a:r>
            <a:r>
              <a:rPr lang="ru-RU" u="sng" dirty="0" smtClean="0">
                <a:hlinkClick r:id="rId4" tooltip="Литераторские мостки"/>
              </a:rPr>
              <a:t>Литераторские мостки</a:t>
            </a:r>
            <a:r>
              <a:rPr lang="ru-RU" dirty="0" smtClean="0"/>
              <a:t>. Личность Добролюбова (наряду с Белинским и другим рано умершим критиком-шестидесятником, </a:t>
            </a:r>
            <a:r>
              <a:rPr lang="ru-RU" u="sng" dirty="0" smtClean="0">
                <a:hlinkClick r:id="rId5" tooltip="Писарев, Дмитрий Иванович"/>
              </a:rPr>
              <a:t>Писаревым</a:t>
            </a:r>
            <a:r>
              <a:rPr lang="ru-RU" dirty="0" smtClean="0"/>
              <a:t>) стала знаменем революционного движения 1860-х и последующих годов (начиная с первой биографии Добролюбова, написанной Чернышевским), а позже была окружена официальным почитанием в СССР.</a:t>
            </a:r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81000" y="381000"/>
            <a:ext cx="8305800" cy="990600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/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ru-RU" sz="4000" dirty="0" smtClean="0">
                <a:solidFill>
                  <a:srgbClr val="C00000"/>
                </a:solidFill>
              </a:rPr>
              <a:t/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ru-RU" sz="4000" dirty="0" smtClean="0">
                <a:solidFill>
                  <a:srgbClr val="C00000"/>
                </a:solidFill>
              </a:rPr>
              <a:t/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ru-RU" sz="4000" dirty="0" smtClean="0">
                <a:solidFill>
                  <a:srgbClr val="C00000"/>
                </a:solidFill>
              </a:rPr>
              <a:t>   </a:t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ru-RU" sz="4000" dirty="0" smtClean="0">
                <a:solidFill>
                  <a:srgbClr val="C00000"/>
                </a:solidFill>
              </a:rPr>
              <a:t/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ru-RU" sz="4000" dirty="0" smtClean="0">
                <a:solidFill>
                  <a:srgbClr val="C00000"/>
                </a:solidFill>
              </a:rPr>
              <a:t/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ru-RU" sz="4000" dirty="0" smtClean="0">
                <a:solidFill>
                  <a:srgbClr val="C00000"/>
                </a:solidFill>
              </a:rPr>
              <a:t/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ru-RU" sz="4000" dirty="0" smtClean="0">
                <a:solidFill>
                  <a:srgbClr val="C00000"/>
                </a:solidFill>
              </a:rPr>
              <a:t/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ru-RU" sz="3600" dirty="0" smtClean="0">
                <a:solidFill>
                  <a:srgbClr val="C00000"/>
                </a:solidFill>
              </a:rPr>
              <a:t>Идеал человека в понимании Н.А. Некрасова</a:t>
            </a:r>
            <a:r>
              <a:rPr lang="ru-RU" sz="4400" dirty="0" smtClean="0">
                <a:solidFill>
                  <a:srgbClr val="C00000"/>
                </a:solidFill>
              </a:rPr>
              <a:t/>
            </a:r>
            <a:br>
              <a:rPr lang="ru-RU" sz="4400" dirty="0" smtClean="0">
                <a:solidFill>
                  <a:srgbClr val="C00000"/>
                </a:solidFill>
              </a:rPr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Княгиня   </a:t>
            </a:r>
          </a:p>
          <a:p>
            <a:pPr algn="ctr">
              <a:buNone/>
            </a:pPr>
            <a:r>
              <a:rPr lang="ru-RU" dirty="0" smtClean="0"/>
              <a:t>Мария  Николаевна  Волконская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Поэма «Русские женщины»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026" name="Picture 2" descr="File:Maria Volkonskaya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2590800"/>
            <a:ext cx="2857500" cy="379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/>
              <a:t>            «Да! Были личности!.. Не пропадет народ, </a:t>
            </a:r>
            <a:r>
              <a:rPr lang="ru-RU" sz="4400" dirty="0" err="1" smtClean="0"/>
              <a:t>обредший</a:t>
            </a:r>
            <a:r>
              <a:rPr lang="ru-RU" sz="4400" dirty="0" smtClean="0"/>
              <a:t> их во времена крутые…»</a:t>
            </a:r>
          </a:p>
          <a:p>
            <a:pPr algn="r">
              <a:buNone/>
            </a:pPr>
            <a:r>
              <a:rPr lang="ru-RU" sz="4400" dirty="0" smtClean="0"/>
              <a:t>Н.А. Некрасов</a:t>
            </a:r>
            <a:endParaRPr lang="ru-RU" sz="4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Идеал человека в понимании Н.А. Некрасова</a:t>
            </a:r>
            <a:endParaRPr lang="ru-RU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solidFill>
                  <a:srgbClr val="002060"/>
                </a:solidFill>
              </a:rPr>
              <a:t>             Подвижник </a:t>
            </a:r>
            <a:r>
              <a:rPr lang="ru-RU" sz="4400" dirty="0" smtClean="0"/>
              <a:t>– </a:t>
            </a:r>
          </a:p>
          <a:p>
            <a:pPr marL="742950" indent="-742950">
              <a:buAutoNum type="arabicPeriod"/>
            </a:pPr>
            <a:r>
              <a:rPr lang="ru-RU" sz="4000" dirty="0" smtClean="0">
                <a:solidFill>
                  <a:srgbClr val="0070C0"/>
                </a:solidFill>
              </a:rPr>
              <a:t>Тот, кто идет на веру на муки и лишения.</a:t>
            </a:r>
          </a:p>
          <a:p>
            <a:pPr marL="742950" indent="-742950">
              <a:buAutoNum type="arabicPeriod"/>
            </a:pPr>
            <a:r>
              <a:rPr lang="ru-RU" sz="4000" dirty="0" smtClean="0">
                <a:solidFill>
                  <a:srgbClr val="0070C0"/>
                </a:solidFill>
              </a:rPr>
              <a:t>(перен.) Человек, проявляющий самоотверженность ради высокой цели.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Идеал человека в понимании Н.А. Некрасова</a:t>
            </a:r>
            <a:endParaRPr lang="ru-RU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             </a:t>
            </a:r>
            <a:r>
              <a:rPr lang="ru-RU" sz="4000" dirty="0" smtClean="0">
                <a:solidFill>
                  <a:srgbClr val="002060"/>
                </a:solidFill>
              </a:rPr>
              <a:t>Пророк –</a:t>
            </a:r>
            <a:r>
              <a:rPr lang="ru-RU" sz="4000" dirty="0" smtClean="0"/>
              <a:t> </a:t>
            </a:r>
          </a:p>
          <a:p>
            <a:r>
              <a:rPr lang="ru-RU" sz="4000" dirty="0" smtClean="0">
                <a:solidFill>
                  <a:srgbClr val="0070C0"/>
                </a:solidFill>
              </a:rPr>
              <a:t>1. В различных религиях: </a:t>
            </a:r>
          </a:p>
          <a:p>
            <a:pPr>
              <a:buNone/>
            </a:pPr>
            <a:r>
              <a:rPr lang="ru-RU" sz="4000" dirty="0" smtClean="0">
                <a:solidFill>
                  <a:srgbClr val="0070C0"/>
                </a:solidFill>
              </a:rPr>
              <a:t>     человек , являющийся истолкователем воли бога;</a:t>
            </a:r>
          </a:p>
          <a:p>
            <a:r>
              <a:rPr lang="ru-RU" sz="4000" dirty="0" smtClean="0">
                <a:solidFill>
                  <a:srgbClr val="0070C0"/>
                </a:solidFill>
              </a:rPr>
              <a:t>2. Тот, кто предсказывает будущее.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Идеал человека в понимании 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 smtClean="0">
                <a:solidFill>
                  <a:srgbClr val="C00000"/>
                </a:solidFill>
              </a:rPr>
              <a:t>Н.А. Некрасова</a:t>
            </a:r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4958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Идеал</a:t>
            </a:r>
            <a:r>
              <a:rPr lang="ru-RU" dirty="0" smtClean="0"/>
              <a:t> – </a:t>
            </a:r>
            <a:r>
              <a:rPr lang="ru-RU" dirty="0" smtClean="0">
                <a:solidFill>
                  <a:srgbClr val="0070C0"/>
                </a:solidFill>
              </a:rPr>
              <a:t>(фр. </a:t>
            </a:r>
            <a:r>
              <a:rPr smtClean="0">
                <a:solidFill>
                  <a:srgbClr val="0070C0"/>
                </a:solidFill>
              </a:rPr>
              <a:t>ideal </a:t>
            </a:r>
            <a:r>
              <a:rPr lang="ru-RU" dirty="0" smtClean="0">
                <a:solidFill>
                  <a:srgbClr val="0070C0"/>
                </a:solidFill>
              </a:rPr>
              <a:t> от греч.</a:t>
            </a:r>
            <a:r>
              <a:rPr smtClean="0">
                <a:solidFill>
                  <a:srgbClr val="0070C0"/>
                </a:solidFill>
              </a:rPr>
              <a:t>idea </a:t>
            </a:r>
            <a:r>
              <a:rPr lang="ru-RU" dirty="0" smtClean="0">
                <a:solidFill>
                  <a:srgbClr val="0070C0"/>
                </a:solidFill>
              </a:rPr>
              <a:t>–</a:t>
            </a:r>
            <a:r>
              <a:rPr smtClean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представление, идея). </a:t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dirty="0" smtClean="0">
                <a:solidFill>
                  <a:srgbClr val="0070C0"/>
                </a:solidFill>
              </a:rPr>
              <a:t>Высшая степень совершенства, предел стремлений.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             </a:t>
            </a:r>
            <a:r>
              <a:rPr lang="ru-RU" sz="1600" dirty="0" smtClean="0">
                <a:solidFill>
                  <a:schemeClr val="tx2">
                    <a:lumMod val="10000"/>
                  </a:schemeClr>
                </a:solidFill>
              </a:rPr>
              <a:t>Современный  толковый  словарь  русского  языка.</a:t>
            </a:r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1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endParaRPr lang="ru-RU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Иди в огонь за честь отчизны,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За убежденья, за любовь…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Иди и гибни безупречно.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Умрешь недаром… Дело прочно,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Когда под ним струится кровь</a:t>
            </a:r>
            <a:r>
              <a:rPr lang="ru-RU" dirty="0" smtClean="0"/>
              <a:t>, –   </a:t>
            </a:r>
            <a:r>
              <a:rPr lang="ru-RU" dirty="0" smtClean="0">
                <a:solidFill>
                  <a:srgbClr val="7030A0"/>
                </a:solidFill>
              </a:rPr>
              <a:t>призывал поэтов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Некрасов.  Эти взгляды соответствовали позиции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демократического крыла в русском общественном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движении .    </a:t>
            </a:r>
            <a:r>
              <a:rPr lang="ru-RU" sz="4000" dirty="0" smtClean="0">
                <a:solidFill>
                  <a:srgbClr val="7030A0"/>
                </a:solidFill>
              </a:rPr>
              <a:t> 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Идеал человека в понимании 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 smtClean="0">
                <a:solidFill>
                  <a:srgbClr val="C00000"/>
                </a:solidFill>
              </a:rPr>
              <a:t>Н.А. Некрасова</a:t>
            </a:r>
            <a:endParaRPr lang="ru-RU" sz="3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Домашнее задание:</a:t>
            </a:r>
          </a:p>
          <a:p>
            <a:pPr>
              <a:buNone/>
            </a:pPr>
            <a:endParaRPr lang="ru-RU" sz="32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Написать сочинение- эссе на тему:</a:t>
            </a:r>
          </a:p>
          <a:p>
            <a:pPr>
              <a:buNone/>
            </a:pPr>
            <a:endParaRPr lang="ru-RU" sz="32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200" dirty="0" smtClean="0">
                <a:solidFill>
                  <a:srgbClr val="C00000"/>
                </a:solidFill>
              </a:rPr>
              <a:t>«Русской земли человек замечательный».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Идеал человека в понимании 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 smtClean="0">
                <a:solidFill>
                  <a:srgbClr val="C00000"/>
                </a:solidFill>
              </a:rPr>
              <a:t>Н.А. Некрасова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191569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Тема урока: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sz="half" idx="1"/>
          </p:nvPr>
        </p:nvSpPr>
        <p:spPr>
          <a:xfrm>
            <a:off x="3657600" y="1981200"/>
            <a:ext cx="4419600" cy="4114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solidFill>
                  <a:srgbClr val="002060"/>
                </a:solidFill>
              </a:rPr>
              <a:t>Идеал человека в понимании</a:t>
            </a:r>
          </a:p>
          <a:p>
            <a:pPr>
              <a:buNone/>
            </a:pPr>
            <a:r>
              <a:rPr lang="ru-RU" sz="4400" dirty="0" smtClean="0">
                <a:solidFill>
                  <a:srgbClr val="002060"/>
                </a:solidFill>
              </a:rPr>
              <a:t>Н.А. Некрасова</a:t>
            </a:r>
          </a:p>
          <a:p>
            <a:endParaRPr lang="ru-RU" dirty="0"/>
          </a:p>
        </p:txBody>
      </p:sp>
      <p:pic>
        <p:nvPicPr>
          <p:cNvPr id="5" name="Picture 6" descr="nekrasov_1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752600"/>
            <a:ext cx="29718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Наивная и страстная душа, </a:t>
            </a:r>
          </a:p>
          <a:p>
            <a:pPr>
              <a:buNone/>
            </a:pPr>
            <a:r>
              <a:rPr lang="ru-RU" sz="3600" dirty="0" smtClean="0"/>
              <a:t>В ком помыслы прекрасные кипели, </a:t>
            </a:r>
          </a:p>
          <a:p>
            <a:pPr>
              <a:buNone/>
            </a:pPr>
            <a:r>
              <a:rPr lang="ru-RU" sz="3600" dirty="0" smtClean="0"/>
              <a:t>Упорствуя, волнуясь и спеша, </a:t>
            </a:r>
          </a:p>
          <a:p>
            <a:pPr>
              <a:buNone/>
            </a:pPr>
            <a:r>
              <a:rPr lang="ru-RU" sz="3600" dirty="0" smtClean="0"/>
              <a:t>Ты четко шел к одной высокой цели.</a:t>
            </a:r>
          </a:p>
          <a:p>
            <a:pPr algn="r">
              <a:buNone/>
            </a:pPr>
            <a:r>
              <a:rPr lang="ru-RU" sz="3600" dirty="0" smtClean="0"/>
              <a:t>Н.А.Некрасов</a:t>
            </a:r>
            <a:endParaRPr lang="ru-RU" sz="36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Идеал человека в понимании Н.А. Некрасова</a:t>
            </a:r>
            <a:br>
              <a:rPr lang="ru-RU" sz="3200" dirty="0" smtClean="0">
                <a:solidFill>
                  <a:srgbClr val="C00000"/>
                </a:solidFill>
              </a:rPr>
            </a:br>
            <a:endParaRPr lang="ru-RU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            «В нашем отечестве роль писателя – есть прежде всего роль учителя и , по возможности, заступника за безгласных и приниженных. Но чтобы быть вполне достойным такой «роли», мало одних гуманистических позывов: нужно твердо знать, чему «учить» и от чего «защищать».</a:t>
            </a:r>
          </a:p>
          <a:p>
            <a:pPr algn="r">
              <a:buNone/>
            </a:pPr>
            <a:r>
              <a:rPr lang="ru-RU" sz="3200" dirty="0" smtClean="0"/>
              <a:t>Н.А. Некрасов.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Идеал человека в понимании Н.А. Некрасова</a:t>
            </a:r>
            <a:br>
              <a:rPr lang="ru-RU" sz="3200" dirty="0" smtClean="0">
                <a:solidFill>
                  <a:srgbClr val="C00000"/>
                </a:solidFill>
              </a:rPr>
            </a:br>
            <a:endParaRPr lang="ru-RU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solidFill>
                  <a:srgbClr val="002060"/>
                </a:solidFill>
              </a:rPr>
              <a:t>                В стихотворениях Н.А. Некрасова проявляется идеал общественного деятеля, который проникнут беспредельной любовью к родине и способен отдать жизнь во имя ее. 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Идеал человека в понимании Н.А. Некрасова</a:t>
            </a:r>
            <a:r>
              <a:rPr lang="ru-RU" sz="4400" dirty="0" smtClean="0">
                <a:solidFill>
                  <a:srgbClr val="C00000"/>
                </a:solidFill>
              </a:rPr>
              <a:t/>
            </a:r>
            <a:br>
              <a:rPr lang="ru-RU" sz="4400" dirty="0" smtClean="0">
                <a:solidFill>
                  <a:srgbClr val="C00000"/>
                </a:solidFill>
              </a:rPr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Стихотворение «В.Г. Белинский»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Содержимое 3" descr="Миниатюра для версии от 22:24, 14 февраля 2009"/>
          <p:cNvPicPr>
            <a:picLocks noGrp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1066800" y="1524000"/>
            <a:ext cx="2819399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>
              <a:buNone/>
            </a:pP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Виссарион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Григорьевич</a:t>
            </a:r>
          </a:p>
          <a:p>
            <a:pPr lvl="0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Белинский  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 </a:t>
            </a:r>
          </a:p>
          <a:p>
            <a:pPr lvl="0">
              <a:buNone/>
            </a:pP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знаменитый</a:t>
            </a:r>
          </a:p>
          <a:p>
            <a:pPr lvl="0">
              <a:buNone/>
            </a:pP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литературный критик,  </a:t>
            </a:r>
          </a:p>
          <a:p>
            <a:pPr lvl="0">
              <a:buNone/>
            </a:pP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публицист,</a:t>
            </a:r>
          </a:p>
          <a:p>
            <a:pPr lvl="0">
              <a:buNone/>
            </a:pP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революционер- демократ</a:t>
            </a:r>
            <a:endParaRPr lang="ru-RU" sz="40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Стихотворение «Памяти приятеля»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Под таким названием публиковалось стихотворение, посвященное Белинскому. Из-за цензурных соображений имя критика не упоминалось.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Могила Белинского на Волковом кладбище в Петербурге была, действительно, затеряна и разыскана только в 1856 году.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Стихотворение  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«Памяти Добролюбова»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  </a:t>
            </a:r>
            <a:r>
              <a:rPr lang="ru-RU" b="1" dirty="0" err="1" smtClean="0">
                <a:solidFill>
                  <a:srgbClr val="C00000"/>
                </a:solidFill>
              </a:rPr>
              <a:t>Никола́й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Алекса́ндрович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Добролю́бов</a:t>
            </a:r>
            <a:r>
              <a:rPr lang="ru-RU" dirty="0" smtClean="0"/>
              <a:t>  </a:t>
            </a:r>
          </a:p>
          <a:p>
            <a:pPr>
              <a:buNone/>
            </a:pPr>
            <a:r>
              <a:rPr lang="ru-RU" dirty="0" smtClean="0"/>
              <a:t> </a:t>
            </a:r>
            <a:r>
              <a:rPr lang="ru-RU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 tooltip="Литературный критик"/>
              </a:rPr>
              <a:t>литературный критик</a:t>
            </a:r>
            <a:r>
              <a:rPr lang="ru-RU" dirty="0" smtClean="0">
                <a:solidFill>
                  <a:srgbClr val="002060"/>
                </a:solidFill>
              </a:rPr>
              <a:t>  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рубежа </a:t>
            </a:r>
            <a:r>
              <a:rPr lang="ru-RU" u="sng" dirty="0" smtClean="0">
                <a:solidFill>
                  <a:srgbClr val="002060"/>
                </a:solidFill>
                <a:hlinkClick r:id="rId3" tooltip="1850-е"/>
              </a:rPr>
              <a:t>1850-х</a:t>
            </a:r>
            <a:r>
              <a:rPr lang="ru-RU" dirty="0" smtClean="0">
                <a:solidFill>
                  <a:srgbClr val="002060"/>
                </a:solidFill>
              </a:rPr>
              <a:t> и </a:t>
            </a:r>
            <a:r>
              <a:rPr lang="ru-RU" u="sng" dirty="0" smtClean="0">
                <a:solidFill>
                  <a:srgbClr val="002060"/>
                </a:solidFill>
                <a:hlinkClick r:id="rId4" tooltip="1860-е"/>
              </a:rPr>
              <a:t>1860-х</a:t>
            </a:r>
            <a:r>
              <a:rPr lang="ru-RU" dirty="0" smtClean="0">
                <a:solidFill>
                  <a:srgbClr val="002060"/>
                </a:solidFill>
              </a:rPr>
              <a:t> годов,</a:t>
            </a:r>
          </a:p>
          <a:p>
            <a:pPr>
              <a:buNone/>
            </a:pPr>
            <a:r>
              <a:rPr lang="ru-RU" u="sng" dirty="0" smtClean="0">
                <a:solidFill>
                  <a:srgbClr val="002060"/>
                </a:solidFill>
                <a:hlinkClick r:id="rId5" tooltip="Публицист"/>
              </a:rPr>
              <a:t>  публицист</a:t>
            </a:r>
            <a:r>
              <a:rPr lang="ru-RU" dirty="0" smtClean="0">
                <a:solidFill>
                  <a:srgbClr val="002060"/>
                </a:solidFill>
              </a:rPr>
              <a:t>,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 </a:t>
            </a:r>
            <a:r>
              <a:rPr lang="ru-RU" u="sng" dirty="0" smtClean="0">
                <a:solidFill>
                  <a:srgbClr val="002060"/>
                </a:solidFill>
                <a:hlinkClick r:id="rId6" tooltip="Революционные демократы (страница отсутствует)"/>
              </a:rPr>
              <a:t>революционный</a:t>
            </a:r>
          </a:p>
          <a:p>
            <a:pPr>
              <a:buNone/>
            </a:pPr>
            <a:r>
              <a:rPr lang="ru-RU" u="sng" dirty="0" smtClean="0">
                <a:solidFill>
                  <a:srgbClr val="002060"/>
                </a:solidFill>
                <a:hlinkClick r:id="rId6" tooltip="Революционные демократы (страница отсутствует)"/>
              </a:rPr>
              <a:t>демократ</a:t>
            </a:r>
            <a:r>
              <a:rPr lang="ru-RU" dirty="0" smtClean="0">
                <a:solidFill>
                  <a:srgbClr val="002060"/>
                </a:solidFill>
              </a:rPr>
              <a:t>.  </a:t>
            </a:r>
          </a:p>
          <a:p>
            <a:endParaRPr lang="ru-RU" dirty="0"/>
          </a:p>
        </p:txBody>
      </p:sp>
      <p:pic>
        <p:nvPicPr>
          <p:cNvPr id="5" name="Содержимое 4" descr="Миниатюра для версии от 18:55, 25 октября 2012"/>
          <p:cNvPicPr>
            <a:picLocks noGrp="1"/>
          </p:cNvPicPr>
          <p:nvPr>
            <p:ph sz="half" idx="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609600" y="1828800"/>
            <a:ext cx="33528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461</TotalTime>
  <Words>573</Words>
  <Application>Microsoft Office PowerPoint</Application>
  <PresentationFormat>Экран (4:3)</PresentationFormat>
  <Paragraphs>95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Бумажная</vt:lpstr>
      <vt:lpstr>Хара-Улахская СОШ</vt:lpstr>
      <vt:lpstr>Идеал – (фр. ideal  от греч.idea – представление, идея).  Высшая степень совершенства, предел стремлений.                                 Современный  толковый  словарь  русского  языка.  </vt:lpstr>
      <vt:lpstr>Тема урока:</vt:lpstr>
      <vt:lpstr>Идеал человека в понимании Н.А. Некрасова </vt:lpstr>
      <vt:lpstr>Идеал человека в понимании Н.А. Некрасова </vt:lpstr>
      <vt:lpstr>Идеал человека в понимании Н.А. Некрасова </vt:lpstr>
      <vt:lpstr>Стихотворение «В.Г. Белинский»</vt:lpstr>
      <vt:lpstr>Стихотворение «Памяти приятеля»</vt:lpstr>
      <vt:lpstr>Стихотворение   «Памяти Добролюбова»</vt:lpstr>
      <vt:lpstr>Идеал человека в понимании Н.А. Некрасова </vt:lpstr>
      <vt:lpstr>Стихотворение «Н.Г. Чернышевский»</vt:lpstr>
      <vt:lpstr>Идеал человека в понимании Н.А. Некрасова </vt:lpstr>
      <vt:lpstr>Стихотворение «Сеятелям»</vt:lpstr>
      <vt:lpstr>Идеал человека в понимании Н.А. Некрасова </vt:lpstr>
      <vt:lpstr>           Идеал человека в понимании Н.А. Некрасова </vt:lpstr>
      <vt:lpstr>Поэма «Русские женщины»</vt:lpstr>
      <vt:lpstr>Идеал человека в понимании Н.А. Некрасова</vt:lpstr>
      <vt:lpstr>Идеал человека в понимании Н.А. Некрасова</vt:lpstr>
      <vt:lpstr>Идеал человека в понимании  Н.А. Некрасова</vt:lpstr>
      <vt:lpstr>Идеал человека в понимании  Н.А. Некрасова</vt:lpstr>
      <vt:lpstr>Идеал человека в понимании  Н.А. Некрасова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</dc:title>
  <dc:creator>user</dc:creator>
  <cp:lastModifiedBy>InFo</cp:lastModifiedBy>
  <cp:revision>49</cp:revision>
  <dcterms:created xsi:type="dcterms:W3CDTF">2013-11-12T03:39:15Z</dcterms:created>
  <dcterms:modified xsi:type="dcterms:W3CDTF">2015-02-28T03:01:45Z</dcterms:modified>
</cp:coreProperties>
</file>