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6" r:id="rId3"/>
    <p:sldId id="258" r:id="rId4"/>
    <p:sldId id="265" r:id="rId5"/>
    <p:sldId id="281" r:id="rId6"/>
    <p:sldId id="264" r:id="rId7"/>
    <p:sldId id="259" r:id="rId8"/>
    <p:sldId id="261" r:id="rId9"/>
    <p:sldId id="262" r:id="rId10"/>
    <p:sldId id="266" r:id="rId11"/>
    <p:sldId id="273" r:id="rId12"/>
    <p:sldId id="267" r:id="rId13"/>
    <p:sldId id="268" r:id="rId14"/>
    <p:sldId id="274" r:id="rId15"/>
    <p:sldId id="275" r:id="rId16"/>
    <p:sldId id="276" r:id="rId17"/>
    <p:sldId id="269" r:id="rId18"/>
    <p:sldId id="282" r:id="rId19"/>
    <p:sldId id="270" r:id="rId20"/>
    <p:sldId id="277" r:id="rId21"/>
    <p:sldId id="278" r:id="rId22"/>
    <p:sldId id="280" r:id="rId23"/>
    <p:sldId id="296" r:id="rId24"/>
    <p:sldId id="279" r:id="rId25"/>
    <p:sldId id="283" r:id="rId26"/>
    <p:sldId id="284" r:id="rId27"/>
    <p:sldId id="285" r:id="rId28"/>
    <p:sldId id="286" r:id="rId29"/>
    <p:sldId id="289" r:id="rId30"/>
    <p:sldId id="287" r:id="rId31"/>
    <p:sldId id="288" r:id="rId32"/>
    <p:sldId id="294" r:id="rId33"/>
    <p:sldId id="290" r:id="rId34"/>
    <p:sldId id="293" r:id="rId35"/>
    <p:sldId id="295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43" autoAdjust="0"/>
    <p:restoredTop sz="89048" autoAdjust="0"/>
  </p:normalViewPr>
  <p:slideViewPr>
    <p:cSldViewPr snapToGrid="0">
      <p:cViewPr varScale="1">
        <p:scale>
          <a:sx n="100" d="100"/>
          <a:sy n="100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1BAFF-D559-4912-A88A-517B624498A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5D847-B04E-40F3-B012-549F04D57C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653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5D847-B04E-40F3-B012-549F04D57C6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073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5D847-B04E-40F3-B012-549F04D57C6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4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5D847-B04E-40F3-B012-549F04D57C6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64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5D847-B04E-40F3-B012-549F04D57C62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491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5D847-B04E-40F3-B012-549F04D57C62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221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39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11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079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05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709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4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108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2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70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70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056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11315-5E22-41D9-95AF-783BCE129FCF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BC874-6547-417C-A772-8D4D12F608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49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11.png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3.xml"/><Relationship Id="rId7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84092" y="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9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valdi" pitchFamily="66" charset="0"/>
              </a:rPr>
              <a:t>William  </a:t>
            </a:r>
            <a:r>
              <a:rPr lang="en-US" sz="9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valdi" pitchFamily="66" charset="0"/>
              </a:rPr>
              <a:t>Wordsworth</a:t>
            </a:r>
            <a:r>
              <a:rPr lang="ru-RU" sz="9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9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611" y="1601338"/>
            <a:ext cx="4827457" cy="32150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>
            <a:off x="6344765" y="5233539"/>
            <a:ext cx="6330846" cy="11842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Lef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000" b="1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DAFFODILS</a:t>
            </a:r>
            <a:endParaRPr lang="ru-RU" sz="6000" b="1" dirty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гитара и скрипка - И.С.Бах-сицилиана из сонаты №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3983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5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2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84" y="67979"/>
            <a:ext cx="6306230" cy="2974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294" y="1443302"/>
            <a:ext cx="6176507" cy="4696241"/>
          </a:xfrm>
          <a:prstGeom prst="rect">
            <a:avLst/>
          </a:prstGeom>
        </p:spPr>
      </p:pic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6339114" y="178061"/>
            <a:ext cx="3414486" cy="86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STANZA </a:t>
            </a: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4</a:t>
            </a:r>
            <a:endParaRPr lang="en-US" sz="5400" b="1" dirty="0">
              <a:solidFill>
                <a:schemeClr val="accent4">
                  <a:lumMod val="50000"/>
                </a:schemeClr>
              </a:solidFill>
              <a:latin typeface="Brush Script MT" panose="030608020404060703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72856" y="2120563"/>
            <a:ext cx="59491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Brush Script MT" panose="03060802040406070304" pitchFamily="66" charset="0"/>
              </a:rPr>
              <a:t>For oft when on my couch I lie </a:t>
            </a:r>
            <a:br>
              <a:rPr lang="en-US" sz="3200" b="1" dirty="0">
                <a:latin typeface="Brush Script MT" panose="03060802040406070304" pitchFamily="66" charset="0"/>
              </a:rPr>
            </a:br>
            <a:r>
              <a:rPr lang="en-US" sz="3200" b="1" dirty="0">
                <a:latin typeface="Brush Script MT" panose="03060802040406070304" pitchFamily="66" charset="0"/>
              </a:rPr>
              <a:t>In vacant or in pensive mood, </a:t>
            </a:r>
            <a:br>
              <a:rPr lang="en-US" sz="3200" b="1" dirty="0">
                <a:latin typeface="Brush Script MT" panose="03060802040406070304" pitchFamily="66" charset="0"/>
              </a:rPr>
            </a:br>
            <a:r>
              <a:rPr lang="en-US" sz="3200" b="1" dirty="0">
                <a:latin typeface="Brush Script MT" panose="03060802040406070304" pitchFamily="66" charset="0"/>
              </a:rPr>
              <a:t>They flash upon that inward eye </a:t>
            </a:r>
            <a:br>
              <a:rPr lang="en-US" sz="3200" b="1" dirty="0">
                <a:latin typeface="Brush Script MT" panose="03060802040406070304" pitchFamily="66" charset="0"/>
              </a:rPr>
            </a:br>
            <a:r>
              <a:rPr lang="en-US" sz="3200" b="1" dirty="0">
                <a:latin typeface="Brush Script MT" panose="03060802040406070304" pitchFamily="66" charset="0"/>
              </a:rPr>
              <a:t>Which is the bliss of solitude, </a:t>
            </a:r>
            <a:br>
              <a:rPr lang="en-US" sz="3200" b="1" dirty="0">
                <a:latin typeface="Brush Script MT" panose="03060802040406070304" pitchFamily="66" charset="0"/>
              </a:rPr>
            </a:br>
            <a:r>
              <a:rPr lang="en-US" sz="3200" b="1" dirty="0">
                <a:latin typeface="Brush Script MT" panose="03060802040406070304" pitchFamily="66" charset="0"/>
              </a:rPr>
              <a:t>And then my heart with pleasure fills, </a:t>
            </a:r>
            <a:br>
              <a:rPr lang="en-US" sz="3200" b="1" dirty="0">
                <a:latin typeface="Brush Script MT" panose="03060802040406070304" pitchFamily="66" charset="0"/>
              </a:rPr>
            </a:br>
            <a:r>
              <a:rPr lang="en-US" sz="3200" b="1" dirty="0">
                <a:latin typeface="Brush Script MT" panose="03060802040406070304" pitchFamily="66" charset="0"/>
              </a:rPr>
              <a:t>And dances with the daffodils</a:t>
            </a:r>
            <a:endParaRPr lang="ru-RU" sz="32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7887">
            <a:off x="807503" y="2430848"/>
            <a:ext cx="3206064" cy="4274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Объект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0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988" y="267502"/>
            <a:ext cx="2813699" cy="1937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7979" y="1605802"/>
            <a:ext cx="5025056" cy="2668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957" y="4763416"/>
            <a:ext cx="2813699" cy="1937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Объект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01" y="2515459"/>
            <a:ext cx="2813699" cy="1937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615478" y="4855237"/>
            <a:ext cx="207620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Literary</a:t>
            </a:r>
            <a:endParaRPr lang="ru-RU" sz="5400" b="1" dirty="0" smtClean="0">
              <a:solidFill>
                <a:schemeClr val="accent4">
                  <a:lumMod val="50000"/>
                </a:schemeClr>
              </a:solidFill>
              <a:latin typeface="Brush Script MT" panose="03060802040406070304" pitchFamily="66" charset="0"/>
            </a:endParaRPr>
          </a:p>
          <a:p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devices 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61696" y="340424"/>
            <a:ext cx="3846285" cy="4767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Structure and 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Brush Script MT" panose="03060802040406070304" pitchFamily="66" charset="0"/>
            </a:endParaRPr>
          </a:p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Rhyme Scheme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21989" y="2978284"/>
            <a:ext cx="19065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Themes </a:t>
            </a:r>
            <a:b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</a:b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18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8515" y="626382"/>
            <a:ext cx="9539514" cy="447675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Structure and Rhyme Scheme </a:t>
            </a:r>
            <a:r>
              <a:rPr lang="ru-RU" sz="6000" b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6000" b="1" dirty="0">
                <a:solidFill>
                  <a:schemeClr val="accent4">
                    <a:lumMod val="50000"/>
                  </a:schemeClr>
                </a:solidFill>
              </a:rPr>
            </a:br>
            <a:endParaRPr lang="ru-RU" sz="6000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873829" y="1026805"/>
            <a:ext cx="6981371" cy="5359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>
                <a:latin typeface="Brush Script MT" panose="03060802040406070304" pitchFamily="66" charset="0"/>
              </a:rPr>
              <a:t/>
            </a:r>
            <a:br>
              <a:rPr lang="en-US" sz="4000" dirty="0">
                <a:latin typeface="Brush Script MT" panose="03060802040406070304" pitchFamily="66" charset="0"/>
              </a:rPr>
            </a:br>
            <a:endParaRPr lang="en-US" sz="4000" dirty="0">
              <a:latin typeface="Brush Script MT" panose="030608020404060703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69" y="626382"/>
            <a:ext cx="5840633" cy="62949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38972" y="846510"/>
            <a:ext cx="42044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Brush Script MT" panose="03060802040406070304" pitchFamily="66" charset="0"/>
              </a:rPr>
              <a:t>The poem contains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four stanzas </a:t>
            </a:r>
            <a:r>
              <a:rPr lang="en-US" sz="3600" dirty="0">
                <a:latin typeface="Brush Script MT" panose="03060802040406070304" pitchFamily="66" charset="0"/>
              </a:rPr>
              <a:t>of six lines each. In each stanza,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the first line </a:t>
            </a:r>
            <a:r>
              <a:rPr lang="en-US" sz="3600" dirty="0">
                <a:latin typeface="Brush Script MT" panose="03060802040406070304" pitchFamily="66" charset="0"/>
              </a:rPr>
              <a:t>rhymes with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the third </a:t>
            </a:r>
            <a:r>
              <a:rPr lang="en-US" sz="3600" dirty="0">
                <a:latin typeface="Brush Script MT" panose="03060802040406070304" pitchFamily="66" charset="0"/>
              </a:rPr>
              <a:t>and the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second </a:t>
            </a:r>
            <a:r>
              <a:rPr lang="en-US" sz="3600" dirty="0">
                <a:latin typeface="Brush Script MT" panose="03060802040406070304" pitchFamily="66" charset="0"/>
              </a:rPr>
              <a:t>with the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fourth</a:t>
            </a:r>
            <a:r>
              <a:rPr lang="en-US" sz="3600" dirty="0">
                <a:latin typeface="Brush Script MT" panose="03060802040406070304" pitchFamily="66" charset="0"/>
              </a:rPr>
              <a:t>. The stanza then ends with a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rhyming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couplet</a:t>
            </a:r>
            <a:endParaRPr lang="en-US" sz="3600" b="1" dirty="0">
              <a:latin typeface="Brush Script MT" panose="030608020404060703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148"/>
          <a:stretch/>
        </p:blipFill>
        <p:spPr>
          <a:xfrm>
            <a:off x="7400472" y="1026805"/>
            <a:ext cx="3999705" cy="5131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081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123599" y="1461935"/>
            <a:ext cx="2768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Meter </a:t>
            </a:r>
            <a:r>
              <a:rPr lang="en-US" sz="4000" dirty="0">
                <a:latin typeface="Brush Script MT" panose="03060802040406070304" pitchFamily="66" charset="0"/>
              </a:rPr>
              <a:t/>
            </a:r>
            <a:br>
              <a:rPr lang="en-US" sz="4000" dirty="0">
                <a:latin typeface="Brush Script MT" panose="03060802040406070304" pitchFamily="66" charset="0"/>
              </a:rPr>
            </a:br>
            <a:r>
              <a:rPr lang="en-US" sz="4000" dirty="0">
                <a:latin typeface="Brush Script MT" panose="03060802040406070304" pitchFamily="66" charset="0"/>
              </a:rPr>
              <a:t>The lines in the poem are in </a:t>
            </a: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iambic tetrameter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864" y="229826"/>
            <a:ext cx="6416222" cy="6396709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Прямоугольник 10"/>
          <p:cNvSpPr/>
          <p:nvPr/>
        </p:nvSpPr>
        <p:spPr>
          <a:xfrm>
            <a:off x="9231086" y="946433"/>
            <a:ext cx="298268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Foot </a:t>
            </a:r>
          </a:p>
          <a:p>
            <a:r>
              <a:rPr lang="en-US" sz="4000" dirty="0">
                <a:latin typeface="Brush Script MT" panose="03060802040406070304" pitchFamily="66" charset="0"/>
              </a:rPr>
              <a:t>containing an </a:t>
            </a: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unstressed </a:t>
            </a:r>
            <a:r>
              <a:rPr lang="en-US" sz="4000" dirty="0">
                <a:latin typeface="Brush Script MT" panose="03060802040406070304" pitchFamily="66" charset="0"/>
              </a:rPr>
              <a:t>syllable followed by a </a:t>
            </a: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stressed </a:t>
            </a:r>
            <a:r>
              <a:rPr lang="en-US" sz="4000" dirty="0">
                <a:latin typeface="Brush Script MT" panose="03060802040406070304" pitchFamily="66" charset="0"/>
              </a:rPr>
              <a:t>syllable is called an </a:t>
            </a:r>
            <a:r>
              <a:rPr lang="en-US" sz="4000" b="1" dirty="0">
                <a:latin typeface="Brush Script MT" panose="03060802040406070304" pitchFamily="66" charset="0"/>
              </a:rPr>
              <a:t>iamb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37101" y="571493"/>
            <a:ext cx="6430736" cy="526297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en-US" sz="2400" dirty="0"/>
              <a:t>The WAVES.|.be </a:t>
            </a:r>
            <a:r>
              <a:rPr lang="en-US" sz="2400" dirty="0" err="1"/>
              <a:t>SIDE.|.them</a:t>
            </a:r>
            <a:r>
              <a:rPr lang="en-US" sz="2400" dirty="0"/>
              <a:t> DANCED;.|.but THEY </a:t>
            </a:r>
            <a:br>
              <a:rPr lang="en-US" sz="2400" dirty="0"/>
            </a:br>
            <a:r>
              <a:rPr lang="en-US" sz="2400" dirty="0"/>
              <a:t>......1................2..................3................4 </a:t>
            </a:r>
            <a:br>
              <a:rPr lang="en-US" sz="2400" dirty="0"/>
            </a:br>
            <a:r>
              <a:rPr lang="en-US" sz="2400" dirty="0" err="1"/>
              <a:t>Out-DID.|.the</a:t>
            </a:r>
            <a:r>
              <a:rPr lang="en-US" sz="2400" dirty="0"/>
              <a:t> </a:t>
            </a:r>
            <a:r>
              <a:rPr lang="en-US" sz="2400" dirty="0" err="1"/>
              <a:t>SPARK.|.ling</a:t>
            </a:r>
            <a:r>
              <a:rPr lang="en-US" sz="2400" dirty="0"/>
              <a:t> WAVES.|.in GLEE:— </a:t>
            </a:r>
            <a:br>
              <a:rPr lang="en-US" sz="2400" dirty="0"/>
            </a:br>
            <a:r>
              <a:rPr lang="en-US" sz="2400" dirty="0"/>
              <a:t>....1.............2.............3.............4 </a:t>
            </a:r>
            <a:br>
              <a:rPr lang="en-US" sz="2400" dirty="0"/>
            </a:br>
            <a:r>
              <a:rPr lang="en-US" sz="2400" dirty="0"/>
              <a:t>A PO.|.et </a:t>
            </a:r>
            <a:r>
              <a:rPr lang="en-US" sz="2400" dirty="0" err="1"/>
              <a:t>COULD.|.not</a:t>
            </a:r>
            <a:r>
              <a:rPr lang="en-US" sz="2400" dirty="0"/>
              <a:t> BUT.|.be GAY </a:t>
            </a:r>
            <a:br>
              <a:rPr lang="en-US" sz="2400" dirty="0"/>
            </a:br>
            <a:r>
              <a:rPr lang="en-US" sz="2400" dirty="0"/>
              <a:t>......1.............2...........3............4 </a:t>
            </a:r>
            <a:br>
              <a:rPr lang="en-US" sz="2400" dirty="0"/>
            </a:br>
            <a:r>
              <a:rPr lang="en-US" sz="2400" dirty="0"/>
              <a:t>In </a:t>
            </a:r>
            <a:r>
              <a:rPr lang="en-US" sz="2400" dirty="0" err="1"/>
              <a:t>SUCH.|.a</a:t>
            </a:r>
            <a:r>
              <a:rPr lang="en-US" sz="2400" dirty="0"/>
              <a:t> </a:t>
            </a:r>
            <a:r>
              <a:rPr lang="en-US" sz="2400" dirty="0" err="1"/>
              <a:t>JOC.|.und</a:t>
            </a:r>
            <a:r>
              <a:rPr lang="en-US" sz="2400" dirty="0"/>
              <a:t> COM.|.pa NY: </a:t>
            </a:r>
            <a:br>
              <a:rPr lang="en-US" sz="2400" dirty="0"/>
            </a:br>
            <a:r>
              <a:rPr lang="en-US" sz="2400" dirty="0"/>
              <a:t>.......1................2..................3.................4 </a:t>
            </a:r>
            <a:br>
              <a:rPr lang="en-US" sz="2400" dirty="0"/>
            </a:br>
            <a:r>
              <a:rPr lang="en-US" sz="2400" dirty="0"/>
              <a:t>I GAZED—.|.and GAZED—.|.but LIT.|.</a:t>
            </a:r>
            <a:r>
              <a:rPr lang="en-US" sz="2400" dirty="0" err="1"/>
              <a:t>tle</a:t>
            </a:r>
            <a:r>
              <a:rPr lang="en-US" sz="2400" dirty="0"/>
              <a:t> THOUGHT </a:t>
            </a:r>
            <a:br>
              <a:rPr lang="en-US" sz="2400" dirty="0"/>
            </a:br>
            <a:r>
              <a:rPr lang="en-US" sz="2400" dirty="0"/>
              <a:t>...........1....................2............3...............4 </a:t>
            </a:r>
            <a:br>
              <a:rPr lang="en-US" sz="2400" dirty="0"/>
            </a:br>
            <a:r>
              <a:rPr lang="en-US" sz="2400" dirty="0"/>
              <a:t>What </a:t>
            </a:r>
            <a:r>
              <a:rPr lang="en-US" sz="2400" dirty="0" err="1"/>
              <a:t>WEALTH.|.the</a:t>
            </a:r>
            <a:r>
              <a:rPr lang="en-US" sz="2400" dirty="0"/>
              <a:t> SHOW.|.to </a:t>
            </a:r>
            <a:r>
              <a:rPr lang="en-US" sz="2400" dirty="0" err="1"/>
              <a:t>ME.|.had</a:t>
            </a:r>
            <a:r>
              <a:rPr lang="en-US" sz="2400" dirty="0"/>
              <a:t> BROUGHT:</a:t>
            </a:r>
          </a:p>
          <a:p>
            <a:endParaRPr lang="en-US" sz="2400" dirty="0"/>
          </a:p>
        </p:txBody>
      </p:sp>
      <p:pic>
        <p:nvPicPr>
          <p:cNvPr id="14" name="Объект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2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143" y="0"/>
            <a:ext cx="1117600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Nature' s beauty uplifts the human spirit. </a:t>
            </a:r>
          </a:p>
          <a:p>
            <a:r>
              <a:rPr lang="en-US" sz="4000" dirty="0">
                <a:latin typeface="Brush Script MT" panose="03060802040406070304" pitchFamily="66" charset="0"/>
              </a:rPr>
              <a:t>      </a:t>
            </a:r>
          </a:p>
          <a:p>
            <a:r>
              <a:rPr lang="en-US" sz="4000" dirty="0">
                <a:latin typeface="Brush Script MT" panose="03060802040406070304" pitchFamily="66" charset="0"/>
              </a:rPr>
              <a:t>    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33685" y="5885934"/>
            <a:ext cx="7580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Brush Script MT" panose="03060802040406070304" pitchFamily="66" charset="0"/>
              </a:rPr>
              <a:t>Lines 15, 23, and 24 specifically refer to this theme. 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6743" y="1077218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/>
            </a:r>
            <a:b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</a:b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8686" y="4492424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And then my heart with pleasure fills, </a:t>
            </a:r>
            <a:b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</a:br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And dances with the daffodils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548"/>
          <a:stretch/>
        </p:blipFill>
        <p:spPr>
          <a:xfrm>
            <a:off x="5908785" y="1738937"/>
            <a:ext cx="5920358" cy="2493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7016"/>
            <a:ext cx="7116323" cy="2422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Contrasting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0341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182914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People sometimes fail to appreciate nature's wonders as they go about their daily routines. </a:t>
            </a:r>
          </a:p>
          <a:p>
            <a:r>
              <a:rPr lang="en-US" sz="3600" dirty="0">
                <a:latin typeface="Brush Script MT" panose="03060802040406070304" pitchFamily="66" charset="0"/>
              </a:rPr>
              <a:t>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53959" y="6019771"/>
            <a:ext cx="58724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3600" dirty="0">
                <a:latin typeface="Brush Script MT" panose="03060802040406070304" pitchFamily="66" charset="0"/>
              </a:rPr>
              <a:t>Lines 17 and 18 suggest this theme. 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90179" y="5015544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I gazed and gazed but </a:t>
            </a:r>
            <a:r>
              <a:rPr lang="en-US" sz="3200" b="1" dirty="0">
                <a:latin typeface="Brush Script MT" panose="03060802040406070304" pitchFamily="66" charset="0"/>
              </a:rPr>
              <a:t>little thought </a:t>
            </a:r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/>
            </a:r>
            <a:b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</a:br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What wealth the show to me had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brought</a:t>
            </a:r>
            <a:endParaRPr lang="en-US" sz="3200" b="1" dirty="0">
              <a:solidFill>
                <a:schemeClr val="accent4">
                  <a:lumMod val="50000"/>
                </a:schemeClr>
              </a:solidFill>
              <a:latin typeface="Brush Script MT" panose="030608020404060703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51" y="1367536"/>
            <a:ext cx="4945743" cy="36197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3" descr="D:\23 октября\нарциссы\daffodils[2]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245" y="1395778"/>
            <a:ext cx="5344925" cy="35632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0047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3257" y="179365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Nature thrives </a:t>
            </a:r>
            <a:r>
              <a:rPr lang="en-US" sz="44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unattended </a:t>
            </a:r>
            <a:endParaRPr lang="en-US" sz="4400" b="1" dirty="0">
              <a:solidFill>
                <a:schemeClr val="accent4">
                  <a:lumMod val="50000"/>
                </a:schemeClr>
              </a:solidFill>
              <a:latin typeface="Brush Script MT" panose="03060802040406070304" pitchFamily="66" charset="0"/>
            </a:endParaRPr>
          </a:p>
          <a:p>
            <a:endParaRPr lang="en-US" dirty="0"/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62515" y="5020325"/>
            <a:ext cx="9245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3600" b="1" dirty="0">
                <a:latin typeface="Brush Script MT" panose="03060802040406070304" pitchFamily="66" charset="0"/>
              </a:rPr>
              <a:t>The daffodils proliferate in splendor along the shore of the lake without the need for human attention. 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/>
            </a:r>
            <a:b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</a:b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  <a:hlinkClick r:id="rId3" action="ppaction://hlinksldjump"/>
              </a:rPr>
              <a:t>Слайд 2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25" y="1013183"/>
            <a:ext cx="5640718" cy="37536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829" y="431264"/>
            <a:ext cx="5167086" cy="3875314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22936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43" y="-8379"/>
            <a:ext cx="7503885" cy="6866379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3454400" y="1582058"/>
            <a:ext cx="5350524" cy="3976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600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Literary devices are the </a:t>
            </a:r>
            <a:r>
              <a:rPr lang="en-US" sz="9600" dirty="0" smtClean="0">
                <a:solidFill>
                  <a:srgbClr val="FF0000"/>
                </a:solidFill>
                <a:latin typeface="Brush Script MT" panose="03060802040406070304" pitchFamily="66" charset="0"/>
              </a:rPr>
              <a:t>heart</a:t>
            </a:r>
            <a:r>
              <a:rPr lang="en-US" sz="9600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 and </a:t>
            </a:r>
            <a:r>
              <a:rPr lang="en-US" sz="9600" dirty="0" smtClean="0">
                <a:solidFill>
                  <a:srgbClr val="FF0000"/>
                </a:solidFill>
                <a:latin typeface="Brush Script MT" panose="03060802040406070304" pitchFamily="66" charset="0"/>
              </a:rPr>
              <a:t>soul</a:t>
            </a:r>
            <a:r>
              <a:rPr lang="en-US" sz="9600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 of every expression</a:t>
            </a:r>
            <a:r>
              <a:rPr lang="en-US" sz="9600" dirty="0" smtClean="0">
                <a:latin typeface="Brush Script MT" panose="03060802040406070304" pitchFamily="66" charset="0"/>
              </a:rPr>
              <a:t>. </a:t>
            </a:r>
            <a:endParaRPr lang="en-US" sz="9600" dirty="0">
              <a:latin typeface="Brush Script MT" panose="03060802040406070304" pitchFamily="66" charset="0"/>
            </a:endParaRPr>
          </a:p>
        </p:txBody>
      </p:sp>
      <p:pic>
        <p:nvPicPr>
          <p:cNvPr id="9" name="Picture 81" descr="C:\Documents and Settings\Crystal Wood\My Documents\Intro to lit\photo4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38" y="127056"/>
            <a:ext cx="2347201" cy="2910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23 октября\нарциссы\daffodil_deer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060" y="2017266"/>
            <a:ext cx="3225241" cy="24189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641671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945" y="1413177"/>
            <a:ext cx="5377068" cy="35781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2161">
            <a:off x="547914" y="279399"/>
            <a:ext cx="2391229" cy="23912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7728">
            <a:off x="547913" y="3433987"/>
            <a:ext cx="2391229" cy="23912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471">
            <a:off x="9029596" y="3630373"/>
            <a:ext cx="2391229" cy="23912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916">
            <a:off x="9002486" y="549727"/>
            <a:ext cx="2391229" cy="23912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8807166">
            <a:off x="441180" y="1028457"/>
            <a:ext cx="22878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Alliteration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3685889">
            <a:off x="8887613" y="1397789"/>
            <a:ext cx="2620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Personification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360154">
            <a:off x="9288235" y="4295512"/>
            <a:ext cx="18197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FF00"/>
                </a:solidFill>
                <a:latin typeface="Brush Script MT" panose="03060802040406070304" pitchFamily="66" charset="0"/>
              </a:rPr>
              <a:t>Metafor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915375">
            <a:off x="669008" y="3983270"/>
            <a:ext cx="16930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Brush Script MT" panose="03060802040406070304" pitchFamily="66" charset="0"/>
              </a:rPr>
              <a:t>Simile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486" y="2040286"/>
            <a:ext cx="4429394" cy="2954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55412"/>
            <a:ext cx="9684657" cy="3896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Alliteration</a:t>
            </a:r>
            <a:r>
              <a:rPr lang="en-US" dirty="0"/>
              <a:t> </a:t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43" y="850221"/>
            <a:ext cx="6564086" cy="471102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lonely </a:t>
            </a:r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as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 a cloud (line 1). </a:t>
            </a:r>
          </a:p>
          <a:p>
            <a:r>
              <a:rPr lang="en-US" sz="4000" dirty="0">
                <a:solidFill>
                  <a:srgbClr val="FFFF00"/>
                </a:solidFill>
                <a:latin typeface="Brush Script MT" panose="03060802040406070304" pitchFamily="66" charset="0"/>
              </a:rPr>
              <a:t>h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igh o'er vales and </a:t>
            </a:r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H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ills (line 2)</a:t>
            </a:r>
          </a:p>
          <a:p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W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hen all at </a:t>
            </a:r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o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nce (line 3). </a:t>
            </a:r>
            <a:endParaRPr lang="ru-RU" sz="4000" dirty="0" smtClean="0">
              <a:solidFill>
                <a:schemeClr val="accent6">
                  <a:lumMod val="75000"/>
                </a:schemeClr>
              </a:solidFill>
              <a:latin typeface="Brush Script MT" panose="03060802040406070304" pitchFamily="66" charset="0"/>
            </a:endParaRPr>
          </a:p>
          <a:p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(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Note that the w and o have the same consonant sound.)</a:t>
            </a:r>
          </a:p>
          <a:p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golden Daffodils (line 4)</a:t>
            </a:r>
          </a:p>
          <a:p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B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eside the Lake, </a:t>
            </a:r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b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eneath the trees,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6628" y="145143"/>
            <a:ext cx="3135086" cy="3041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pic>
        <p:nvPicPr>
          <p:cNvPr id="7" name="Picture 2" descr="D:\23 октября\нарциссы\нарциссы в лесу\c 14.03 Elterwater daffodils 03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520" y="4182227"/>
            <a:ext cx="3979173" cy="2675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9505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7608" y="2336078"/>
            <a:ext cx="3556998" cy="18887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94" y="599141"/>
            <a:ext cx="1835388" cy="12641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00" y="4908116"/>
            <a:ext cx="1835388" cy="12641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Объект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24" y="2648402"/>
            <a:ext cx="1835388" cy="12641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Объект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085" y="2674661"/>
            <a:ext cx="1874313" cy="12909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Объект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81" y="459271"/>
            <a:ext cx="1835388" cy="12641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6823035" y="522207"/>
            <a:ext cx="1405679" cy="11127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Setting and Background Information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49370" y="2912545"/>
            <a:ext cx="1492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STANZAS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0677" y="2912545"/>
            <a:ext cx="1215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The song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78588" y="5124689"/>
            <a:ext cx="1948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Structure and Rhyme Scheme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1" name="Объект 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243" y="5124689"/>
            <a:ext cx="1835388" cy="12641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3386620" y="5218154"/>
            <a:ext cx="123463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Art and </a:t>
            </a:r>
          </a:p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daffodils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93745" y="614887"/>
            <a:ext cx="14414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Konstantin</a:t>
            </a:r>
          </a:p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en-US" sz="2800" b="1" dirty="0" err="1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Balmont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97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19" grpId="0"/>
      <p:bldP spid="23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985" y="161926"/>
            <a:ext cx="10062029" cy="6944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b="1" dirty="0" smtClean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SIMILE</a:t>
            </a:r>
            <a:endParaRPr lang="ru-RU" sz="7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71228" y="856344"/>
            <a:ext cx="4169229" cy="30076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Comparison </a:t>
            </a:r>
            <a:endParaRPr lang="en-US" sz="4800" dirty="0" smtClean="0">
              <a:solidFill>
                <a:schemeClr val="accent6">
                  <a:lumMod val="75000"/>
                </a:schemeClr>
              </a:solidFill>
              <a:latin typeface="Brush Script MT" panose="03060802040406070304" pitchFamily="66" charset="0"/>
            </a:endParaRPr>
          </a:p>
          <a:p>
            <a:pPr marL="0" indent="0"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(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using </a:t>
            </a:r>
            <a:r>
              <a:rPr lang="en-US" sz="4800" dirty="0">
                <a:solidFill>
                  <a:srgbClr val="FFFF00"/>
                </a:solidFill>
                <a:latin typeface="Brush Script MT" panose="03060802040406070304" pitchFamily="66" charset="0"/>
              </a:rPr>
              <a:t>as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) of the speaker's solitariness to that of a cloud (line 1)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71" y="1335314"/>
            <a:ext cx="5215467" cy="391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1291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9742" y="219982"/>
            <a:ext cx="10076543" cy="665389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Personification</a:t>
            </a:r>
            <a:endParaRPr lang="ru-RU" sz="9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515" y="1143453"/>
            <a:ext cx="4169229" cy="4357461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latin typeface="Brush Script MT" panose="03060802040406070304" pitchFamily="66" charset="0"/>
              </a:rPr>
              <a:t>Comparison of the cloud to a </a:t>
            </a:r>
            <a:r>
              <a:rPr lang="en-US" sz="4400" b="1" dirty="0">
                <a:latin typeface="Brush Script MT" panose="03060802040406070304" pitchFamily="66" charset="0"/>
              </a:rPr>
              <a:t>lonely human</a:t>
            </a:r>
            <a:r>
              <a:rPr lang="en-US" sz="4400" dirty="0">
                <a:latin typeface="Brush Script MT" panose="03060802040406070304" pitchFamily="66" charset="0"/>
              </a:rPr>
              <a:t>. (line 1) </a:t>
            </a:r>
          </a:p>
          <a:p>
            <a:pPr marL="0" indent="0">
              <a:buNone/>
            </a:pPr>
            <a:r>
              <a:rPr lang="en-US" sz="4400" dirty="0">
                <a:latin typeface="Brush Script MT" panose="03060802040406070304" pitchFamily="66" charset="0"/>
              </a:rPr>
              <a:t>Comparison of daffodils to 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dancing humans </a:t>
            </a:r>
            <a:r>
              <a:rPr lang="en-US" sz="4400" dirty="0">
                <a:latin typeface="Brush Script MT" panose="03060802040406070304" pitchFamily="66" charset="0"/>
              </a:rPr>
              <a:t>(lines 4, 6). </a:t>
            </a:r>
          </a:p>
          <a:p>
            <a:endParaRPr lang="ru-RU" dirty="0"/>
          </a:p>
        </p:txBody>
      </p:sp>
      <p:pic>
        <p:nvPicPr>
          <p:cNvPr id="4" name="Объект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743" y="1554728"/>
            <a:ext cx="6095999" cy="406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6885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Metafor</a:t>
            </a:r>
            <a:r>
              <a:rPr lang="en-US" sz="5400" b="1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 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80080" y="365125"/>
            <a:ext cx="3225800" cy="21803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>
                <a:latin typeface="Brush Script MT" panose="03060802040406070304" pitchFamily="66" charset="0"/>
              </a:rPr>
              <a:t>Comparison of daffodils to a crowd of people </a:t>
            </a:r>
            <a:endParaRPr lang="ru-RU" sz="4400" dirty="0"/>
          </a:p>
        </p:txBody>
      </p:sp>
      <p:pic>
        <p:nvPicPr>
          <p:cNvPr id="4" name="Объект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946" y="1690688"/>
            <a:ext cx="5996053" cy="3993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240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anose="030F0702030302020204" pitchFamily="66" charset="0"/>
              </a:rPr>
              <a:t>«Цветы нарцисса» 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Нарциссы» </a:t>
            </a:r>
          </a:p>
        </p:txBody>
      </p:sp>
      <p:pic>
        <p:nvPicPr>
          <p:cNvPr id="4" name="Объект 3" descr="Константин Дмитриевич Бальмонт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1222666"/>
            <a:ext cx="3690257" cy="51829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wilwo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9700" y="1581200"/>
            <a:ext cx="3405187" cy="48244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339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23 октября\24662--13854157-m549x500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57" y="147411"/>
            <a:ext cx="3762829" cy="6088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88685" y="43543"/>
            <a:ext cx="7460344" cy="105954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Константин Дмитриевич Бальмонт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59429" y="1103086"/>
            <a:ext cx="60234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Точно из легкого камня иссечены,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В воду глядят лепестки белоснежные.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Собственным образом пристально встречены,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Вглубь заглянули цветы безмятежные.</a:t>
            </a: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Мягкое млеет на них трепетание,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Двойственно-бледны, растут очертания.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Вглубь заглянули немые цветы,—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Поняли, поняли свет Красоты!</a:t>
            </a: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Сердце, багряной чертой окаймленное,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Тайно хранит золотые признания.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Только в себя невозвратно-влюбленное,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Стынет, бледнеет, в мечтах без названия.</a:t>
            </a: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 чистою грезой цветок обручается,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Грезу любя, он со Смертью венчается.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Миг,— и от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счастия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гаснут цветы,— 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Как они поняли свет Красоты!</a:t>
            </a:r>
          </a:p>
        </p:txBody>
      </p:sp>
    </p:spTree>
    <p:extLst>
      <p:ext uri="{BB962C8B-B14F-4D97-AF65-F5344CB8AC3E}">
        <p14:creationId xmlns:p14="http://schemas.microsoft.com/office/powerpoint/2010/main" val="2293484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68929" y="3673550"/>
            <a:ext cx="3995778" cy="28943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81257" y="199352"/>
            <a:ext cx="3884066" cy="29056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1862"/>
            <a:ext cx="3863661" cy="2897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20397" y="209810"/>
            <a:ext cx="2464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«Точно из … </a:t>
            </a:r>
          </a:p>
          <a:p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      камня иссечены»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7996001" y="1811536"/>
            <a:ext cx="3298488" cy="1335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«…Сердце, багряной чертой окаймленное…»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8807" y="3673550"/>
            <a:ext cx="4001694" cy="3001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559588" y="3691229"/>
            <a:ext cx="4038600" cy="118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«…</a:t>
            </a:r>
            <a:r>
              <a:rPr lang="ru-RU" sz="3200" dirty="0" smtClean="0">
                <a:latin typeface="Monotype Corsiva" panose="03010101010201010101" pitchFamily="66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цветок</a:t>
            </a:r>
            <a:r>
              <a:rPr lang="ru-RU" sz="3200" dirty="0" smtClean="0">
                <a:latin typeface="Monotype Corsiva" panose="03010101010201010101" pitchFamily="66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обручается…»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11019" y="5406215"/>
            <a:ext cx="41120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«…Грезу любя, </a:t>
            </a:r>
            <a:endParaRPr lang="ru-RU" sz="28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он </a:t>
            </a:r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со Смертью венчается…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09038" y="5883268"/>
            <a:ext cx="5369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«… от </a:t>
            </a:r>
            <a:r>
              <a:rPr lang="ru-RU" sz="2800" dirty="0" err="1">
                <a:solidFill>
                  <a:schemeClr val="bg1"/>
                </a:solidFill>
                <a:latin typeface="Monotype Corsiva" panose="03010101010201010101" pitchFamily="66" charset="0"/>
              </a:rPr>
              <a:t>счастия</a:t>
            </a:r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гаснут цветы</a:t>
            </a:r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</a:rPr>
              <a:t>…»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36860" y="1328432"/>
            <a:ext cx="36711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Цветы нарцисса</a:t>
            </a:r>
          </a:p>
        </p:txBody>
      </p:sp>
      <p:pic>
        <p:nvPicPr>
          <p:cNvPr id="17" name="Объект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43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04685" y="4727740"/>
            <a:ext cx="4659086" cy="816429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Дали</a:t>
            </a:r>
            <a:br>
              <a:rPr lang="ru-RU" sz="3600" dirty="0" smtClean="0">
                <a:latin typeface="Monotype Corsiva" panose="03010101010201010101" pitchFamily="66" charset="0"/>
              </a:rPr>
            </a:br>
            <a:r>
              <a:rPr lang="ru-RU" sz="3600" dirty="0" smtClean="0">
                <a:latin typeface="Monotype Corsiva" panose="03010101010201010101" pitchFamily="66" charset="0"/>
              </a:rPr>
              <a:t>Метаморфозы Нарцисса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6" name="Picture 2" descr="D:\23 октября\Бальмонт\1089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5085" y="464456"/>
            <a:ext cx="60960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D:\23 октября\Бальмонт\a49bb1e2b7a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229" y="159657"/>
            <a:ext cx="4343400" cy="538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026287" y="5682734"/>
            <a:ext cx="35333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Николай </a:t>
            </a:r>
            <a:r>
              <a:rPr lang="ru-RU" sz="3600" dirty="0" smtClean="0">
                <a:latin typeface="Monotype Corsiva" panose="03010101010201010101" pitchFamily="66" charset="0"/>
              </a:rPr>
              <a:t>Бурдыкин</a:t>
            </a:r>
          </a:p>
          <a:p>
            <a:pPr algn="ctr"/>
            <a:r>
              <a:rPr lang="ru-RU" sz="3600" dirty="0">
                <a:latin typeface="Monotype Corsiva" panose="03010101010201010101" pitchFamily="66" charset="0"/>
              </a:rPr>
              <a:t>Нарцисс</a:t>
            </a:r>
          </a:p>
        </p:txBody>
      </p:sp>
    </p:spTree>
    <p:extLst>
      <p:ext uri="{BB962C8B-B14F-4D97-AF65-F5344CB8AC3E}">
        <p14:creationId xmlns:p14="http://schemas.microsoft.com/office/powerpoint/2010/main" val="36387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344" y="4873854"/>
            <a:ext cx="3757422" cy="685118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 smtClean="0">
                <a:latin typeface="Monotype Corsiva" panose="03010101010201010101" pitchFamily="66" charset="0"/>
              </a:rPr>
              <a:t>Караваджи</a:t>
            </a:r>
            <a:r>
              <a:rPr lang="ru-RU" sz="2800" dirty="0" smtClean="0">
                <a:latin typeface="Monotype Corsiva" panose="03010101010201010101" pitchFamily="66" charset="0"/>
              </a:rPr>
              <a:t/>
            </a:r>
            <a:br>
              <a:rPr lang="ru-RU" sz="2800" dirty="0" smtClean="0">
                <a:latin typeface="Monotype Corsiva" panose="03010101010201010101" pitchFamily="66" charset="0"/>
              </a:rPr>
            </a:br>
            <a:r>
              <a:rPr lang="ru-RU" sz="2800" dirty="0">
                <a:latin typeface="Monotype Corsiva" panose="03010101010201010101" pitchFamily="66" charset="0"/>
              </a:rPr>
              <a:t>Нарцисс у ручья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34" y="246744"/>
            <a:ext cx="3588732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ttp://img1.liveinternet.ru/images/attach/c/5/86/100/86100775_Narciss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089" y="387578"/>
            <a:ext cx="4400550" cy="4486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13130" y="5558972"/>
            <a:ext cx="45512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latin typeface="Monotype Corsiva" panose="03010101010201010101" pitchFamily="66" charset="0"/>
              </a:rPr>
              <a:t>Дж.У.Уотерхаус</a:t>
            </a:r>
            <a:r>
              <a:rPr lang="ru-RU" sz="2800" dirty="0">
                <a:latin typeface="Monotype Corsiva" panose="03010101010201010101" pitchFamily="66" charset="0"/>
              </a:rPr>
              <a:t> Эхо и Нарцисс</a:t>
            </a:r>
          </a:p>
        </p:txBody>
      </p:sp>
      <p:pic>
        <p:nvPicPr>
          <p:cNvPr id="6" name="Объект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5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23 октября\нарциссы\нарциссы в лесу\119103-The-Daffodil-festival-at-Carterton-0[1]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332" y="979261"/>
            <a:ext cx="5800725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D:\23 октября\нарциссы в живописи\daffodil-field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43" y="355146"/>
            <a:ext cx="4980544" cy="5991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7311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23 октября\нарциссы\желтые нарциссы\daffodils[1] 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98" y="145143"/>
            <a:ext cx="5702001" cy="4963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D:\23 октября\нарциссы в живописи\daffodils[2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6" y="1654628"/>
            <a:ext cx="5988752" cy="4809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5926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898" y="975193"/>
            <a:ext cx="11061877" cy="366228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Setting and Background Information</a:t>
            </a:r>
            <a:r>
              <a:rPr lang="en-US" sz="6000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ru-RU" sz="60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6000" dirty="0">
                <a:solidFill>
                  <a:schemeClr val="accent4">
                    <a:lumMod val="50000"/>
                  </a:schemeClr>
                </a:solidFill>
              </a:rPr>
            </a:b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18" y="1420695"/>
            <a:ext cx="4934945" cy="44825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066542">
            <a:off x="285038" y="4186101"/>
            <a:ext cx="40334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Brush Script MT" panose="03060802040406070304" pitchFamily="66" charset="0"/>
              </a:rPr>
              <a:t>Wordsworth and his </a:t>
            </a:r>
            <a:r>
              <a:rPr lang="en-US" sz="2800" dirty="0" smtClean="0">
                <a:latin typeface="Brush Script MT" panose="03060802040406070304" pitchFamily="66" charset="0"/>
              </a:rPr>
              <a:t>sister </a:t>
            </a:r>
            <a:r>
              <a:rPr lang="en-US" sz="2800" dirty="0">
                <a:latin typeface="Brush Script MT" panose="03060802040406070304" pitchFamily="66" charset="0"/>
              </a:rPr>
              <a:t>Dorothy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67939" y="1942078"/>
            <a:ext cx="4492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Brush Script MT" panose="03060802040406070304" pitchFamily="66" charset="0"/>
              </a:rPr>
              <a:t>The poem recaptures a moment on April 15, 1802, when Wordsworth and his sister, Dorothy, were walking near a lake at </a:t>
            </a:r>
            <a:r>
              <a:rPr lang="en-US" sz="3200" dirty="0" err="1" smtClean="0">
                <a:latin typeface="Brush Script MT" panose="03060802040406070304" pitchFamily="66" charset="0"/>
              </a:rPr>
              <a:t>Grasmere,and</a:t>
            </a:r>
            <a:r>
              <a:rPr lang="en-US" sz="3200" dirty="0" smtClean="0">
                <a:latin typeface="Brush Script MT" panose="03060802040406070304" pitchFamily="66" charset="0"/>
              </a:rPr>
              <a:t> came upon a shore lined with daffodils</a:t>
            </a:r>
            <a:r>
              <a:rPr lang="en-US" sz="3200" dirty="0">
                <a:latin typeface="Brush Script MT" panose="03060802040406070304" pitchFamily="66" charset="0"/>
              </a:rPr>
              <a:t>. 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 rot="676388">
            <a:off x="9030796" y="4783509"/>
            <a:ext cx="2408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Brush Script MT" panose="03060802040406070304" pitchFamily="66" charset="0"/>
              </a:rPr>
              <a:t>a lake at Grasmere</a:t>
            </a:r>
            <a:endParaRPr lang="ru-RU" sz="2800" dirty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071708">
            <a:off x="349935" y="1680493"/>
            <a:ext cx="3551456" cy="20387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3" descr="D:\23 октября\нарциссы\daffs-n05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4651">
            <a:off x="8621121" y="2253600"/>
            <a:ext cx="3356935" cy="2371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1185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23 октября\нарциссы\нарциссы в лесу\066-daffodils-210307[1]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71" y="1134630"/>
            <a:ext cx="5863772" cy="4397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D:\23 октября\нарциссы в живописи\daffodillsthumb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05" y="270831"/>
            <a:ext cx="5128109" cy="6125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261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23 октября\нарциссы в живописи\daffodil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8" y="2666367"/>
            <a:ext cx="6191052" cy="3874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23 октября\нарциссы\нарциссы ночью\daffodil-bokeh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640" y="365125"/>
            <a:ext cx="6636900" cy="4061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4695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3" y="604837"/>
            <a:ext cx="3521302" cy="518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444" y="604837"/>
            <a:ext cx="3857625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0403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23 октября\нарциссы\нарциссы у воды\2388647238_9e337384e2[1]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1694">
            <a:off x="6076269" y="778552"/>
            <a:ext cx="5462587" cy="4097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D:\23 октября\нарциссы в живописи\Day 111 Litchfield Daffodils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3689">
            <a:off x="305101" y="1786632"/>
            <a:ext cx="5739305" cy="4375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2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31009_455 6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7000" y="685800"/>
            <a:ext cx="6858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11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98" y="435428"/>
            <a:ext cx="2847291" cy="4270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82885" y="4706365"/>
            <a:ext cx="8608979" cy="173423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Скобликова Марина Валентиновна</a:t>
            </a:r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ГБОУ СОШ № 455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4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00" y="2799698"/>
            <a:ext cx="2341354" cy="3718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74171" y="195119"/>
            <a:ext cx="353086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Brush Script MT" panose="03060802040406070304" pitchFamily="66" charset="0"/>
              </a:rPr>
              <a:t>Dorothy, who kept a diary, described what she and her brother saw on that April day in </a:t>
            </a:r>
            <a:r>
              <a:rPr lang="en-US" sz="3200" dirty="0" smtClean="0">
                <a:latin typeface="Brush Script MT" panose="03060802040406070304" pitchFamily="66" charset="0"/>
              </a:rPr>
              <a:t>1802 </a:t>
            </a:r>
            <a:endParaRPr lang="ru-RU" sz="3200" dirty="0"/>
          </a:p>
        </p:txBody>
      </p:sp>
      <p:pic>
        <p:nvPicPr>
          <p:cNvPr id="11" name="Объект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12744" y="195119"/>
            <a:ext cx="6096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>
                <a:latin typeface="Brush Script MT" panose="03060802040406070304" pitchFamily="66" charset="0"/>
              </a:rPr>
              <a:t>“When we were in the woods beyond </a:t>
            </a:r>
            <a:r>
              <a:rPr lang="en-US" sz="2800" dirty="0" err="1">
                <a:latin typeface="Brush Script MT" panose="03060802040406070304" pitchFamily="66" charset="0"/>
              </a:rPr>
              <a:t>Gowbarrow</a:t>
            </a:r>
            <a:r>
              <a:rPr lang="en-US" sz="2800" dirty="0">
                <a:latin typeface="Brush Script MT" panose="03060802040406070304" pitchFamily="66" charset="0"/>
              </a:rPr>
              <a:t> park we saw a few daffodils close to the water side, we fancied that the lake had floated the seeds ashore &amp; that the little colony had so sprung </a:t>
            </a:r>
            <a:r>
              <a:rPr lang="en-US" sz="2800" dirty="0" smtClean="0">
                <a:latin typeface="Brush Script MT" panose="03060802040406070304" pitchFamily="66" charset="0"/>
              </a:rPr>
              <a:t>up But </a:t>
            </a:r>
            <a:r>
              <a:rPr lang="en-US" sz="2800" dirty="0">
                <a:latin typeface="Brush Script MT" panose="03060802040406070304" pitchFamily="66" charset="0"/>
              </a:rPr>
              <a:t>as we went along there were more &amp; yet more &amp; at last under the boughs of the trees, we saw that there was a long belt of them along the shore, about the breadth of a country turnpike </a:t>
            </a:r>
            <a:r>
              <a:rPr lang="en-US" sz="2800" dirty="0" smtClean="0">
                <a:latin typeface="Brush Script MT" panose="03060802040406070304" pitchFamily="66" charset="0"/>
              </a:rPr>
              <a:t>road, They </a:t>
            </a:r>
            <a:r>
              <a:rPr lang="en-US" sz="2800" dirty="0">
                <a:latin typeface="Brush Script MT" panose="03060802040406070304" pitchFamily="66" charset="0"/>
              </a:rPr>
              <a:t>looked so gay ever glancing ever changing. This wind blew directly over the lake to them. There was here &amp; there a little knot &amp; a few stragglers a few yards higher up but they were so few as not to disturb the simplicity &amp; unity &amp; life of that one busy highway... —Rain came on, we were wet.”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454" y="491926"/>
            <a:ext cx="2284901" cy="35201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3270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56" y="508000"/>
            <a:ext cx="6129910" cy="43225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00800" y="2586604"/>
            <a:ext cx="5791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Brush Script MT" panose="03060802040406070304" pitchFamily="66" charset="0"/>
              </a:rPr>
              <a:t>It took Wordsworth  two </a:t>
            </a:r>
            <a:r>
              <a:rPr lang="en-US" sz="3600" dirty="0">
                <a:latin typeface="Brush Script MT" panose="03060802040406070304" pitchFamily="66" charset="0"/>
              </a:rPr>
              <a:t>years </a:t>
            </a:r>
            <a:r>
              <a:rPr lang="en-US" sz="3600" dirty="0" smtClean="0">
                <a:latin typeface="Brush Script MT" panose="03060802040406070304" pitchFamily="66" charset="0"/>
              </a:rPr>
              <a:t>to write </a:t>
            </a:r>
            <a:r>
              <a:rPr lang="en-US" sz="3600" dirty="0">
                <a:latin typeface="Brush Script MT" panose="03060802040406070304" pitchFamily="66" charset="0"/>
              </a:rPr>
              <a:t>the earlier version in </a:t>
            </a:r>
            <a:r>
              <a:rPr lang="en-US" sz="3600" dirty="0" smtClean="0">
                <a:latin typeface="Brush Script MT" panose="03060802040406070304" pitchFamily="66" charset="0"/>
              </a:rPr>
              <a:t>1804 after </a:t>
            </a:r>
            <a:r>
              <a:rPr lang="en-US" sz="3600" dirty="0">
                <a:latin typeface="Brush Script MT" panose="03060802040406070304" pitchFamily="66" charset="0"/>
              </a:rPr>
              <a:t>seeing the lakeside daffodils that inspired the poem. </a:t>
            </a:r>
            <a:r>
              <a:rPr lang="en-US" sz="3600" dirty="0" smtClean="0">
                <a:latin typeface="Brush Script MT" panose="03060802040406070304" pitchFamily="66" charset="0"/>
              </a:rPr>
              <a:t>It was </a:t>
            </a:r>
            <a:r>
              <a:rPr lang="en-US" sz="3600" dirty="0">
                <a:latin typeface="Brush Script MT" panose="03060802040406070304" pitchFamily="66" charset="0"/>
              </a:rPr>
              <a:t>a three-stanza poem.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4096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82" y="257896"/>
            <a:ext cx="4669567" cy="6559805"/>
          </a:xfrm>
          <a:prstGeom prst="rect">
            <a:avLst/>
          </a:prstGeom>
        </p:spPr>
      </p:pic>
      <p:pic>
        <p:nvPicPr>
          <p:cNvPr id="6" name="Picture 2" descr="D:\23 октября\нарциссы\daffodils_l[1]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9886">
            <a:off x="463389" y="713443"/>
            <a:ext cx="3138794" cy="2051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984805" y="901977"/>
            <a:ext cx="4204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The Text of the Final Version (1815)</a:t>
            </a:r>
          </a:p>
        </p:txBody>
      </p:sp>
      <p:pic>
        <p:nvPicPr>
          <p:cNvPr id="7" name="Picture 4" descr="D:\23 октября\нарциссы\mamie-daffs-and-birch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300">
            <a:off x="344438" y="3842669"/>
            <a:ext cx="3227193" cy="1424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136" y="6034088"/>
            <a:ext cx="725488" cy="8239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190850" y="1739012"/>
            <a:ext cx="419666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Brush Script MT" panose="03060802040406070304" pitchFamily="66" charset="0"/>
              </a:rPr>
              <a:t>Wordsworth unifies the content of the poem by focusing </a:t>
            </a:r>
            <a:r>
              <a:rPr lang="en-US" sz="4000" dirty="0" smtClean="0">
                <a:latin typeface="Brush Script MT" panose="03060802040406070304" pitchFamily="66" charset="0"/>
              </a:rPr>
              <a:t>the </a:t>
            </a:r>
            <a:r>
              <a:rPr lang="en-US" sz="4000" b="1" dirty="0" smtClean="0">
                <a:solidFill>
                  <a:srgbClr val="FFFF00"/>
                </a:solidFill>
                <a:latin typeface="Brush Script MT" panose="03060802040406070304" pitchFamily="66" charset="0"/>
              </a:rPr>
              <a:t>first </a:t>
            </a:r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three stanzas </a:t>
            </a:r>
            <a:r>
              <a:rPr lang="en-US" sz="4000" dirty="0">
                <a:latin typeface="Brush Script MT" panose="03060802040406070304" pitchFamily="66" charset="0"/>
              </a:rPr>
              <a:t>on the experience at the lake </a:t>
            </a:r>
            <a:r>
              <a:rPr lang="en-US" sz="4000" b="1" dirty="0">
                <a:solidFill>
                  <a:srgbClr val="FFFF00"/>
                </a:solidFill>
                <a:latin typeface="Brush Script MT" panose="03060802040406070304" pitchFamily="66" charset="0"/>
              </a:rPr>
              <a:t>the last </a:t>
            </a:r>
            <a:r>
              <a:rPr lang="en-US" sz="4000" b="1" dirty="0" smtClean="0">
                <a:solidFill>
                  <a:srgbClr val="FFFF00"/>
                </a:solidFill>
                <a:latin typeface="Brush Script MT" panose="03060802040406070304" pitchFamily="66" charset="0"/>
              </a:rPr>
              <a:t>stanza </a:t>
            </a:r>
            <a:r>
              <a:rPr lang="en-US" sz="4000" dirty="0">
                <a:latin typeface="Brush Script MT" panose="03060802040406070304" pitchFamily="66" charset="0"/>
              </a:rPr>
              <a:t>on the   memory of that experience</a:t>
            </a:r>
          </a:p>
          <a:p>
            <a:r>
              <a:rPr lang="en-US" sz="4000" dirty="0">
                <a:latin typeface="Brush Script MT" panose="03060802040406070304" pitchFamily="66" charset="0"/>
              </a:rPr>
              <a:t>                    </a:t>
            </a:r>
          </a:p>
          <a:p>
            <a:r>
              <a:rPr lang="en-US" sz="4000" dirty="0">
                <a:latin typeface="Brush Script MT" panose="03060802040406070304" pitchFamily="66" charset="0"/>
              </a:rPr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8366">
            <a:off x="8765258" y="1453848"/>
            <a:ext cx="3044502" cy="3401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929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60" y="1243178"/>
            <a:ext cx="5354096" cy="40512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52313" y="1690688"/>
            <a:ext cx="39272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Brush Script MT" panose="03060802040406070304" pitchFamily="66" charset="0"/>
              </a:rPr>
              <a:t>    </a:t>
            </a:r>
            <a:endParaRPr lang="en-US" sz="3600" dirty="0">
              <a:latin typeface="Brush Script MT" panose="03060802040406070304" pitchFamily="66" charset="0"/>
            </a:endParaRPr>
          </a:p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51760" y="1842396"/>
            <a:ext cx="49572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2800" b="1" dirty="0">
                <a:latin typeface="Brush Script MT" panose="03060802040406070304" pitchFamily="66" charset="0"/>
              </a:rPr>
              <a:t>I wandered lonely as a cloud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That floats on high o'er vales and hills,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When all at once I saw a crowd,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A host, of golden daffodils;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Beside the lake, beneath the trees,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Fluttering and dancing in the </a:t>
            </a:r>
            <a:r>
              <a:rPr lang="en-US" sz="2800" b="1" dirty="0" smtClean="0">
                <a:latin typeface="Brush Script MT" panose="03060802040406070304" pitchFamily="66" charset="0"/>
              </a:rPr>
              <a:t>breeze</a:t>
            </a:r>
            <a:endParaRPr lang="ru-RU" sz="2800" b="1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97531" y="283252"/>
            <a:ext cx="3063659" cy="840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STANZA 1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5" y="226639"/>
            <a:ext cx="4151736" cy="6084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825" y="2992659"/>
            <a:ext cx="2712944" cy="3765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75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35192" y="339827"/>
            <a:ext cx="3179075" cy="861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STANZA 2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267" y="947012"/>
            <a:ext cx="4758746" cy="4535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51333" y="1660455"/>
            <a:ext cx="428759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Brush Script MT" panose="03060802040406070304" pitchFamily="66" charset="0"/>
              </a:rPr>
              <a:t>Continuous as the stars that shine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And twinkle on the milky way,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They stretched in never-ending line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Along the margin of a bay: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Ten thousand saw I at a glance,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Tossing their heads in sprightly dance</a:t>
            </a:r>
            <a:endParaRPr lang="ru-RU" sz="2800" b="1" dirty="0"/>
          </a:p>
        </p:txBody>
      </p:sp>
      <p:pic>
        <p:nvPicPr>
          <p:cNvPr id="6" name="Picture 2" descr="http://www.3dnews.ru/_imgdata/img/2009/08/14/136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8690">
            <a:off x="299096" y="269857"/>
            <a:ext cx="3677966" cy="3709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D:\23 октября\нарциссы\нарциссы у воды\daffodils_l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4755">
            <a:off x="2071537" y="2940083"/>
            <a:ext cx="5081099" cy="3175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290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984" y="1414274"/>
            <a:ext cx="5370489" cy="408339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11418" y="193915"/>
            <a:ext cx="3228769" cy="861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STANZA </a:t>
            </a: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Brush Script MT" panose="03060802040406070304" pitchFamily="66" charset="0"/>
              </a:rPr>
              <a:t>3</a:t>
            </a:r>
            <a:endParaRPr lang="en-US" sz="5400" b="1" dirty="0">
              <a:solidFill>
                <a:schemeClr val="accent4">
                  <a:lumMod val="50000"/>
                </a:schemeClr>
              </a:solidFill>
              <a:latin typeface="Brush Script MT" panose="030608020404060703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25803" y="2132982"/>
            <a:ext cx="51386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Brush Script MT" panose="03060802040406070304" pitchFamily="66" charset="0"/>
              </a:rPr>
              <a:t>The waves beside them danced; but they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Out-did the sparkling waves in glee</a:t>
            </a:r>
            <a:r>
              <a:rPr lang="en-US" sz="2800" b="1" dirty="0" smtClean="0">
                <a:latin typeface="Brush Script MT" panose="03060802040406070304" pitchFamily="66" charset="0"/>
              </a:rPr>
              <a:t>: </a:t>
            </a:r>
            <a:r>
              <a:rPr lang="en-US" sz="2800" b="1" dirty="0">
                <a:latin typeface="Brush Script MT" panose="03060802040406070304" pitchFamily="66" charset="0"/>
              </a:rPr>
              <a:t/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A poet could not but be gay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In such a jocund company: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I </a:t>
            </a:r>
            <a:r>
              <a:rPr lang="en-US" sz="2800" b="1" dirty="0" smtClean="0">
                <a:latin typeface="Brush Script MT" panose="03060802040406070304" pitchFamily="66" charset="0"/>
              </a:rPr>
              <a:t>gazed</a:t>
            </a:r>
            <a:r>
              <a:rPr lang="ru-RU" sz="2800" b="1" dirty="0" smtClean="0">
                <a:latin typeface="Brush Script MT" panose="03060802040406070304" pitchFamily="66" charset="0"/>
              </a:rPr>
              <a:t> </a:t>
            </a:r>
            <a:r>
              <a:rPr lang="en-US" sz="2800" b="1" dirty="0" smtClean="0">
                <a:latin typeface="Brush Script MT" panose="03060802040406070304" pitchFamily="66" charset="0"/>
              </a:rPr>
              <a:t>and gazed</a:t>
            </a:r>
            <a:r>
              <a:rPr lang="ru-RU" sz="2800" b="1" dirty="0" smtClean="0">
                <a:latin typeface="Brush Script MT" panose="03060802040406070304" pitchFamily="66" charset="0"/>
              </a:rPr>
              <a:t> </a:t>
            </a:r>
            <a:r>
              <a:rPr lang="en-US" sz="2800" b="1" dirty="0" smtClean="0">
                <a:latin typeface="Brush Script MT" panose="03060802040406070304" pitchFamily="66" charset="0"/>
              </a:rPr>
              <a:t>but </a:t>
            </a:r>
            <a:r>
              <a:rPr lang="en-US" sz="2800" b="1" dirty="0">
                <a:latin typeface="Brush Script MT" panose="03060802040406070304" pitchFamily="66" charset="0"/>
              </a:rPr>
              <a:t>little thought </a:t>
            </a:r>
            <a:br>
              <a:rPr lang="en-US" sz="2800" b="1" dirty="0">
                <a:latin typeface="Brush Script MT" panose="03060802040406070304" pitchFamily="66" charset="0"/>
              </a:rPr>
            </a:br>
            <a:r>
              <a:rPr lang="en-US" sz="2800" b="1" dirty="0">
                <a:latin typeface="Brush Script MT" panose="03060802040406070304" pitchFamily="66" charset="0"/>
              </a:rPr>
              <a:t>What wealth the show to me had brought</a:t>
            </a:r>
            <a:r>
              <a:rPr lang="en-US" sz="2800" b="1" dirty="0" smtClean="0">
                <a:latin typeface="Brush Script MT" panose="03060802040406070304" pitchFamily="66" charset="0"/>
              </a:rPr>
              <a:t>: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9" y="831661"/>
            <a:ext cx="4592465" cy="3051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0931" y="3636501"/>
            <a:ext cx="4717143" cy="2809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004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787</Words>
  <Application>Microsoft Office PowerPoint</Application>
  <PresentationFormat>Широкоэкранный</PresentationFormat>
  <Paragraphs>116</Paragraphs>
  <Slides>35</Slides>
  <Notes>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Brush Script MT</vt:lpstr>
      <vt:lpstr>Calibri</vt:lpstr>
      <vt:lpstr>Calibri Light</vt:lpstr>
      <vt:lpstr>Comic Sans MS</vt:lpstr>
      <vt:lpstr>Monotype Corsiva</vt:lpstr>
      <vt:lpstr>Vivaldi</vt:lpstr>
      <vt:lpstr>Тема Office</vt:lpstr>
      <vt:lpstr>William  Wordsworth </vt:lpstr>
      <vt:lpstr>Презентация PowerPoint</vt:lpstr>
      <vt:lpstr>Setting and Background Information  </vt:lpstr>
      <vt:lpstr>Презентация PowerPoint</vt:lpstr>
      <vt:lpstr>Презентация PowerPoint</vt:lpstr>
      <vt:lpstr>Презентация PowerPoint</vt:lpstr>
      <vt:lpstr>STANZA 1</vt:lpstr>
      <vt:lpstr>STANZA 2</vt:lpstr>
      <vt:lpstr>STANZA 3</vt:lpstr>
      <vt:lpstr>STANZA 4</vt:lpstr>
      <vt:lpstr>Презентация PowerPoint</vt:lpstr>
      <vt:lpstr>Structure and Rhyme Scheme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Alliteration  </vt:lpstr>
      <vt:lpstr>SIMILE</vt:lpstr>
      <vt:lpstr>Personification</vt:lpstr>
      <vt:lpstr>Metafor </vt:lpstr>
      <vt:lpstr>«Цветы нарцисса»  «Нарциссы» </vt:lpstr>
      <vt:lpstr>Константин Дмитриевич Бальмонт</vt:lpstr>
      <vt:lpstr>Презентация PowerPoint</vt:lpstr>
      <vt:lpstr>Дали Метаморфозы Нарцисса</vt:lpstr>
      <vt:lpstr>Караваджи Нарцисс у ручья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Скобликова Марина Валентиновна ГБОУ СОШ № 455</vt:lpstr>
    </vt:vector>
  </TitlesOfParts>
  <Manager>Зимина Л.В.</Manager>
  <Company>ГБОУ СОШ № 455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Поэты озерного края</dc:title>
  <dc:subject>Вордсворт</dc:subject>
  <dc:creator>Скобликова Марина Валентновна</dc:creator>
  <cp:keywords>нарциссы</cp:keywords>
  <cp:lastModifiedBy>Ученик</cp:lastModifiedBy>
  <cp:revision>67</cp:revision>
  <dcterms:created xsi:type="dcterms:W3CDTF">2015-02-23T08:44:40Z</dcterms:created>
  <dcterms:modified xsi:type="dcterms:W3CDTF">2015-03-14T11:26:21Z</dcterms:modified>
</cp:coreProperties>
</file>