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65" r:id="rId11"/>
    <p:sldId id="268" r:id="rId12"/>
    <p:sldId id="266" r:id="rId13"/>
    <p:sldId id="284" r:id="rId14"/>
    <p:sldId id="269" r:id="rId15"/>
    <p:sldId id="270" r:id="rId16"/>
    <p:sldId id="267" r:id="rId17"/>
    <p:sldId id="271" r:id="rId18"/>
    <p:sldId id="272" r:id="rId19"/>
    <p:sldId id="273" r:id="rId20"/>
    <p:sldId id="258" r:id="rId21"/>
    <p:sldId id="274" r:id="rId22"/>
    <p:sldId id="275" r:id="rId23"/>
    <p:sldId id="276" r:id="rId24"/>
    <p:sldId id="283" r:id="rId25"/>
    <p:sldId id="277" r:id="rId26"/>
    <p:sldId id="278" r:id="rId27"/>
    <p:sldId id="279" r:id="rId28"/>
    <p:sldId id="280" r:id="rId29"/>
    <p:sldId id="282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2CF2BA-78C6-4771-ABA4-34DFAF42FE1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54C06A-EA89-4D8B-B7C5-335DDAFC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novostienergetiki.ru/wp-content/uploads/2014/02/12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8%D1%82%D0%B0%D0%B9" TargetMode="External"/><Relationship Id="rId3" Type="http://schemas.openxmlformats.org/officeDocument/2006/relationships/hyperlink" Target="http://ru.wikipedia.org/wiki/%D0%A4%D1%80%D0%B0%D0%BD%D1%86%D0%B8%D1%8F" TargetMode="External"/><Relationship Id="rId7" Type="http://schemas.openxmlformats.org/officeDocument/2006/relationships/hyperlink" Target="http://ru.wikipedia.org/wiki/%D0%98%D0%BD%D0%B4%D0%B8%D1%8F" TargetMode="External"/><Relationship Id="rId2" Type="http://schemas.openxmlformats.org/officeDocument/2006/relationships/hyperlink" Target="http://ru.wikipedia.org/wiki/%D0%9F%D1%80%D0%B8%D0%BB%D0%B8%D0%B2%D0%BD%D0%B0%D1%8F_%D1%8D%D0%BB%D0%B5%D0%BA%D1%82%D1%80%D0%BE%D1%81%D1%82%D0%B0%D0%BD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9A%D0%B0%D0%BD%D0%B0%D0%B4%D0%B0" TargetMode="External"/><Relationship Id="rId10" Type="http://schemas.openxmlformats.org/officeDocument/2006/relationships/image" Target="../media/image43.jpeg"/><Relationship Id="rId4" Type="http://schemas.openxmlformats.org/officeDocument/2006/relationships/hyperlink" Target="http://ru.wikipedia.org/wiki/%D0%92%D0%B5%D0%BB%D0%B8%D0%BA%D0%BE%D0%B1%D1%80%D0%B8%D1%82%D0%B0%D0%BD%D0%B8%D1%8F" TargetMode="External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7772400" cy="182976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Энергетика мира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учитель географии</a:t>
            </a:r>
          </a:p>
          <a:p>
            <a:r>
              <a:rPr lang="ru-RU" dirty="0" smtClean="0"/>
              <a:t>МБОУ Развилковской СОШ с УИОП</a:t>
            </a:r>
          </a:p>
          <a:p>
            <a:r>
              <a:rPr lang="ru-RU" dirty="0" smtClean="0"/>
              <a:t>М.Ш. Исмаилова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некоторых странах доля </a:t>
            </a:r>
            <a:br>
              <a:rPr lang="ru-RU" sz="2400" dirty="0" smtClean="0"/>
            </a:br>
            <a:r>
              <a:rPr lang="ru-RU" sz="2400" dirty="0" smtClean="0"/>
              <a:t>ТЭС свыше 80 %.</a:t>
            </a:r>
            <a:endParaRPr lang="ru-RU" sz="2400" dirty="0"/>
          </a:p>
        </p:txBody>
      </p:sp>
      <p:pic>
        <p:nvPicPr>
          <p:cNvPr id="4" name="Рисунок 3" descr="Самая крупная ТЭС в мир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14818"/>
            <a:ext cx="350043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50" y="1071546"/>
            <a:ext cx="8451892" cy="30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Крупнейшие в мире ТЭС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4357686" cy="29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85762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Сургутская</a:t>
            </a:r>
            <a:r>
              <a:rPr lang="ru-RU" sz="2000" b="1" dirty="0" smtClean="0"/>
              <a:t> ГРЭС 2 (РФ)</a:t>
            </a:r>
          </a:p>
          <a:p>
            <a:pPr algn="ctr"/>
            <a:r>
              <a:rPr lang="ru-RU" sz="2000" b="1" dirty="0" smtClean="0"/>
              <a:t>с показателем 5,6 ГВт 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113" y="3643314"/>
            <a:ext cx="48358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2786058"/>
            <a:ext cx="428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Тайчжунская</a:t>
            </a:r>
            <a:r>
              <a:rPr lang="ru-RU" sz="2000" b="1" dirty="0" smtClean="0"/>
              <a:t> ТЭС  (о. Тайвань) </a:t>
            </a:r>
          </a:p>
          <a:p>
            <a:pPr algn="ctr"/>
            <a:r>
              <a:rPr lang="ru-RU" sz="2000" b="1" dirty="0" smtClean="0"/>
              <a:t>с показателем 5,5 ГВт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Проблемы экологии</a:t>
            </a:r>
            <a:endParaRPr lang="ru-RU" dirty="0"/>
          </a:p>
        </p:txBody>
      </p:sp>
      <p:pic>
        <p:nvPicPr>
          <p:cNvPr id="4" name="Содержимое 3" descr="Самая крупная ТЭС в ми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933825"/>
            <a:ext cx="44577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28625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ТЭС в Германии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3500438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Смог в Пекине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16"/>
            <a:ext cx="9144000" cy="60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Доля ГЭС в странах: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44767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614364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Красноярская ГЭС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49" r="14837"/>
          <a:stretch>
            <a:fillRect/>
          </a:stretch>
        </p:blipFill>
        <p:spPr bwMode="auto">
          <a:xfrm>
            <a:off x="0" y="928670"/>
            <a:ext cx="9150558" cy="14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Крупнейшие ГЭС в мире</a:t>
            </a:r>
            <a:endParaRPr lang="ru-RU" sz="2400" dirty="0"/>
          </a:p>
        </p:txBody>
      </p:sp>
      <p:pic>
        <p:nvPicPr>
          <p:cNvPr id="4" name="Содержимое 3" descr="КРУПНЕЙШИЕ ГЭС МИ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78647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Саяно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Шушенская</a:t>
            </a:r>
            <a:r>
              <a:rPr lang="ru-RU" sz="2000" b="1" dirty="0" smtClean="0"/>
              <a:t> ГЭС–6, 4 ГВТ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428604"/>
            <a:ext cx="44672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4505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57752" y="0"/>
            <a:ext cx="428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Санься</a:t>
            </a:r>
            <a:r>
              <a:rPr lang="ru-RU" sz="2000" b="1" dirty="0" smtClean="0"/>
              <a:t> (Китай) </a:t>
            </a:r>
            <a:r>
              <a:rPr lang="ru-RU" sz="2000" b="1" dirty="0" err="1" smtClean="0"/>
              <a:t>мощ</a:t>
            </a:r>
            <a:r>
              <a:rPr lang="ru-RU" sz="2000" b="1" dirty="0" smtClean="0"/>
              <a:t>. – 18, 2 ГВТ</a:t>
            </a:r>
            <a:endParaRPr lang="ru-RU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9394"/>
            <a:ext cx="4071934" cy="28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571876"/>
            <a:ext cx="585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Итайпу</a:t>
            </a:r>
            <a:r>
              <a:rPr lang="ru-RU" sz="2000" b="1" dirty="0" smtClean="0"/>
              <a:t> (Бразилия, Парагвай)- 12, 6 ГВт</a:t>
            </a:r>
            <a:endParaRPr lang="ru-RU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970" y="3929066"/>
            <a:ext cx="349534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57818" y="3500438"/>
            <a:ext cx="378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Гран –Кули (США)-12, 8 ГВт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26432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На сегодняшний день в мире существует более 450 действующих ядерных реакторов, которые производят 350 гигаватт электроэнергии.</a:t>
            </a:r>
          </a:p>
          <a:p>
            <a:pPr>
              <a:buNone/>
            </a:pPr>
            <a:r>
              <a:rPr lang="ru-RU" dirty="0" smtClean="0"/>
              <a:t>Большая часть из реакторов находится в США – 104. К сравнению, во Франции – 59, а в России их всего 29. Львиная доля вырабатываемой энергии России и Франции обеспечивает всю Европу.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Доля АЭС в странах: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10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1" y="4178551"/>
            <a:ext cx="3938589" cy="26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71670" y="571501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Калининская АЭС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214810" cy="6369072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22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1.США – 104 реактора.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 Франция – 59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 Япония – 53 реактора.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 Великобритания – 35 ректоров.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 Россия – 29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 Германия – 19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 Южная Корея – 16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 Канада – 14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 Украина – 13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 Швеция – 11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всех остальных странах менее 10 реакторов.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uclear_power_plan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5143536" cy="498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Мировые лидеры производства атомной энергии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Крупнейшие АЭС в мире: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57230"/>
            <a:ext cx="4585481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72008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АЭС </a:t>
            </a:r>
            <a:r>
              <a:rPr lang="ru-RU" sz="2400" b="1" dirty="0" err="1" smtClean="0"/>
              <a:t>Фукусима</a:t>
            </a:r>
            <a:r>
              <a:rPr lang="ru-RU" sz="2400" b="1" dirty="0" smtClean="0"/>
              <a:t> 1(Япония)-</a:t>
            </a:r>
          </a:p>
          <a:p>
            <a:pPr algn="ctr"/>
            <a:r>
              <a:rPr lang="ru-RU" sz="2400" b="1" dirty="0" smtClean="0"/>
              <a:t>общая </a:t>
            </a:r>
            <a:r>
              <a:rPr lang="ru-RU" sz="2400" b="1" dirty="0" err="1" smtClean="0"/>
              <a:t>мощ</a:t>
            </a:r>
            <a:r>
              <a:rPr lang="ru-RU" sz="2400" b="1" dirty="0" smtClean="0"/>
              <a:t>.- 8,8 ГВт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28599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АЭС </a:t>
            </a:r>
            <a:r>
              <a:rPr lang="ru-RU" sz="2400" b="1" dirty="0" err="1" smtClean="0"/>
              <a:t>Касивадзаки-Карива</a:t>
            </a:r>
            <a:r>
              <a:rPr lang="ru-RU" sz="2400" b="1" dirty="0" smtClean="0"/>
              <a:t> (Япония) -8, 2 ГВт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314" y="3286125"/>
            <a:ext cx="4540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40" y="285728"/>
            <a:ext cx="8572560" cy="1571588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Диаграмма 1. Мировое производство электроэнергии за 2000-2012 гг., </a:t>
            </a:r>
            <a:r>
              <a:rPr lang="ru-RU" sz="2700" dirty="0" err="1" smtClean="0"/>
              <a:t>млрд</a:t>
            </a:r>
            <a:r>
              <a:rPr lang="en-US" sz="2700" dirty="0" smtClean="0"/>
              <a:t>. </a:t>
            </a:r>
            <a:r>
              <a:rPr lang="ru-RU" sz="2700" dirty="0" smtClean="0"/>
              <a:t>кВт</a:t>
            </a:r>
            <a:r>
              <a:rPr lang="en-US" sz="2700" dirty="0" smtClean="0"/>
              <a:t>-</a:t>
            </a:r>
            <a:r>
              <a:rPr lang="ru-RU" sz="2700" dirty="0" smtClean="0"/>
              <a:t>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ис.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0724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6048488"/>
            <a:ext cx="778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U.S. Energy Information Administration. International Energy Statistics. Electricity. </a:t>
            </a:r>
            <a:b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U.S. Department of Energy. Wash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56"/>
          <a:stretch>
            <a:fillRect/>
          </a:stretch>
        </p:blipFill>
        <p:spPr bwMode="auto">
          <a:xfrm>
            <a:off x="642910" y="285728"/>
            <a:ext cx="7999196" cy="4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438650"/>
            <a:ext cx="5286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5000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АЭС в мире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Проблемы экологии: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58403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84" y="100010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Авария на АЭС </a:t>
            </a:r>
            <a:r>
              <a:rPr lang="ru-RU" sz="2400" b="1" dirty="0" err="1" smtClean="0"/>
              <a:t>Фукусимы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85664"/>
            <a:ext cx="4286248" cy="33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14351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Авария на Чернобыльской АЭС (Украина)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Установленная мощность электростанций, использующих возобновляемые источники энергии (ВИЭ) (ветровая, солнечная, геотермальная и морская энергетика, биоэнергетика и малая гидроэнергетика), превысила в 2010 году установленную мощность АЭС в мире и составила 388 ГВт (рост на 60 ГВт по сравнению с 2009 годом).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По объему инвестиций в мировую возобновляемую энергетику первое место в мире занимает Китай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 25‑процентой долей инвестиций (54,4 миллиарда долларов);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Германия на втором месте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(41,2 миллиарда долларов); и 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на третьем месте – США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(34 миллиарда долларов).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Ветровая энергетика (кинетическая энергия) лидирует среди других видов ВИЭ по объемам инвестиций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95 миллиардов долларов.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Альтернативные источники энергии: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969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Диаграмма 7. Страны – лидеры  освоения мирового потенциала ВИЭ в 2011 г. (в % глобального производства)</a:t>
            </a:r>
            <a:endParaRPr lang="ru-RU" sz="2400" dirty="0"/>
          </a:p>
        </p:txBody>
      </p:sp>
      <p:pic>
        <p:nvPicPr>
          <p:cNvPr id="4" name="Содержимое 3" descr="http://burneft.ru/images/2013-01/01.04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707236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5946908"/>
            <a:ext cx="7286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BP Statistical Review of World Energy, June 2012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0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43240" y="571480"/>
            <a:ext cx="6000760" cy="60722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 темпам роста первое место занимает солнечная энергетика (электромагнитное излучение Солнца). В 2010 году в мире построено 22,7 ГВт солнечных электростанций (СЭС), в том числе в </a:t>
            </a:r>
            <a:r>
              <a:rPr lang="ru-RU" b="1" u="sng" dirty="0" smtClean="0"/>
              <a:t>Германии</a:t>
            </a:r>
            <a:r>
              <a:rPr lang="ru-RU" dirty="0" smtClean="0"/>
              <a:t>, в </a:t>
            </a:r>
            <a:r>
              <a:rPr lang="ru-RU" b="1" u="sng" dirty="0" smtClean="0"/>
              <a:t>Италии</a:t>
            </a:r>
            <a:r>
              <a:rPr lang="ru-RU" dirty="0" smtClean="0"/>
              <a:t>, в </a:t>
            </a:r>
            <a:r>
              <a:rPr lang="ru-RU" b="1" u="sng" dirty="0" smtClean="0"/>
              <a:t>Чехии</a:t>
            </a:r>
            <a:r>
              <a:rPr lang="ru-RU" dirty="0" smtClean="0"/>
              <a:t>, в </a:t>
            </a:r>
            <a:r>
              <a:rPr lang="ru-RU" b="1" u="sng" dirty="0" smtClean="0"/>
              <a:t>Японии</a:t>
            </a:r>
            <a:r>
              <a:rPr lang="ru-RU" u="sng" dirty="0" smtClean="0"/>
              <a:t>.</a:t>
            </a:r>
            <a:r>
              <a:rPr lang="ru-RU" dirty="0" smtClean="0"/>
              <a:t>  13 февраля 2014 г. в США официально введена в эксплуатацию крупнейшая в мире солнечная электростанция </a:t>
            </a:r>
            <a:r>
              <a:rPr lang="ru-RU" b="1" dirty="0" smtClean="0"/>
              <a:t>«</a:t>
            </a:r>
            <a:r>
              <a:rPr lang="ru-RU" b="1" dirty="0" err="1" smtClean="0"/>
              <a:t>Айванпа</a:t>
            </a:r>
            <a:r>
              <a:rPr lang="ru-RU" b="1" dirty="0" smtClean="0"/>
              <a:t>» </a:t>
            </a:r>
            <a:r>
              <a:rPr lang="ru-RU" dirty="0" smtClean="0"/>
              <a:t>в калифорнийской пустыне Мохаве. В ее основе почти 350 тысяч зеркал, каждое из которых размером с гаражную дверь. Стоимость проекта – почти два миллиарда долларов.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4900618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Солнечная энергетика</a:t>
            </a:r>
            <a:endParaRPr lang="ru-RU" sz="2400" dirty="0"/>
          </a:p>
        </p:txBody>
      </p:sp>
      <p:pic>
        <p:nvPicPr>
          <p:cNvPr id="4" name="Рисунок 3" descr="&quot;Альт Дабер&quot;, Герман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286004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ид сверху на &quot;Айвенпа&quot; и одно из трех полей солнечных панелей, которые обслуживают станцию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3214710" cy="311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614364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Станция «</a:t>
            </a:r>
            <a:r>
              <a:rPr lang="ru-RU" sz="2400" b="1" dirty="0" err="1" smtClean="0"/>
              <a:t>Айванпа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rot="10800000">
            <a:off x="2143108" y="5857893"/>
            <a:ext cx="1071570" cy="5165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43504" y="1279313"/>
            <a:ext cx="4000496" cy="5578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Наибольшее количество энергии из ветра в настоящее время производится в Соединенных Штатах, а в Европе - в Дании (25 % всей энергии), Германии, Великобритании, Нидерландах.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285728"/>
            <a:ext cx="3043230" cy="7254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Ветровая электростанция</a:t>
            </a:r>
            <a:endParaRPr lang="ru-RU" sz="2800" dirty="0"/>
          </a:p>
        </p:txBody>
      </p:sp>
      <p:pic>
        <p:nvPicPr>
          <p:cNvPr id="4" name="Рисунок 3" descr="Выбор ветрогенератора для до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28498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юсы и минусы ветроэнергет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380619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357166"/>
            <a:ext cx="457200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>
                <a:hlinkClick r:id="rId2" tooltip="Приливная электростанция"/>
              </a:rPr>
              <a:t>Приливные электростанции</a:t>
            </a:r>
            <a:r>
              <a:rPr lang="ru-RU" dirty="0" smtClean="0"/>
              <a:t> (ПЭС) пока имеются лишь в нескольких странах —</a:t>
            </a:r>
            <a:r>
              <a:rPr lang="ru-RU" u="sng" dirty="0" smtClean="0">
                <a:hlinkClick r:id="rId3" tooltip="Франция"/>
              </a:rPr>
              <a:t>Франции</a:t>
            </a:r>
            <a:r>
              <a:rPr lang="ru-RU" dirty="0" smtClean="0"/>
              <a:t>, </a:t>
            </a:r>
            <a:r>
              <a:rPr lang="ru-RU" u="sng" dirty="0" smtClean="0">
                <a:hlinkClick r:id="rId4" tooltip="Великобритания"/>
              </a:rPr>
              <a:t>Великобритании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5" tooltip="Канада"/>
              </a:rPr>
              <a:t>Канаде</a:t>
            </a:r>
            <a:r>
              <a:rPr lang="ru-RU" dirty="0" err="1" smtClean="0"/>
              <a:t>,</a:t>
            </a:r>
            <a:r>
              <a:rPr lang="ru-RU" u="sng" dirty="0" err="1" smtClean="0">
                <a:hlinkClick r:id="rId6" tooltip="Россия"/>
              </a:rPr>
              <a:t>России</a:t>
            </a:r>
            <a:r>
              <a:rPr lang="ru-RU" dirty="0" smtClean="0"/>
              <a:t>, </a:t>
            </a:r>
            <a:r>
              <a:rPr lang="ru-RU" u="sng" dirty="0" smtClean="0">
                <a:hlinkClick r:id="rId7" tooltip="Индия"/>
              </a:rPr>
              <a:t>Инд</a:t>
            </a:r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ии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u="sng" dirty="0" smtClean="0">
                <a:hlinkClick r:id="rId8" tooltip="Китай"/>
              </a:rPr>
              <a:t>Китае</a:t>
            </a:r>
            <a:r>
              <a:rPr lang="ru-RU" dirty="0" smtClean="0"/>
              <a:t>. Первая приливная электростанция мощностью 240 МВт была пущена в 1966 г. во Франции в устье реки </a:t>
            </a:r>
            <a:r>
              <a:rPr lang="ru-RU" dirty="0" err="1" smtClean="0"/>
              <a:t>Ранс</a:t>
            </a:r>
            <a:r>
              <a:rPr lang="ru-RU" dirty="0" smtClean="0"/>
              <a:t>, впадающей в пролив Ла-Манш, где средняя амплитуда приливов составляет 8.4 м. Открывая станцию, президент Франции Шарль де Голль назвал ее выдающимся сооружением века.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4471990" cy="654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Приливная электростанция</a:t>
            </a:r>
            <a:endParaRPr lang="ru-RU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2918"/>
            <a:ext cx="3929090" cy="29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upload.wikimedia.org/wikipedia/commons/thumb/6/63/Rance_tidal_power_plant.JPG/450px-Rance_tidal_power_plan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38549"/>
            <a:ext cx="4286250" cy="3219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6150114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Приливная электростанция Ля </a:t>
            </a:r>
            <a:r>
              <a:rPr lang="ru-RU" sz="2000" b="1" dirty="0" err="1" smtClean="0">
                <a:solidFill>
                  <a:srgbClr val="FF0000"/>
                </a:solidFill>
              </a:rPr>
              <a:t>Ранс</a:t>
            </a:r>
            <a:r>
              <a:rPr lang="ru-RU" sz="2000" b="1" dirty="0" smtClean="0">
                <a:solidFill>
                  <a:srgbClr val="FF0000"/>
                </a:solidFill>
              </a:rPr>
              <a:t>, Франция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714356"/>
            <a:ext cx="5072066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На </a:t>
            </a:r>
            <a:r>
              <a:rPr lang="ru-RU" dirty="0" err="1" smtClean="0"/>
              <a:t>Г</a:t>
            </a:r>
            <a:r>
              <a:rPr lang="ru-RU" u="sng" dirty="0" err="1" smtClean="0"/>
              <a:t>еоЭС</a:t>
            </a:r>
            <a:r>
              <a:rPr lang="ru-RU" dirty="0" smtClean="0"/>
              <a:t> вырабатывают немалую часть электроэнергии в странах </a:t>
            </a:r>
            <a:r>
              <a:rPr lang="ru-RU" b="1" u="sng" dirty="0" smtClean="0"/>
              <a:t>Центральной Америки</a:t>
            </a:r>
            <a:r>
              <a:rPr lang="ru-RU" dirty="0" smtClean="0"/>
              <a:t>, на </a:t>
            </a:r>
            <a:r>
              <a:rPr lang="ru-RU" b="1" dirty="0" smtClean="0"/>
              <a:t>Филиппинах</a:t>
            </a:r>
            <a:r>
              <a:rPr lang="ru-RU" dirty="0" smtClean="0"/>
              <a:t>, в </a:t>
            </a:r>
            <a:r>
              <a:rPr lang="ru-RU" b="1" u="sng" dirty="0" smtClean="0">
                <a:solidFill>
                  <a:srgbClr val="002060"/>
                </a:solidFill>
              </a:rPr>
              <a:t>Исландии</a:t>
            </a:r>
            <a:r>
              <a:rPr lang="ru-RU" dirty="0" smtClean="0"/>
              <a:t> (у озера </a:t>
            </a:r>
            <a:r>
              <a:rPr lang="ru-RU" dirty="0" err="1" smtClean="0"/>
              <a:t>Миватн</a:t>
            </a:r>
            <a:r>
              <a:rPr lang="ru-RU" dirty="0" smtClean="0"/>
              <a:t>). Столица Исландии Рейкьявик получает тепло исключительно от горячих подземных источников.  В </a:t>
            </a:r>
            <a:r>
              <a:rPr lang="ru-RU" b="1" u="sng" dirty="0" smtClean="0"/>
              <a:t>России</a:t>
            </a:r>
            <a:r>
              <a:rPr lang="ru-RU" dirty="0" smtClean="0"/>
              <a:t> первая </a:t>
            </a:r>
            <a:r>
              <a:rPr lang="ru-RU" dirty="0" err="1" smtClean="0"/>
              <a:t>ГеоТЭС</a:t>
            </a:r>
            <a:r>
              <a:rPr lang="ru-RU" dirty="0" smtClean="0"/>
              <a:t> мощностью 5 МВт была построена в 1966 г. на юге Камчатки, в долине реки Паужетки. В 1980 г. ее мощность составляла уже 11 МВт. В </a:t>
            </a:r>
            <a:r>
              <a:rPr lang="ru-RU" b="1" u="sng" dirty="0" smtClean="0"/>
              <a:t>Италии</a:t>
            </a:r>
            <a:r>
              <a:rPr lang="ru-RU" dirty="0" smtClean="0"/>
              <a:t>, в районах </a:t>
            </a:r>
            <a:r>
              <a:rPr lang="ru-RU" dirty="0" err="1" smtClean="0"/>
              <a:t>Ландерелло</a:t>
            </a:r>
            <a:r>
              <a:rPr lang="ru-RU" dirty="0" smtClean="0"/>
              <a:t>, </a:t>
            </a:r>
            <a:r>
              <a:rPr lang="ru-RU" dirty="0" err="1" smtClean="0"/>
              <a:t>Монте-Амиата</a:t>
            </a:r>
            <a:r>
              <a:rPr lang="ru-RU" dirty="0" smtClean="0"/>
              <a:t> и </a:t>
            </a:r>
            <a:r>
              <a:rPr lang="ru-RU" dirty="0" err="1" smtClean="0"/>
              <a:t>Травеле</a:t>
            </a:r>
            <a:r>
              <a:rPr lang="ru-RU" dirty="0" smtClean="0"/>
              <a:t>, работают 11 таких станций общей мощностью 384 МВт. </a:t>
            </a:r>
            <a:r>
              <a:rPr lang="ru-RU" dirty="0" err="1" smtClean="0"/>
              <a:t>ГеоТЭС</a:t>
            </a:r>
            <a:r>
              <a:rPr lang="ru-RU" dirty="0" smtClean="0"/>
              <a:t> действуют также в </a:t>
            </a:r>
            <a:r>
              <a:rPr lang="ru-RU" b="1" u="sng" dirty="0" smtClean="0"/>
              <a:t>США</a:t>
            </a:r>
            <a:r>
              <a:rPr lang="ru-RU" dirty="0" smtClean="0"/>
              <a:t> (Калифорния, Долина Больших Гейзеров), </a:t>
            </a:r>
            <a:r>
              <a:rPr lang="ru-RU" b="1" u="sng" dirty="0" smtClean="0"/>
              <a:t>Новой Зеландии, Мексики и Японии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3682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Геотермальная электростанция</a:t>
            </a:r>
            <a:endParaRPr lang="ru-RU" sz="2400" dirty="0"/>
          </a:p>
        </p:txBody>
      </p:sp>
      <p:pic>
        <p:nvPicPr>
          <p:cNvPr id="37890" name="Picture 2" descr="http://upload.wikimedia.org/wikipedia/commons/thumb/9/9c/Puhagan_geothermal_plant.jpg/450px-Puhagan_geothermal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2862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71488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ГеоЭС</a:t>
            </a:r>
            <a:r>
              <a:rPr lang="ru-RU" sz="2400" b="1" dirty="0" smtClean="0"/>
              <a:t> на Филиппинах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Закрепление. Проверка таблицы: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42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Диаграмма 2,3. Производство электроэнергии</a:t>
            </a:r>
            <a:endParaRPr lang="ru-RU" sz="2000" dirty="0"/>
          </a:p>
        </p:txBody>
      </p:sp>
      <p:pic>
        <p:nvPicPr>
          <p:cNvPr id="4" name="Содержимое 3" descr="рис.5(1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53578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 </a:t>
            </a:r>
            <a:r>
              <a:rPr lang="ru-RU" dirty="0"/>
              <a:t>Без</a:t>
            </a:r>
            <a:r>
              <a:rPr lang="en-US" dirty="0"/>
              <a:t> </a:t>
            </a:r>
            <a:r>
              <a:rPr lang="ru-RU" dirty="0"/>
              <a:t>Китая</a:t>
            </a:r>
            <a:r>
              <a:rPr lang="en-US" dirty="0"/>
              <a:t>. </a:t>
            </a:r>
            <a:br>
              <a:rPr lang="en-US" dirty="0"/>
            </a:br>
            <a:r>
              <a:rPr lang="ru-RU" i="1" dirty="0"/>
              <a:t>Источник</a:t>
            </a:r>
            <a:r>
              <a:rPr lang="en-US" i="1" dirty="0"/>
              <a:t>: International Energy Agency. 2013 Key World Energy Statistics. Paris 2013.</a:t>
            </a:r>
            <a:endParaRPr lang="ru-RU" dirty="0"/>
          </a:p>
        </p:txBody>
      </p:sp>
      <p:pic>
        <p:nvPicPr>
          <p:cNvPr id="6" name="Рисунок 5" descr="рис.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5072066" cy="331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5140" y="264318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1973г, в %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642918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2011 г., в 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07236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Конец!;)</a:t>
            </a:r>
            <a:endParaRPr lang="ru-RU" sz="10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3357586" cy="432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Диаграмма 4. Крупнейшие производители электроэнергии в 2011 г., млрд. </a:t>
            </a:r>
            <a:r>
              <a:rPr lang="ru-RU" sz="2400" dirty="0" err="1" smtClean="0"/>
              <a:t>кВт-ч</a:t>
            </a:r>
            <a:endParaRPr lang="ru-RU" sz="2400" dirty="0"/>
          </a:p>
        </p:txBody>
      </p:sp>
      <p:pic>
        <p:nvPicPr>
          <p:cNvPr id="4" name="Содержимое 3" descr="рис.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00332" y="5786454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U.S. Energy Information Administration. International Energy Statistics. Electricity. </a:t>
            </a:r>
            <a:b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U.S. Department of Energy. Wash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Таблица 1. Крупнейшие экспортеры и импортеры электроэнергии в 2011 г., </a:t>
            </a:r>
            <a:r>
              <a:rPr lang="ru-RU" sz="2700" dirty="0" err="1" smtClean="0"/>
              <a:t>млрд</a:t>
            </a:r>
            <a:r>
              <a:rPr lang="ru-RU" sz="2700" dirty="0" smtClean="0"/>
              <a:t> </a:t>
            </a:r>
            <a:r>
              <a:rPr lang="ru-RU" sz="2700" dirty="0" err="1" smtClean="0"/>
              <a:t>кВт-ч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073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786050" y="5929330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International Energy Agency. 2013 Key World Energy Statistics. Paris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2013.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на уроке. Заполняем таблицу: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8801060" cy="408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Мировой энергетический баланс: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26" y="1714488"/>
            <a:ext cx="81835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Диаграмма 5,6. Изменения в структуре генерации по видам топлива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рис.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286392" cy="303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4" y="1071546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400" b="1" dirty="0" smtClean="0"/>
              <a:t>1973 г.,в %</a:t>
            </a:r>
            <a:endParaRPr lang="ru-RU" sz="2400" b="1" dirty="0"/>
          </a:p>
        </p:txBody>
      </p:sp>
      <p:pic>
        <p:nvPicPr>
          <p:cNvPr id="7" name="Рисунок 6" descr="рис.2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52149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86512" y="292893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2011г., в %</a:t>
            </a:r>
            <a:endParaRPr lang="ru-RU" sz="24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4000504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Включая возобновляемые геотермальную, солнечную, ветровую, приливную энергии, биотопливо и отходы и т.п.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Источник: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International Energy Agency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2013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Key World Energy Statistics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Paris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2013.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</TotalTime>
  <Words>426</Words>
  <Application>Microsoft Office PowerPoint</Application>
  <PresentationFormat>Экран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Энергетика мира</vt:lpstr>
      <vt:lpstr>Диаграмма 1. Мировое производство электроэнергии за 2000-2012 гг., млрд. кВт-ч </vt:lpstr>
      <vt:lpstr>Диаграмма 2,3. Производство электроэнергии</vt:lpstr>
      <vt:lpstr>Диаграмма 4. Крупнейшие производители электроэнергии в 2011 г., млрд. кВт-ч</vt:lpstr>
      <vt:lpstr>Таблица 1. Крупнейшие экспортеры и импортеры электроэнергии в 2011 г., млрд кВт-ч </vt:lpstr>
      <vt:lpstr>Работа на уроке. Заполняем таблицу:</vt:lpstr>
      <vt:lpstr>Мировой энергетический баланс:</vt:lpstr>
      <vt:lpstr>Диаграмма 5,6. Изменения в структуре генерации по видам топлива </vt:lpstr>
      <vt:lpstr>Слайд 9</vt:lpstr>
      <vt:lpstr>В некоторых странах доля  ТЭС свыше 80 %.</vt:lpstr>
      <vt:lpstr>Крупнейшие в мире ТЭС</vt:lpstr>
      <vt:lpstr>Проблемы экологии</vt:lpstr>
      <vt:lpstr>Слайд 13</vt:lpstr>
      <vt:lpstr>Доля ГЭС в странах:</vt:lpstr>
      <vt:lpstr>Крупнейшие ГЭС в мире</vt:lpstr>
      <vt:lpstr>Слайд 16</vt:lpstr>
      <vt:lpstr>Доля АЭС в странах:</vt:lpstr>
      <vt:lpstr>      1.США – 104 реактора. 2. Франция – 59 реакторов. 3. Япония – 53 реактора. 4. Великобритания – 35 ректоров. 5. Россия – 29 реакторов. 6. Германия – 19 реакторов. 7. Южная Корея – 16 реакторов. 8. Канада – 14 реакторов. 9. Украина – 13 реакторов. 10. Швеция – 11 реакторов. Во всех остальных странах менее 10 реакторов. </vt:lpstr>
      <vt:lpstr>Крупнейшие АЭС в мире:</vt:lpstr>
      <vt:lpstr>АЭС в мире</vt:lpstr>
      <vt:lpstr>Проблемы экологии:</vt:lpstr>
      <vt:lpstr>Альтернативные источники энергии:</vt:lpstr>
      <vt:lpstr>Диаграмма 7. Страны – лидеры  освоения мирового потенциала ВИЭ в 2011 г. (в % глобального производства)</vt:lpstr>
      <vt:lpstr>Слайд 24</vt:lpstr>
      <vt:lpstr>Солнечная энергетика</vt:lpstr>
      <vt:lpstr>Ветровая электростанция</vt:lpstr>
      <vt:lpstr>Приливная электростанция</vt:lpstr>
      <vt:lpstr>Геотермальная электростанция</vt:lpstr>
      <vt:lpstr>Закрепление. Проверка таблицы: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Энергетика мира</dc:title>
  <dc:creator>Мадина</dc:creator>
  <cp:lastModifiedBy>Мадина</cp:lastModifiedBy>
  <cp:revision>44</cp:revision>
  <dcterms:created xsi:type="dcterms:W3CDTF">2014-03-12T13:50:45Z</dcterms:created>
  <dcterms:modified xsi:type="dcterms:W3CDTF">2014-03-20T05:11:10Z</dcterms:modified>
</cp:coreProperties>
</file>