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</p:sldMasterIdLst>
  <p:notesMasterIdLst>
    <p:notesMasterId r:id="rId34"/>
  </p:notesMasterIdLst>
  <p:sldIdLst>
    <p:sldId id="256" r:id="rId6"/>
    <p:sldId id="265" r:id="rId7"/>
    <p:sldId id="257" r:id="rId8"/>
    <p:sldId id="260" r:id="rId9"/>
    <p:sldId id="273" r:id="rId10"/>
    <p:sldId id="276" r:id="rId11"/>
    <p:sldId id="274" r:id="rId12"/>
    <p:sldId id="277" r:id="rId13"/>
    <p:sldId id="278" r:id="rId14"/>
    <p:sldId id="289" r:id="rId15"/>
    <p:sldId id="279" r:id="rId16"/>
    <p:sldId id="328" r:id="rId17"/>
    <p:sldId id="325" r:id="rId18"/>
    <p:sldId id="290" r:id="rId19"/>
    <p:sldId id="324" r:id="rId20"/>
    <p:sldId id="295" r:id="rId21"/>
    <p:sldId id="296" r:id="rId22"/>
    <p:sldId id="297" r:id="rId23"/>
    <p:sldId id="327" r:id="rId24"/>
    <p:sldId id="303" r:id="rId25"/>
    <p:sldId id="323" r:id="rId26"/>
    <p:sldId id="305" r:id="rId27"/>
    <p:sldId id="300" r:id="rId28"/>
    <p:sldId id="318" r:id="rId29"/>
    <p:sldId id="258" r:id="rId30"/>
    <p:sldId id="293" r:id="rId31"/>
    <p:sldId id="299" r:id="rId32"/>
    <p:sldId id="320" r:id="rId33"/>
  </p:sldIdLst>
  <p:sldSz cx="9144000" cy="6858000" type="screen4x3"/>
  <p:notesSz cx="6858000" cy="9144000"/>
  <p:custDataLst>
    <p:tags r:id="rId3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6894F63-00BB-4A34-A466-B293873C143C}">
          <p14:sldIdLst>
            <p14:sldId id="256"/>
            <p14:sldId id="265"/>
            <p14:sldId id="257"/>
            <p14:sldId id="260"/>
            <p14:sldId id="273"/>
            <p14:sldId id="276"/>
            <p14:sldId id="274"/>
            <p14:sldId id="277"/>
            <p14:sldId id="278"/>
            <p14:sldId id="289"/>
            <p14:sldId id="279"/>
            <p14:sldId id="328"/>
            <p14:sldId id="325"/>
            <p14:sldId id="290"/>
            <p14:sldId id="324"/>
            <p14:sldId id="295"/>
            <p14:sldId id="296"/>
            <p14:sldId id="297"/>
            <p14:sldId id="327"/>
            <p14:sldId id="303"/>
            <p14:sldId id="323"/>
            <p14:sldId id="305"/>
            <p14:sldId id="300"/>
            <p14:sldId id="318"/>
            <p14:sldId id="258"/>
            <p14:sldId id="293"/>
            <p14:sldId id="299"/>
            <p14:sldId id="32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A8F9"/>
    <a:srgbClr val="85BFF3"/>
    <a:srgbClr val="157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76" y="-10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22EAB-3CB6-45A6-8977-86778595C1A2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924FB-5961-4D25-8AB8-CDA21956AC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4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83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многих лет самолеты У-2 были единственными машинами первоначального обучения в летных школах и аэроклубах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Осоавиахима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Учебные организации оборонного Общества на этом самолете подготовили в годы войны почти 100 тысяч летчиков.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06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Полк был оснащён самолётами По-2. При формировании в полку было 20 самолётов, потом их численность возросла до 45. На окончание войны в строю было 36 боевых самолётов.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622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24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3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октября 1941 года основной состав будущих женских авиаполков выехал в город Энгельс на Волге для дальнейшего формирования и обучения. Здесь в состав авиагруппы вошли почти сто девушек-добровольцев из Саратова.</a:t>
            </a:r>
          </a:p>
          <a:p>
            <a:r>
              <a:rPr lang="ru-RU" dirty="0" smtClean="0"/>
              <a:t>Формирование 3 полков происходит на берегу Волги в небольшом городе</a:t>
            </a:r>
            <a:r>
              <a:rPr lang="ru-RU" baseline="0" dirty="0" smtClean="0"/>
              <a:t> Энгельсе. Здесь существовала лётная школа с 19    года. Здесь был поставлен памятник героической женщине Марине Расковой.</a:t>
            </a:r>
            <a:br>
              <a:rPr lang="ru-RU" baseline="0" dirty="0" smtClean="0"/>
            </a:br>
            <a:r>
              <a:rPr lang="ru-RU" dirty="0" smtClean="0"/>
              <a:t>Формирование, обучение и </a:t>
            </a:r>
            <a:r>
              <a:rPr lang="ru-RU" dirty="0" err="1" smtClean="0"/>
              <a:t>слаживание</a:t>
            </a:r>
            <a:r>
              <a:rPr lang="ru-RU" dirty="0" smtClean="0"/>
              <a:t> полка проводилось в городе Энгельс. Авиаполк отличался от прочих формирований тем, что был полностью женским. Созданные согласно тому же приказу два других женских авиаполка в ходе войны стали смешанными, но 588-й авиаполк до своего расформирования остался полностью женским: только женщины занимали все должности в полку от механиков и техников до штурманов и пилотов.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292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19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центре командир полка Е. </a:t>
            </a:r>
            <a:r>
              <a:rPr lang="ru-RU" dirty="0" err="1" smtClean="0"/>
              <a:t>Бершанская</a:t>
            </a:r>
            <a:r>
              <a:rPr lang="ru-RU" baseline="0" dirty="0" smtClean="0"/>
              <a:t> и комиссар полка Е. </a:t>
            </a:r>
            <a:r>
              <a:rPr lang="ru-RU" baseline="0" dirty="0" err="1" smtClean="0"/>
              <a:t>Рачкевич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08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стоит за этими цифрами?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8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1907 - 1975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8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Вспомним</a:t>
            </a:r>
            <a:r>
              <a:rPr lang="ru-RU" baseline="0" dirty="0" smtClean="0"/>
              <a:t> всех поимённо!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82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 августа 1943 года мы не брали с собой парашюты, предпочитая взять вместо них ещё 20 кг бомб. Пулемёты появились на самолётах только в 1944 году. До этого единственным вооружением на борту были пистолеты ТТ.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4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авиационных кругах Н. Н. Поликарпова называли «королем истребителей»: на протяжении почти 10 лет советскую истребительную авиацию вооружали исключительно его машинами,</a:t>
            </a:r>
            <a:r>
              <a:rPr lang="ru-RU" baseline="0" dirty="0" smtClean="0"/>
              <a:t> но он создал и один из самых массовых самолётов в мире У-2, затем ПО-2 в 1928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24FB-5961-4D25-8AB8-CDA21956AC7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3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410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71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126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11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8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86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7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5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9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43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92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62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14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77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58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44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15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50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21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9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51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29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46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89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50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6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52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98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32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26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629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92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64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87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09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67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30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6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54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8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609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4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34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87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13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82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0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93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6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06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0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0A336-2E8B-45F0-BDD4-11DBC49ABE93}" type="datetimeFigureOut">
              <a:rPr lang="ru-RU" smtClean="0"/>
              <a:pPr/>
              <a:t>16.08.2014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A80A3-E096-4C61-A427-DD45383B12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3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6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0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0A336-2E8B-45F0-BDD4-11DBC49ABE9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16.08.2014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A80A3-E096-4C61-A427-DD45383B127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7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7.jpeg"/><Relationship Id="rId18" Type="http://schemas.openxmlformats.org/officeDocument/2006/relationships/image" Target="../media/image41.JPG"/><Relationship Id="rId26" Type="http://schemas.openxmlformats.org/officeDocument/2006/relationships/image" Target="../media/image47.jp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3.jpeg"/><Relationship Id="rId34" Type="http://schemas.microsoft.com/office/2007/relationships/hdphoto" Target="../media/hdphoto15.wdp"/><Relationship Id="rId7" Type="http://schemas.openxmlformats.org/officeDocument/2006/relationships/image" Target="../media/image33.jpeg"/><Relationship Id="rId12" Type="http://schemas.openxmlformats.org/officeDocument/2006/relationships/image" Target="../media/image36.jpg"/><Relationship Id="rId17" Type="http://schemas.openxmlformats.org/officeDocument/2006/relationships/image" Target="../media/image40.jpeg"/><Relationship Id="rId25" Type="http://schemas.openxmlformats.org/officeDocument/2006/relationships/image" Target="../media/image46.jpg"/><Relationship Id="rId33" Type="http://schemas.openxmlformats.org/officeDocument/2006/relationships/image" Target="../media/image54.jpeg"/><Relationship Id="rId38" Type="http://schemas.openxmlformats.org/officeDocument/2006/relationships/image" Target="../media/image56.png"/><Relationship Id="rId2" Type="http://schemas.openxmlformats.org/officeDocument/2006/relationships/audio" Target="../media/media4.mp3"/><Relationship Id="rId16" Type="http://schemas.openxmlformats.org/officeDocument/2006/relationships/image" Target="../media/image39.jpg"/><Relationship Id="rId20" Type="http://schemas.microsoft.com/office/2007/relationships/hdphoto" Target="../media/hdphoto13.wdp"/><Relationship Id="rId29" Type="http://schemas.openxmlformats.org/officeDocument/2006/relationships/image" Target="../media/image50.JPG"/><Relationship Id="rId1" Type="http://schemas.microsoft.com/office/2007/relationships/media" Target="../media/media4.mp3"/><Relationship Id="rId6" Type="http://schemas.microsoft.com/office/2007/relationships/hdphoto" Target="../media/hdphoto9.wdp"/><Relationship Id="rId11" Type="http://schemas.openxmlformats.org/officeDocument/2006/relationships/image" Target="../media/image35.jpg"/><Relationship Id="rId24" Type="http://schemas.openxmlformats.org/officeDocument/2006/relationships/image" Target="../media/image45.JPG"/><Relationship Id="rId32" Type="http://schemas.openxmlformats.org/officeDocument/2006/relationships/image" Target="../media/image53.jpg"/><Relationship Id="rId37" Type="http://schemas.openxmlformats.org/officeDocument/2006/relationships/slide" Target="slide3.xml"/><Relationship Id="rId5" Type="http://schemas.openxmlformats.org/officeDocument/2006/relationships/image" Target="../media/image32.png"/><Relationship Id="rId15" Type="http://schemas.openxmlformats.org/officeDocument/2006/relationships/image" Target="../media/image38.JPG"/><Relationship Id="rId23" Type="http://schemas.openxmlformats.org/officeDocument/2006/relationships/image" Target="../media/image44.jpg"/><Relationship Id="rId28" Type="http://schemas.openxmlformats.org/officeDocument/2006/relationships/image" Target="../media/image49.jpg"/><Relationship Id="rId36" Type="http://schemas.openxmlformats.org/officeDocument/2006/relationships/image" Target="../media/image30.png"/><Relationship Id="rId10" Type="http://schemas.microsoft.com/office/2007/relationships/hdphoto" Target="../media/hdphoto11.wdp"/><Relationship Id="rId19" Type="http://schemas.openxmlformats.org/officeDocument/2006/relationships/image" Target="../media/image42.jpeg"/><Relationship Id="rId31" Type="http://schemas.openxmlformats.org/officeDocument/2006/relationships/image" Target="../media/image52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jpeg"/><Relationship Id="rId14" Type="http://schemas.microsoft.com/office/2007/relationships/hdphoto" Target="../media/hdphoto12.wdp"/><Relationship Id="rId22" Type="http://schemas.microsoft.com/office/2007/relationships/hdphoto" Target="../media/hdphoto14.wdp"/><Relationship Id="rId27" Type="http://schemas.openxmlformats.org/officeDocument/2006/relationships/image" Target="../media/image48.jpeg"/><Relationship Id="rId30" Type="http://schemas.openxmlformats.org/officeDocument/2006/relationships/image" Target="../media/image51.jpg"/><Relationship Id="rId35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39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6.wdp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8.jpe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12" Type="http://schemas.microsoft.com/office/2007/relationships/hdphoto" Target="../media/hdphoto19.wdp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microsoft.com/office/2007/relationships/hdphoto" Target="../media/hdphoto20.wdp"/><Relationship Id="rId1" Type="http://schemas.microsoft.com/office/2007/relationships/media" Target="../media/media2.mp3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0.png"/><Relationship Id="rId10" Type="http://schemas.openxmlformats.org/officeDocument/2006/relationships/image" Target="../media/image66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5.jpeg"/><Relationship Id="rId1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slide" Target="slide3.xml"/><Relationship Id="rId3" Type="http://schemas.microsoft.com/office/2007/relationships/hdphoto" Target="../media/hdphoto21.wdp"/><Relationship Id="rId7" Type="http://schemas.openxmlformats.org/officeDocument/2006/relationships/image" Target="../media/image74.png"/><Relationship Id="rId12" Type="http://schemas.microsoft.com/office/2007/relationships/hdphoto" Target="../media/hdphoto2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microsoft.com/office/2007/relationships/hdphoto" Target="../media/hdphoto22.wdp"/><Relationship Id="rId10" Type="http://schemas.openxmlformats.org/officeDocument/2006/relationships/image" Target="../media/image77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audio" Target="../media/media1.mp3"/><Relationship Id="rId16" Type="http://schemas.openxmlformats.org/officeDocument/2006/relationships/image" Target="../media/image16.jp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5" Type="http://schemas.microsoft.com/office/2007/relationships/hdphoto" Target="../media/hdphoto2.wdp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24.wdp"/><Relationship Id="rId7" Type="http://schemas.microsoft.com/office/2007/relationships/hdphoto" Target="../media/hdphoto25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11" Type="http://schemas.openxmlformats.org/officeDocument/2006/relationships/image" Target="../media/image83.jpg"/><Relationship Id="rId5" Type="http://schemas.microsoft.com/office/2007/relationships/hdphoto" Target="../media/hdphoto9.wdp"/><Relationship Id="rId10" Type="http://schemas.microsoft.com/office/2007/relationships/hdphoto" Target="../media/hdphoto26.wdp"/><Relationship Id="rId4" Type="http://schemas.openxmlformats.org/officeDocument/2006/relationships/image" Target="../media/image32.pn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2" Type="http://schemas.openxmlformats.org/officeDocument/2006/relationships/audio" Target="../media/media5.mp3"/><Relationship Id="rId16" Type="http://schemas.openxmlformats.org/officeDocument/2006/relationships/image" Target="../media/image96.jpg"/><Relationship Id="rId1" Type="http://schemas.microsoft.com/office/2007/relationships/media" Target="../media/media5.mp3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63.png"/><Relationship Id="rId15" Type="http://schemas.openxmlformats.org/officeDocument/2006/relationships/image" Target="../media/image95.jpg"/><Relationship Id="rId10" Type="http://schemas.openxmlformats.org/officeDocument/2006/relationships/image" Target="../media/image90.jpg"/><Relationship Id="rId4" Type="http://schemas.openxmlformats.org/officeDocument/2006/relationships/image" Target="../media/image85.jpe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da.ru/files/user/00/04/44/content/14898/800x800x85_dc6baccfebc48e0596b10a0b0f9f46cb.jpg" TargetMode="External"/><Relationship Id="rId13" Type="http://schemas.openxmlformats.org/officeDocument/2006/relationships/hyperlink" Target="http://www.proza.ru/pics/2012/03/20/596.jpg" TargetMode="External"/><Relationship Id="rId18" Type="http://schemas.openxmlformats.org/officeDocument/2006/relationships/hyperlink" Target="http://maps.at.ua/karta/Saratovskaya_Obl.jpg" TargetMode="External"/><Relationship Id="rId3" Type="http://schemas.openxmlformats.org/officeDocument/2006/relationships/hyperlink" Target="http://www.ufolog.ru/files/articles/ag_small_75a19f0e8e08444ca97dd4a60282b634.jpg" TargetMode="External"/><Relationship Id="rId7" Type="http://schemas.openxmlformats.org/officeDocument/2006/relationships/hyperlink" Target="http://stat20.privet.ru/lr/0b3421ac460eaa5e2a475a0e50994bc6" TargetMode="External"/><Relationship Id="rId12" Type="http://schemas.openxmlformats.org/officeDocument/2006/relationships/hyperlink" Target="http://img-fotki.yandex.ru/get/6108/121447594.e3/0_873ed_cc85ba70_XL.jpg" TargetMode="External"/><Relationship Id="rId17" Type="http://schemas.openxmlformats.org/officeDocument/2006/relationships/hyperlink" Target="http://static.oper.ru/data/site/popova-1.jpg" TargetMode="External"/><Relationship Id="rId2" Type="http://schemas.openxmlformats.org/officeDocument/2006/relationships/hyperlink" Target="http://bukvi.ru/wp-content/uploads/2013/09/091813_1925_3.jpg" TargetMode="External"/><Relationship Id="rId16" Type="http://schemas.openxmlformats.org/officeDocument/2006/relationships/hyperlink" Target="http://musofon/com" TargetMode="External"/><Relationship Id="rId20" Type="http://schemas.openxmlformats.org/officeDocument/2006/relationships/hyperlink" Target="http://mtdata.ru/u13/photoED93/20179793330-0/big.jpe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tdata.ru/u13/photo1513/20310709678-0/big.jpeg" TargetMode="External"/><Relationship Id="rId11" Type="http://schemas.openxmlformats.org/officeDocument/2006/relationships/hyperlink" Target="http://www.ljplus.ru/img4/v/a/vas_s_al/1817.jpg" TargetMode="External"/><Relationship Id="rId5" Type="http://schemas.openxmlformats.org/officeDocument/2006/relationships/hyperlink" Target="http://img0.liveinternet.ru/images/attach/c/6/90/327/90327690_081112_1321_1003.jpg" TargetMode="External"/><Relationship Id="rId15" Type="http://schemas.openxmlformats.org/officeDocument/2006/relationships/hyperlink" Target="http://function.mil.ru/images/military/military/photo/5D1K0697S.jpg" TargetMode="External"/><Relationship Id="rId10" Type="http://schemas.openxmlformats.org/officeDocument/2006/relationships/hyperlink" Target="http://za-urozai.ucoz.ru/17-2011/foto.jpg" TargetMode="External"/><Relationship Id="rId19" Type="http://schemas.openxmlformats.org/officeDocument/2006/relationships/hyperlink" Target="http://www.warheroes.ru/content/images/monuments/PAMYATNIKI2/Raskova_M_M_pam.jpg" TargetMode="External"/><Relationship Id="rId4" Type="http://schemas.openxmlformats.org/officeDocument/2006/relationships/hyperlink" Target="http://slavyane.org/images/stories/Proshloe/night-witches-bershanskaya.jpg" TargetMode="External"/><Relationship Id="rId9" Type="http://schemas.openxmlformats.org/officeDocument/2006/relationships/hyperlink" Target="http://img-fotki.yandex.ru/get/6301/121447594.e3/0_873ea_d40cf7e6_XL.jpg" TargetMode="External"/><Relationship Id="rId14" Type="http://schemas.openxmlformats.org/officeDocument/2006/relationships/hyperlink" Target="http://get-tune.net/?a=music&amp;q=%E8%E7+%EA+%F4+%E2+%ED%E5%E1%E5+%ED%EE%F7%ED%FB%E5+%E2%E5%E4%FC%EC%FB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stwriter.ru/image/bvl.JPG" TargetMode="External"/><Relationship Id="rId13" Type="http://schemas.openxmlformats.org/officeDocument/2006/relationships/hyperlink" Target="http://img1.liveinternet.ru/images/attach/c/0/47/50/47050334_1080470.jpg" TargetMode="External"/><Relationship Id="rId18" Type="http://schemas.openxmlformats.org/officeDocument/2006/relationships/hyperlink" Target="http://tamanskipolk46.narod.ru/images/pnv.jpg" TargetMode="External"/><Relationship Id="rId26" Type="http://schemas.openxmlformats.org/officeDocument/2006/relationships/hyperlink" Target="http://www.bestwriter.ru/image/smg.JPG" TargetMode="External"/><Relationship Id="rId3" Type="http://schemas.openxmlformats.org/officeDocument/2006/relationships/hyperlink" Target="http://liubavyshka.ru/_ph/54/2/334909162.gif" TargetMode="External"/><Relationship Id="rId21" Type="http://schemas.openxmlformats.org/officeDocument/2006/relationships/hyperlink" Target="http://young.rzd.ru/dbmm/images/41/4080/4201974" TargetMode="External"/><Relationship Id="rId7" Type="http://schemas.openxmlformats.org/officeDocument/2006/relationships/hyperlink" Target="http://bestwriter.ru/image/aronre.JPG" TargetMode="External"/><Relationship Id="rId12" Type="http://schemas.openxmlformats.org/officeDocument/2006/relationships/hyperlink" Target="http://www.bestwriter.ru/image/mtp.JPG" TargetMode="External"/><Relationship Id="rId17" Type="http://schemas.openxmlformats.org/officeDocument/2006/relationships/hyperlink" Target="http://img-fotki.yandex.ru/get/38/rata16.a/0_116c9_2117de1c_XL" TargetMode="External"/><Relationship Id="rId25" Type="http://schemas.openxmlformats.org/officeDocument/2006/relationships/hyperlink" Target="http://www.vedtver.ru/upload/information_system_15/5/1/7/item_517/information_items_517.jpg" TargetMode="External"/><Relationship Id="rId2" Type="http://schemas.openxmlformats.org/officeDocument/2006/relationships/hyperlink" Target="http://function.mil.ru/images/military/military/photo/5D1K0697S.jpg" TargetMode="External"/><Relationship Id="rId16" Type="http://schemas.openxmlformats.org/officeDocument/2006/relationships/hyperlink" Target="http://www.bestwriter.ru/image/pzi.JPG" TargetMode="External"/><Relationship Id="rId20" Type="http://schemas.openxmlformats.org/officeDocument/2006/relationships/hyperlink" Target="http://fcdn.valka.cz/files/thumbs/t_l.n.rozanova_176.jpg" TargetMode="External"/><Relationship Id="rId29" Type="http://schemas.openxmlformats.org/officeDocument/2006/relationships/hyperlink" Target="http://&#1092;&#1086;&#1090;&#1086;.&#1084;&#1072;&#1073;&#1091;&#1090;&#1072;.&#1088;&#1092;/albums/podrugi/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ernukov.narod.ru/images/zvezda.jpg" TargetMode="External"/><Relationship Id="rId11" Type="http://schemas.openxmlformats.org/officeDocument/2006/relationships/hyperlink" Target="http://www.bestwriter.ru/image/zhea.JPG" TargetMode="External"/><Relationship Id="rId24" Type="http://schemas.openxmlformats.org/officeDocument/2006/relationships/hyperlink" Target="http://www.bestwriter.ru/image/serif.JPG" TargetMode="External"/><Relationship Id="rId5" Type="http://schemas.openxmlformats.org/officeDocument/2006/relationships/hyperlink" Target="http://www.stihi.ru/pics/2013/09/26/48.jpg" TargetMode="External"/><Relationship Id="rId15" Type="http://schemas.openxmlformats.org/officeDocument/2006/relationships/hyperlink" Target="http://www.bestwriter.ru/image/nei.JPG" TargetMode="External"/><Relationship Id="rId23" Type="http://schemas.openxmlformats.org/officeDocument/2006/relationships/hyperlink" Target="http://img1.liveinternet.ru/images/attach/c/1/58/526/58526235_SanfirovaOlgaAldr.jpg" TargetMode="External"/><Relationship Id="rId28" Type="http://schemas.openxmlformats.org/officeDocument/2006/relationships/hyperlink" Target="http://www.bestwriter.ru/image/haf.JPG" TargetMode="External"/><Relationship Id="rId10" Type="http://schemas.openxmlformats.org/officeDocument/2006/relationships/hyperlink" Target="http://content.foto.mail.ru/mail/aleks_nikolaev_77/_blogs/i-432.jpg" TargetMode="External"/><Relationship Id="rId19" Type="http://schemas.openxmlformats.org/officeDocument/2006/relationships/hyperlink" Target="http://www.bestwriter.ru/image/rnm.JPG" TargetMode="External"/><Relationship Id="rId4" Type="http://schemas.openxmlformats.org/officeDocument/2006/relationships/hyperlink" Target="http://muzofon.com/search/" TargetMode="External"/><Relationship Id="rId9" Type="http://schemas.openxmlformats.org/officeDocument/2006/relationships/hyperlink" Target="http://vladivostok.russiaregionpress.ru/files/2010/10/2cdc65ecd6862fc02b72ecbcf7245aa9.jpg" TargetMode="External"/><Relationship Id="rId14" Type="http://schemas.openxmlformats.org/officeDocument/2006/relationships/hyperlink" Target="http://waralbum.ru/wp-content/uploads/yapb_cache/78545214555.a4knxot04t4c00o0s880848c8.ejcuplo1l0oo0sk8c40s8osc4.th.jpeg" TargetMode="External"/><Relationship Id="rId22" Type="http://schemas.openxmlformats.org/officeDocument/2006/relationships/hyperlink" Target="http://www.wnd.su/uploads/posts/2011-02/1297113687_8genshchiny7.jpeg" TargetMode="External"/><Relationship Id="rId27" Type="http://schemas.openxmlformats.org/officeDocument/2006/relationships/hyperlink" Target="http://alibudm.narod.ru/pis/img/436.jp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folog.ru/files/articles/ag_small_75a19f0e8e08444ca97dd4a60282b634.jpg" TargetMode="External"/><Relationship Id="rId13" Type="http://schemas.openxmlformats.org/officeDocument/2006/relationships/hyperlink" Target="http://za-urozai.ucoz.ru/17-2011/foto.jpg" TargetMode="External"/><Relationship Id="rId18" Type="http://schemas.openxmlformats.org/officeDocument/2006/relationships/hyperlink" Target="http://mtdata.ru/u13/photo0A2D/20529304666-0/big.jpeg" TargetMode="External"/><Relationship Id="rId26" Type="http://schemas.openxmlformats.org/officeDocument/2006/relationships/hyperlink" Target="http://upload.wikimedia.org/wikipedia/ru/thumb/6/67/Prokopieva_Pana.jpg/200px-Prokopieva_Pana.jpg" TargetMode="External"/><Relationship Id="rId3" Type="http://schemas.openxmlformats.org/officeDocument/2006/relationships/hyperlink" Target="http://abunda.ru/uploads/posts/2008-05/1212031846_10.jpg" TargetMode="External"/><Relationship Id="rId21" Type="http://schemas.openxmlformats.org/officeDocument/2006/relationships/hyperlink" Target="http://young.rzd.ru/dbmm/images/41/4080/7000508" TargetMode="External"/><Relationship Id="rId7" Type="http://schemas.openxmlformats.org/officeDocument/2006/relationships/hyperlink" Target="http://img0.liveinternet.ru/images/attach/c/6/90/327/90327690_081112_1321_1003.jpg" TargetMode="External"/><Relationship Id="rId12" Type="http://schemas.openxmlformats.org/officeDocument/2006/relationships/hyperlink" Target="http://mtdata.ru/u4/photo3199/20654443072-0/big.jpeg" TargetMode="External"/><Relationship Id="rId17" Type="http://schemas.openxmlformats.org/officeDocument/2006/relationships/hyperlink" Target="http://mtdata.ru/u13/photo72C0/20516641534-0/big.jpeg" TargetMode="External"/><Relationship Id="rId25" Type="http://schemas.openxmlformats.org/officeDocument/2006/relationships/hyperlink" Target="http://cyberpunk.asia/others/WW2/Soviet_Soldat_27.jpg" TargetMode="External"/><Relationship Id="rId2" Type="http://schemas.openxmlformats.org/officeDocument/2006/relationships/hyperlink" Target="http://musofon/com" TargetMode="External"/><Relationship Id="rId16" Type="http://schemas.openxmlformats.org/officeDocument/2006/relationships/hyperlink" Target="http://img-fotki.yandex.ru/get/6108/121447594.e3/0_873ed_cc85ba70_XL.jpg" TargetMode="External"/><Relationship Id="rId20" Type="http://schemas.openxmlformats.org/officeDocument/2006/relationships/hyperlink" Target="http://mtdata.ru/u15/photo7455/20125385404-0/big.jpe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llaircraft.ru/uploads/posts/2012-04/1334671595_po-2.7.jpg" TargetMode="External"/><Relationship Id="rId11" Type="http://schemas.openxmlformats.org/officeDocument/2006/relationships/hyperlink" Target="http://www.likebook.ru/store/pictures/153/153125/27.jpg" TargetMode="External"/><Relationship Id="rId24" Type="http://schemas.openxmlformats.org/officeDocument/2006/relationships/hyperlink" Target="http://i025.radikal.ru/0909/1e/35deefdee2a3.jpg" TargetMode="External"/><Relationship Id="rId5" Type="http://schemas.openxmlformats.org/officeDocument/2006/relationships/hyperlink" Target="http://function.mil.ru/images/military/military/photo/5D1K0697S.jpg" TargetMode="External"/><Relationship Id="rId15" Type="http://schemas.openxmlformats.org/officeDocument/2006/relationships/hyperlink" Target="http://www.213-school.ru/museum/letchik/p77_yeskpostroenadok-etamosova1.jpg" TargetMode="External"/><Relationship Id="rId23" Type="http://schemas.openxmlformats.org/officeDocument/2006/relationships/hyperlink" Target="http://young.rzd.ru/dbmm/images/41/4080/4201974" TargetMode="External"/><Relationship Id="rId10" Type="http://schemas.openxmlformats.org/officeDocument/2006/relationships/hyperlink" Target="http://www.oboznik.ru/wp-content/uploads/2012/02/112.jpg" TargetMode="External"/><Relationship Id="rId19" Type="http://schemas.openxmlformats.org/officeDocument/2006/relationships/hyperlink" Target="http://mtdata.ru/u6/photo3C76/20580775633-0/big.jpeg" TargetMode="External"/><Relationship Id="rId4" Type="http://schemas.openxmlformats.org/officeDocument/2006/relationships/hyperlink" Target="http://topwar.ru/uploads/posts/2011-04/1302018871_bez-imeni-7.jpg" TargetMode="External"/><Relationship Id="rId9" Type="http://schemas.openxmlformats.org/officeDocument/2006/relationships/hyperlink" Target="http://img11.nnm.me/c/a/9/2/b/670ed67363bbff1d2c9e6be1537_prev.jpg" TargetMode="External"/><Relationship Id="rId14" Type="http://schemas.openxmlformats.org/officeDocument/2006/relationships/hyperlink" Target="http://www.ljplus.ru/img4/v/a/vas_s_al/1817.jpg" TargetMode="External"/><Relationship Id="rId22" Type="http://schemas.openxmlformats.org/officeDocument/2006/relationships/hyperlink" Target="http://zernukov.narod.ru/images/zvezda.jpg" TargetMode="External"/><Relationship Id="rId27" Type="http://schemas.openxmlformats.org/officeDocument/2006/relationships/hyperlink" Target="http://tyumedia.ru/static/pic/7757.jp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i035.radikal.ru/0911/28/ea305c8916b4.jpg" TargetMode="External"/><Relationship Id="rId13" Type="http://schemas.openxmlformats.org/officeDocument/2006/relationships/hyperlink" Target="http://budennovsk.org/wp-content/uploads/2013/07/%D0%9D%D0%B0%D0%B4%D0%B5%D0%B6%D0%B4%D0%B0-%D0%9F%D0%BE%D0%BF%D0%BE%D0%B2%D0%B0.jpg" TargetMode="External"/><Relationship Id="rId18" Type="http://schemas.openxmlformats.org/officeDocument/2006/relationships/hyperlink" Target="http://www.stihi.ru/pics/2013/09/26/48.jpg" TargetMode="External"/><Relationship Id="rId3" Type="http://schemas.openxmlformats.org/officeDocument/2006/relationships/hyperlink" Target="http://www.cirota.ru/forum/images/81/81480.jpeg" TargetMode="External"/><Relationship Id="rId21" Type="http://schemas.openxmlformats.org/officeDocument/2006/relationships/hyperlink" Target="http://mtdata.ru/u6/photo84C2/20451688996-0/big.jpeg" TargetMode="External"/><Relationship Id="rId7" Type="http://schemas.openxmlformats.org/officeDocument/2006/relationships/hyperlink" Target="http://mtdata.ru/u6/photo8478/20485730161-0/big.jpeg" TargetMode="External"/><Relationship Id="rId12" Type="http://schemas.openxmlformats.org/officeDocument/2006/relationships/hyperlink" Target="http://img1.liveinternet.ru/images/attach/c/0/47/50/47050334_1080470.jpg" TargetMode="External"/><Relationship Id="rId17" Type="http://schemas.openxmlformats.org/officeDocument/2006/relationships/hyperlink" Target="http://www.airaces.ru/images/woman/golub_o2.jpg" TargetMode="External"/><Relationship Id="rId2" Type="http://schemas.openxmlformats.org/officeDocument/2006/relationships/hyperlink" Target="http://mp3-besplatno.net/melody/%ED%EE%F7%ED%FB%E5+%E2%E5%E4%FC%EC%FB" TargetMode="External"/><Relationship Id="rId16" Type="http://schemas.openxmlformats.org/officeDocument/2006/relationships/hyperlink" Target="http://tamanskipolk46.narod.ru/images/48.jpg" TargetMode="External"/><Relationship Id="rId20" Type="http://schemas.openxmlformats.org/officeDocument/2006/relationships/hyperlink" Target="http://stat18.privet.ru/lr/0b1b9237644786e264597136346b2f9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lavyane.org/images/stories/Proshloe/night-witches3.jpg" TargetMode="External"/><Relationship Id="rId11" Type="http://schemas.openxmlformats.org/officeDocument/2006/relationships/hyperlink" Target="http://img1.liveinternet.ru/images/attach/b/4/103/410/103410477_0a1977d51bb9b8b429642da61196e4e0.jpg" TargetMode="External"/><Relationship Id="rId5" Type="http://schemas.openxmlformats.org/officeDocument/2006/relationships/hyperlink" Target="http://www.likebook.ru/store/pictures/153/153125/26.jpg" TargetMode="External"/><Relationship Id="rId15" Type="http://schemas.openxmlformats.org/officeDocument/2006/relationships/hyperlink" Target="http://www.pixel63.fr/arrp/back0014.jpg" TargetMode="External"/><Relationship Id="rId23" Type="http://schemas.openxmlformats.org/officeDocument/2006/relationships/hyperlink" Target="http://tamanskipolk46.narod.ru/" TargetMode="External"/><Relationship Id="rId10" Type="http://schemas.openxmlformats.org/officeDocument/2006/relationships/hyperlink" Target="http://www.poetryclub.com.ua/upload/poem_all/00317056.jpg" TargetMode="External"/><Relationship Id="rId19" Type="http://schemas.openxmlformats.org/officeDocument/2006/relationships/hyperlink" Target="http://militera.lib.ru/memo/russian/rakobolskaya_kravtsova/070.jpg" TargetMode="External"/><Relationship Id="rId4" Type="http://schemas.openxmlformats.org/officeDocument/2006/relationships/hyperlink" Target="http://topwar.ru/uploads/images/2013/080/vtkm360.jpg" TargetMode="External"/><Relationship Id="rId9" Type="http://schemas.openxmlformats.org/officeDocument/2006/relationships/hyperlink" Target="http://www.truzda.ru/uploads/posts/2014-03/1395427461_ykachvanie-rebenka.jpg" TargetMode="External"/><Relationship Id="rId14" Type="http://schemas.openxmlformats.org/officeDocument/2006/relationships/hyperlink" Target="http://bestwriter.ru/image/bersh.JPG" TargetMode="External"/><Relationship Id="rId22" Type="http://schemas.openxmlformats.org/officeDocument/2006/relationships/hyperlink" Target="http://www.neizvestniy-geniy.ru/images/works/photo/2012/11/small/772427_1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0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slide" Target="slide13.xml"/><Relationship Id="rId11" Type="http://schemas.openxmlformats.org/officeDocument/2006/relationships/slide" Target="slide18.xml"/><Relationship Id="rId5" Type="http://schemas.openxmlformats.org/officeDocument/2006/relationships/slide" Target="slide19.xml"/><Relationship Id="rId1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slide" Target="slide22.xml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47" y="1340768"/>
            <a:ext cx="6851104" cy="4533148"/>
          </a:xfrm>
          <a:prstGeom prst="round2Diag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31991">
            <a:off x="-140417" y="4459911"/>
            <a:ext cx="9422195" cy="1448241"/>
          </a:xfrm>
          <a:solidFill>
            <a:srgbClr val="95A8F9">
              <a:alpha val="69804"/>
            </a:srgb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9800" b="1" dirty="0" smtClean="0"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Воздушные амазонки</a:t>
            </a:r>
            <a:r>
              <a:rPr lang="ru-RU" sz="98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/>
            </a:r>
            <a:br>
              <a:rPr lang="ru-RU" sz="98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</a:br>
            <a:endParaRPr lang="ru-RU" sz="9800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8845">
            <a:off x="-233605" y="384284"/>
            <a:ext cx="4477856" cy="2219143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9912">
            <a:off x="5741699" y="1070402"/>
            <a:ext cx="3688599" cy="2366306"/>
          </a:xfrm>
          <a:prstGeom prst="round2Same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1120" y="1205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  <a:alpha val="4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</a:rPr>
              <a:t>иртуальная экскурсия в боевое прошлое 46-го Гвардейского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ночного бомбардировочного авиационного полка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4009" y="6027003"/>
            <a:ext cx="9168009" cy="830997"/>
          </a:xfrm>
          <a:prstGeom prst="rect">
            <a:avLst/>
          </a:prstGeom>
          <a:solidFill>
            <a:srgbClr val="95A8F9">
              <a:alpha val="60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   Щербакова Валентина </a:t>
            </a:r>
            <a:r>
              <a:rPr lang="ru-RU" sz="2400" dirty="0" err="1" smtClean="0">
                <a:solidFill>
                  <a:srgbClr val="002060"/>
                </a:solidFill>
              </a:rPr>
              <a:t>Клавдиевна</a:t>
            </a:r>
            <a:r>
              <a:rPr lang="ru-RU" sz="2400" dirty="0" smtClean="0">
                <a:solidFill>
                  <a:srgbClr val="002060"/>
                </a:solidFill>
              </a:rPr>
              <a:t>, учитель географии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   МАОУ СОШ №13 г. Балаково Саратовской области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0" y="6152303"/>
            <a:ext cx="1222602" cy="66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0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4" y="571500"/>
            <a:ext cx="9144000" cy="5715000"/>
          </a:xfrm>
          <a:prstGeom prst="rect">
            <a:avLst/>
          </a:prstGeom>
        </p:spPr>
      </p:pic>
      <p:sp>
        <p:nvSpPr>
          <p:cNvPr id="3" name="Трапеция 2"/>
          <p:cNvSpPr/>
          <p:nvPr/>
        </p:nvSpPr>
        <p:spPr>
          <a:xfrm rot="12346438">
            <a:off x="1680524" y="4336477"/>
            <a:ext cx="1325361" cy="4226399"/>
          </a:xfrm>
          <a:prstGeom prst="trapezoid">
            <a:avLst>
              <a:gd name="adj" fmla="val 38936"/>
            </a:avLst>
          </a:prstGeom>
          <a:solidFill>
            <a:schemeClr val="accent2">
              <a:alpha val="6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 rot="8841985">
            <a:off x="6895283" y="4059856"/>
            <a:ext cx="1325361" cy="3863987"/>
          </a:xfrm>
          <a:prstGeom prst="trapezoid">
            <a:avLst>
              <a:gd name="adj" fmla="val 38936"/>
            </a:avLst>
          </a:prstGeom>
          <a:solidFill>
            <a:schemeClr val="accent2">
              <a:alpha val="6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196800"/>
            <a:ext cx="818011" cy="1152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628" y="795956"/>
            <a:ext cx="820291" cy="952500"/>
          </a:xfrm>
          <a:prstGeom prst="rect">
            <a:avLst/>
          </a:prstGeom>
        </p:spPr>
      </p:pic>
      <p:pic>
        <p:nvPicPr>
          <p:cNvPr id="5" name="вой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1916832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5157192"/>
            <a:ext cx="676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path" presetSubtype="0" repeatCount="2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1294 C 0.08333 -0.1294 0.13941 -0.08727 0.13941 -0.03495 C 0.13941 0.01713 0.08333 0.05949 0.01441 0.05949 C -0.05451 0.05949 -0.11059 0.01713 -0.11059 -0.03495 C -0.11059 -0.08727 -0.05451 -0.1294 0.01441 -0.1294 Z " pathEditMode="relative" rAng="0" ptsTypes="fffff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707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07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207"/>
                            </p:stCondLst>
                            <p:childTnLst>
                              <p:par>
                                <p:cTn id="22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07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707"/>
                            </p:stCondLst>
                            <p:childTnLst>
                              <p:par>
                                <p:cTn id="30" presetID="50" presetClass="path" presetSubtype="0" repeatCount="3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72 -0.02708 L 0.06805 -0.02708 C 0.14965 -0.02708 0.25 0.04908 0.25 0.11111 L 0.25 0.25 " pathEditMode="relative" rAng="0" ptsTypes="FfFF">
                                      <p:cBhvr>
                                        <p:cTn id="3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07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1" animBg="1"/>
      <p:bldP spid="3" grpId="2" animBg="1"/>
      <p:bldP spid="3" grpId="3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632848" cy="4968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316" y="1412776"/>
            <a:ext cx="2376264" cy="327924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48966" y="4797152"/>
            <a:ext cx="2442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Комиссар полка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Евдокия </a:t>
            </a:r>
            <a:r>
              <a:rPr lang="ru-RU" sz="2000" b="1" dirty="0" err="1" smtClean="0">
                <a:solidFill>
                  <a:srgbClr val="002060"/>
                </a:solidFill>
              </a:rPr>
              <a:t>Рачкевич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1268760"/>
            <a:ext cx="4104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Боевые потери полка составили </a:t>
            </a:r>
            <a:r>
              <a:rPr lang="ru-RU" sz="2400" b="1" dirty="0" smtClean="0">
                <a:solidFill>
                  <a:srgbClr val="C00000"/>
                </a:solidFill>
              </a:rPr>
              <a:t>32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человека.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Ни один человек не считается без вести пропавшим благодаря «мамочке». Она объездила все места гибели однополчанок.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250</a:t>
            </a:r>
            <a:r>
              <a:rPr lang="ru-RU" sz="2400" dirty="0" smtClean="0">
                <a:solidFill>
                  <a:srgbClr val="002060"/>
                </a:solidFill>
              </a:rPr>
              <a:t> девушек награждены орденами и медалями.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23 Героя Советского Союза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7433" y="780354"/>
            <a:ext cx="7632848" cy="524093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7A7A7A">
                  <a:lumMod val="50000"/>
                </a:srgbClr>
              </a:solidFill>
            </a:endParaRPr>
          </a:p>
          <a:p>
            <a:pPr algn="ctr"/>
            <a:endParaRPr lang="ru-RU" sz="2400" dirty="0" smtClean="0">
              <a:solidFill>
                <a:srgbClr val="7A7A7A">
                  <a:lumMod val="50000"/>
                </a:srgbClr>
              </a:solidFill>
            </a:endParaRPr>
          </a:p>
          <a:p>
            <a:pPr algn="ctr"/>
            <a:endParaRPr lang="ru-RU" sz="2400" dirty="0">
              <a:solidFill>
                <a:srgbClr val="7A7A7A">
                  <a:lumMod val="50000"/>
                </a:srgbClr>
              </a:solidFill>
            </a:endParaRPr>
          </a:p>
          <a:p>
            <a:pPr algn="ctr"/>
            <a:endParaRPr lang="ru-RU" sz="2400" dirty="0" smtClean="0">
              <a:solidFill>
                <a:srgbClr val="7A7A7A">
                  <a:lumMod val="50000"/>
                </a:srgbClr>
              </a:solidFill>
            </a:endParaRPr>
          </a:p>
          <a:p>
            <a:pPr algn="ctr"/>
            <a:endParaRPr lang="ru-RU" sz="2400" dirty="0">
              <a:solidFill>
                <a:srgbClr val="7A7A7A">
                  <a:lumMod val="50000"/>
                </a:srgbClr>
              </a:solidFill>
            </a:endParaRPr>
          </a:p>
          <a:p>
            <a:pPr algn="ctr"/>
            <a:endParaRPr lang="ru-RU" sz="2400" dirty="0" smtClean="0">
              <a:solidFill>
                <a:srgbClr val="7A7A7A">
                  <a:lumMod val="50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83" y="714699"/>
            <a:ext cx="1160366" cy="163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847181" y="960097"/>
            <a:ext cx="2448272" cy="3701389"/>
            <a:chOff x="3721993" y="1268760"/>
            <a:chExt cx="2448272" cy="370138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009" y="1268760"/>
              <a:ext cx="2123368" cy="29976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721993" y="4262263"/>
              <a:ext cx="24482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Аронова Раиса</a:t>
              </a:r>
              <a:br>
                <a:rPr lang="ru-RU" sz="2000" b="1" dirty="0" smtClean="0">
                  <a:solidFill>
                    <a:srgbClr val="C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960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900794" y="957884"/>
            <a:ext cx="2402516" cy="3778648"/>
            <a:chOff x="3450655" y="581361"/>
            <a:chExt cx="2402516" cy="3778648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88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169" y="581361"/>
              <a:ext cx="2149488" cy="30345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450655" y="3652123"/>
              <a:ext cx="2402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Белик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Вера</a:t>
              </a:r>
            </a:p>
            <a:p>
              <a:pPr algn="ctr"/>
              <a:r>
                <a:rPr lang="ru-RU" sz="2000" dirty="0" smtClean="0">
                  <a:solidFill>
                    <a:srgbClr val="002060"/>
                  </a:solidFill>
                </a:rPr>
                <a:t>816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  <p:sp>
          <p:nvSpPr>
            <p:cNvPr id="15" name="Диагональная полоса 14"/>
            <p:cNvSpPr/>
            <p:nvPr/>
          </p:nvSpPr>
          <p:spPr>
            <a:xfrm rot="10800000">
              <a:off x="4651912" y="2564904"/>
              <a:ext cx="1074744" cy="1051028"/>
            </a:xfrm>
            <a:prstGeom prst="diagStripe">
              <a:avLst>
                <a:gd name="adj" fmla="val 654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356468" y="2337595"/>
            <a:ext cx="2454778" cy="3713991"/>
            <a:chOff x="6156176" y="614020"/>
            <a:chExt cx="2454778" cy="371399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614020"/>
              <a:ext cx="2069500" cy="30019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6156176" y="3620125"/>
              <a:ext cx="24547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Гашева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</a:t>
              </a:r>
              <a:r>
                <a:rPr lang="ru-RU" sz="2000" b="1" dirty="0" err="1" smtClean="0">
                  <a:solidFill>
                    <a:srgbClr val="C00000"/>
                  </a:solidFill>
                </a:rPr>
                <a:t>Руфима</a:t>
              </a:r>
              <a:endParaRPr lang="ru-RU" sz="2000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ru-RU" sz="2000" dirty="0" smtClean="0">
                  <a:solidFill>
                    <a:srgbClr val="002060"/>
                  </a:solidFill>
                </a:rPr>
                <a:t>848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47181" y="960097"/>
            <a:ext cx="2402517" cy="3732221"/>
            <a:chOff x="446135" y="620688"/>
            <a:chExt cx="2402517" cy="3732221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620688"/>
              <a:ext cx="2071669" cy="30243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446135" y="3645023"/>
              <a:ext cx="2402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Гельман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Полина</a:t>
              </a:r>
              <a:r>
                <a:rPr lang="ru-RU" sz="2000" dirty="0" smtClean="0">
                  <a:solidFill>
                    <a:srgbClr val="000000"/>
                  </a:solidFill>
                </a:rPr>
                <a:t/>
              </a:r>
              <a:br>
                <a:rPr lang="ru-RU" sz="2000" dirty="0" smtClean="0">
                  <a:solidFill>
                    <a:srgbClr val="0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860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900796" y="967831"/>
            <a:ext cx="2402517" cy="3732221"/>
            <a:chOff x="3402876" y="620688"/>
            <a:chExt cx="2402517" cy="3732221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17" y="620688"/>
              <a:ext cx="2142238" cy="30243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3402876" y="3645023"/>
              <a:ext cx="2402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Жигуленко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Евгения</a:t>
              </a:r>
              <a:r>
                <a:rPr lang="ru-RU" sz="2000" dirty="0" smtClean="0">
                  <a:solidFill>
                    <a:srgbClr val="000000"/>
                  </a:solidFill>
                </a:rPr>
                <a:t/>
              </a:r>
              <a:br>
                <a:rPr lang="ru-RU" sz="2000" dirty="0" smtClean="0">
                  <a:solidFill>
                    <a:srgbClr val="0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968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444856" y="2303137"/>
            <a:ext cx="2270750" cy="3740978"/>
            <a:chOff x="6235935" y="620687"/>
            <a:chExt cx="2270750" cy="3740978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620687"/>
              <a:ext cx="2142237" cy="30243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6235935" y="3653779"/>
              <a:ext cx="22707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Макарова Татьяна</a:t>
              </a:r>
              <a:r>
                <a:rPr lang="ru-RU" sz="2000" dirty="0" smtClean="0">
                  <a:solidFill>
                    <a:srgbClr val="000000"/>
                  </a:solidFill>
                </a:rPr>
                <a:t/>
              </a:r>
              <a:br>
                <a:rPr lang="ru-RU" sz="2000" dirty="0" smtClean="0">
                  <a:solidFill>
                    <a:srgbClr val="0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628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  <p:sp>
          <p:nvSpPr>
            <p:cNvPr id="29" name="Диагональная полоса 28"/>
            <p:cNvSpPr/>
            <p:nvPr/>
          </p:nvSpPr>
          <p:spPr>
            <a:xfrm rot="10800000">
              <a:off x="7367685" y="2564278"/>
              <a:ext cx="1074744" cy="1051028"/>
            </a:xfrm>
            <a:prstGeom prst="diagStripe">
              <a:avLst>
                <a:gd name="adj" fmla="val 654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870059" y="965318"/>
            <a:ext cx="2402516" cy="3734734"/>
            <a:chOff x="634440" y="620688"/>
            <a:chExt cx="2402516" cy="3734734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620688"/>
              <a:ext cx="2160240" cy="3026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634440" y="3647536"/>
              <a:ext cx="2402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Меклин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Наталья</a:t>
              </a:r>
            </a:p>
            <a:p>
              <a:pPr algn="ctr"/>
              <a:r>
                <a:rPr lang="ru-RU" sz="2000" dirty="0" smtClean="0">
                  <a:solidFill>
                    <a:srgbClr val="002060"/>
                  </a:solidFill>
                </a:rPr>
                <a:t>980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900794" y="970237"/>
            <a:ext cx="2402516" cy="3734734"/>
            <a:chOff x="3418364" y="620688"/>
            <a:chExt cx="2402516" cy="3734734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620688"/>
              <a:ext cx="1967451" cy="3026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TextBox 34"/>
            <p:cNvSpPr txBox="1"/>
            <p:nvPr/>
          </p:nvSpPr>
          <p:spPr>
            <a:xfrm>
              <a:off x="3418364" y="3647536"/>
              <a:ext cx="2402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Никулина Евдокия</a:t>
              </a:r>
              <a:br>
                <a:rPr lang="ru-RU" sz="2000" b="1" dirty="0" smtClean="0">
                  <a:solidFill>
                    <a:srgbClr val="C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760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463690" y="2303137"/>
            <a:ext cx="2270751" cy="3734734"/>
            <a:chOff x="6252415" y="620688"/>
            <a:chExt cx="2270751" cy="3734734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1" y="620688"/>
              <a:ext cx="2144017" cy="3026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6252415" y="3647536"/>
              <a:ext cx="22707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Носаль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Евдокия</a:t>
              </a:r>
              <a:br>
                <a:rPr lang="ru-RU" sz="2000" b="1" dirty="0" smtClean="0">
                  <a:solidFill>
                    <a:srgbClr val="C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354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  <p:sp>
          <p:nvSpPr>
            <p:cNvPr id="39" name="Диагональная полоса 38"/>
            <p:cNvSpPr/>
            <p:nvPr/>
          </p:nvSpPr>
          <p:spPr>
            <a:xfrm rot="10800000">
              <a:off x="7367685" y="2564278"/>
              <a:ext cx="1074744" cy="1051028"/>
            </a:xfrm>
            <a:prstGeom prst="diagStripe">
              <a:avLst>
                <a:gd name="adj" fmla="val 654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870059" y="951606"/>
            <a:ext cx="2402516" cy="3757636"/>
            <a:chOff x="494283" y="620689"/>
            <a:chExt cx="2402516" cy="3757636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620689"/>
              <a:ext cx="2160240" cy="3049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TextBox 41"/>
            <p:cNvSpPr txBox="1"/>
            <p:nvPr/>
          </p:nvSpPr>
          <p:spPr>
            <a:xfrm>
              <a:off x="494283" y="3670439"/>
              <a:ext cx="2402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Парфёнова Зоя</a:t>
              </a:r>
              <a:br>
                <a:rPr lang="ru-RU" sz="2000" b="1" dirty="0" smtClean="0">
                  <a:solidFill>
                    <a:srgbClr val="C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680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859328" y="942416"/>
            <a:ext cx="2402516" cy="3757636"/>
            <a:chOff x="3350592" y="620689"/>
            <a:chExt cx="2402516" cy="3757636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21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880" y="620689"/>
              <a:ext cx="2132075" cy="3049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TextBox 44"/>
            <p:cNvSpPr txBox="1"/>
            <p:nvPr/>
          </p:nvSpPr>
          <p:spPr>
            <a:xfrm>
              <a:off x="3350592" y="3670439"/>
              <a:ext cx="2402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Пасько Евдокия</a:t>
              </a:r>
              <a:r>
                <a:rPr lang="ru-RU" sz="2000" dirty="0" smtClean="0">
                  <a:solidFill>
                    <a:srgbClr val="002060"/>
                  </a:solidFill>
                </a:rPr>
                <a:t/>
              </a:r>
              <a:br>
                <a:rPr lang="ru-RU" sz="2000" dirty="0" smtClean="0">
                  <a:solidFill>
                    <a:srgbClr val="00206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790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431380" y="2259399"/>
            <a:ext cx="2270750" cy="3761888"/>
            <a:chOff x="6174434" y="616437"/>
            <a:chExt cx="2270750" cy="3761888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616437"/>
              <a:ext cx="2163251" cy="30540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8" name="TextBox 47"/>
            <p:cNvSpPr txBox="1"/>
            <p:nvPr/>
          </p:nvSpPr>
          <p:spPr>
            <a:xfrm>
              <a:off x="6174434" y="3670439"/>
              <a:ext cx="22707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Попова Надежда</a:t>
              </a:r>
              <a:r>
                <a:rPr lang="ru-RU" sz="2000" dirty="0" smtClean="0">
                  <a:solidFill>
                    <a:srgbClr val="000000"/>
                  </a:solidFill>
                </a:rPr>
                <a:t/>
              </a:r>
              <a:br>
                <a:rPr lang="ru-RU" sz="2000" dirty="0" smtClean="0">
                  <a:solidFill>
                    <a:srgbClr val="0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852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935942" y="970237"/>
            <a:ext cx="2270750" cy="3768065"/>
            <a:chOff x="487990" y="1308383"/>
            <a:chExt cx="2270750" cy="3768065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2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308383"/>
              <a:ext cx="2167627" cy="30601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" name="TextBox 50"/>
            <p:cNvSpPr txBox="1"/>
            <p:nvPr/>
          </p:nvSpPr>
          <p:spPr>
            <a:xfrm>
              <a:off x="487990" y="4368562"/>
              <a:ext cx="22707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Распопова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Нина</a:t>
              </a:r>
            </a:p>
            <a:p>
              <a:pPr algn="ctr"/>
              <a:r>
                <a:rPr lang="ru-RU" sz="2000" dirty="0" smtClean="0">
                  <a:solidFill>
                    <a:srgbClr val="002060"/>
                  </a:solidFill>
                </a:rPr>
                <a:t>805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966676" y="964869"/>
            <a:ext cx="2270750" cy="3768064"/>
            <a:chOff x="3700461" y="1304926"/>
            <a:chExt cx="2270750" cy="3768064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25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1" y="1304926"/>
              <a:ext cx="1967831" cy="30601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3700461" y="4365104"/>
              <a:ext cx="22707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Розанова Лариса</a:t>
              </a:r>
              <a:r>
                <a:rPr lang="ru-RU" sz="2000" dirty="0" smtClean="0">
                  <a:solidFill>
                    <a:srgbClr val="002060"/>
                  </a:solidFill>
                </a:rPr>
                <a:t/>
              </a:r>
              <a:br>
                <a:rPr lang="ru-RU" sz="2000" dirty="0" smtClean="0">
                  <a:solidFill>
                    <a:srgbClr val="00206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793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3397808" y="2253813"/>
            <a:ext cx="2402516" cy="3768064"/>
            <a:chOff x="6221200" y="1304926"/>
            <a:chExt cx="2402516" cy="376806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2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2"/>
            <a:stretch/>
          </p:blipFill>
          <p:spPr>
            <a:xfrm>
              <a:off x="6353174" y="1304926"/>
              <a:ext cx="2138569" cy="30601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TextBox 56"/>
            <p:cNvSpPr txBox="1"/>
            <p:nvPr/>
          </p:nvSpPr>
          <p:spPr>
            <a:xfrm>
              <a:off x="6221200" y="4365104"/>
              <a:ext cx="2402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Руднева Евгения</a:t>
              </a:r>
              <a:br>
                <a:rPr lang="ru-RU" sz="2000" b="1" dirty="0" smtClean="0">
                  <a:solidFill>
                    <a:srgbClr val="C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645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  <p:sp>
          <p:nvSpPr>
            <p:cNvPr id="58" name="Диагональная полоса 57"/>
            <p:cNvSpPr/>
            <p:nvPr/>
          </p:nvSpPr>
          <p:spPr>
            <a:xfrm rot="10800000">
              <a:off x="7422458" y="3314076"/>
              <a:ext cx="1074744" cy="1051028"/>
            </a:xfrm>
            <a:prstGeom prst="diagStripe">
              <a:avLst>
                <a:gd name="adj" fmla="val 654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935942" y="953042"/>
            <a:ext cx="2270750" cy="3724773"/>
            <a:chOff x="916345" y="1321743"/>
            <a:chExt cx="2270750" cy="3724773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2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321743"/>
              <a:ext cx="2160240" cy="3016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1" name="TextBox 60"/>
            <p:cNvSpPr txBox="1"/>
            <p:nvPr/>
          </p:nvSpPr>
          <p:spPr>
            <a:xfrm>
              <a:off x="916345" y="4338630"/>
              <a:ext cx="22707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Рябова Екатерина</a:t>
              </a:r>
              <a:r>
                <a:rPr lang="ru-RU" sz="2000" dirty="0" smtClean="0">
                  <a:solidFill>
                    <a:srgbClr val="002060"/>
                  </a:solidFill>
                </a:rPr>
                <a:t/>
              </a:r>
              <a:br>
                <a:rPr lang="ru-RU" sz="2000" dirty="0" smtClean="0">
                  <a:solidFill>
                    <a:srgbClr val="00206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890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5931278" y="942416"/>
            <a:ext cx="2270750" cy="3734298"/>
            <a:chOff x="3644112" y="1312219"/>
            <a:chExt cx="2270750" cy="3734298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1312219"/>
              <a:ext cx="2143167" cy="3026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3644112" y="4338631"/>
              <a:ext cx="22707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Санфирова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Ольга</a:t>
              </a:r>
              <a:r>
                <a:rPr lang="ru-RU" sz="2000" dirty="0" smtClean="0">
                  <a:solidFill>
                    <a:srgbClr val="002060"/>
                  </a:solidFill>
                </a:rPr>
                <a:t/>
              </a:r>
              <a:br>
                <a:rPr lang="ru-RU" sz="2000" dirty="0" smtClean="0">
                  <a:solidFill>
                    <a:srgbClr val="00206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630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  <p:sp>
          <p:nvSpPr>
            <p:cNvPr id="65" name="Диагональная полоса 64"/>
            <p:cNvSpPr/>
            <p:nvPr/>
          </p:nvSpPr>
          <p:spPr>
            <a:xfrm rot="10800000">
              <a:off x="4776327" y="3287602"/>
              <a:ext cx="1074744" cy="1051028"/>
            </a:xfrm>
            <a:prstGeom prst="diagStripe">
              <a:avLst>
                <a:gd name="adj" fmla="val 654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3410653" y="2337595"/>
            <a:ext cx="2400593" cy="3713375"/>
            <a:chOff x="6449136" y="1342270"/>
            <a:chExt cx="2400593" cy="3713375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2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3" y="1342270"/>
              <a:ext cx="2122421" cy="29963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8" name="TextBox 67"/>
            <p:cNvSpPr txBox="1"/>
            <p:nvPr/>
          </p:nvSpPr>
          <p:spPr>
            <a:xfrm>
              <a:off x="6449136" y="4347759"/>
              <a:ext cx="24005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Себрова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Ирина</a:t>
              </a:r>
            </a:p>
            <a:p>
              <a:pPr algn="ctr"/>
              <a:r>
                <a:rPr lang="ru-RU" sz="2000" dirty="0" smtClean="0">
                  <a:solidFill>
                    <a:srgbClr val="002060"/>
                  </a:solidFill>
                </a:rPr>
                <a:t>1004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99627" y="972084"/>
            <a:ext cx="2402516" cy="3737158"/>
            <a:chOff x="874316" y="1340769"/>
            <a:chExt cx="2402516" cy="3737158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82" y="1340769"/>
              <a:ext cx="2107584" cy="3024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874316" y="4370041"/>
              <a:ext cx="2402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Смирнова Мария</a:t>
              </a:r>
              <a:br>
                <a:rPr lang="ru-RU" sz="2000" b="1" dirty="0" smtClean="0">
                  <a:solidFill>
                    <a:srgbClr val="C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950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5863199" y="960058"/>
            <a:ext cx="2451633" cy="3742095"/>
            <a:chOff x="3626962" y="1335832"/>
            <a:chExt cx="2451633" cy="3742095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335832"/>
              <a:ext cx="2145735" cy="3029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4" name="TextBox 73"/>
            <p:cNvSpPr txBox="1"/>
            <p:nvPr/>
          </p:nvSpPr>
          <p:spPr>
            <a:xfrm>
              <a:off x="3626962" y="4370041"/>
              <a:ext cx="24516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Сыртламова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</a:t>
              </a:r>
              <a:r>
                <a:rPr lang="ru-RU" sz="2000" b="1" dirty="0" err="1" smtClean="0">
                  <a:solidFill>
                    <a:srgbClr val="C00000"/>
                  </a:solidFill>
                </a:rPr>
                <a:t>Магуба</a:t>
              </a:r>
              <a:r>
                <a:rPr lang="ru-RU" sz="2000" dirty="0" smtClean="0">
                  <a:solidFill>
                    <a:srgbClr val="002060"/>
                  </a:solidFill>
                </a:rPr>
                <a:t/>
              </a:r>
              <a:br>
                <a:rPr lang="ru-RU" sz="2000" dirty="0" smtClean="0">
                  <a:solidFill>
                    <a:srgbClr val="00206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780 боевых вылета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3405983" y="2290184"/>
            <a:ext cx="2402517" cy="3742095"/>
            <a:chOff x="6372200" y="1335832"/>
            <a:chExt cx="2402517" cy="3742095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3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1335832"/>
              <a:ext cx="2281360" cy="30342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7" name="TextBox 76"/>
            <p:cNvSpPr txBox="1"/>
            <p:nvPr/>
          </p:nvSpPr>
          <p:spPr>
            <a:xfrm>
              <a:off x="6372200" y="4370041"/>
              <a:ext cx="2402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Ульяненко Нина</a:t>
              </a:r>
              <a:br>
                <a:rPr lang="ru-RU" sz="2000" b="1" dirty="0" smtClean="0">
                  <a:solidFill>
                    <a:srgbClr val="C0000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915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910303" y="986370"/>
            <a:ext cx="2402517" cy="3705582"/>
            <a:chOff x="832025" y="1295400"/>
            <a:chExt cx="2402517" cy="3705582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295400"/>
              <a:ext cx="2123368" cy="29976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0" name="TextBox 79"/>
            <p:cNvSpPr txBox="1"/>
            <p:nvPr/>
          </p:nvSpPr>
          <p:spPr>
            <a:xfrm>
              <a:off x="832025" y="4293096"/>
              <a:ext cx="2402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Худякова Антонина</a:t>
              </a:r>
              <a:r>
                <a:rPr lang="ru-RU" sz="2000" dirty="0" smtClean="0">
                  <a:solidFill>
                    <a:srgbClr val="002060"/>
                  </a:solidFill>
                </a:rPr>
                <a:t/>
              </a:r>
              <a:br>
                <a:rPr lang="ru-RU" sz="2000" dirty="0" smtClean="0">
                  <a:solidFill>
                    <a:srgbClr val="00206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926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5900792" y="1001838"/>
            <a:ext cx="2402517" cy="3709376"/>
            <a:chOff x="3848611" y="1295401"/>
            <a:chExt cx="2402517" cy="3709376"/>
          </a:xfrm>
        </p:grpSpPr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35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61"/>
            <a:stretch/>
          </p:blipFill>
          <p:spPr>
            <a:xfrm>
              <a:off x="3995937" y="1295401"/>
              <a:ext cx="2107866" cy="2997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3" name="TextBox 82"/>
            <p:cNvSpPr txBox="1"/>
            <p:nvPr/>
          </p:nvSpPr>
          <p:spPr>
            <a:xfrm>
              <a:off x="3848611" y="4296891"/>
              <a:ext cx="2402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rgbClr val="C00000"/>
                  </a:solidFill>
                </a:rPr>
                <a:t>Чечнёва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Марина</a:t>
              </a:r>
              <a:r>
                <a:rPr lang="ru-RU" sz="2000" dirty="0" smtClean="0">
                  <a:solidFill>
                    <a:srgbClr val="002060"/>
                  </a:solidFill>
                </a:rPr>
                <a:t/>
              </a:r>
              <a:br>
                <a:rPr lang="ru-RU" sz="2000" dirty="0" smtClean="0">
                  <a:solidFill>
                    <a:srgbClr val="002060"/>
                  </a:solidFill>
                </a:rPr>
              </a:br>
              <a:r>
                <a:rPr lang="ru-RU" sz="2000" dirty="0" smtClean="0">
                  <a:solidFill>
                    <a:srgbClr val="002060"/>
                  </a:solidFill>
                </a:rPr>
                <a:t>810 боевых вылетов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" name="Трек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324528" y="2548745"/>
            <a:ext cx="609600" cy="609600"/>
          </a:xfrm>
          <a:prstGeom prst="rect">
            <a:avLst/>
          </a:prstGeom>
        </p:spPr>
      </p:pic>
      <p:pic>
        <p:nvPicPr>
          <p:cNvPr id="84" name="Picture 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33256"/>
            <a:ext cx="10239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0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00040">
            <a:off x="123678" y="309419"/>
            <a:ext cx="8858455" cy="969306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«Небесный тихоход»</a:t>
            </a:r>
            <a:endParaRPr lang="ru-RU" sz="6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102">
            <a:off x="2872319" y="2822897"/>
            <a:ext cx="4358129" cy="327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лако 2">
            <a:hlinkClick r:id="rId7" action="ppaction://hlinksldjump"/>
          </p:cNvPr>
          <p:cNvSpPr/>
          <p:nvPr/>
        </p:nvSpPr>
        <p:spPr>
          <a:xfrm rot="195470">
            <a:off x="499801" y="1996872"/>
            <a:ext cx="3522353" cy="1711649"/>
          </a:xfrm>
          <a:prstGeom prst="cloud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8793" y="2499834"/>
            <a:ext cx="2604367" cy="550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История создания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Облако 7">
            <a:hlinkClick r:id="rId8" action="ppaction://hlinksldjump"/>
          </p:cNvPr>
          <p:cNvSpPr/>
          <p:nvPr/>
        </p:nvSpPr>
        <p:spPr>
          <a:xfrm>
            <a:off x="5508104" y="1683975"/>
            <a:ext cx="3228820" cy="1671599"/>
          </a:xfrm>
          <a:prstGeom prst="cloud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5937093" y="2021699"/>
            <a:ext cx="237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Технические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характеристики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Zvuk-samole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8544" y="2098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4254 -0.31128 L 0.31476 -0.15726 C 0.28854 -0.1235 0.2434 -0.08719 0.19497 -0.05712 C 0.13889 -0.02197 0.09167 -0.00046 0.05556 0.00648 L -0.11615 0.04001 " pathEditMode="relative" rAng="9285863" ptsTypes="FffFF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3" y="21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04665"/>
            <a:ext cx="4104456" cy="595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5178366" y="548680"/>
            <a:ext cx="3819122" cy="6115456"/>
            <a:chOff x="5178366" y="548680"/>
            <a:chExt cx="3819122" cy="611545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548680"/>
              <a:ext cx="2871614" cy="3986869"/>
            </a:xfrm>
            <a:prstGeom prst="round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5178366" y="4725144"/>
              <a:ext cx="3819122" cy="19389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Н.Н. Поликарпов</a:t>
              </a:r>
            </a:p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«Король истребителей»,</a:t>
              </a:r>
            </a:p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с</a:t>
              </a:r>
              <a:r>
                <a:rPr lang="ru-RU" sz="2400" dirty="0" smtClean="0">
                  <a:solidFill>
                    <a:srgbClr val="002060"/>
                  </a:solidFill>
                </a:rPr>
                <a:t>оздатель одного из самого</a:t>
              </a:r>
            </a:p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м</a:t>
              </a:r>
              <a:r>
                <a:rPr lang="ru-RU" sz="2400" dirty="0" smtClean="0">
                  <a:solidFill>
                    <a:srgbClr val="002060"/>
                  </a:solidFill>
                </a:rPr>
                <a:t>ассового самолёта в мире</a:t>
              </a:r>
            </a:p>
            <a:p>
              <a:pPr algn="ctr"/>
              <a:r>
                <a:rPr lang="ru-RU" sz="2400" dirty="0" smtClean="0">
                  <a:solidFill>
                    <a:srgbClr val="C00000"/>
                  </a:solidFill>
                </a:rPr>
                <a:t>По - 2 (У – 2)</a:t>
              </a:r>
              <a:endParaRPr lang="ru-RU" sz="2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1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200800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spc="300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Профессии биплана</a:t>
            </a:r>
            <a:endParaRPr lang="ru-RU" sz="4400" b="1" spc="300" dirty="0">
              <a:ln w="19050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91680" y="1916832"/>
            <a:ext cx="5760640" cy="864096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Учебный самолёт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3146304"/>
            <a:ext cx="5760640" cy="864096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Самолёт – опылитель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7524" y="5661248"/>
            <a:ext cx="8568952" cy="864096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Географические наблюдения и аэрофотосъёмка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4349440"/>
            <a:ext cx="5760640" cy="864096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Самолёт - пропагандист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8079" y="2060848"/>
            <a:ext cx="3587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Лёгкий штурмовик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4129" y="3285964"/>
            <a:ext cx="3875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Самолёт - разведчик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1653" y="4489100"/>
            <a:ext cx="4160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Корректировщик огня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2529" y="5800908"/>
            <a:ext cx="6198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Лёгкий ночной бомбардировщик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1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92" y="4349440"/>
            <a:ext cx="1023937" cy="10239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708">
            <a:off x="-335786" y="2019158"/>
            <a:ext cx="2614770" cy="185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9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3102">
            <a:off x="1625474" y="1103631"/>
            <a:ext cx="5543047" cy="416855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20359333">
            <a:off x="461290" y="641091"/>
            <a:ext cx="3945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«Небесный тихоход»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618424">
            <a:off x="5580861" y="4987730"/>
            <a:ext cx="2828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Russfane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357554">
            <a:off x="648594" y="5570777"/>
            <a:ext cx="2748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«Ласточка»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8406" y="722089"/>
            <a:ext cx="28111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«Кофейная </a:t>
            </a:r>
          </a:p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мельница»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9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" b="97425" l="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7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935596" y="1783278"/>
            <a:ext cx="7272808" cy="1656184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11560" y="548680"/>
            <a:ext cx="5904656" cy="4392488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20777710">
            <a:off x="4251149" y="1981780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8, 17 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14900">
            <a:off x="2088541" y="1011821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11, 4 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375755" y="3140968"/>
            <a:ext cx="72008" cy="2592288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45125" y="5724931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2, 9 м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7" y="548680"/>
            <a:ext cx="9154557" cy="5709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18" y="553238"/>
            <a:ext cx="9161818" cy="5709684"/>
          </a:xfrm>
          <a:prstGeom prst="rect">
            <a:avLst/>
          </a:prstGeom>
        </p:spPr>
      </p:pic>
      <p:pic>
        <p:nvPicPr>
          <p:cNvPr id="9" name="Zvuk-samole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528" y="234888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300" y="548680"/>
            <a:ext cx="9172300" cy="576006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-28300" y="561275"/>
            <a:ext cx="9172300" cy="5747468"/>
            <a:chOff x="-17818" y="-315416"/>
            <a:chExt cx="9172300" cy="568449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818" y="-315416"/>
              <a:ext cx="9172300" cy="568449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4797152"/>
              <a:ext cx="42591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Механики на аэродроме, 1943</a:t>
              </a:r>
              <a:endParaRPr lang="ru-RU" sz="2400" b="1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18" y="538917"/>
            <a:ext cx="9172300" cy="5769826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17818" y="492990"/>
            <a:ext cx="9161818" cy="5819148"/>
            <a:chOff x="-45139" y="-1698682"/>
            <a:chExt cx="9161818" cy="581914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-45139" y="-1698682"/>
              <a:ext cx="9161818" cy="58191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36" y="-1686558"/>
              <a:ext cx="3677671" cy="57968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202" y="-1690358"/>
              <a:ext cx="4077136" cy="579311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2114932" y="3556643"/>
              <a:ext cx="1564018" cy="46166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Механики</a:t>
              </a:r>
              <a:endPara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60232" y="3556642"/>
              <a:ext cx="1945597" cy="46166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sz="2400" b="1" i="1" dirty="0" err="1" smtClean="0">
                  <a:solidFill>
                    <a:schemeClr val="bg1"/>
                  </a:solidFill>
                </a:rPr>
                <a:t>Вооруженцы</a:t>
              </a:r>
              <a:endParaRPr lang="ru-RU" sz="2400" b="1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6" y="498476"/>
            <a:ext cx="9154558" cy="5799500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-11986" y="486471"/>
            <a:ext cx="9185849" cy="5822803"/>
            <a:chOff x="-41849" y="2342670"/>
            <a:chExt cx="9185849" cy="582280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1849" y="2342670"/>
              <a:ext cx="9185849" cy="582280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268351" y="7335365"/>
              <a:ext cx="16962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 винта!</a:t>
              </a:r>
              <a:endPara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128" y="5836081"/>
            <a:ext cx="10239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3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343025"/>
            <a:ext cx="7488832" cy="5472468"/>
          </a:xfrm>
          <a:prstGeom prst="rect">
            <a:avLst/>
          </a:prstGeom>
        </p:spPr>
      </p:pic>
      <p:sp>
        <p:nvSpPr>
          <p:cNvPr id="3" name="5-конечная звезда 2"/>
          <p:cNvSpPr/>
          <p:nvPr/>
        </p:nvSpPr>
        <p:spPr>
          <a:xfrm>
            <a:off x="6953758" y="3397930"/>
            <a:ext cx="360040" cy="36004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652120" y="4149080"/>
            <a:ext cx="360040" cy="36004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6985177" y="5733256"/>
            <a:ext cx="360040" cy="36004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5472100" y="5301208"/>
            <a:ext cx="360040" cy="36004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4716016" y="5301208"/>
            <a:ext cx="360040" cy="36004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3779912" y="3068959"/>
            <a:ext cx="360040" cy="36004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1043608" y="2132856"/>
            <a:ext cx="360040" cy="36004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5508104" y="1916832"/>
            <a:ext cx="504056" cy="504056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21400040">
            <a:off x="144851" y="301229"/>
            <a:ext cx="8858455" cy="1040793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Фронтовые дороги</a:t>
            </a:r>
            <a:endParaRPr lang="ru-RU" sz="6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6300193" y="1772816"/>
            <a:ext cx="2698020" cy="1476163"/>
          </a:xfrm>
          <a:prstGeom prst="wedgeRectCallout">
            <a:avLst>
              <a:gd name="adj1" fmla="val -18903"/>
              <a:gd name="adj2" fmla="val 50568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22 мая 1942 г.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Вылет на Южный фронт из Энгельса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0259" y="3528991"/>
            <a:ext cx="4686014" cy="936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12 июня 1942 г. – первые боевые вылеты полка под Краснодоном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67643" y="3105942"/>
            <a:ext cx="5184577" cy="944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Июль – декабрь </a:t>
            </a:r>
            <a:r>
              <a:rPr lang="ru-RU" sz="2400" dirty="0" smtClean="0">
                <a:solidFill>
                  <a:srgbClr val="002060"/>
                </a:solidFill>
              </a:rPr>
              <a:t>1942 г., </a:t>
            </a:r>
            <a:r>
              <a:rPr lang="ru-RU" sz="2400" dirty="0">
                <a:solidFill>
                  <a:srgbClr val="002060"/>
                </a:solidFill>
              </a:rPr>
              <a:t>бои на Северном Кавказе. 2920 вылетов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23628" y="4149080"/>
            <a:ext cx="5422304" cy="944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Январь 1943 г. Активное участие в наступлении Северокавказского фронта</a:t>
            </a:r>
            <a:endParaRPr lang="ru-RU" sz="2400" dirty="0">
              <a:solidFill>
                <a:srgbClr val="002060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52384" y="2055347"/>
            <a:ext cx="6097596" cy="3857929"/>
            <a:chOff x="298466" y="6309320"/>
            <a:chExt cx="6097596" cy="385792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534" y="6309320"/>
              <a:ext cx="6095528" cy="38579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298466" y="9226942"/>
              <a:ext cx="60955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i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Ассиновская</a:t>
              </a:r>
              <a:r>
                <a:rPr lang="ru-RU" sz="24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1942. </a:t>
              </a:r>
            </a:p>
            <a:p>
              <a:pPr algn="ctr"/>
              <a:r>
                <a:rPr lang="ru-RU" sz="24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Командир эскадрильи С. Амосова</a:t>
              </a:r>
              <a:endParaRPr lang="ru-RU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08" y="301039"/>
            <a:ext cx="8592872" cy="579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987824" y="2780928"/>
            <a:ext cx="4581249" cy="19834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Март – сентябрь 1943 года. Освобождение Кубани, Новороссийска  и </a:t>
            </a:r>
            <a:r>
              <a:rPr lang="ru-RU" sz="2400" dirty="0" smtClean="0">
                <a:solidFill>
                  <a:srgbClr val="002060"/>
                </a:solidFill>
              </a:rPr>
              <a:t>Таманского  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п-ова</a:t>
            </a:r>
            <a:r>
              <a:rPr lang="ru-RU" sz="2400" dirty="0">
                <a:solidFill>
                  <a:srgbClr val="002060"/>
                </a:solidFill>
              </a:rPr>
              <a:t>, присвоение </a:t>
            </a:r>
            <a:r>
              <a:rPr lang="ru-RU" sz="2400" dirty="0" smtClean="0">
                <a:solidFill>
                  <a:srgbClr val="002060"/>
                </a:solidFill>
              </a:rPr>
              <a:t>наименования </a:t>
            </a:r>
            <a:r>
              <a:rPr lang="ru-RU" sz="2400" dirty="0">
                <a:solidFill>
                  <a:srgbClr val="002060"/>
                </a:solidFill>
              </a:rPr>
              <a:t>«Таманский</a:t>
            </a:r>
            <a:r>
              <a:rPr lang="ru-RU" sz="2400" dirty="0" smtClean="0">
                <a:solidFill>
                  <a:srgbClr val="002060"/>
                </a:solidFill>
              </a:rPr>
              <a:t>». 4623 вылета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08" y="295596"/>
            <a:ext cx="8696320" cy="580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134" y="317705"/>
            <a:ext cx="8143764" cy="624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043608" y="3369791"/>
            <a:ext cx="5885515" cy="12961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Ноябрь 1943 – май 1944 года. Освобождение Крыма. Первый орден Боевого Красного Знамени. 6 140 вылетов</a:t>
            </a:r>
            <a:r>
              <a:rPr lang="ru-RU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3503195"/>
            <a:ext cx="5184576" cy="1005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Июнь – июль </a:t>
            </a:r>
            <a:r>
              <a:rPr lang="ru-RU" sz="2400" dirty="0" smtClean="0">
                <a:solidFill>
                  <a:srgbClr val="002060"/>
                </a:solidFill>
              </a:rPr>
              <a:t>1944 г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smtClean="0">
                <a:solidFill>
                  <a:srgbClr val="002060"/>
                </a:solidFill>
              </a:rPr>
              <a:t>- освобождение </a:t>
            </a:r>
            <a:r>
              <a:rPr lang="ru-RU" sz="2400" dirty="0">
                <a:solidFill>
                  <a:srgbClr val="002060"/>
                </a:solidFill>
              </a:rPr>
              <a:t>Белоруссии. 400 </a:t>
            </a:r>
            <a:r>
              <a:rPr lang="ru-RU" sz="2400" dirty="0" smtClean="0">
                <a:solidFill>
                  <a:srgbClr val="002060"/>
                </a:solidFill>
              </a:rPr>
              <a:t>вылетов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19872" y="1700808"/>
            <a:ext cx="4464496" cy="100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Д</a:t>
            </a:r>
            <a:r>
              <a:rPr lang="ru-RU" sz="2400" dirty="0" smtClean="0">
                <a:solidFill>
                  <a:srgbClr val="002060"/>
                </a:solidFill>
              </a:rPr>
              <a:t>о </a:t>
            </a:r>
            <a:r>
              <a:rPr lang="ru-RU" sz="2400" dirty="0">
                <a:solidFill>
                  <a:srgbClr val="002060"/>
                </a:solidFill>
              </a:rPr>
              <a:t>конца </a:t>
            </a:r>
            <a:r>
              <a:rPr lang="ru-RU" sz="2400" dirty="0" smtClean="0">
                <a:solidFill>
                  <a:srgbClr val="002060"/>
                </a:solidFill>
              </a:rPr>
              <a:t>1944 г. - освобождение </a:t>
            </a:r>
            <a:r>
              <a:rPr lang="ru-RU" sz="2400" dirty="0">
                <a:solidFill>
                  <a:srgbClr val="002060"/>
                </a:solidFill>
              </a:rPr>
              <a:t>Польши. 5421 вылет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187624" y="986064"/>
            <a:ext cx="6444716" cy="4758886"/>
            <a:chOff x="-1497993" y="4658213"/>
            <a:chExt cx="5904656" cy="446539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97993" y="4658213"/>
              <a:ext cx="5904656" cy="4465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460264" y="8511956"/>
              <a:ext cx="3683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Польша. Вручение наград</a:t>
              </a:r>
              <a:endParaRPr lang="ru-RU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917594" y="3563105"/>
            <a:ext cx="3656484" cy="13347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1945 г. Бои в Вост. Пруссии, прорыв обороны на Одере в Германии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559859"/>
            <a:ext cx="3896005" cy="5178441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739181" y="1673760"/>
            <a:ext cx="5713138" cy="4664395"/>
            <a:chOff x="1033558" y="6309320"/>
            <a:chExt cx="6361156" cy="5224591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558" y="6309320"/>
              <a:ext cx="6361156" cy="51922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1085023" y="11016800"/>
              <a:ext cx="6258881" cy="517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FFFF"/>
                  </a:solidFill>
                </a:rPr>
                <a:t>«Небесный тихоход» в центре Берлина</a:t>
              </a:r>
              <a:endParaRPr lang="ru-RU" sz="2400" b="1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4" name="5-конечная звезда 1023">
            <a:hlinkClick r:id="rId13" action="ppaction://hlinksldjump"/>
          </p:cNvPr>
          <p:cNvSpPr/>
          <p:nvPr/>
        </p:nvSpPr>
        <p:spPr>
          <a:xfrm>
            <a:off x="8096760" y="5733256"/>
            <a:ext cx="914400" cy="914400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8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5" grpId="0" animBg="1"/>
      <p:bldP spid="25" grpId="1" animBg="1"/>
      <p:bldP spid="10" grpId="0" animBg="1"/>
      <p:bldP spid="10" grpId="1" animBg="1"/>
      <p:bldP spid="26" grpId="0" animBg="1"/>
      <p:bldP spid="26" grpId="1" animBg="1"/>
      <p:bldP spid="24" grpId="0" animBg="1"/>
      <p:bldP spid="24" grpId="1" animBg="1"/>
      <p:bldP spid="10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-nebe-nochnye-ved_m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52520" y="2188144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68621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7" y="0"/>
            <a:ext cx="9109333" cy="67413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9909" cy="66693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8250"/>
            <a:ext cx="9156080" cy="66056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9143999" cy="68579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7" y="93780"/>
            <a:ext cx="9059485" cy="659735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7" y="22472"/>
            <a:ext cx="9098873" cy="68355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447"/>
            <a:ext cx="911878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6" y="21094"/>
            <a:ext cx="9151530" cy="68704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2287"/>
          <a:stretch/>
        </p:blipFill>
        <p:spPr>
          <a:xfrm>
            <a:off x="16209" y="8447"/>
            <a:ext cx="9114673" cy="674136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728" y="-36671"/>
            <a:ext cx="9135577" cy="698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0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7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00040">
            <a:off x="128189" y="402828"/>
            <a:ext cx="8858455" cy="969306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Одна судьба</a:t>
            </a:r>
            <a:endParaRPr lang="ru-RU" sz="6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81031" y="1674460"/>
            <a:ext cx="8208911" cy="5029379"/>
            <a:chOff x="683568" y="1628800"/>
            <a:chExt cx="8208911" cy="502937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68" y="2060848"/>
              <a:ext cx="2808312" cy="3796644"/>
            </a:xfrm>
            <a:prstGeom prst="round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995936" y="1628800"/>
              <a:ext cx="4896543" cy="5029379"/>
            </a:xfrm>
            <a:prstGeom prst="roundRect">
              <a:avLst/>
            </a:prstGeom>
            <a:solidFill>
              <a:srgbClr val="FDE3D7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</a:rPr>
                <a:t>Евгения Руднева</a:t>
              </a:r>
            </a:p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1920 – 1944</a:t>
              </a:r>
            </a:p>
            <a:p>
              <a:pPr algn="just"/>
              <a:r>
                <a:rPr lang="ru-RU" sz="2400" b="1" dirty="0">
                  <a:solidFill>
                    <a:srgbClr val="002060"/>
                  </a:solidFill>
                </a:rPr>
                <a:t> </a:t>
              </a:r>
              <a:r>
                <a:rPr lang="ru-RU" sz="2400" b="1" dirty="0" smtClean="0">
                  <a:solidFill>
                    <a:srgbClr val="002060"/>
                  </a:solidFill>
                </a:rPr>
                <a:t>            </a:t>
              </a:r>
              <a:r>
                <a:rPr lang="ru-RU" sz="2400" dirty="0" smtClean="0">
                  <a:solidFill>
                    <a:srgbClr val="002060"/>
                  </a:solidFill>
                </a:rPr>
                <a:t>Окончила 3-й курс МГУ на механико-математическом факультете в 1941 году. Хотела стать 	астрономом. Решила, что не будет учиться, пока война.</a:t>
              </a:r>
              <a:br>
                <a:rPr lang="ru-RU" sz="2400" dirty="0" smtClean="0">
                  <a:solidFill>
                    <a:srgbClr val="002060"/>
                  </a:solidFill>
                </a:rPr>
              </a:br>
              <a:r>
                <a:rPr lang="ru-RU" sz="2400" dirty="0" smtClean="0">
                  <a:solidFill>
                    <a:srgbClr val="002060"/>
                  </a:solidFill>
                </a:rPr>
                <a:t>Октябрь 1941 г. – в рядах  Красной Армии. Окончила штурманскую школу. На фронте с мая 1942 г. Совершила 645 ночных боевых вылетов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1628800"/>
              <a:ext cx="1131978" cy="15942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Группа 8"/>
          <p:cNvGrpSpPr/>
          <p:nvPr/>
        </p:nvGrpSpPr>
        <p:grpSpPr>
          <a:xfrm>
            <a:off x="71837" y="1702703"/>
            <a:ext cx="8818105" cy="5151653"/>
            <a:chOff x="74375" y="1532515"/>
            <a:chExt cx="8818105" cy="5151653"/>
          </a:xfrm>
        </p:grpSpPr>
        <p:sp>
          <p:nvSpPr>
            <p:cNvPr id="10" name="TextBox 9"/>
            <p:cNvSpPr txBox="1"/>
            <p:nvPr/>
          </p:nvSpPr>
          <p:spPr>
            <a:xfrm>
              <a:off x="74375" y="6222503"/>
              <a:ext cx="51184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solidFill>
                    <a:srgbClr val="002060"/>
                  </a:solidFill>
                </a:rPr>
                <a:t>К. </a:t>
              </a:r>
              <a:r>
                <a:rPr lang="ru-RU" sz="2400" dirty="0" err="1" smtClean="0">
                  <a:solidFill>
                    <a:srgbClr val="002060"/>
                  </a:solidFill>
                </a:rPr>
                <a:t>Карпушина</a:t>
              </a:r>
              <a:r>
                <a:rPr lang="ru-RU" sz="2400" dirty="0" smtClean="0">
                  <a:solidFill>
                    <a:srgbClr val="002060"/>
                  </a:solidFill>
                </a:rPr>
                <a:t>, Н. </a:t>
              </a:r>
              <a:r>
                <a:rPr lang="ru-RU" sz="2400" dirty="0" err="1" smtClean="0">
                  <a:solidFill>
                    <a:srgbClr val="002060"/>
                  </a:solidFill>
                </a:rPr>
                <a:t>Меклин</a:t>
              </a:r>
              <a:r>
                <a:rPr lang="ru-RU" sz="2400" dirty="0" smtClean="0">
                  <a:solidFill>
                    <a:srgbClr val="002060"/>
                  </a:solidFill>
                </a:rPr>
                <a:t>, Ж. Руднева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68" y="1532515"/>
              <a:ext cx="2946994" cy="4680520"/>
            </a:xfrm>
            <a:prstGeom prst="round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4067944" y="1532515"/>
              <a:ext cx="4824536" cy="4680520"/>
            </a:xfrm>
            <a:prstGeom prst="roundRect">
              <a:avLst/>
            </a:prstGeom>
            <a:solidFill>
              <a:srgbClr val="FDE3D7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300" dirty="0" smtClean="0">
                  <a:solidFill>
                    <a:srgbClr val="002060"/>
                  </a:solidFill>
                </a:rPr>
                <a:t>«В </a:t>
              </a:r>
              <a:r>
                <a:rPr lang="ru-RU" sz="2300" dirty="0">
                  <a:solidFill>
                    <a:srgbClr val="002060"/>
                  </a:solidFill>
                </a:rPr>
                <a:t>полку не было штурмана лучше Жени, хотя до войны она не имела никакого отношения к авиации. Женя никогда не приказывала. Она просто не умела командовать. Распоряжения она давала не </a:t>
              </a:r>
              <a:r>
                <a:rPr lang="ru-RU" sz="2300" dirty="0" smtClean="0">
                  <a:solidFill>
                    <a:srgbClr val="002060"/>
                  </a:solidFill>
                </a:rPr>
                <a:t/>
              </a:r>
              <a:br>
                <a:rPr lang="ru-RU" sz="2300" dirty="0" smtClean="0">
                  <a:solidFill>
                    <a:srgbClr val="002060"/>
                  </a:solidFill>
                </a:rPr>
              </a:br>
              <a:r>
                <a:rPr lang="ru-RU" sz="2300" dirty="0" smtClean="0">
                  <a:solidFill>
                    <a:srgbClr val="002060"/>
                  </a:solidFill>
                </a:rPr>
                <a:t>по-военному</a:t>
              </a:r>
              <a:r>
                <a:rPr lang="ru-RU" sz="2300" dirty="0">
                  <a:solidFill>
                    <a:srgbClr val="002060"/>
                  </a:solidFill>
                </a:rPr>
                <a:t>, а тихим, доверительным, совсем домашним голосом. И не было случая, чтобы кто-нибудь не выполнил ее </a:t>
              </a:r>
              <a:r>
                <a:rPr lang="ru-RU" sz="2300" dirty="0" smtClean="0">
                  <a:solidFill>
                    <a:srgbClr val="002060"/>
                  </a:solidFill>
                </a:rPr>
                <a:t>приказа-просьбы»</a:t>
              </a:r>
              <a:br>
                <a:rPr lang="ru-RU" sz="2300" dirty="0" smtClean="0">
                  <a:solidFill>
                    <a:srgbClr val="002060"/>
                  </a:solidFill>
                </a:rPr>
              </a:br>
              <a:r>
                <a:rPr lang="ru-RU" sz="2300" dirty="0" smtClean="0">
                  <a:solidFill>
                    <a:srgbClr val="002060"/>
                  </a:solidFill>
                </a:rPr>
                <a:t>Наталья Кравцова (</a:t>
              </a:r>
              <a:r>
                <a:rPr lang="ru-RU" sz="2300" dirty="0" err="1" smtClean="0">
                  <a:solidFill>
                    <a:srgbClr val="002060"/>
                  </a:solidFill>
                </a:rPr>
                <a:t>Меклин</a:t>
              </a:r>
              <a:r>
                <a:rPr lang="ru-RU" sz="2300" dirty="0" smtClean="0">
                  <a:solidFill>
                    <a:srgbClr val="002060"/>
                  </a:solidFill>
                </a:rPr>
                <a:t>) </a:t>
              </a:r>
              <a:endParaRPr lang="ru-RU" sz="23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24758" y="1753650"/>
            <a:ext cx="8665184" cy="5079468"/>
            <a:chOff x="227296" y="1556793"/>
            <a:chExt cx="8665184" cy="507946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1670815"/>
              <a:ext cx="3035149" cy="4104456"/>
            </a:xfrm>
            <a:prstGeom prst="round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227296" y="5805264"/>
              <a:ext cx="35156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Женя Руднева с подругой</a:t>
              </a:r>
              <a:br>
                <a:rPr lang="ru-RU" sz="2400" dirty="0" smtClean="0">
                  <a:solidFill>
                    <a:srgbClr val="002060"/>
                  </a:solidFill>
                </a:rPr>
              </a:br>
              <a:r>
                <a:rPr lang="ru-RU" sz="2400" dirty="0" smtClean="0">
                  <a:solidFill>
                    <a:srgbClr val="002060"/>
                  </a:solidFill>
                </a:rPr>
                <a:t>Диной Никулиной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635896" y="1556793"/>
              <a:ext cx="5256584" cy="4536504"/>
            </a:xfrm>
            <a:prstGeom prst="roundRect">
              <a:avLst/>
            </a:prstGeom>
            <a:solidFill>
              <a:srgbClr val="FDE3D7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В ночь на 9 апреля 1944 года над Керчью ярко светила </a:t>
              </a:r>
              <a:r>
                <a:rPr lang="ru-RU" sz="2400" dirty="0" smtClean="0">
                  <a:solidFill>
                    <a:srgbClr val="002060"/>
                  </a:solidFill>
                </a:rPr>
                <a:t>Луна. </a:t>
              </a:r>
              <a:r>
                <a:rPr lang="ru-RU" sz="2400" dirty="0">
                  <a:solidFill>
                    <a:srgbClr val="002060"/>
                  </a:solidFill>
                </a:rPr>
                <a:t>В эту ночь Женя Руднева совершала свой 645-ый вылет с летчиком </a:t>
              </a:r>
              <a:r>
                <a:rPr lang="ru-RU" sz="2400" dirty="0" err="1">
                  <a:solidFill>
                    <a:srgbClr val="002060"/>
                  </a:solidFill>
                </a:rPr>
                <a:t>Паной</a:t>
              </a:r>
              <a:r>
                <a:rPr lang="ru-RU" sz="2400" dirty="0">
                  <a:solidFill>
                    <a:srgbClr val="002060"/>
                  </a:solidFill>
                </a:rPr>
                <a:t> Прокопьевой. Над целью их самолет был обстрелян и загорелся. Через несколько секунд внизу взорвались бомбы — штурман успел сбросить их на </a:t>
              </a:r>
              <a:r>
                <a:rPr lang="ru-RU" sz="2400" dirty="0" smtClean="0">
                  <a:solidFill>
                    <a:srgbClr val="002060"/>
                  </a:solidFill>
                </a:rPr>
                <a:t>цель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9082" y="1753650"/>
            <a:ext cx="8839552" cy="4590184"/>
            <a:chOff x="52928" y="1616882"/>
            <a:chExt cx="8839552" cy="459018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635896" y="1616882"/>
              <a:ext cx="5256584" cy="4536504"/>
            </a:xfrm>
            <a:prstGeom prst="roundRect">
              <a:avLst/>
            </a:prstGeom>
            <a:solidFill>
              <a:srgbClr val="FDE3D7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В ночь на 9 апреля 1944 года над Керчью ярко светила Луна. В эту ночь Женя Руднева совершала свой 645-ый вылет с летчиком </a:t>
              </a:r>
              <a:r>
                <a:rPr lang="ru-RU" sz="2400" dirty="0" err="1">
                  <a:solidFill>
                    <a:srgbClr val="002060"/>
                  </a:solidFill>
                </a:rPr>
                <a:t>Паной</a:t>
              </a:r>
              <a:r>
                <a:rPr lang="ru-RU" sz="2400" dirty="0">
                  <a:solidFill>
                    <a:srgbClr val="002060"/>
                  </a:solidFill>
                </a:rPr>
                <a:t> Прокопьевой. Над целью их самолет был обстрелян и загорелся. Через несколько секунд внизу взорвались бомбы — штурман успел сбросить их на цель</a:t>
              </a: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04" b="96697" l="52500" r="95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51" y="2276872"/>
              <a:ext cx="3408457" cy="2424586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439" y="3212976"/>
              <a:ext cx="1403830" cy="2161897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2928" y="5376069"/>
              <a:ext cx="17528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Пана </a:t>
              </a:r>
            </a:p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Прокопьева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51720" y="4756727"/>
              <a:ext cx="12564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Женя</a:t>
              </a:r>
              <a:br>
                <a:rPr lang="ru-RU" sz="2400" dirty="0" smtClean="0">
                  <a:solidFill>
                    <a:srgbClr val="002060"/>
                  </a:solidFill>
                </a:rPr>
              </a:br>
              <a:r>
                <a:rPr lang="ru-RU" sz="2400" dirty="0" smtClean="0">
                  <a:solidFill>
                    <a:srgbClr val="002060"/>
                  </a:solidFill>
                </a:rPr>
                <a:t>Руднева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710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brightnessContrast bright="2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3" r="5184" b="8927"/>
          <a:stretch/>
        </p:blipFill>
        <p:spPr>
          <a:xfrm>
            <a:off x="-252536" y="-8808"/>
            <a:ext cx="9396536" cy="6866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3958" y="476672"/>
            <a:ext cx="5450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Письма из прошлого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9308" y="1403905"/>
            <a:ext cx="7632848" cy="475252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002060"/>
                </a:solidFill>
              </a:rPr>
              <a:t>15 сентября 1942 года</a:t>
            </a:r>
          </a:p>
          <a:p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Здравствуйте, мои самые любимые!</a:t>
            </a:r>
          </a:p>
          <a:p>
            <a:pPr algn="just"/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Ну, вот и вы, наконец, дожили до большой радости: </a:t>
            </a:r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/>
            </a:r>
            <a:b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</a:br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1</a:t>
            </a:r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) мне 11 сентября присвоили звание младшего лейтенанта и 2) самое главное — 13 сентября (ровно 11 месяцев моего пребывания в армии) меня наградили орденом Красной Звезды. Я рада за вас, мои дорогие, что теперь у вас дочь орденоносец. Для меня орден не завершение работы, как это принято считать, а лишь стимул к дальнейшей упорной борьбе. Теперь я буду летать еще лучше. Я летаю все время, мои </a:t>
            </a:r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родненькие. </a:t>
            </a:r>
            <a:endParaRPr lang="ru-RU" sz="2400" i="1" dirty="0">
              <a:solidFill>
                <a:srgbClr val="7030A0"/>
              </a:solidFill>
              <a:latin typeface="Adventure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9308" y="1403905"/>
            <a:ext cx="7632848" cy="475252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002060"/>
                </a:solidFill>
              </a:rPr>
              <a:t>28 марта 1943 года</a:t>
            </a:r>
          </a:p>
          <a:p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Милые мои </a:t>
            </a:r>
            <a:r>
              <a:rPr lang="ru-RU" sz="2400" i="1" dirty="0" err="1" smtClean="0">
                <a:solidFill>
                  <a:srgbClr val="7030A0"/>
                </a:solidFill>
                <a:latin typeface="Adventure" pitchFamily="2" charset="0"/>
              </a:rPr>
              <a:t>роднули</a:t>
            </a:r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! Здравствуйте</a:t>
            </a:r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!</a:t>
            </a:r>
          </a:p>
          <a:p>
            <a:pPr algn="just"/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Воображаю, папист, что ты подумал обо мне, когда пришло письмо от Лиды о том, что она будет кончать вуз. «Вот все подруги спокойно кончат институты, одна лишь у меня дочка такая неспокойная дура, что не могла спокойно учиться». Хороший мой, опять отвечу тебе строчками нашего стихотворения: «Пусть скажет отец, что гордится он дочкой, не только ж сынами гордиться должны!»</a:t>
            </a:r>
          </a:p>
          <a:p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Ведь иначе не позволила бы сделать моя </a:t>
            </a:r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совесть. </a:t>
            </a:r>
            <a:endParaRPr lang="ru-RU" sz="2400" i="1" dirty="0">
              <a:solidFill>
                <a:srgbClr val="7030A0"/>
              </a:solidFill>
              <a:latin typeface="Adventure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9308" y="1403905"/>
            <a:ext cx="7632848" cy="475252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002060"/>
                </a:solidFill>
              </a:rPr>
              <a:t>12 октября 1943 года</a:t>
            </a:r>
          </a:p>
          <a:p>
            <a:pPr algn="just"/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Прошло </a:t>
            </a:r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два года. Если бы меня сейчас спросили снова, как я хочу устроить свою жизнь, я бы, ни минуты не колеблясь, ответила: «Только так». Не подумайте, что мне легко в разлуке с вами, мои дорогие. Иногда я не только сердцем, всем телом чувствую, что мне не хватает вас. Но это иногда. А обычно я думаю о вас всегда: когда мне очень хорошо и очень плохо. И мысль о том, что меня ждут, что кто-то жаждет видеть меня после войны живой и здоровой, часто согревает лучше, чем </a:t>
            </a:r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печка. </a:t>
            </a:r>
            <a:endParaRPr lang="ru-RU" sz="2400" i="1" dirty="0">
              <a:solidFill>
                <a:srgbClr val="7030A0"/>
              </a:solidFill>
              <a:latin typeface="Adventure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189" y="1403905"/>
            <a:ext cx="7632848" cy="4752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5 марта 1944 года (из дневника)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В который раз перечитала «Как закалялась сталь». «Самое дорогое у человека — это жизнь. Она дается ему один раз, и прожить ее надо так, чтобы не было мучительно больно за бесцельно прожитые годы, чтобы не жег позор за подленькое и мелочное </a:t>
            </a:r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прошлое…»</a:t>
            </a:r>
            <a:b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</a:br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Раньше я не думала о конце этих слов:</a:t>
            </a:r>
          </a:p>
          <a:p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«И </a:t>
            </a:r>
            <a:r>
              <a:rPr lang="ru-RU" sz="2400" i="1" dirty="0">
                <a:solidFill>
                  <a:srgbClr val="7030A0"/>
                </a:solidFill>
                <a:latin typeface="Adventure" pitchFamily="2" charset="0"/>
              </a:rPr>
              <a:t>надо спешить жить. Ведь нелепая болезнь или какая-нибудь трагическая случайность могут прервать </a:t>
            </a:r>
            <a: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  <a:t>её».</a:t>
            </a:r>
            <a:br>
              <a:rPr lang="ru-RU" sz="2400" i="1" dirty="0" smtClean="0">
                <a:solidFill>
                  <a:srgbClr val="7030A0"/>
                </a:solidFill>
                <a:latin typeface="Adventure" pitchFamily="2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Adventure" pitchFamily="2" charset="0"/>
              </a:rPr>
              <a:t>Надо </a:t>
            </a:r>
            <a:r>
              <a:rPr lang="ru-RU" sz="2400" b="1" i="1" dirty="0">
                <a:solidFill>
                  <a:srgbClr val="7030A0"/>
                </a:solidFill>
                <a:latin typeface="Adventure" pitchFamily="2" charset="0"/>
              </a:rPr>
              <a:t>спешить жить. Жить — в самом высоком, в самом святом смысле этого </a:t>
            </a:r>
            <a:r>
              <a:rPr lang="ru-RU" sz="2400" b="1" i="1" dirty="0" smtClean="0">
                <a:solidFill>
                  <a:srgbClr val="7030A0"/>
                </a:solidFill>
                <a:latin typeface="Adventure" pitchFamily="2" charset="0"/>
              </a:rPr>
              <a:t>слова.</a:t>
            </a:r>
            <a:endParaRPr lang="ru-RU" sz="2400" b="1" i="1" dirty="0">
              <a:solidFill>
                <a:srgbClr val="7030A0"/>
              </a:solidFill>
              <a:latin typeface="Adventure" pitchFamily="2" charset="0"/>
            </a:endParaRPr>
          </a:p>
        </p:txBody>
      </p:sp>
      <p:sp>
        <p:nvSpPr>
          <p:cNvPr id="8" name="5-конечная звезда 7">
            <a:hlinkClick r:id="rId4" action="ppaction://hlinksldjump"/>
          </p:cNvPr>
          <p:cNvSpPr/>
          <p:nvPr/>
        </p:nvSpPr>
        <p:spPr>
          <a:xfrm>
            <a:off x="8171105" y="5933924"/>
            <a:ext cx="914400" cy="914400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00040">
            <a:off x="123678" y="309419"/>
            <a:ext cx="8858455" cy="969306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Викторина «От винта!»</a:t>
            </a:r>
            <a:endParaRPr lang="ru-RU" sz="6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8496944" cy="39604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Кто сформировал 3 женских авиаполка?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Как назывался самолёт, на котором летали девушки?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Назовите имя конструктора самолёта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Почему на этих самолётах летали ночью, а не днём?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Откуда пошло выражение «От винта!»?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Полное название  единственного в мире женского авиаполка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Сколько Героев Советского Союза было в этом полку?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Кто создал художественный фильм «В небе «ночные ведьмы»?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Знаете ли вы, кто послужил прототипом героев фильма «В бой идут одни старики» </a:t>
            </a:r>
            <a:r>
              <a:rPr lang="ru-RU" sz="2400" dirty="0">
                <a:solidFill>
                  <a:srgbClr val="002060"/>
                </a:solidFill>
              </a:rPr>
              <a:t>Ромео и </a:t>
            </a:r>
            <a:r>
              <a:rPr lang="ru-RU" sz="2400" dirty="0" smtClean="0">
                <a:solidFill>
                  <a:srgbClr val="002060"/>
                </a:solidFill>
              </a:rPr>
              <a:t>Маши?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76000"/>
          </a:xfrm>
          <a:prstGeom prst="rect">
            <a:avLst/>
          </a:prstGeom>
        </p:spPr>
      </p:pic>
      <p:pic>
        <p:nvPicPr>
          <p:cNvPr id="2" name="Трек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2535382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66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743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"/>
          <a:stretch/>
        </p:blipFill>
        <p:spPr bwMode="auto">
          <a:xfrm>
            <a:off x="0" y="0"/>
            <a:ext cx="9180000" cy="68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743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1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/>
    </mc:Choice>
    <mc:Fallback xmlns=""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000" cy="687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31754" y="55"/>
            <a:ext cx="9356282" cy="6911578"/>
            <a:chOff x="-75979" y="-26734"/>
            <a:chExt cx="9219979" cy="691157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5979" y="-26734"/>
              <a:ext cx="9144000" cy="69115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0" y="5410046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FFFFFF"/>
                  </a:solidFill>
                  <a:latin typeface="Adventure" pitchFamily="2" charset="0"/>
                </a:rPr>
                <a:t> Эта память верьте, люди,  </a:t>
              </a:r>
            </a:p>
            <a:p>
              <a:r>
                <a:rPr lang="ru-RU" sz="4400" b="1" dirty="0">
                  <a:solidFill>
                    <a:srgbClr val="FFFFFF"/>
                  </a:solidFill>
                  <a:latin typeface="Adventure" pitchFamily="2" charset="0"/>
                </a:rPr>
                <a:t> </a:t>
              </a:r>
              <a:r>
                <a:rPr lang="ru-RU" sz="4400" b="1" dirty="0" smtClean="0">
                  <a:solidFill>
                    <a:srgbClr val="FFFFFF"/>
                  </a:solidFill>
                  <a:latin typeface="Adventure" pitchFamily="2" charset="0"/>
                </a:rPr>
                <a:t>              всей земле нужна!</a:t>
              </a:r>
              <a:endParaRPr lang="ru-RU" sz="4400" b="1" dirty="0">
                <a:solidFill>
                  <a:srgbClr val="FFFFFF"/>
                </a:solidFill>
                <a:latin typeface="Adventur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21999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Информационные источники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11466"/>
            <a:ext cx="8280920" cy="6186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1 слайд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hlinkClick r:id="rId2"/>
              </a:rPr>
              <a:t>http://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hlinkClick r:id="rId2"/>
              </a:rPr>
              <a:t>bukvi.ru/wp-content/uploads/2013/09/091813_1925_3.jpg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Гвардейская</a:t>
            </a:r>
          </a:p>
          <a:p>
            <a:r>
              <a:rPr lang="en-US" sz="1200" dirty="0">
                <a:solidFill>
                  <a:srgbClr val="002060"/>
                </a:solidFill>
                <a:hlinkClick r:id="rId3"/>
              </a:rPr>
              <a:t>http://</a:t>
            </a:r>
            <a:r>
              <a:rPr lang="en-US" sz="1200" dirty="0" smtClean="0">
                <a:solidFill>
                  <a:srgbClr val="002060"/>
                </a:solidFill>
                <a:hlinkClick r:id="rId3"/>
              </a:rPr>
              <a:t>www.ufolog.ru/files/articles/ag_small_75a19f0e8e08444ca97dd4a60282b634.jpg</a:t>
            </a:r>
            <a:r>
              <a:rPr lang="ru-RU" sz="1200" dirty="0" smtClean="0">
                <a:solidFill>
                  <a:srgbClr val="002060"/>
                </a:solidFill>
              </a:rPr>
              <a:t>  - По -2</a:t>
            </a:r>
          </a:p>
          <a:p>
            <a:r>
              <a:rPr lang="en-US" sz="1200" dirty="0">
                <a:solidFill>
                  <a:srgbClr val="002060"/>
                </a:solidFill>
                <a:hlinkClick r:id="rId4"/>
              </a:rPr>
              <a:t>http://</a:t>
            </a:r>
            <a:r>
              <a:rPr lang="en-US" sz="1200" dirty="0" smtClean="0">
                <a:solidFill>
                  <a:srgbClr val="002060"/>
                </a:solidFill>
                <a:hlinkClick r:id="rId4"/>
              </a:rPr>
              <a:t>slavyane.org/images/stories/Proshloe/night-witches-bershanskaya.jpg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en-US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Бершанская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2 слайд</a:t>
            </a:r>
          </a:p>
          <a:p>
            <a:r>
              <a:rPr lang="ru-RU" sz="1200" u="sng" dirty="0">
                <a:hlinkClick r:id="rId3"/>
              </a:rPr>
              <a:t>http://www.ufolog.ru/files/articles/ag_small_75a19f0e8e08444ca97dd4a60282b634.jpg</a:t>
            </a:r>
            <a:r>
              <a:rPr lang="ru-RU" sz="1200" dirty="0"/>
              <a:t>   По </a:t>
            </a:r>
            <a:r>
              <a:rPr lang="ru-RU" sz="1200" dirty="0" smtClean="0"/>
              <a:t>2</a:t>
            </a:r>
          </a:p>
          <a:p>
            <a:r>
              <a:rPr lang="ru-RU" sz="1200" u="sng" dirty="0">
                <a:hlinkClick r:id="rId5"/>
              </a:rPr>
              <a:t>http://img0.liveinternet.ru/images/attach/c/6/90/327/90327690_081112_1321_1003.jpg</a:t>
            </a:r>
            <a:r>
              <a:rPr lang="ru-RU" sz="1200" dirty="0"/>
              <a:t> По </a:t>
            </a:r>
            <a:r>
              <a:rPr lang="ru-RU" sz="1200" dirty="0" smtClean="0"/>
              <a:t> 2- </a:t>
            </a:r>
            <a:r>
              <a:rPr lang="ru-RU" sz="1200" dirty="0"/>
              <a:t>фото</a:t>
            </a:r>
          </a:p>
          <a:p>
            <a:r>
              <a:rPr lang="en-US" sz="1200" dirty="0">
                <a:solidFill>
                  <a:srgbClr val="002060"/>
                </a:solidFill>
                <a:hlinkClick r:id="rId4"/>
              </a:rPr>
              <a:t>http://slavyane.org/images/stories/Proshloe/night-witches-bershanskaya.jpg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</a:rPr>
              <a:t>Бершанская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u="sng" dirty="0">
                <a:hlinkClick r:id="rId6"/>
              </a:rPr>
              <a:t>http://mtdata.ru/u13/photo1513/20310709678-0/big.jpeg</a:t>
            </a:r>
            <a:r>
              <a:rPr lang="ru-RU" sz="1200" dirty="0"/>
              <a:t> зима 44 </a:t>
            </a:r>
            <a:r>
              <a:rPr lang="ru-RU" sz="1200" dirty="0" smtClean="0"/>
              <a:t>- 45  гг. Н. </a:t>
            </a:r>
            <a:r>
              <a:rPr lang="ru-RU" sz="1200" dirty="0" err="1" smtClean="0"/>
              <a:t>Меклин</a:t>
            </a:r>
            <a:r>
              <a:rPr lang="ru-RU" sz="1200" dirty="0" smtClean="0"/>
              <a:t>, Р. Аронова, Е. Рябова</a:t>
            </a:r>
          </a:p>
          <a:p>
            <a:r>
              <a:rPr lang="ru-RU" sz="1200" u="sng" dirty="0">
                <a:hlinkClick r:id="rId7"/>
              </a:rPr>
              <a:t>http://stat20.privet.ru/lr/0b3421ac460eaa5e2a475a0e50994bc6</a:t>
            </a:r>
            <a:r>
              <a:rPr lang="ru-RU" sz="1200" dirty="0"/>
              <a:t>  Надежда Попова и Лариса Розанова</a:t>
            </a:r>
          </a:p>
          <a:p>
            <a:r>
              <a:rPr lang="ru-RU" sz="1200" u="sng" dirty="0">
                <a:hlinkClick r:id="rId8"/>
              </a:rPr>
              <a:t>http://www.moda.ru/files/user/00/04/44/content/14898/800x800x85_dc6baccfebc48e0596b10a0b0f9f46cb.jpg</a:t>
            </a:r>
            <a:r>
              <a:rPr lang="ru-RU" sz="1200" dirty="0"/>
              <a:t>  </a:t>
            </a:r>
            <a:r>
              <a:rPr lang="ru-RU" sz="1200" dirty="0" smtClean="0"/>
              <a:t>изучают маршрут</a:t>
            </a:r>
          </a:p>
          <a:p>
            <a:r>
              <a:rPr lang="en-US" sz="1200" dirty="0">
                <a:hlinkClick r:id="rId9"/>
              </a:rPr>
              <a:t>http://</a:t>
            </a:r>
            <a:r>
              <a:rPr lang="en-US" sz="1200" dirty="0" smtClean="0">
                <a:hlinkClick r:id="rId9"/>
              </a:rPr>
              <a:t>img-fotki.yandex.ru/get/6301/121447594.e3/0_873ea_d40cf7e6_XL.jpg</a:t>
            </a:r>
            <a:r>
              <a:rPr lang="ru-RU" sz="1200" dirty="0" smtClean="0"/>
              <a:t>      лётный состав, </a:t>
            </a:r>
            <a:r>
              <a:rPr lang="ru-RU" sz="1200" dirty="0" err="1" smtClean="0"/>
              <a:t>Асиновская</a:t>
            </a:r>
            <a:r>
              <a:rPr lang="ru-RU" sz="1200" dirty="0" smtClean="0"/>
              <a:t> </a:t>
            </a:r>
            <a:r>
              <a:rPr lang="ru-RU" sz="1200" dirty="0"/>
              <a:t>1942</a:t>
            </a:r>
          </a:p>
          <a:p>
            <a:r>
              <a:rPr lang="ru-RU" sz="1200" u="sng" dirty="0">
                <a:hlinkClick r:id="rId10"/>
              </a:rPr>
              <a:t>http://za-urozai.ucoz.ru/17-2011/foto.jpg</a:t>
            </a:r>
            <a:r>
              <a:rPr lang="ru-RU" sz="1200" dirty="0"/>
              <a:t>  </a:t>
            </a:r>
            <a:r>
              <a:rPr lang="ru-RU" sz="1200" dirty="0" err="1"/>
              <a:t>вооруженцы</a:t>
            </a:r>
            <a:endParaRPr lang="ru-RU" sz="1200" dirty="0"/>
          </a:p>
          <a:p>
            <a:r>
              <a:rPr lang="ru-RU" sz="1200" u="sng" dirty="0">
                <a:hlinkClick r:id="rId11"/>
              </a:rPr>
              <a:t>http://www.ljplus.ru/img4/v/a/vas_s_al/1817.jpg</a:t>
            </a:r>
            <a:r>
              <a:rPr lang="ru-RU" sz="1200" dirty="0"/>
              <a:t> </a:t>
            </a:r>
            <a:r>
              <a:rPr lang="ru-RU" sz="1200" dirty="0" smtClean="0"/>
              <a:t> </a:t>
            </a:r>
            <a:r>
              <a:rPr lang="ru-RU" sz="1200" dirty="0"/>
              <a:t> </a:t>
            </a:r>
            <a:r>
              <a:rPr lang="ru-RU" sz="1200" dirty="0" smtClean="0"/>
              <a:t>у винта</a:t>
            </a:r>
          </a:p>
          <a:p>
            <a:r>
              <a:rPr lang="ru-RU" sz="1200" u="sng" dirty="0">
                <a:hlinkClick r:id="rId12"/>
              </a:rPr>
              <a:t>http://img-fotki.yandex.ru/get/6108/121447594.e3/0_873ed_cc85ba70_XL.jpg</a:t>
            </a:r>
            <a:r>
              <a:rPr lang="ru-RU" sz="1200" dirty="0"/>
              <a:t> - </a:t>
            </a:r>
            <a:r>
              <a:rPr lang="ru-RU" sz="1200" dirty="0" smtClean="0"/>
              <a:t> с полковым знаменем</a:t>
            </a:r>
          </a:p>
          <a:p>
            <a:r>
              <a:rPr lang="ru-RU" sz="1200" u="sng" dirty="0">
                <a:hlinkClick r:id="rId13"/>
              </a:rPr>
              <a:t>http://www.proza.ru/pics/2012/03/20/596.jpg</a:t>
            </a:r>
            <a:r>
              <a:rPr lang="ru-RU" sz="1200" dirty="0"/>
              <a:t>  </a:t>
            </a:r>
            <a:r>
              <a:rPr lang="ru-RU" sz="1200" dirty="0" smtClean="0"/>
              <a:t>журавли</a:t>
            </a:r>
          </a:p>
          <a:p>
            <a:r>
              <a:rPr lang="ru-RU" sz="1200" u="sng" dirty="0">
                <a:hlinkClick r:id="rId14"/>
              </a:rPr>
              <a:t>http://get-tune.net/?a=music&amp;q=%E8%E7+%EA+%F4+%E2+%ED%E5%E1%E5+%ED%EE%F7%ED%FB%E5+%</a:t>
            </a:r>
            <a:r>
              <a:rPr lang="ru-RU" sz="1200" u="sng" dirty="0" smtClean="0">
                <a:hlinkClick r:id="rId14"/>
              </a:rPr>
              <a:t>E2%E5%E4%FC%EC%FB</a:t>
            </a:r>
            <a:r>
              <a:rPr lang="en-US" sz="1200" dirty="0" smtClean="0"/>
              <a:t>     </a:t>
            </a:r>
            <a:r>
              <a:rPr lang="ru-RU" sz="1200" dirty="0" smtClean="0"/>
              <a:t>«В небе ночные ведьмы»</a:t>
            </a:r>
            <a:r>
              <a:rPr lang="en-US" sz="1200" dirty="0" smtClean="0"/>
              <a:t>   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3 </a:t>
            </a:r>
            <a:r>
              <a:rPr lang="ru-RU" sz="1200" dirty="0">
                <a:solidFill>
                  <a:srgbClr val="002060"/>
                </a:solidFill>
              </a:rPr>
              <a:t>слайд</a:t>
            </a:r>
            <a:br>
              <a:rPr lang="ru-RU" sz="1200" dirty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  <a:hlinkClick r:id="rId15"/>
              </a:rPr>
              <a:t>http://</a:t>
            </a:r>
            <a:r>
              <a:rPr lang="ru-RU" sz="1200" dirty="0" smtClean="0">
                <a:solidFill>
                  <a:srgbClr val="002060"/>
                </a:solidFill>
                <a:hlinkClick r:id="rId15"/>
              </a:rPr>
              <a:t>function.mil.ru/images/military/military/photo/5D1K0697S.jpg</a:t>
            </a:r>
            <a:r>
              <a:rPr lang="ru-RU" sz="1200" dirty="0" smtClean="0">
                <a:solidFill>
                  <a:srgbClr val="002060"/>
                </a:solidFill>
              </a:rPr>
              <a:t>    По – 2 цветной</a:t>
            </a:r>
          </a:p>
          <a:p>
            <a:r>
              <a:rPr lang="en-US" sz="1200" dirty="0" smtClean="0">
                <a:solidFill>
                  <a:srgbClr val="002060"/>
                </a:solidFill>
                <a:hlinkClick r:id="rId16"/>
              </a:rPr>
              <a:t>http://musofon/com</a:t>
            </a:r>
            <a:r>
              <a:rPr lang="en-US" sz="1200" dirty="0" smtClean="0">
                <a:solidFill>
                  <a:srgbClr val="002060"/>
                </a:solidFill>
              </a:rPr>
              <a:t>   </a:t>
            </a:r>
            <a:r>
              <a:rPr lang="ru-RU" sz="1200" dirty="0" smtClean="0">
                <a:solidFill>
                  <a:srgbClr val="002060"/>
                </a:solidFill>
              </a:rPr>
              <a:t>звук самолёта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dirty="0"/>
              <a:t>5 слайд</a:t>
            </a:r>
          </a:p>
          <a:p>
            <a:r>
              <a:rPr lang="en-US" sz="1200" u="sng" dirty="0">
                <a:hlinkClick r:id="rId17"/>
              </a:rPr>
              <a:t>http</a:t>
            </a:r>
            <a:r>
              <a:rPr lang="ru-RU" sz="1200" u="sng" dirty="0">
                <a:hlinkClick r:id="rId17"/>
              </a:rPr>
              <a:t>://</a:t>
            </a:r>
            <a:r>
              <a:rPr lang="en-US" sz="1200" u="sng" dirty="0">
                <a:hlinkClick r:id="rId17"/>
              </a:rPr>
              <a:t>static</a:t>
            </a:r>
            <a:r>
              <a:rPr lang="ru-RU" sz="1200" u="sng" dirty="0">
                <a:hlinkClick r:id="rId17"/>
              </a:rPr>
              <a:t>.</a:t>
            </a:r>
            <a:r>
              <a:rPr lang="en-US" sz="1200" u="sng" dirty="0" err="1">
                <a:hlinkClick r:id="rId17"/>
              </a:rPr>
              <a:t>oper</a:t>
            </a:r>
            <a:r>
              <a:rPr lang="ru-RU" sz="1200" u="sng" dirty="0">
                <a:hlinkClick r:id="rId17"/>
              </a:rPr>
              <a:t>.</a:t>
            </a:r>
            <a:r>
              <a:rPr lang="en-US" sz="1200" u="sng" dirty="0" err="1">
                <a:hlinkClick r:id="rId17"/>
              </a:rPr>
              <a:t>ru</a:t>
            </a:r>
            <a:r>
              <a:rPr lang="ru-RU" sz="1200" u="sng" dirty="0">
                <a:hlinkClick r:id="rId17"/>
              </a:rPr>
              <a:t>/</a:t>
            </a:r>
            <a:r>
              <a:rPr lang="en-US" sz="1200" u="sng" dirty="0">
                <a:hlinkClick r:id="rId17"/>
              </a:rPr>
              <a:t>data</a:t>
            </a:r>
            <a:r>
              <a:rPr lang="ru-RU" sz="1200" u="sng" dirty="0">
                <a:hlinkClick r:id="rId17"/>
              </a:rPr>
              <a:t>/</a:t>
            </a:r>
            <a:r>
              <a:rPr lang="en-US" sz="1200" u="sng" dirty="0">
                <a:hlinkClick r:id="rId17"/>
              </a:rPr>
              <a:t>site</a:t>
            </a:r>
            <a:r>
              <a:rPr lang="ru-RU" sz="1200" u="sng" dirty="0">
                <a:hlinkClick r:id="rId17"/>
              </a:rPr>
              <a:t>/</a:t>
            </a:r>
            <a:r>
              <a:rPr lang="en-US" sz="1200" u="sng" dirty="0" err="1">
                <a:hlinkClick r:id="rId17"/>
              </a:rPr>
              <a:t>popova</a:t>
            </a:r>
            <a:r>
              <a:rPr lang="ru-RU" sz="1200" u="sng" dirty="0">
                <a:hlinkClick r:id="rId17"/>
              </a:rPr>
              <a:t>-1.</a:t>
            </a:r>
            <a:r>
              <a:rPr lang="en-US" sz="1200" u="sng" dirty="0">
                <a:hlinkClick r:id="rId17"/>
              </a:rPr>
              <a:t>jpg</a:t>
            </a:r>
            <a:r>
              <a:rPr lang="en-US" sz="1200" dirty="0"/>
              <a:t> </a:t>
            </a:r>
            <a:r>
              <a:rPr lang="ru-RU" sz="1200" dirty="0"/>
              <a:t>   Марина Раскова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6 слайд</a:t>
            </a:r>
          </a:p>
          <a:p>
            <a:r>
              <a:rPr lang="ru-RU" sz="1200" u="sng" dirty="0">
                <a:hlinkClick r:id="rId18"/>
              </a:rPr>
              <a:t>http://maps.at.ua/karta/Saratovskaya_Obl.jpg</a:t>
            </a:r>
            <a:r>
              <a:rPr lang="ru-RU" sz="1200" dirty="0"/>
              <a:t>  карта Саратовской </a:t>
            </a:r>
            <a:r>
              <a:rPr lang="ru-RU" sz="1200" dirty="0" smtClean="0"/>
              <a:t>области</a:t>
            </a:r>
          </a:p>
          <a:p>
            <a:r>
              <a:rPr lang="ru-RU" sz="1200" u="sng" dirty="0">
                <a:hlinkClick r:id="rId19"/>
              </a:rPr>
              <a:t>http://www.warheroes.ru/content/images/monuments/PAMYATNIKI2/Raskova_M_M_pam.jpg</a:t>
            </a:r>
            <a:r>
              <a:rPr lang="ru-RU" sz="1200" dirty="0"/>
              <a:t>  памятник Расковой Энгельс </a:t>
            </a:r>
            <a:r>
              <a:rPr lang="ru-RU" sz="1200" dirty="0" smtClean="0"/>
              <a:t>1953</a:t>
            </a:r>
          </a:p>
          <a:p>
            <a:r>
              <a:rPr lang="ru-RU" sz="1200" dirty="0" smtClean="0"/>
              <a:t>7 слайд</a:t>
            </a:r>
          </a:p>
          <a:p>
            <a:r>
              <a:rPr lang="ru-RU" sz="1200" u="sng" dirty="0">
                <a:hlinkClick r:id="rId4"/>
              </a:rPr>
              <a:t>http://slavyane.org/images/stories/Proshloe/night-witches-bershanskaya.jpg</a:t>
            </a:r>
            <a:r>
              <a:rPr lang="ru-RU" sz="1200" dirty="0"/>
              <a:t> </a:t>
            </a:r>
            <a:r>
              <a:rPr lang="ru-RU" sz="1200" dirty="0" smtClean="0"/>
              <a:t>  Евдокия </a:t>
            </a:r>
            <a:r>
              <a:rPr lang="ru-RU" sz="1200" dirty="0" err="1" smtClean="0"/>
              <a:t>Бершанская</a:t>
            </a:r>
            <a:endParaRPr lang="ru-RU" sz="1200" dirty="0" smtClean="0"/>
          </a:p>
          <a:p>
            <a:r>
              <a:rPr lang="ru-RU" sz="1200" dirty="0" smtClean="0">
                <a:solidFill>
                  <a:srgbClr val="002060"/>
                </a:solidFill>
              </a:rPr>
              <a:t>8 слайд</a:t>
            </a:r>
          </a:p>
          <a:p>
            <a:r>
              <a:rPr lang="ru-RU" sz="1200" u="sng" dirty="0">
                <a:hlinkClick r:id="rId20"/>
              </a:rPr>
              <a:t>http://mtdata.ru/u13/photoED93/20179793330-0/big.jpeg</a:t>
            </a:r>
            <a:r>
              <a:rPr lang="ru-RU" sz="1200" dirty="0"/>
              <a:t>  лётный состав </a:t>
            </a:r>
            <a:r>
              <a:rPr lang="ru-RU" sz="1200" dirty="0" smtClean="0"/>
              <a:t>полка</a:t>
            </a:r>
          </a:p>
          <a:p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34059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88640"/>
            <a:ext cx="8280920" cy="67403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10 слайд</a:t>
            </a:r>
          </a:p>
          <a:p>
            <a:r>
              <a:rPr lang="ru-RU" sz="1200" u="sng" dirty="0">
                <a:hlinkClick r:id="rId2"/>
              </a:rPr>
              <a:t>http://function.mil.ru/images/military/military/photo/5D1K0697S.jpg</a:t>
            </a:r>
            <a:r>
              <a:rPr lang="ru-RU" sz="1200" dirty="0"/>
              <a:t>  По – 2 </a:t>
            </a:r>
            <a:r>
              <a:rPr lang="ru-RU" sz="1200" dirty="0" err="1" smtClean="0"/>
              <a:t>цв</a:t>
            </a:r>
            <a:endParaRPr lang="ru-RU" sz="1200" dirty="0" smtClean="0"/>
          </a:p>
          <a:p>
            <a:r>
              <a:rPr lang="ru-RU" sz="1200" u="sng" dirty="0">
                <a:hlinkClick r:id="rId3"/>
              </a:rPr>
              <a:t>http://liubavyshka.ru/_ph/54/2/334909162.gif</a:t>
            </a:r>
            <a:r>
              <a:rPr lang="ru-RU" sz="1200" dirty="0"/>
              <a:t>  взрыв </a:t>
            </a:r>
            <a:endParaRPr lang="ru-RU" sz="1200" dirty="0" smtClean="0"/>
          </a:p>
          <a:p>
            <a:r>
              <a:rPr lang="en-US" sz="1200" dirty="0">
                <a:hlinkClick r:id="rId4"/>
              </a:rPr>
              <a:t>http://muzofon.com/search/</a:t>
            </a:r>
            <a:r>
              <a:rPr lang="ru-RU" sz="1200" dirty="0"/>
              <a:t>  Елена Камбурова – Когда вы на земле поёте (минус</a:t>
            </a:r>
            <a:r>
              <a:rPr lang="ru-RU" sz="1200" dirty="0" smtClean="0"/>
              <a:t>), отрывок боя</a:t>
            </a:r>
          </a:p>
          <a:p>
            <a:r>
              <a:rPr lang="ru-RU" sz="1200" dirty="0">
                <a:solidFill>
                  <a:srgbClr val="002060"/>
                </a:solidFill>
              </a:rPr>
              <a:t>11 слайд</a:t>
            </a:r>
          </a:p>
          <a:p>
            <a:r>
              <a:rPr lang="ru-RU" sz="1200" u="sng" dirty="0">
                <a:hlinkClick r:id="rId5"/>
              </a:rPr>
              <a:t>http://www.stihi.ru/pics/2013/09/26/48.jpg</a:t>
            </a:r>
            <a:r>
              <a:rPr lang="ru-RU" sz="1200" dirty="0"/>
              <a:t>   Евдокия </a:t>
            </a:r>
            <a:r>
              <a:rPr lang="ru-RU" sz="1200" dirty="0" err="1" smtClean="0"/>
              <a:t>Рачкевич</a:t>
            </a:r>
            <a:endParaRPr lang="ru-RU" sz="1200" dirty="0"/>
          </a:p>
          <a:p>
            <a:r>
              <a:rPr lang="ru-RU" sz="1200" dirty="0" smtClean="0"/>
              <a:t>12 слайд</a:t>
            </a:r>
            <a:br>
              <a:rPr lang="ru-RU" sz="1200" dirty="0" smtClean="0"/>
            </a:b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muzofon.com/search/</a:t>
            </a:r>
            <a:r>
              <a:rPr lang="ru-RU" sz="1200" dirty="0" smtClean="0"/>
              <a:t>  Елена Камбурова – Когда вы на земле поёте (минус)</a:t>
            </a:r>
          </a:p>
          <a:p>
            <a:r>
              <a:rPr lang="en-US" sz="1200" u="sng" dirty="0" smtClean="0">
                <a:hlinkClick r:id="rId6"/>
              </a:rPr>
              <a:t>http</a:t>
            </a:r>
            <a:r>
              <a:rPr lang="ru-RU" sz="1200" u="sng" dirty="0">
                <a:hlinkClick r:id="rId6"/>
              </a:rPr>
              <a:t>://</a:t>
            </a:r>
            <a:r>
              <a:rPr lang="en-US" sz="1200" u="sng" dirty="0" err="1">
                <a:hlinkClick r:id="rId6"/>
              </a:rPr>
              <a:t>zernukov</a:t>
            </a:r>
            <a:r>
              <a:rPr lang="ru-RU" sz="1200" u="sng" dirty="0">
                <a:hlinkClick r:id="rId6"/>
              </a:rPr>
              <a:t>.</a:t>
            </a:r>
            <a:r>
              <a:rPr lang="en-US" sz="1200" u="sng" dirty="0" err="1">
                <a:hlinkClick r:id="rId6"/>
              </a:rPr>
              <a:t>narod</a:t>
            </a:r>
            <a:r>
              <a:rPr lang="ru-RU" sz="1200" u="sng" dirty="0">
                <a:hlinkClick r:id="rId6"/>
              </a:rPr>
              <a:t>.</a:t>
            </a:r>
            <a:r>
              <a:rPr lang="en-US" sz="1200" u="sng" dirty="0" err="1">
                <a:hlinkClick r:id="rId6"/>
              </a:rPr>
              <a:t>ru</a:t>
            </a:r>
            <a:r>
              <a:rPr lang="ru-RU" sz="1200" u="sng" dirty="0">
                <a:hlinkClick r:id="rId6"/>
              </a:rPr>
              <a:t>/</a:t>
            </a:r>
            <a:r>
              <a:rPr lang="en-US" sz="1200" u="sng" dirty="0">
                <a:hlinkClick r:id="rId6"/>
              </a:rPr>
              <a:t>images</a:t>
            </a:r>
            <a:r>
              <a:rPr lang="ru-RU" sz="1200" u="sng" dirty="0">
                <a:hlinkClick r:id="rId6"/>
              </a:rPr>
              <a:t>/</a:t>
            </a:r>
            <a:r>
              <a:rPr lang="en-US" sz="1200" u="sng" dirty="0" err="1">
                <a:hlinkClick r:id="rId6"/>
              </a:rPr>
              <a:t>zvezda</a:t>
            </a:r>
            <a:r>
              <a:rPr lang="ru-RU" sz="1200" u="sng" dirty="0">
                <a:hlinkClick r:id="rId6"/>
              </a:rPr>
              <a:t>.</a:t>
            </a:r>
            <a:r>
              <a:rPr lang="en-US" sz="1200" u="sng" dirty="0">
                <a:hlinkClick r:id="rId6"/>
              </a:rPr>
              <a:t>jpg</a:t>
            </a:r>
            <a:r>
              <a:rPr lang="en-US" sz="1200" dirty="0"/>
              <a:t> </a:t>
            </a:r>
            <a:r>
              <a:rPr lang="en-US" sz="1200" dirty="0" err="1"/>
              <a:t>zvezda</a:t>
            </a:r>
            <a:endParaRPr lang="ru-RU" sz="1200" dirty="0" smtClean="0"/>
          </a:p>
          <a:p>
            <a:r>
              <a:rPr lang="en-US" sz="1200" u="sng" dirty="0">
                <a:hlinkClick r:id="rId7"/>
              </a:rPr>
              <a:t>http</a:t>
            </a:r>
            <a:r>
              <a:rPr lang="ru-RU" sz="1200" u="sng" dirty="0">
                <a:hlinkClick r:id="rId7"/>
              </a:rPr>
              <a:t>://</a:t>
            </a:r>
            <a:r>
              <a:rPr lang="en-US" sz="1200" u="sng" dirty="0" err="1">
                <a:hlinkClick r:id="rId7"/>
              </a:rPr>
              <a:t>bestwriter</a:t>
            </a:r>
            <a:r>
              <a:rPr lang="ru-RU" sz="1200" u="sng" dirty="0">
                <a:hlinkClick r:id="rId7"/>
              </a:rPr>
              <a:t>.</a:t>
            </a:r>
            <a:r>
              <a:rPr lang="en-US" sz="1200" u="sng" dirty="0" err="1">
                <a:hlinkClick r:id="rId7"/>
              </a:rPr>
              <a:t>ru</a:t>
            </a:r>
            <a:r>
              <a:rPr lang="ru-RU" sz="1200" u="sng" dirty="0">
                <a:hlinkClick r:id="rId7"/>
              </a:rPr>
              <a:t>/</a:t>
            </a:r>
            <a:r>
              <a:rPr lang="en-US" sz="1200" u="sng" dirty="0">
                <a:hlinkClick r:id="rId7"/>
              </a:rPr>
              <a:t>image</a:t>
            </a:r>
            <a:r>
              <a:rPr lang="ru-RU" sz="1200" u="sng" dirty="0">
                <a:hlinkClick r:id="rId7"/>
              </a:rPr>
              <a:t>/</a:t>
            </a:r>
            <a:r>
              <a:rPr lang="en-US" sz="1200" u="sng" dirty="0" err="1">
                <a:hlinkClick r:id="rId7"/>
              </a:rPr>
              <a:t>aronre</a:t>
            </a:r>
            <a:r>
              <a:rPr lang="ru-RU" sz="1200" u="sng" dirty="0">
                <a:hlinkClick r:id="rId7"/>
              </a:rPr>
              <a:t>.</a:t>
            </a:r>
            <a:r>
              <a:rPr lang="en-US" sz="1200" u="sng" dirty="0">
                <a:hlinkClick r:id="rId7"/>
              </a:rPr>
              <a:t>JPG</a:t>
            </a:r>
            <a:r>
              <a:rPr lang="ru-RU" sz="1200" dirty="0"/>
              <a:t> Раиса Аронова</a:t>
            </a:r>
          </a:p>
          <a:p>
            <a:r>
              <a:rPr lang="ru-RU" sz="1200" u="sng" dirty="0" smtClean="0">
                <a:hlinkClick r:id="rId8"/>
              </a:rPr>
              <a:t>http</a:t>
            </a:r>
            <a:r>
              <a:rPr lang="ru-RU" sz="1200" u="sng" dirty="0">
                <a:hlinkClick r:id="rId8"/>
              </a:rPr>
              <a:t>://www.bestwriter.ru/image/bvl.JPG</a:t>
            </a:r>
            <a:r>
              <a:rPr lang="ru-RU" sz="1200" dirty="0"/>
              <a:t>  Вера </a:t>
            </a:r>
            <a:r>
              <a:rPr lang="ru-RU" sz="1200" dirty="0" err="1" smtClean="0"/>
              <a:t>Белик</a:t>
            </a:r>
            <a:endParaRPr lang="ru-RU" sz="1200" dirty="0" smtClean="0"/>
          </a:p>
          <a:p>
            <a:r>
              <a:rPr lang="ru-RU" sz="1200" u="sng" dirty="0">
                <a:hlinkClick r:id="rId9"/>
              </a:rPr>
              <a:t>http://vladivostok.russiaregionpress.ru/files/2010/10/2cdc65ecd6862fc02b72ecbcf7245aa9.jpg</a:t>
            </a:r>
            <a:r>
              <a:rPr lang="ru-RU" sz="1200" dirty="0"/>
              <a:t> </a:t>
            </a:r>
            <a:r>
              <a:rPr lang="ru-RU" sz="1200" dirty="0" err="1"/>
              <a:t>Руфима</a:t>
            </a:r>
            <a:r>
              <a:rPr lang="ru-RU" sz="1200" dirty="0"/>
              <a:t> </a:t>
            </a:r>
            <a:r>
              <a:rPr lang="ru-RU" sz="1200" dirty="0" err="1"/>
              <a:t>Гашева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u="sng" dirty="0" smtClean="0">
                <a:hlinkClick r:id="rId10"/>
              </a:rPr>
              <a:t>http</a:t>
            </a:r>
            <a:r>
              <a:rPr lang="ru-RU" sz="1200" u="sng" dirty="0">
                <a:hlinkClick r:id="rId10"/>
              </a:rPr>
              <a:t>://content.foto.mail.ru/mail/aleks_nikolaev_77/_blogs/i-432.jpg</a:t>
            </a:r>
            <a:r>
              <a:rPr lang="ru-RU" sz="1200" dirty="0"/>
              <a:t> </a:t>
            </a:r>
            <a:r>
              <a:rPr lang="ru-RU" sz="1200" dirty="0" err="1"/>
              <a:t>Гельман</a:t>
            </a:r>
            <a:r>
              <a:rPr lang="ru-RU" sz="1200" dirty="0"/>
              <a:t> </a:t>
            </a:r>
            <a:r>
              <a:rPr lang="ru-RU" sz="1200" dirty="0" smtClean="0"/>
              <a:t>Полина</a:t>
            </a:r>
          </a:p>
          <a:p>
            <a:r>
              <a:rPr lang="en-US" sz="1200" u="sng" dirty="0">
                <a:hlinkClick r:id="rId11"/>
              </a:rPr>
              <a:t>http</a:t>
            </a:r>
            <a:r>
              <a:rPr lang="ru-RU" sz="1200" u="sng" dirty="0">
                <a:hlinkClick r:id="rId11"/>
              </a:rPr>
              <a:t>://</a:t>
            </a:r>
            <a:r>
              <a:rPr lang="en-US" sz="1200" u="sng" dirty="0">
                <a:hlinkClick r:id="rId11"/>
              </a:rPr>
              <a:t>www</a:t>
            </a:r>
            <a:r>
              <a:rPr lang="ru-RU" sz="1200" u="sng" dirty="0">
                <a:hlinkClick r:id="rId11"/>
              </a:rPr>
              <a:t>.</a:t>
            </a:r>
            <a:r>
              <a:rPr lang="en-US" sz="1200" u="sng" dirty="0" err="1">
                <a:hlinkClick r:id="rId11"/>
              </a:rPr>
              <a:t>bestwriter</a:t>
            </a:r>
            <a:r>
              <a:rPr lang="ru-RU" sz="1200" u="sng" dirty="0">
                <a:hlinkClick r:id="rId11"/>
              </a:rPr>
              <a:t>.</a:t>
            </a:r>
            <a:r>
              <a:rPr lang="en-US" sz="1200" u="sng" dirty="0" err="1">
                <a:hlinkClick r:id="rId11"/>
              </a:rPr>
              <a:t>ru</a:t>
            </a:r>
            <a:r>
              <a:rPr lang="ru-RU" sz="1200" u="sng" dirty="0">
                <a:hlinkClick r:id="rId11"/>
              </a:rPr>
              <a:t>/</a:t>
            </a:r>
            <a:r>
              <a:rPr lang="en-US" sz="1200" u="sng" dirty="0">
                <a:hlinkClick r:id="rId11"/>
              </a:rPr>
              <a:t>image</a:t>
            </a:r>
            <a:r>
              <a:rPr lang="ru-RU" sz="1200" u="sng" dirty="0">
                <a:hlinkClick r:id="rId11"/>
              </a:rPr>
              <a:t>/</a:t>
            </a:r>
            <a:r>
              <a:rPr lang="en-US" sz="1200" u="sng" dirty="0" err="1">
                <a:hlinkClick r:id="rId11"/>
              </a:rPr>
              <a:t>zhea</a:t>
            </a:r>
            <a:r>
              <a:rPr lang="ru-RU" sz="1200" u="sng" dirty="0">
                <a:hlinkClick r:id="rId11"/>
              </a:rPr>
              <a:t>.</a:t>
            </a:r>
            <a:r>
              <a:rPr lang="en-US" sz="1200" u="sng" dirty="0">
                <a:hlinkClick r:id="rId11"/>
              </a:rPr>
              <a:t>JPG</a:t>
            </a:r>
            <a:r>
              <a:rPr lang="en-US" sz="1200" dirty="0"/>
              <a:t> </a:t>
            </a:r>
            <a:r>
              <a:rPr lang="ru-RU" sz="1200" dirty="0"/>
              <a:t>Евгения </a:t>
            </a:r>
            <a:r>
              <a:rPr lang="ru-RU" sz="1200" dirty="0" err="1"/>
              <a:t>Жигуленко</a:t>
            </a:r>
            <a:endParaRPr lang="ru-RU" sz="1200" dirty="0"/>
          </a:p>
          <a:p>
            <a:r>
              <a:rPr lang="ru-RU" sz="1200" u="sng" dirty="0">
                <a:hlinkClick r:id="rId12"/>
              </a:rPr>
              <a:t>http://www.bestwriter.ru/image/mtp.JPG</a:t>
            </a:r>
            <a:r>
              <a:rPr lang="ru-RU" sz="1200" dirty="0"/>
              <a:t>  Макарова </a:t>
            </a:r>
            <a:r>
              <a:rPr lang="ru-RU" sz="1200" dirty="0" smtClean="0"/>
              <a:t>Татьяна</a:t>
            </a:r>
          </a:p>
          <a:p>
            <a:r>
              <a:rPr lang="ru-RU" sz="1200" u="sng" dirty="0">
                <a:hlinkClick r:id="rId13"/>
              </a:rPr>
              <a:t>http://img1.liveinternet.ru/images/attach/c/0/47/50/47050334_1080470.jpg </a:t>
            </a:r>
            <a:r>
              <a:rPr lang="ru-RU" sz="1200" u="sng" dirty="0" smtClean="0"/>
              <a:t> </a:t>
            </a:r>
            <a:r>
              <a:rPr lang="ru-RU" sz="1200" dirty="0" err="1" smtClean="0"/>
              <a:t>Меклин</a:t>
            </a:r>
            <a:r>
              <a:rPr lang="ru-RU" sz="1200" dirty="0" smtClean="0"/>
              <a:t> Наталья</a:t>
            </a:r>
          </a:p>
          <a:p>
            <a:r>
              <a:rPr lang="ru-RU" sz="1200" u="sng" dirty="0">
                <a:hlinkClick r:id="rId14"/>
              </a:rPr>
              <a:t>http://waralbum.ru/wp-content/uploads/yapb_cache/78545214555.a4knxot04t4c00o0s880848c8.ejcuplo1l0oo0sk8c40s8osc4.th.jpeg</a:t>
            </a:r>
            <a:r>
              <a:rPr lang="ru-RU" sz="1200" dirty="0"/>
              <a:t>  </a:t>
            </a:r>
            <a:r>
              <a:rPr lang="ru-RU" sz="1200" dirty="0" smtClean="0"/>
              <a:t> </a:t>
            </a:r>
            <a:r>
              <a:rPr lang="ru-RU" sz="1200" dirty="0" err="1"/>
              <a:t>Евд</a:t>
            </a:r>
            <a:r>
              <a:rPr lang="ru-RU" sz="1200" dirty="0"/>
              <a:t> Никулина</a:t>
            </a:r>
          </a:p>
          <a:p>
            <a:r>
              <a:rPr lang="ru-RU" sz="1200" u="sng" dirty="0" smtClean="0">
                <a:hlinkClick r:id="rId15"/>
              </a:rPr>
              <a:t>http</a:t>
            </a:r>
            <a:r>
              <a:rPr lang="ru-RU" sz="1200" u="sng" dirty="0">
                <a:hlinkClick r:id="rId15"/>
              </a:rPr>
              <a:t>://www.bestwriter.ru/image/nei.JPG</a:t>
            </a:r>
            <a:r>
              <a:rPr lang="ru-RU" sz="1200" dirty="0"/>
              <a:t>  </a:t>
            </a:r>
            <a:r>
              <a:rPr lang="ru-RU" sz="1200" dirty="0" err="1"/>
              <a:t>Носаль</a:t>
            </a:r>
            <a:r>
              <a:rPr lang="ru-RU" sz="1200" dirty="0"/>
              <a:t> Евдокия</a:t>
            </a:r>
          </a:p>
          <a:p>
            <a:r>
              <a:rPr lang="ru-RU" sz="1200" u="sng" dirty="0">
                <a:hlinkClick r:id="rId16"/>
              </a:rPr>
              <a:t>http://www.bestwriter.ru/image/pzi.JPG</a:t>
            </a:r>
            <a:r>
              <a:rPr lang="ru-RU" sz="1200" dirty="0"/>
              <a:t>  Парфёнова (Акимова) Зоя</a:t>
            </a:r>
          </a:p>
          <a:p>
            <a:r>
              <a:rPr lang="ru-RU" sz="1200" u="sng" dirty="0">
                <a:hlinkClick r:id="rId17"/>
              </a:rPr>
              <a:t>http://img-fotki.yandex.ru/get/38/rata16.a/0_116c9_2117de1c_XL</a:t>
            </a:r>
            <a:r>
              <a:rPr lang="ru-RU" sz="1200" dirty="0"/>
              <a:t>  Пасько </a:t>
            </a:r>
            <a:r>
              <a:rPr lang="ru-RU" sz="1200" dirty="0" smtClean="0"/>
              <a:t>Евдокия</a:t>
            </a:r>
          </a:p>
          <a:p>
            <a:r>
              <a:rPr lang="ru-RU" sz="1200" u="sng" dirty="0">
                <a:hlinkClick r:id="rId18"/>
              </a:rPr>
              <a:t>http://tamanskipolk46.narod.ru/images/pnv.jpg</a:t>
            </a:r>
            <a:r>
              <a:rPr lang="ru-RU" sz="1200" dirty="0"/>
              <a:t> Надежда Попова</a:t>
            </a:r>
          </a:p>
          <a:p>
            <a:r>
              <a:rPr lang="ru-RU" sz="1200" u="sng" dirty="0" smtClean="0">
                <a:hlinkClick r:id="rId19"/>
              </a:rPr>
              <a:t>http</a:t>
            </a:r>
            <a:r>
              <a:rPr lang="ru-RU" sz="1200" u="sng" dirty="0">
                <a:hlinkClick r:id="rId19"/>
              </a:rPr>
              <a:t>://www.bestwriter.ru/image/rnm.JPG</a:t>
            </a:r>
            <a:r>
              <a:rPr lang="ru-RU" sz="1200" dirty="0"/>
              <a:t> </a:t>
            </a:r>
            <a:r>
              <a:rPr lang="ru-RU" sz="1200" dirty="0" err="1"/>
              <a:t>Распопова</a:t>
            </a:r>
            <a:r>
              <a:rPr lang="ru-RU" sz="1200" dirty="0"/>
              <a:t> Нина</a:t>
            </a:r>
          </a:p>
          <a:p>
            <a:r>
              <a:rPr lang="ru-RU" sz="1200" u="sng" dirty="0">
                <a:hlinkClick r:id="rId20"/>
              </a:rPr>
              <a:t>http://fcdn.valka.cz/files/thumbs/t_l.n.rozanova_176.jpg</a:t>
            </a:r>
            <a:r>
              <a:rPr lang="ru-RU" sz="1200" dirty="0"/>
              <a:t>  Розанова </a:t>
            </a:r>
            <a:r>
              <a:rPr lang="ru-RU" sz="1200" dirty="0" smtClean="0"/>
              <a:t>Лариса</a:t>
            </a:r>
          </a:p>
          <a:p>
            <a:r>
              <a:rPr lang="ru-RU" sz="1200" u="sng" dirty="0">
                <a:hlinkClick r:id="rId21"/>
              </a:rPr>
              <a:t>http://young.rzd.ru/dbmm/images/41/4080/4201974</a:t>
            </a:r>
            <a:r>
              <a:rPr lang="ru-RU" sz="1200" dirty="0"/>
              <a:t>  Женя Руднева</a:t>
            </a:r>
          </a:p>
          <a:p>
            <a:r>
              <a:rPr lang="ru-RU" sz="1200" u="sng" dirty="0">
                <a:hlinkClick r:id="rId22"/>
              </a:rPr>
              <a:t>http://www.wnd.su/uploads/posts/2011-02/1297113687_8genshchiny7.jpeg</a:t>
            </a:r>
            <a:r>
              <a:rPr lang="ru-RU" sz="1200" dirty="0"/>
              <a:t> Рябова </a:t>
            </a:r>
            <a:r>
              <a:rPr lang="ru-RU" sz="1200" dirty="0" smtClean="0"/>
              <a:t>Екатерина</a:t>
            </a:r>
          </a:p>
          <a:p>
            <a:r>
              <a:rPr lang="ru-RU" sz="1200" u="sng" dirty="0">
                <a:hlinkClick r:id="rId23"/>
              </a:rPr>
              <a:t>http://</a:t>
            </a:r>
            <a:r>
              <a:rPr lang="ru-RU" sz="1200" u="sng" dirty="0" smtClean="0">
                <a:hlinkClick r:id="rId23"/>
              </a:rPr>
              <a:t>img1.liveinternet.ru/images/attach/c/1/58/526/58526235_SanfirovaOlgaAldr.jpg</a:t>
            </a:r>
            <a:r>
              <a:rPr lang="ru-RU" sz="1200" u="sng" dirty="0" smtClean="0"/>
              <a:t>   </a:t>
            </a:r>
            <a:endParaRPr lang="ru-RU" sz="1200" dirty="0"/>
          </a:p>
          <a:p>
            <a:r>
              <a:rPr lang="ru-RU" sz="1200" u="sng" dirty="0">
                <a:hlinkClick r:id="rId24"/>
              </a:rPr>
              <a:t>http://www.bestwriter.ru/image/serif.JPG</a:t>
            </a:r>
            <a:r>
              <a:rPr lang="ru-RU" sz="1200" dirty="0"/>
              <a:t>  </a:t>
            </a:r>
            <a:r>
              <a:rPr lang="ru-RU" sz="1200" dirty="0" err="1"/>
              <a:t>Себрова</a:t>
            </a:r>
            <a:r>
              <a:rPr lang="ru-RU" sz="1200" dirty="0"/>
              <a:t> Ирина</a:t>
            </a:r>
          </a:p>
          <a:p>
            <a:r>
              <a:rPr lang="ru-RU" sz="1200" u="sng" dirty="0">
                <a:hlinkClick r:id="rId25"/>
              </a:rPr>
              <a:t>http://www.vedtver.ru/upload/information_system_15/5/1/7/item_517/information_items_517.jpg</a:t>
            </a:r>
            <a:r>
              <a:rPr lang="ru-RU" sz="1200" dirty="0"/>
              <a:t>  Смирнова Мария</a:t>
            </a:r>
          </a:p>
          <a:p>
            <a:r>
              <a:rPr lang="ru-RU" sz="1200" u="sng" dirty="0">
                <a:hlinkClick r:id="rId26"/>
              </a:rPr>
              <a:t>http://www.bestwriter.ru/image/smg.JPG</a:t>
            </a:r>
            <a:r>
              <a:rPr lang="ru-RU" sz="1200" dirty="0"/>
              <a:t>  </a:t>
            </a:r>
            <a:r>
              <a:rPr lang="ru-RU" sz="1200" dirty="0" err="1"/>
              <a:t>Сыртламова</a:t>
            </a:r>
            <a:r>
              <a:rPr lang="ru-RU" sz="1200" dirty="0"/>
              <a:t> </a:t>
            </a:r>
            <a:r>
              <a:rPr lang="ru-RU" sz="1200" dirty="0" err="1"/>
              <a:t>Магуба</a:t>
            </a:r>
            <a:endParaRPr lang="ru-RU" sz="1200" dirty="0"/>
          </a:p>
          <a:p>
            <a:r>
              <a:rPr lang="ru-RU" sz="1200" u="sng" dirty="0">
                <a:hlinkClick r:id="rId27"/>
              </a:rPr>
              <a:t>http://alibudm.narod.ru/pis/img/436.jpg</a:t>
            </a:r>
            <a:r>
              <a:rPr lang="ru-RU" sz="1200" dirty="0"/>
              <a:t>  Ульяненко Нина</a:t>
            </a:r>
          </a:p>
          <a:p>
            <a:r>
              <a:rPr lang="ru-RU" sz="1200" u="sng" dirty="0">
                <a:hlinkClick r:id="rId28"/>
              </a:rPr>
              <a:t>http://www.bestwriter.ru/image/haf.JPG</a:t>
            </a:r>
            <a:r>
              <a:rPr lang="ru-RU" sz="1200" dirty="0"/>
              <a:t>  Худякова Антонина</a:t>
            </a:r>
          </a:p>
          <a:p>
            <a:r>
              <a:rPr lang="ru-RU" sz="1200" u="sng" dirty="0">
                <a:hlinkClick r:id="rId29"/>
              </a:rPr>
              <a:t>http://фото.мабута.рф/albums/podrugi/01.jpg</a:t>
            </a:r>
            <a:r>
              <a:rPr lang="ru-RU" sz="1200" dirty="0"/>
              <a:t>  </a:t>
            </a:r>
            <a:r>
              <a:rPr lang="ru-RU" sz="1200" dirty="0" err="1"/>
              <a:t>Чечнёва</a:t>
            </a:r>
            <a:r>
              <a:rPr lang="ru-RU" sz="1200" dirty="0"/>
              <a:t> </a:t>
            </a:r>
            <a:r>
              <a:rPr lang="ru-RU" sz="1200" dirty="0" smtClean="0"/>
              <a:t>Марина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13 </a:t>
            </a:r>
            <a:r>
              <a:rPr lang="ru-RU" sz="1200" dirty="0">
                <a:solidFill>
                  <a:srgbClr val="002060"/>
                </a:solidFill>
              </a:rPr>
              <a:t>слайд</a:t>
            </a:r>
            <a:br>
              <a:rPr lang="ru-RU" sz="1200" dirty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  <a:hlinkClick r:id="rId2"/>
              </a:rPr>
              <a:t>http://function.mil.ru/images/military/military/photo/5D1K0697S.jpg</a:t>
            </a:r>
            <a:r>
              <a:rPr lang="ru-RU" sz="1200" dirty="0">
                <a:solidFill>
                  <a:srgbClr val="002060"/>
                </a:solidFill>
              </a:rPr>
              <a:t>    По – 2 </a:t>
            </a:r>
            <a:r>
              <a:rPr lang="ru-RU" sz="1200" dirty="0" smtClean="0">
                <a:solidFill>
                  <a:srgbClr val="002060"/>
                </a:solidFill>
              </a:rPr>
              <a:t>цветной</a:t>
            </a:r>
          </a:p>
        </p:txBody>
      </p:sp>
    </p:spTree>
    <p:extLst>
      <p:ext uri="{BB962C8B-B14F-4D97-AF65-F5344CB8AC3E}">
        <p14:creationId xmlns:p14="http://schemas.microsoft.com/office/powerpoint/2010/main" val="24813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88640"/>
            <a:ext cx="8280920" cy="6463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hlinkClick r:id="rId2"/>
              </a:rPr>
              <a:t>http://musofon/com</a:t>
            </a:r>
            <a:r>
              <a:rPr lang="en-US" sz="1200" dirty="0">
                <a:solidFill>
                  <a:srgbClr val="002060"/>
                </a:solidFill>
              </a:rPr>
              <a:t>   </a:t>
            </a:r>
            <a:r>
              <a:rPr lang="ru-RU" sz="1200" dirty="0">
                <a:solidFill>
                  <a:srgbClr val="002060"/>
                </a:solidFill>
              </a:rPr>
              <a:t>звук самолёта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14 </a:t>
            </a:r>
            <a:r>
              <a:rPr lang="ru-RU" sz="1200" dirty="0">
                <a:solidFill>
                  <a:srgbClr val="002060"/>
                </a:solidFill>
              </a:rPr>
              <a:t>слайд</a:t>
            </a:r>
          </a:p>
          <a:p>
            <a:r>
              <a:rPr lang="ru-RU" sz="1200" u="sng" dirty="0">
                <a:hlinkClick r:id="rId3"/>
              </a:rPr>
              <a:t>http://abunda.ru/uploads/posts/2008-05/1212031846_10.jpg</a:t>
            </a:r>
            <a:r>
              <a:rPr lang="ru-RU" sz="1200" dirty="0"/>
              <a:t>    плакат 2</a:t>
            </a:r>
          </a:p>
          <a:p>
            <a:r>
              <a:rPr lang="ru-RU" sz="1200" u="sng" dirty="0">
                <a:hlinkClick r:id="rId4"/>
              </a:rPr>
              <a:t>http://topwar.ru/uploads/posts/2011-04/1302018871_bez-imeni-7.jpg</a:t>
            </a:r>
            <a:r>
              <a:rPr lang="ru-RU" sz="1200" dirty="0"/>
              <a:t>  Н.Н Поликарпов</a:t>
            </a:r>
          </a:p>
          <a:p>
            <a:r>
              <a:rPr lang="ru-RU" sz="1200" dirty="0">
                <a:solidFill>
                  <a:srgbClr val="002060"/>
                </a:solidFill>
              </a:rPr>
              <a:t>16 слайд</a:t>
            </a:r>
          </a:p>
          <a:p>
            <a:r>
              <a:rPr lang="ru-RU" sz="1200" dirty="0">
                <a:solidFill>
                  <a:srgbClr val="002060"/>
                </a:solidFill>
                <a:hlinkClick r:id="rId5"/>
              </a:rPr>
              <a:t>http://function.mil.ru/images/military/military/photo/5D1K0697S.jpg</a:t>
            </a:r>
            <a:r>
              <a:rPr lang="ru-RU" sz="1200" dirty="0">
                <a:solidFill>
                  <a:srgbClr val="002060"/>
                </a:solidFill>
              </a:rPr>
              <a:t>    По – 2 цветной</a:t>
            </a:r>
          </a:p>
          <a:p>
            <a:r>
              <a:rPr lang="ru-RU" sz="1200" dirty="0">
                <a:solidFill>
                  <a:srgbClr val="002060"/>
                </a:solidFill>
              </a:rPr>
              <a:t>17 слайд</a:t>
            </a:r>
          </a:p>
          <a:p>
            <a:r>
              <a:rPr lang="ru-RU" sz="1200" u="sng" dirty="0">
                <a:hlinkClick r:id="rId6"/>
              </a:rPr>
              <a:t>http://allaircraft.ru/uploads/posts/2012-04/1334671595_po-2.7.jpg</a:t>
            </a:r>
            <a:r>
              <a:rPr lang="ru-RU" sz="1200" dirty="0"/>
              <a:t>   По 2.7</a:t>
            </a:r>
          </a:p>
          <a:p>
            <a:r>
              <a:rPr lang="ru-RU" sz="1200" dirty="0">
                <a:solidFill>
                  <a:srgbClr val="002060"/>
                </a:solidFill>
              </a:rPr>
              <a:t>18 </a:t>
            </a:r>
            <a:r>
              <a:rPr lang="ru-RU" sz="1200" dirty="0" smtClean="0">
                <a:solidFill>
                  <a:srgbClr val="002060"/>
                </a:solidFill>
              </a:rPr>
              <a:t>слайд</a:t>
            </a:r>
          </a:p>
          <a:p>
            <a:r>
              <a:rPr lang="en-US" sz="1200" dirty="0">
                <a:solidFill>
                  <a:srgbClr val="002060"/>
                </a:solidFill>
                <a:hlinkClick r:id="rId2"/>
              </a:rPr>
              <a:t>http://musofon/com</a:t>
            </a:r>
            <a:r>
              <a:rPr lang="en-US" sz="1200" dirty="0">
                <a:solidFill>
                  <a:srgbClr val="002060"/>
                </a:solidFill>
              </a:rPr>
              <a:t>   </a:t>
            </a:r>
            <a:r>
              <a:rPr lang="ru-RU" sz="1200" dirty="0">
                <a:solidFill>
                  <a:srgbClr val="002060"/>
                </a:solidFill>
              </a:rPr>
              <a:t>звук </a:t>
            </a:r>
            <a:r>
              <a:rPr lang="ru-RU" sz="1200" dirty="0" smtClean="0">
                <a:solidFill>
                  <a:srgbClr val="002060"/>
                </a:solidFill>
              </a:rPr>
              <a:t>самолёта</a:t>
            </a:r>
          </a:p>
          <a:p>
            <a:r>
              <a:rPr lang="ru-RU" sz="1200" u="sng" dirty="0">
                <a:hlinkClick r:id="rId7"/>
              </a:rPr>
              <a:t>http://img0.liveinternet.ru/images/attach/c/6/90/327/90327690_081112_1321_1003.jpg</a:t>
            </a:r>
            <a:r>
              <a:rPr lang="ru-RU" sz="1200" dirty="0"/>
              <a:t> По  2- фото</a:t>
            </a:r>
          </a:p>
          <a:p>
            <a:r>
              <a:rPr lang="ru-RU" sz="1200" u="sng" dirty="0" smtClean="0">
                <a:hlinkClick r:id="rId8"/>
              </a:rPr>
              <a:t>http</a:t>
            </a:r>
            <a:r>
              <a:rPr lang="ru-RU" sz="1200" u="sng" dirty="0">
                <a:hlinkClick r:id="rId8"/>
              </a:rPr>
              <a:t>://www.ufolog.ru/files/articles/ag_small_75a19f0e8e08444ca97dd4a60282b634.jpg</a:t>
            </a:r>
            <a:r>
              <a:rPr lang="ru-RU" sz="1200" dirty="0"/>
              <a:t>   По </a:t>
            </a:r>
            <a:r>
              <a:rPr lang="ru-RU" sz="1200" dirty="0" smtClean="0"/>
              <a:t>2</a:t>
            </a:r>
          </a:p>
          <a:p>
            <a:r>
              <a:rPr lang="ru-RU" sz="1200" u="sng" dirty="0">
                <a:hlinkClick r:id="rId9"/>
              </a:rPr>
              <a:t>http://</a:t>
            </a:r>
            <a:r>
              <a:rPr lang="ru-RU" sz="1200" u="sng" dirty="0" smtClean="0">
                <a:hlinkClick r:id="rId9"/>
              </a:rPr>
              <a:t>img11.nnm.me/c/a/9/2/b/670ed67363bbff1d2c9e6be1537_prev.jpg</a:t>
            </a:r>
            <a:r>
              <a:rPr lang="ru-RU" sz="1200" u="sng" dirty="0" smtClean="0"/>
              <a:t> </a:t>
            </a:r>
            <a:r>
              <a:rPr lang="ru-RU" sz="1200" dirty="0" smtClean="0"/>
              <a:t>   </a:t>
            </a:r>
            <a:r>
              <a:rPr lang="ru-RU" sz="1200" dirty="0"/>
              <a:t>механики на </a:t>
            </a:r>
            <a:r>
              <a:rPr lang="ru-RU" sz="1200" dirty="0" smtClean="0"/>
              <a:t>аэродроме</a:t>
            </a:r>
          </a:p>
          <a:p>
            <a:r>
              <a:rPr lang="ru-RU" sz="1200" u="sng" dirty="0">
                <a:hlinkClick r:id="rId10"/>
              </a:rPr>
              <a:t>http://www.oboznik.ru/wp-content/uploads/2012/02/112.jpg</a:t>
            </a:r>
            <a:r>
              <a:rPr lang="ru-RU" sz="1200" dirty="0"/>
              <a:t>  трое у самолета</a:t>
            </a:r>
            <a:r>
              <a:rPr lang="ru-RU" sz="1200" dirty="0" smtClean="0"/>
              <a:t> </a:t>
            </a:r>
          </a:p>
          <a:p>
            <a:r>
              <a:rPr lang="ru-RU" sz="1200" u="sng" dirty="0">
                <a:hlinkClick r:id="rId11"/>
              </a:rPr>
              <a:t>http://www.likebook.ru/store/pictures/153/153125/27.jpg</a:t>
            </a:r>
            <a:r>
              <a:rPr lang="ru-RU" sz="1200" dirty="0"/>
              <a:t>  подготовка </a:t>
            </a:r>
            <a:r>
              <a:rPr lang="ru-RU" sz="1200" dirty="0" smtClean="0"/>
              <a:t>самолёта  механики</a:t>
            </a:r>
          </a:p>
          <a:p>
            <a:r>
              <a:rPr lang="ru-RU" sz="1200" u="sng" dirty="0">
                <a:hlinkClick r:id="rId12"/>
              </a:rPr>
              <a:t>http://mtdata.ru/u4/photo3199/20654443072-0/big.jpeg</a:t>
            </a:r>
            <a:r>
              <a:rPr lang="ru-RU" sz="1200" dirty="0"/>
              <a:t>  </a:t>
            </a:r>
            <a:r>
              <a:rPr lang="ru-RU" sz="1200" dirty="0" err="1"/>
              <a:t>вооруженцы</a:t>
            </a:r>
            <a:r>
              <a:rPr lang="ru-RU" sz="1200" dirty="0"/>
              <a:t> вставляют </a:t>
            </a:r>
            <a:r>
              <a:rPr lang="ru-RU" sz="1200" dirty="0" smtClean="0"/>
              <a:t>взрыватель</a:t>
            </a:r>
          </a:p>
          <a:p>
            <a:r>
              <a:rPr lang="ru-RU" sz="1200" u="sng" dirty="0">
                <a:hlinkClick r:id="rId13"/>
              </a:rPr>
              <a:t>http://za-urozai.ucoz.ru/17-2011/foto.jpg</a:t>
            </a:r>
            <a:r>
              <a:rPr lang="ru-RU" sz="1200" dirty="0"/>
              <a:t>  </a:t>
            </a:r>
            <a:r>
              <a:rPr lang="ru-RU" sz="1200" dirty="0" err="1" smtClean="0"/>
              <a:t>вооруженцы</a:t>
            </a:r>
            <a:r>
              <a:rPr lang="ru-RU" sz="1200" dirty="0" smtClean="0"/>
              <a:t> подвешивают бомбу</a:t>
            </a:r>
          </a:p>
          <a:p>
            <a:r>
              <a:rPr lang="ru-RU" sz="1200" u="sng" dirty="0">
                <a:hlinkClick r:id="rId14"/>
              </a:rPr>
              <a:t>http://www.ljplus.ru/img4/v/a/vas_s_al/1817.jpg</a:t>
            </a:r>
            <a:r>
              <a:rPr lang="ru-RU" sz="1200" dirty="0"/>
              <a:t> </a:t>
            </a:r>
            <a:r>
              <a:rPr lang="ru-RU" sz="1200" dirty="0" smtClean="0"/>
              <a:t>  у  винта</a:t>
            </a:r>
          </a:p>
          <a:p>
            <a:r>
              <a:rPr lang="ru-RU" sz="1200" dirty="0" smtClean="0"/>
              <a:t>19 слайд</a:t>
            </a:r>
          </a:p>
          <a:p>
            <a:r>
              <a:rPr lang="ru-RU" sz="1200" u="sng" dirty="0">
                <a:hlinkClick r:id="rId15"/>
              </a:rPr>
              <a:t>http://www.213-school.ru/museum/letchik/p77_yeskpostroenadok-etamosova1.jpg</a:t>
            </a:r>
            <a:r>
              <a:rPr lang="ru-RU" sz="1200" dirty="0"/>
              <a:t> построение </a:t>
            </a:r>
            <a:r>
              <a:rPr lang="ru-RU" sz="1200" dirty="0" smtClean="0"/>
              <a:t>Амосова </a:t>
            </a:r>
            <a:r>
              <a:rPr lang="ru-RU" sz="1200" dirty="0" err="1" smtClean="0"/>
              <a:t>Ассиновская</a:t>
            </a:r>
            <a:endParaRPr lang="ru-RU" sz="1200" dirty="0" smtClean="0"/>
          </a:p>
          <a:p>
            <a:r>
              <a:rPr lang="ru-RU" sz="1200" u="sng" dirty="0">
                <a:hlinkClick r:id="rId16"/>
              </a:rPr>
              <a:t>http://img-fotki.yandex.ru/get/6108/121447594.e3/0_873ed_cc85ba70_XL.jpg</a:t>
            </a:r>
            <a:r>
              <a:rPr lang="ru-RU" sz="1200" dirty="0"/>
              <a:t> - полк знамя</a:t>
            </a:r>
            <a:br>
              <a:rPr lang="ru-RU" sz="1200" dirty="0"/>
            </a:br>
            <a:r>
              <a:rPr lang="ru-RU" sz="1200" u="sng" dirty="0" smtClean="0">
                <a:hlinkClick r:id="rId17"/>
              </a:rPr>
              <a:t>http</a:t>
            </a:r>
            <a:r>
              <a:rPr lang="ru-RU" sz="1200" u="sng" dirty="0">
                <a:hlinkClick r:id="rId17"/>
              </a:rPr>
              <a:t>://mtdata.ru/u13/photo72C0/20516641534-0/big.jpeg</a:t>
            </a:r>
            <a:r>
              <a:rPr lang="ru-RU" sz="1200" dirty="0"/>
              <a:t> на полёты Кубань </a:t>
            </a:r>
            <a:r>
              <a:rPr lang="ru-RU" sz="1200" dirty="0" smtClean="0"/>
              <a:t> весна 1943</a:t>
            </a:r>
          </a:p>
          <a:p>
            <a:r>
              <a:rPr lang="ru-RU" sz="1200" u="sng" dirty="0">
                <a:hlinkClick r:id="rId18"/>
              </a:rPr>
              <a:t>http://mtdata.ru/u13/photo0A2D/20529304666-0/big.jpeg</a:t>
            </a:r>
            <a:r>
              <a:rPr lang="ru-RU" sz="1200" dirty="0"/>
              <a:t> Катя Рябова  Нина Данилова Новороссийск </a:t>
            </a:r>
            <a:r>
              <a:rPr lang="ru-RU" sz="1200" dirty="0" smtClean="0"/>
              <a:t>взят</a:t>
            </a:r>
          </a:p>
          <a:p>
            <a:r>
              <a:rPr lang="ru-RU" sz="1200" u="sng" dirty="0">
                <a:hlinkClick r:id="rId19"/>
              </a:rPr>
              <a:t>http://mtdata.ru/u6/photo3C76/20580775633-0/big.jpeg</a:t>
            </a:r>
            <a:r>
              <a:rPr lang="ru-RU" sz="1200" dirty="0"/>
              <a:t> Польша вручение </a:t>
            </a:r>
            <a:r>
              <a:rPr lang="ru-RU" sz="1200" dirty="0" smtClean="0"/>
              <a:t>наград</a:t>
            </a:r>
          </a:p>
          <a:p>
            <a:r>
              <a:rPr lang="ru-RU" sz="1200" u="sng" dirty="0">
                <a:hlinkClick r:id="rId20"/>
              </a:rPr>
              <a:t>http://mtdata.ru/u15/photo7455/20125385404-0/big.jpeg</a:t>
            </a:r>
            <a:r>
              <a:rPr lang="ru-RU" sz="1200" dirty="0"/>
              <a:t> </a:t>
            </a:r>
            <a:r>
              <a:rPr lang="ru-RU" sz="1200" dirty="0" err="1"/>
              <a:t>Бершанская</a:t>
            </a:r>
            <a:r>
              <a:rPr lang="ru-RU" sz="1200" dirty="0"/>
              <a:t> </a:t>
            </a:r>
            <a:r>
              <a:rPr lang="ru-RU" sz="1200" dirty="0" smtClean="0"/>
              <a:t>Берлин</a:t>
            </a:r>
          </a:p>
          <a:p>
            <a:r>
              <a:rPr lang="ru-RU" sz="1200" u="sng" dirty="0">
                <a:hlinkClick r:id="rId21"/>
              </a:rPr>
              <a:t>http://young.rzd.ru/dbmm/images/41/4080/7000508</a:t>
            </a:r>
            <a:r>
              <a:rPr lang="ru-RU" sz="1200" dirty="0"/>
              <a:t>  тихоход  </a:t>
            </a:r>
            <a:r>
              <a:rPr lang="ru-RU" sz="1200" dirty="0" smtClean="0"/>
              <a:t>в центре Берлина</a:t>
            </a:r>
          </a:p>
          <a:p>
            <a:r>
              <a:rPr lang="ru-RU" sz="1200" dirty="0" smtClean="0"/>
              <a:t>20 слайд</a:t>
            </a:r>
          </a:p>
          <a:p>
            <a:r>
              <a:rPr lang="en-US" sz="1200" u="sng" dirty="0">
                <a:hlinkClick r:id="rId22"/>
              </a:rPr>
              <a:t>http</a:t>
            </a:r>
            <a:r>
              <a:rPr lang="ru-RU" sz="1200" u="sng" dirty="0">
                <a:hlinkClick r:id="rId22"/>
              </a:rPr>
              <a:t>://</a:t>
            </a:r>
            <a:r>
              <a:rPr lang="en-US" sz="1200" u="sng" dirty="0" err="1">
                <a:hlinkClick r:id="rId22"/>
              </a:rPr>
              <a:t>zernukov</a:t>
            </a:r>
            <a:r>
              <a:rPr lang="ru-RU" sz="1200" u="sng" dirty="0">
                <a:hlinkClick r:id="rId22"/>
              </a:rPr>
              <a:t>.</a:t>
            </a:r>
            <a:r>
              <a:rPr lang="en-US" sz="1200" u="sng" dirty="0" err="1">
                <a:hlinkClick r:id="rId22"/>
              </a:rPr>
              <a:t>narod</a:t>
            </a:r>
            <a:r>
              <a:rPr lang="ru-RU" sz="1200" u="sng" dirty="0">
                <a:hlinkClick r:id="rId22"/>
              </a:rPr>
              <a:t>.</a:t>
            </a:r>
            <a:r>
              <a:rPr lang="en-US" sz="1200" u="sng" dirty="0" err="1">
                <a:hlinkClick r:id="rId22"/>
              </a:rPr>
              <a:t>ru</a:t>
            </a:r>
            <a:r>
              <a:rPr lang="ru-RU" sz="1200" u="sng" dirty="0">
                <a:hlinkClick r:id="rId22"/>
              </a:rPr>
              <a:t>/</a:t>
            </a:r>
            <a:r>
              <a:rPr lang="en-US" sz="1200" u="sng" dirty="0">
                <a:hlinkClick r:id="rId22"/>
              </a:rPr>
              <a:t>images</a:t>
            </a:r>
            <a:r>
              <a:rPr lang="ru-RU" sz="1200" u="sng" dirty="0">
                <a:hlinkClick r:id="rId22"/>
              </a:rPr>
              <a:t>/</a:t>
            </a:r>
            <a:r>
              <a:rPr lang="en-US" sz="1200" u="sng" dirty="0" err="1">
                <a:hlinkClick r:id="rId22"/>
              </a:rPr>
              <a:t>zvezda</a:t>
            </a:r>
            <a:r>
              <a:rPr lang="ru-RU" sz="1200" u="sng" dirty="0">
                <a:hlinkClick r:id="rId22"/>
              </a:rPr>
              <a:t>.</a:t>
            </a:r>
            <a:r>
              <a:rPr lang="en-US" sz="1200" u="sng" dirty="0">
                <a:hlinkClick r:id="rId22"/>
              </a:rPr>
              <a:t>jpg</a:t>
            </a:r>
            <a:r>
              <a:rPr lang="en-US" sz="1200" dirty="0"/>
              <a:t> </a:t>
            </a:r>
            <a:r>
              <a:rPr lang="en-US" sz="1200" dirty="0" err="1" smtClean="0"/>
              <a:t>zvezda</a:t>
            </a:r>
            <a:endParaRPr lang="ru-RU" sz="1200" dirty="0" smtClean="0"/>
          </a:p>
          <a:p>
            <a:r>
              <a:rPr lang="ru-RU" sz="1200" u="sng" dirty="0">
                <a:hlinkClick r:id="rId23"/>
              </a:rPr>
              <a:t>http://young.rzd.ru/dbmm/images/41/4080/4201974</a:t>
            </a:r>
            <a:r>
              <a:rPr lang="ru-RU" sz="1200" dirty="0"/>
              <a:t>  Женя </a:t>
            </a:r>
            <a:r>
              <a:rPr lang="ru-RU" sz="1200" dirty="0" smtClean="0"/>
              <a:t>Руднева</a:t>
            </a:r>
          </a:p>
          <a:p>
            <a:r>
              <a:rPr lang="ru-RU" sz="1200" u="sng" dirty="0">
                <a:hlinkClick r:id="rId24"/>
              </a:rPr>
              <a:t>http://i025.radikal.ru/0909/1e/35deefdee2a3.jpg</a:t>
            </a:r>
            <a:r>
              <a:rPr lang="ru-RU" sz="1200" dirty="0"/>
              <a:t>  Кс </a:t>
            </a:r>
            <a:r>
              <a:rPr lang="ru-RU" sz="1200" dirty="0" err="1"/>
              <a:t>Карпушина</a:t>
            </a:r>
            <a:r>
              <a:rPr lang="ru-RU" sz="1200" dirty="0"/>
              <a:t> </a:t>
            </a:r>
            <a:r>
              <a:rPr lang="ru-RU" sz="1200" dirty="0" err="1"/>
              <a:t>Меклин</a:t>
            </a:r>
            <a:r>
              <a:rPr lang="ru-RU" sz="1200" dirty="0"/>
              <a:t> </a:t>
            </a:r>
            <a:r>
              <a:rPr lang="ru-RU" sz="1200" dirty="0" smtClean="0"/>
              <a:t>Руднева</a:t>
            </a:r>
          </a:p>
          <a:p>
            <a:r>
              <a:rPr lang="ru-RU" sz="1200" u="sng" dirty="0">
                <a:hlinkClick r:id="rId25"/>
              </a:rPr>
              <a:t>http://cyberpunk.asia/others/WW2/Soviet_Soldat_27.jpg</a:t>
            </a:r>
            <a:r>
              <a:rPr lang="ru-RU" sz="1200" dirty="0"/>
              <a:t>   Руднева и </a:t>
            </a:r>
            <a:r>
              <a:rPr lang="ru-RU" sz="1200" dirty="0" smtClean="0"/>
              <a:t>Никулина</a:t>
            </a:r>
          </a:p>
          <a:p>
            <a:r>
              <a:rPr lang="ru-RU" sz="1200" u="sng" dirty="0">
                <a:hlinkClick r:id="rId26"/>
              </a:rPr>
              <a:t>http://upload.wikimedia.org/wikipedia/ru/thumb/6/67/Prokopieva_Pana.jpg/200px-Prokopieva_Pana.jpg</a:t>
            </a:r>
            <a:r>
              <a:rPr lang="ru-RU" sz="1200" dirty="0"/>
              <a:t>  Прокопьева </a:t>
            </a:r>
            <a:r>
              <a:rPr lang="ru-RU" sz="1200" dirty="0" smtClean="0"/>
              <a:t>Пана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21 слайд</a:t>
            </a:r>
          </a:p>
          <a:p>
            <a:r>
              <a:rPr lang="ru-RU" sz="1200" u="sng" dirty="0">
                <a:hlinkClick r:id="rId27"/>
              </a:rPr>
              <a:t>http://tyumedia.ru/static/pic/7757.jpg</a:t>
            </a:r>
            <a:r>
              <a:rPr lang="ru-RU" sz="1200" dirty="0"/>
              <a:t>  письма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158" y="116632"/>
            <a:ext cx="8280920" cy="54476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23 слайд</a:t>
            </a:r>
          </a:p>
          <a:p>
            <a:r>
              <a:rPr lang="ru-RU" sz="1200" u="sng" dirty="0">
                <a:hlinkClick r:id="rId2"/>
              </a:rPr>
              <a:t>http://mp3-besplatno.net/melody/%ED%EE%F7%ED%FB%E5+%E2%E5%E4%FC%EC%FB</a:t>
            </a:r>
            <a:r>
              <a:rPr lang="ru-RU" sz="1200" dirty="0"/>
              <a:t> Нина Алексеева (</a:t>
            </a:r>
            <a:r>
              <a:rPr lang="ru-RU" sz="1200" dirty="0" err="1"/>
              <a:t>Блюмштейн</a:t>
            </a:r>
            <a:r>
              <a:rPr lang="ru-RU" sz="1200" dirty="0"/>
              <a:t>)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Когда вы на земле поёте</a:t>
            </a:r>
          </a:p>
          <a:p>
            <a:r>
              <a:rPr lang="ru-RU" sz="1200" u="sng" dirty="0" smtClean="0">
                <a:solidFill>
                  <a:srgbClr val="000000"/>
                </a:solidFill>
                <a:hlinkClick r:id="rId3"/>
              </a:rPr>
              <a:t>http://www.cirota.ru/forum/images/81/81480.jpeg</a:t>
            </a:r>
            <a:r>
              <a:rPr lang="ru-RU" sz="1200" dirty="0" smtClean="0">
                <a:solidFill>
                  <a:srgbClr val="000000"/>
                </a:solidFill>
              </a:rPr>
              <a:t>  дерево облака</a:t>
            </a:r>
          </a:p>
          <a:p>
            <a:r>
              <a:rPr lang="ru-RU" sz="1200" u="sng" dirty="0" smtClean="0">
                <a:solidFill>
                  <a:srgbClr val="000000"/>
                </a:solidFill>
                <a:hlinkClick r:id="rId4"/>
              </a:rPr>
              <a:t>http://topwar.ru/uploads/images/2013/080/vtkm360.jpg</a:t>
            </a:r>
            <a:r>
              <a:rPr lang="ru-RU" sz="1200" dirty="0" smtClean="0">
                <a:solidFill>
                  <a:srgbClr val="000000"/>
                </a:solidFill>
              </a:rPr>
              <a:t>  девушки 1945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5"/>
              </a:rPr>
              <a:t>http://www.likebook.ru/store/pictures/153/153125/26.jpg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Рачкевич</a:t>
            </a:r>
            <a:r>
              <a:rPr lang="ru-RU" sz="1200" dirty="0">
                <a:solidFill>
                  <a:srgbClr val="000000"/>
                </a:solidFill>
              </a:rPr>
              <a:t> Никулина Амосова </a:t>
            </a:r>
            <a:r>
              <a:rPr lang="ru-RU" sz="1200" dirty="0" err="1">
                <a:solidFill>
                  <a:srgbClr val="000000"/>
                </a:solidFill>
              </a:rPr>
              <a:t>Карпунина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Дрягина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</a:rPr>
              <a:t>Бершанская</a:t>
            </a:r>
            <a:endParaRPr lang="ru-RU" sz="1200" dirty="0" smtClean="0">
              <a:solidFill>
                <a:srgbClr val="000000"/>
              </a:solidFill>
            </a:endParaRPr>
          </a:p>
          <a:p>
            <a:r>
              <a:rPr lang="ru-RU" sz="1200" u="sng" dirty="0">
                <a:solidFill>
                  <a:srgbClr val="000000"/>
                </a:solidFill>
                <a:hlinkClick r:id="rId6"/>
              </a:rPr>
              <a:t>http://slavyane.org/images/stories/Proshloe/night-witches3.jpg</a:t>
            </a:r>
            <a:r>
              <a:rPr lang="ru-RU" sz="1200" dirty="0">
                <a:solidFill>
                  <a:srgbClr val="000000"/>
                </a:solidFill>
              </a:rPr>
              <a:t>  перед </a:t>
            </a:r>
            <a:r>
              <a:rPr lang="ru-RU" sz="1200" dirty="0" smtClean="0">
                <a:solidFill>
                  <a:srgbClr val="000000"/>
                </a:solidFill>
              </a:rPr>
              <a:t>полётом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7"/>
              </a:rPr>
              <a:t>http://mtdata.ru/u6/photo8478/20485730161-0/big.jpeg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Руфина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Гашева</a:t>
            </a:r>
            <a:r>
              <a:rPr lang="ru-RU" sz="1200" dirty="0">
                <a:solidFill>
                  <a:srgbClr val="000000"/>
                </a:solidFill>
              </a:rPr>
              <a:t>  Н </a:t>
            </a:r>
            <a:r>
              <a:rPr lang="ru-RU" sz="1200" dirty="0" err="1" smtClean="0">
                <a:solidFill>
                  <a:srgbClr val="000000"/>
                </a:solidFill>
              </a:rPr>
              <a:t>Меклин</a:t>
            </a:r>
            <a:endParaRPr lang="ru-RU" sz="1200" dirty="0" smtClean="0">
              <a:solidFill>
                <a:srgbClr val="000000"/>
              </a:solidFill>
            </a:endParaRPr>
          </a:p>
          <a:p>
            <a:r>
              <a:rPr lang="ru-RU" sz="1200" u="sng" dirty="0">
                <a:solidFill>
                  <a:srgbClr val="000000"/>
                </a:solidFill>
                <a:hlinkClick r:id="rId8"/>
              </a:rPr>
              <a:t>http://i035.radikal.ru/0911/28/ea305c8916b4.jpg</a:t>
            </a:r>
            <a:r>
              <a:rPr lang="ru-RU" sz="1200" dirty="0">
                <a:solidFill>
                  <a:srgbClr val="000000"/>
                </a:solidFill>
              </a:rPr>
              <a:t>  гнездо </a:t>
            </a:r>
            <a:r>
              <a:rPr lang="ru-RU" sz="1200" dirty="0" smtClean="0">
                <a:solidFill>
                  <a:srgbClr val="000000"/>
                </a:solidFill>
              </a:rPr>
              <a:t>журавля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9"/>
              </a:rPr>
              <a:t>http://www.truzda.ru/uploads/posts/2014-03/1395427461_ykachvanie-rebenka.jpg</a:t>
            </a:r>
            <a:r>
              <a:rPr lang="ru-RU" sz="1200" dirty="0">
                <a:solidFill>
                  <a:srgbClr val="000000"/>
                </a:solidFill>
              </a:rPr>
              <a:t>  укачивание </a:t>
            </a:r>
            <a:r>
              <a:rPr lang="ru-RU" sz="1200" dirty="0" smtClean="0">
                <a:solidFill>
                  <a:srgbClr val="000000"/>
                </a:solidFill>
              </a:rPr>
              <a:t>ребёнка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10"/>
              </a:rPr>
              <a:t>http://www.poetryclub.com.ua/upload/poem_all/00317056.jpg</a:t>
            </a:r>
            <a:r>
              <a:rPr lang="ru-RU" sz="1200" dirty="0">
                <a:solidFill>
                  <a:srgbClr val="000000"/>
                </a:solidFill>
              </a:rPr>
              <a:t> звёздное </a:t>
            </a:r>
            <a:r>
              <a:rPr lang="ru-RU" sz="1200" dirty="0" smtClean="0">
                <a:solidFill>
                  <a:srgbClr val="000000"/>
                </a:solidFill>
              </a:rPr>
              <a:t>небо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11"/>
              </a:rPr>
              <a:t>http://img1.liveinternet.ru/images/attach/b/4/103/410/103410477_0a1977d51bb9b8b429642da61196e4e0.jpg</a:t>
            </a:r>
            <a:r>
              <a:rPr lang="ru-RU" sz="1200" dirty="0">
                <a:solidFill>
                  <a:srgbClr val="000000"/>
                </a:solidFill>
              </a:rPr>
              <a:t>  ромашки </a:t>
            </a:r>
            <a:r>
              <a:rPr lang="ru-RU" sz="1200" dirty="0" smtClean="0">
                <a:solidFill>
                  <a:srgbClr val="000000"/>
                </a:solidFill>
              </a:rPr>
              <a:t>луна</a:t>
            </a:r>
          </a:p>
          <a:p>
            <a:r>
              <a:rPr lang="ru-RU" sz="1200" u="sng" dirty="0">
                <a:hlinkClick r:id="rId12"/>
              </a:rPr>
              <a:t>http://img1.liveinternet.ru/images/attach/c/0/47/50/47050334_1080470.jpg </a:t>
            </a:r>
            <a:r>
              <a:rPr lang="ru-RU" sz="1200" u="sng" dirty="0" smtClean="0"/>
              <a:t> </a:t>
            </a:r>
            <a:r>
              <a:rPr lang="ru-RU" sz="1200" dirty="0" err="1" smtClean="0">
                <a:solidFill>
                  <a:srgbClr val="000000"/>
                </a:solidFill>
              </a:rPr>
              <a:t>Меклин</a:t>
            </a:r>
            <a:r>
              <a:rPr lang="ru-RU" sz="1200" dirty="0" smtClean="0">
                <a:solidFill>
                  <a:srgbClr val="000000"/>
                </a:solidFill>
              </a:rPr>
              <a:t> Н.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13"/>
              </a:rPr>
              <a:t>http://budennovsk.org/wp-content/uploads/2013/07/%D0%9D%D0%B0%D0%B4%D0%B5%D0%B6%D0%B4%D0%B0-%D0%9F%D0%BE%D0%BF%D0%BE%D0%B2%D0%B0.jpg</a:t>
            </a:r>
            <a:r>
              <a:rPr lang="ru-RU" sz="1200" dirty="0">
                <a:solidFill>
                  <a:srgbClr val="000000"/>
                </a:solidFill>
              </a:rPr>
              <a:t>  </a:t>
            </a:r>
            <a:r>
              <a:rPr lang="ru-RU" sz="1200" dirty="0" smtClean="0">
                <a:solidFill>
                  <a:srgbClr val="000000"/>
                </a:solidFill>
              </a:rPr>
              <a:t>Надежда-Попова</a:t>
            </a:r>
          </a:p>
          <a:p>
            <a:r>
              <a:rPr lang="en-US" sz="1200" u="sng" dirty="0">
                <a:solidFill>
                  <a:srgbClr val="000000"/>
                </a:solidFill>
                <a:hlinkClick r:id="rId14"/>
              </a:rPr>
              <a:t>http://bestwriter.ru/image/bersh.JPG</a:t>
            </a:r>
            <a:r>
              <a:rPr lang="en-US" sz="1200" dirty="0">
                <a:solidFill>
                  <a:srgbClr val="000000"/>
                </a:solidFill>
              </a:rPr>
              <a:t> - </a:t>
            </a:r>
            <a:r>
              <a:rPr lang="ru-RU" sz="1200" dirty="0" err="1" smtClean="0">
                <a:solidFill>
                  <a:srgbClr val="000000"/>
                </a:solidFill>
              </a:rPr>
              <a:t>Бершанская</a:t>
            </a:r>
            <a:endParaRPr lang="ru-RU" sz="1200" dirty="0" smtClean="0">
              <a:solidFill>
                <a:srgbClr val="000000"/>
              </a:solidFill>
            </a:endParaRPr>
          </a:p>
          <a:p>
            <a:r>
              <a:rPr lang="ru-RU" sz="1200" u="sng" dirty="0">
                <a:solidFill>
                  <a:srgbClr val="000000"/>
                </a:solidFill>
                <a:hlinkClick r:id="rId15"/>
              </a:rPr>
              <a:t>http://www.pixel63.fr/arrp/back0014.jpg</a:t>
            </a:r>
            <a:r>
              <a:rPr lang="ru-RU" sz="1200" dirty="0">
                <a:solidFill>
                  <a:srgbClr val="000000"/>
                </a:solidFill>
              </a:rPr>
              <a:t>  облака лучи</a:t>
            </a:r>
            <a:br>
              <a:rPr lang="ru-RU" sz="1200" dirty="0">
                <a:solidFill>
                  <a:srgbClr val="000000"/>
                </a:solidFill>
              </a:rPr>
            </a:br>
            <a:r>
              <a:rPr lang="ru-RU" sz="1200" u="sng" dirty="0">
                <a:solidFill>
                  <a:srgbClr val="000000"/>
                </a:solidFill>
                <a:hlinkClick r:id="rId16"/>
              </a:rPr>
              <a:t>http://tamanskipolk46.narod.ru/images/48.jpg</a:t>
            </a:r>
            <a:r>
              <a:rPr lang="ru-RU" sz="1200" dirty="0">
                <a:solidFill>
                  <a:srgbClr val="000000"/>
                </a:solidFill>
              </a:rPr>
              <a:t>  Каширина Ирина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17"/>
              </a:rPr>
              <a:t>http://www.airaces.ru/images/woman/golub_o2.jpg</a:t>
            </a:r>
            <a:r>
              <a:rPr lang="ru-RU" sz="1200" dirty="0">
                <a:solidFill>
                  <a:srgbClr val="000000"/>
                </a:solidFill>
              </a:rPr>
              <a:t>   Ольга Голубева </a:t>
            </a:r>
            <a:r>
              <a:rPr lang="ru-RU" sz="1200" dirty="0" smtClean="0">
                <a:solidFill>
                  <a:srgbClr val="000000"/>
                </a:solidFill>
              </a:rPr>
              <a:t>Саратов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18"/>
              </a:rPr>
              <a:t>http://www.stihi.ru/pics/2013/09/26/48.jpg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</a:rPr>
              <a:t>Рачкевич</a:t>
            </a:r>
            <a:endParaRPr lang="ru-RU" sz="1200" dirty="0" smtClean="0">
              <a:solidFill>
                <a:srgbClr val="000000"/>
              </a:solidFill>
            </a:endParaRPr>
          </a:p>
          <a:p>
            <a:r>
              <a:rPr lang="ru-RU" sz="1200" u="sng" dirty="0">
                <a:solidFill>
                  <a:srgbClr val="000000"/>
                </a:solidFill>
                <a:hlinkClick r:id="rId19"/>
              </a:rPr>
              <a:t>http://militera.lib.ru/memo/russian/rakobolskaya_kravtsova/070.jpg</a:t>
            </a:r>
            <a:r>
              <a:rPr lang="ru-RU" sz="1200" dirty="0">
                <a:solidFill>
                  <a:srgbClr val="000000"/>
                </a:solidFill>
              </a:rPr>
              <a:t> Дина Никулина Руднева </a:t>
            </a:r>
            <a:r>
              <a:rPr lang="ru-RU" sz="1200" dirty="0" err="1">
                <a:solidFill>
                  <a:srgbClr val="000000"/>
                </a:solidFill>
              </a:rPr>
              <a:t>Меклин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Себрова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smtClean="0">
                <a:solidFill>
                  <a:srgbClr val="000000"/>
                </a:solidFill>
              </a:rPr>
              <a:t>Ивановская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20"/>
              </a:rPr>
              <a:t>http://stat18.privet.ru/lr/0b1b9237644786e264597136346b2f99</a:t>
            </a:r>
            <a:r>
              <a:rPr lang="ru-RU" sz="1200" dirty="0">
                <a:solidFill>
                  <a:srgbClr val="000000"/>
                </a:solidFill>
              </a:rPr>
              <a:t> дерево </a:t>
            </a:r>
            <a:r>
              <a:rPr lang="ru-RU" sz="1200" dirty="0" smtClean="0">
                <a:solidFill>
                  <a:srgbClr val="000000"/>
                </a:solidFill>
              </a:rPr>
              <a:t>ветер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24 слайд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21"/>
              </a:rPr>
              <a:t>http://mtdata.ru/u6/photo84C2/20451688996-0/big.jpeg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smtClean="0">
                <a:solidFill>
                  <a:srgbClr val="000000"/>
                </a:solidFill>
              </a:rPr>
              <a:t>сгоревшие в самолёте</a:t>
            </a:r>
          </a:p>
          <a:p>
            <a:r>
              <a:rPr lang="ru-RU" sz="1200" u="sng" dirty="0">
                <a:solidFill>
                  <a:srgbClr val="000000"/>
                </a:solidFill>
                <a:hlinkClick r:id="rId12"/>
              </a:rPr>
              <a:t>http://img1.liveinternet.ru/images/attach/c/0/47/50/47050334_1080470.jpg</a:t>
            </a:r>
            <a:r>
              <a:rPr lang="ru-RU" sz="1200" dirty="0">
                <a:solidFill>
                  <a:srgbClr val="000000"/>
                </a:solidFill>
              </a:rPr>
              <a:t> небо над </a:t>
            </a:r>
            <a:r>
              <a:rPr lang="ru-RU" sz="1200" dirty="0" smtClean="0">
                <a:solidFill>
                  <a:srgbClr val="000000"/>
                </a:solidFill>
              </a:rPr>
              <a:t>родиной</a:t>
            </a:r>
          </a:p>
          <a:p>
            <a:r>
              <a:rPr lang="ru-RU" sz="1200" u="sng" dirty="0">
                <a:hlinkClick r:id="rId22"/>
              </a:rPr>
              <a:t>http://www.neizvestniy-geniy.ru/images/works/photo/2012/11/small/772427_1.jpg</a:t>
            </a:r>
            <a:r>
              <a:rPr lang="ru-RU" sz="1200" dirty="0"/>
              <a:t>  журавли глаза </a:t>
            </a:r>
            <a:r>
              <a:rPr lang="ru-RU" sz="1200" dirty="0" smtClean="0"/>
              <a:t>2</a:t>
            </a:r>
            <a:endParaRPr lang="ru-RU" sz="1200" dirty="0"/>
          </a:p>
          <a:p>
            <a:endParaRPr lang="ru-RU" sz="1200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2060"/>
                </a:solidFill>
                <a:hlinkClick r:id="rId23"/>
              </a:rPr>
              <a:t>http://</a:t>
            </a:r>
            <a:r>
              <a:rPr lang="en-US" sz="1200" dirty="0" smtClean="0">
                <a:solidFill>
                  <a:srgbClr val="002060"/>
                </a:solidFill>
                <a:hlinkClick r:id="rId23"/>
              </a:rPr>
              <a:t>tamanskipolk46.narod.ru</a:t>
            </a:r>
            <a:r>
              <a:rPr lang="ru-RU" sz="1200" dirty="0" smtClean="0">
                <a:solidFill>
                  <a:srgbClr val="002060"/>
                </a:solidFill>
              </a:rPr>
              <a:t>   - сайт «Ночные ведьмы»</a:t>
            </a:r>
          </a:p>
          <a:p>
            <a:endParaRPr lang="ru-RU" sz="12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>
            <a:hlinkClick r:id="rId5" action="ppaction://hlinksldjump"/>
          </p:cNvPr>
          <p:cNvSpPr/>
          <p:nvPr/>
        </p:nvSpPr>
        <p:spPr>
          <a:xfrm>
            <a:off x="317176" y="1655460"/>
            <a:ext cx="3744416" cy="1678841"/>
          </a:xfrm>
          <a:prstGeom prst="cloud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Фронтовые дороги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4781482" y="2513231"/>
            <a:ext cx="3786187" cy="1719263"/>
            <a:chOff x="4628630" y="2308467"/>
            <a:chExt cx="3786187" cy="1719263"/>
          </a:xfrm>
        </p:grpSpPr>
        <p:pic>
          <p:nvPicPr>
            <p:cNvPr id="1026" name="Picture 2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630" y="2308467"/>
              <a:ext cx="3786187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86143" y="2844687"/>
              <a:ext cx="30002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002060"/>
                  </a:solidFill>
                </a:rPr>
                <a:t>«Небесный тихоход»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8" name="5-конечная звезда 27"/>
            <p:cNvSpPr/>
            <p:nvPr/>
          </p:nvSpPr>
          <p:spPr>
            <a:xfrm>
              <a:off x="7298522" y="2451879"/>
              <a:ext cx="594834" cy="523997"/>
            </a:xfrm>
            <a:prstGeom prst="star5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2</a:t>
              </a:r>
              <a:endPara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42726" y="3990734"/>
            <a:ext cx="3786187" cy="1719263"/>
            <a:chOff x="5073738" y="3441379"/>
            <a:chExt cx="3786187" cy="1719263"/>
          </a:xfrm>
        </p:grpSpPr>
        <p:pic>
          <p:nvPicPr>
            <p:cNvPr id="1027" name="Picture 3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738" y="3441379"/>
              <a:ext cx="3786187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76346" y="4004186"/>
              <a:ext cx="2380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002060"/>
                  </a:solidFill>
                </a:rPr>
                <a:t>«</a:t>
              </a:r>
              <a:r>
                <a:rPr lang="ru-RU" sz="2400" b="1" dirty="0" err="1" smtClean="0">
                  <a:solidFill>
                    <a:srgbClr val="002060"/>
                  </a:solidFill>
                </a:rPr>
                <a:t>Дунькин</a:t>
              </a:r>
              <a:r>
                <a:rPr lang="ru-RU" sz="2400" b="1" dirty="0" smtClean="0">
                  <a:solidFill>
                    <a:srgbClr val="002060"/>
                  </a:solidFill>
                </a:rPr>
                <a:t> полк»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291657" y="4869160"/>
            <a:ext cx="3786187" cy="1719263"/>
            <a:chOff x="4785037" y="4554169"/>
            <a:chExt cx="3786187" cy="1719263"/>
          </a:xfrm>
        </p:grpSpPr>
        <p:pic>
          <p:nvPicPr>
            <p:cNvPr id="1028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037" y="4554169"/>
              <a:ext cx="3786187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817327" y="4979508"/>
              <a:ext cx="17780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002060"/>
                  </a:solidFill>
                </a:rPr>
                <a:t>Викторина</a:t>
              </a:r>
              <a:br>
                <a:rPr lang="ru-RU" sz="2400" b="1" dirty="0" smtClean="0">
                  <a:solidFill>
                    <a:srgbClr val="002060"/>
                  </a:solidFill>
                </a:rPr>
              </a:br>
              <a:r>
                <a:rPr lang="ru-RU" sz="2400" b="1" dirty="0" smtClean="0">
                  <a:solidFill>
                    <a:srgbClr val="002060"/>
                  </a:solidFill>
                </a:rPr>
                <a:t>«От винта!»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 rot="21069834">
            <a:off x="211712" y="308870"/>
            <a:ext cx="4096246" cy="820707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маршрут</a:t>
            </a:r>
            <a:endParaRPr lang="ru-RU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2924509" y="1936854"/>
            <a:ext cx="594834" cy="523997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095398"/>
            <a:ext cx="7016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5-конечная звезда 29"/>
          <p:cNvSpPr/>
          <p:nvPr/>
        </p:nvSpPr>
        <p:spPr>
          <a:xfrm>
            <a:off x="8101998" y="5080881"/>
            <a:ext cx="594834" cy="523997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Облако 23">
            <a:hlinkClick r:id="rId8" action="ppaction://hlinksldjump"/>
          </p:cNvPr>
          <p:cNvSpPr/>
          <p:nvPr/>
        </p:nvSpPr>
        <p:spPr>
          <a:xfrm>
            <a:off x="573162" y="4012438"/>
            <a:ext cx="3725313" cy="1647161"/>
          </a:xfrm>
          <a:prstGeom prst="cloud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08" y="1651551"/>
            <a:ext cx="3760787" cy="16827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657" y="4887416"/>
            <a:ext cx="3760787" cy="16827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35" t="26418" r="12341" b="18282"/>
          <a:stretch/>
        </p:blipFill>
        <p:spPr>
          <a:xfrm rot="20890571">
            <a:off x="-877874" y="5732903"/>
            <a:ext cx="2224720" cy="1155123"/>
          </a:xfrm>
          <a:prstGeom prst="ellips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Zvuk-samole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252520" y="1710651"/>
            <a:ext cx="609600" cy="6096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47081">
            <a:off x="-2639542" y="2651250"/>
            <a:ext cx="1959774" cy="109138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74905">
            <a:off x="2386980" y="-1285950"/>
            <a:ext cx="2091272" cy="116461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блако 14">
            <a:hlinkClick r:id="rId6" action="ppaction://hlinksldjump"/>
          </p:cNvPr>
          <p:cNvSpPr/>
          <p:nvPr/>
        </p:nvSpPr>
        <p:spPr>
          <a:xfrm>
            <a:off x="4781483" y="2513231"/>
            <a:ext cx="3786186" cy="1719263"/>
          </a:xfrm>
          <a:prstGeom prst="cloud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4860032" y="546810"/>
            <a:ext cx="3744416" cy="1678841"/>
            <a:chOff x="4860032" y="546810"/>
            <a:chExt cx="3744416" cy="1678841"/>
          </a:xfrm>
        </p:grpSpPr>
        <p:sp>
          <p:nvSpPr>
            <p:cNvPr id="14" name="Облако 13">
              <a:hlinkClick r:id="rId13" action="ppaction://hlinksldjump"/>
            </p:cNvPr>
            <p:cNvSpPr/>
            <p:nvPr/>
          </p:nvSpPr>
          <p:spPr>
            <a:xfrm>
              <a:off x="4860032" y="546810"/>
              <a:ext cx="3744416" cy="167884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Боевые подруги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5-конечная звезда 22"/>
            <p:cNvSpPr/>
            <p:nvPr/>
          </p:nvSpPr>
          <p:spPr>
            <a:xfrm>
              <a:off x="7491554" y="676825"/>
              <a:ext cx="594834" cy="523997"/>
            </a:xfrm>
            <a:prstGeom prst="star5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</a:t>
              </a:r>
              <a:endPara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1033" name="Picture 9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588" y="551207"/>
            <a:ext cx="3760787" cy="16827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0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58 0.01945 L 1.15677 -0.4949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60" y="-257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2.77778E-7 -7.40741E-7 L 1.4099 -0.36528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86" y="-1826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3.61111E-6 -4.81481E-6 L 0.72066 1.2546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627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00040">
            <a:off x="123678" y="309419"/>
            <a:ext cx="8858455" cy="969306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«</a:t>
            </a:r>
            <a:r>
              <a:rPr lang="ru-RU" sz="66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Дунькин</a:t>
            </a:r>
            <a:r>
              <a:rPr lang="ru-RU" sz="6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 полк»</a:t>
            </a:r>
            <a:endParaRPr lang="ru-RU" sz="6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700808"/>
            <a:ext cx="8352928" cy="4708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ПРИКАЗ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НАРОДНОГО КОМИССАРА ОБОРОНЫ СОЮЗА ССР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сформировании женских авиационных полков ВВС Красной 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рмии</a:t>
            </a: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№ 0099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8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октября 1941 г.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целях использования женских летно-технических кадров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ПРИКАЗЫВАЮ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к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1 декабря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1941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г. сформировать и подготовить к боевой работе: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I. 586 истребительный авиационный полк на самолетах Як-1 по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штату      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№ 015/ 174, дислокация г. Энгельс.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II. 587 авиационный полк ближних бомбардировщиков на самолетах СУ-2 по штату №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015/159.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Формирование полка произвести при 10-м запасном авиаполку — Каменка.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III. 588 ночной авиационный полк на самолетах У-2 по штату № 015/186, дислокация – г.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Энгельс.</a:t>
            </a:r>
          </a:p>
          <a:p>
            <a:pPr algn="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Народный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Комиссар Обороны Союза ССР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И. Сталин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59758" y="764704"/>
            <a:ext cx="7456655" cy="4824155"/>
            <a:chOff x="859758" y="764704"/>
            <a:chExt cx="7456655" cy="482415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758" y="836712"/>
              <a:ext cx="3017883" cy="472514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Скругленный прямоугольник 4"/>
            <p:cNvSpPr/>
            <p:nvPr/>
          </p:nvSpPr>
          <p:spPr>
            <a:xfrm>
              <a:off x="4499990" y="764704"/>
              <a:ext cx="3816423" cy="48241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Марина Раскова</a:t>
              </a:r>
            </a:p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1912- 1943</a:t>
              </a:r>
            </a:p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Первая женщина-штурман военной авиации СССР. За беспересадочный полёт Москва – Дальний Восток в 1938 г. – звание Героя Советского Союза.</a:t>
              </a:r>
              <a:br>
                <a:rPr lang="ru-RU" sz="2400" dirty="0" smtClean="0">
                  <a:solidFill>
                    <a:srgbClr val="002060"/>
                  </a:solidFill>
                </a:rPr>
              </a:br>
              <a:r>
                <a:rPr lang="ru-RU" sz="2400" dirty="0" smtClean="0">
                  <a:solidFill>
                    <a:srgbClr val="002060"/>
                  </a:solidFill>
                </a:rPr>
                <a:t>Организовала женские авиаполки. Погибла под Саратовом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7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721"/>
          <a:stretch/>
        </p:blipFill>
        <p:spPr>
          <a:xfrm>
            <a:off x="659185" y="726604"/>
            <a:ext cx="7915713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359" y="295350"/>
            <a:ext cx="2376264" cy="4411256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Стрелка вниз 5"/>
          <p:cNvSpPr/>
          <p:nvPr/>
        </p:nvSpPr>
        <p:spPr>
          <a:xfrm rot="21288993">
            <a:off x="3854575" y="1281510"/>
            <a:ext cx="357823" cy="1669048"/>
          </a:xfrm>
          <a:prstGeom prst="downArrow">
            <a:avLst>
              <a:gd name="adj1" fmla="val 50000"/>
              <a:gd name="adj2" fmla="val 78445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D3D4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D3D4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95250" y="764704"/>
            <a:ext cx="7565182" cy="4824536"/>
            <a:chOff x="895250" y="764704"/>
            <a:chExt cx="7565182" cy="482453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250" y="908720"/>
              <a:ext cx="3244702" cy="45807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Скругленный прямоугольник 2"/>
            <p:cNvSpPr/>
            <p:nvPr/>
          </p:nvSpPr>
          <p:spPr>
            <a:xfrm>
              <a:off x="4572000" y="764704"/>
              <a:ext cx="3888432" cy="48245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Евдокия </a:t>
              </a:r>
              <a:r>
                <a:rPr lang="ru-RU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Бершанская</a:t>
              </a:r>
              <a:endPara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1913 – 1982</a:t>
              </a:r>
            </a:p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Командир единственного в мире женского авиаполка. Единственная среди женщин удостоена полководческими орденами Суворова</a:t>
              </a:r>
            </a:p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(</a:t>
              </a:r>
              <a:r>
                <a:rPr lang="en-US" sz="2400" dirty="0" smtClean="0">
                  <a:solidFill>
                    <a:srgbClr val="002060"/>
                  </a:solidFill>
                </a:rPr>
                <a:t>III </a:t>
              </a:r>
              <a:r>
                <a:rPr lang="ru-RU" sz="2400" dirty="0" smtClean="0">
                  <a:solidFill>
                    <a:srgbClr val="002060"/>
                  </a:solidFill>
                </a:rPr>
                <a:t>степени) и Александра Невского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9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27584" y="692696"/>
            <a:ext cx="7620000" cy="5124450"/>
            <a:chOff x="827584" y="692696"/>
            <a:chExt cx="7620000" cy="512445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707" b="6776"/>
            <a:stretch/>
          </p:blipFill>
          <p:spPr>
            <a:xfrm>
              <a:off x="827584" y="692696"/>
              <a:ext cx="7620000" cy="5124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1001180" y="5332797"/>
              <a:ext cx="7272808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accent3">
                      <a:lumMod val="50000"/>
                    </a:schemeClr>
                  </a:solidFill>
                </a:rPr>
                <a:t>Лётный состав полка. Станица </a:t>
              </a:r>
              <a:r>
                <a:rPr lang="ru-RU" sz="2400" dirty="0" err="1" smtClean="0">
                  <a:solidFill>
                    <a:schemeClr val="accent3">
                      <a:lumMod val="50000"/>
                    </a:schemeClr>
                  </a:solidFill>
                </a:rPr>
                <a:t>Асиновская</a:t>
              </a:r>
              <a:r>
                <a:rPr lang="ru-RU" sz="2400" dirty="0" smtClean="0">
                  <a:solidFill>
                    <a:schemeClr val="accent3">
                      <a:lumMod val="50000"/>
                    </a:schemeClr>
                  </a:solidFill>
                </a:rPr>
                <a:t>, 1942 год</a:t>
              </a:r>
              <a:endParaRPr lang="ru-RU" sz="2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632848" cy="4968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 ходе боевых действий лётчицы авиаполка произвели </a:t>
            </a:r>
            <a:r>
              <a:rPr lang="ru-RU" sz="2400" b="1" dirty="0">
                <a:solidFill>
                  <a:srgbClr val="C00000"/>
                </a:solidFill>
              </a:rPr>
              <a:t>23 672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боевых вылета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Перерывы между вылетами составляли </a:t>
            </a:r>
            <a:r>
              <a:rPr lang="ru-RU" sz="2400" b="1" dirty="0">
                <a:solidFill>
                  <a:srgbClr val="C00000"/>
                </a:solidFill>
              </a:rPr>
              <a:t>5-8</a:t>
            </a:r>
            <a:r>
              <a:rPr lang="ru-RU" sz="2400" dirty="0">
                <a:solidFill>
                  <a:srgbClr val="002060"/>
                </a:solidFill>
              </a:rPr>
              <a:t> минут, порой за ночь экипаж совершал по 6-8 вылетов летом и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10-12 </a:t>
            </a:r>
            <a:r>
              <a:rPr lang="ru-RU" sz="2400" dirty="0">
                <a:solidFill>
                  <a:srgbClr val="002060"/>
                </a:solidFill>
              </a:rPr>
              <a:t>зимой.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Всего </a:t>
            </a:r>
            <a:r>
              <a:rPr lang="ru-RU" sz="2400" dirty="0">
                <a:solidFill>
                  <a:srgbClr val="002060"/>
                </a:solidFill>
              </a:rPr>
              <a:t>самолёты находились в воздухе </a:t>
            </a:r>
            <a:r>
              <a:rPr lang="ru-RU" sz="2400" b="1" dirty="0">
                <a:solidFill>
                  <a:srgbClr val="C00000"/>
                </a:solidFill>
              </a:rPr>
              <a:t>28 676 </a:t>
            </a:r>
            <a:r>
              <a:rPr lang="ru-RU" sz="2400" dirty="0">
                <a:solidFill>
                  <a:srgbClr val="002060"/>
                </a:solidFill>
              </a:rPr>
              <a:t>часов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C00000"/>
                </a:solidFill>
              </a:rPr>
              <a:t>1191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полные сутки).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Лётчицами </a:t>
            </a:r>
            <a:r>
              <a:rPr lang="ru-RU" sz="2400" dirty="0">
                <a:solidFill>
                  <a:srgbClr val="002060"/>
                </a:solidFill>
              </a:rPr>
              <a:t>было сброшено </a:t>
            </a:r>
            <a:r>
              <a:rPr lang="ru-RU" sz="2400" b="1" dirty="0">
                <a:solidFill>
                  <a:srgbClr val="C00000"/>
                </a:solidFill>
              </a:rPr>
              <a:t>2 902 980 кг </a:t>
            </a:r>
            <a:r>
              <a:rPr lang="ru-RU" sz="2400" dirty="0">
                <a:solidFill>
                  <a:srgbClr val="002060"/>
                </a:solidFill>
              </a:rPr>
              <a:t>бомб</a:t>
            </a:r>
            <a:r>
              <a:rPr lang="ru-RU" sz="2400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26 000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зажигательных снарядов.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Было вызвано </a:t>
            </a:r>
            <a:r>
              <a:rPr lang="ru-RU" sz="2400" b="1" dirty="0">
                <a:solidFill>
                  <a:srgbClr val="C00000"/>
                </a:solidFill>
              </a:rPr>
              <a:t>811</a:t>
            </a:r>
            <a:r>
              <a:rPr lang="ru-RU" sz="2400" dirty="0">
                <a:solidFill>
                  <a:srgbClr val="002060"/>
                </a:solidFill>
              </a:rPr>
              <a:t> пожаров и </a:t>
            </a:r>
            <a:r>
              <a:rPr lang="ru-RU" sz="2400" b="1" dirty="0">
                <a:solidFill>
                  <a:srgbClr val="C00000"/>
                </a:solidFill>
              </a:rPr>
              <a:t>1092</a:t>
            </a:r>
            <a:r>
              <a:rPr lang="ru-RU" sz="2400" dirty="0">
                <a:solidFill>
                  <a:srgbClr val="002060"/>
                </a:solidFill>
              </a:rPr>
              <a:t> взрыва большой мощности. Также было сброшено 155 мешков с боеприпасами и продовольствием окружённым советским войскам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4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3139841b7e3447b76b212a93908057fd984732"/>
  <p:tag name="ISPRING_RESOURCE_PATHS_HASH_2" val="93139841b7e3447b76b212a93908057fd984732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10954</TotalTime>
  <Words>1635</Words>
  <Application>Microsoft Office PowerPoint</Application>
  <PresentationFormat>Экран (4:3)</PresentationFormat>
  <Paragraphs>299</Paragraphs>
  <Slides>28</Slides>
  <Notes>13</Notes>
  <HiddenSlides>4</HiddenSlides>
  <MMClips>7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Тема Office</vt:lpstr>
      <vt:lpstr>1_Тема Office</vt:lpstr>
      <vt:lpstr>2_Тема Office</vt:lpstr>
      <vt:lpstr>3_Тема Office</vt:lpstr>
      <vt:lpstr>5_Тема Office</vt:lpstr>
      <vt:lpstr>  Воздушные амазонки </vt:lpstr>
      <vt:lpstr>Презентация PowerPoint</vt:lpstr>
      <vt:lpstr>Презентация PowerPoint</vt:lpstr>
      <vt:lpstr>«Дунькин полк»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«Небесный тихоход»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Одна судьба</vt:lpstr>
      <vt:lpstr>Презентация PowerPoint</vt:lpstr>
      <vt:lpstr>Викторина «От винта!»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377</cp:revision>
  <dcterms:created xsi:type="dcterms:W3CDTF">2014-03-09T06:23:30Z</dcterms:created>
  <dcterms:modified xsi:type="dcterms:W3CDTF">2014-08-16T16:30:55Z</dcterms:modified>
</cp:coreProperties>
</file>