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32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02" r:id="rId31"/>
    <p:sldId id="303" r:id="rId32"/>
  </p:sldIdLst>
  <p:sldSz cx="9144000" cy="6858000" type="screen4x3"/>
  <p:notesSz cx="6858000" cy="9144000"/>
  <p:embeddedFontLst>
    <p:embeddedFont>
      <p:font typeface="Zapf Russ" panose="04027200000000000000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1BB"/>
    <a:srgbClr val="FDEADB"/>
    <a:srgbClr val="E4CE90"/>
    <a:srgbClr val="341902"/>
    <a:srgbClr val="554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48" autoAdjust="0"/>
  </p:normalViewPr>
  <p:slideViewPr>
    <p:cSldViewPr showGuides="1">
      <p:cViewPr varScale="1">
        <p:scale>
          <a:sx n="48" d="100"/>
          <a:sy n="48" d="100"/>
        </p:scale>
        <p:origin x="-756" y="-90"/>
      </p:cViewPr>
      <p:guideLst>
        <p:guide orient="horz" pos="2160"/>
        <p:guide pos="56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4" d="100"/>
          <a:sy n="94" d="100"/>
        </p:scale>
        <p:origin x="-360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581F7-A61D-47BC-9358-7B3DF32BAAEC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A1528-43DE-4379-91F1-F13C7C446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3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BA1528-43DE-4379-91F1-F13C7C4468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5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18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8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20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59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0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92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6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24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64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9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09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32B68-4568-4993-A3C5-B8AAA47C3CDD}" type="datetimeFigureOut">
              <a:rPr lang="ru-RU" smtClean="0"/>
              <a:t>15.03.2015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86694-A124-4629-BA9C-5C9D796F7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03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21" y="1309653"/>
            <a:ext cx="3892042" cy="47381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" y="412556"/>
            <a:ext cx="7784419" cy="1021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344816" cy="1224136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554A33"/>
                </a:solidFill>
                <a:latin typeface="Zapf Russ" pitchFamily="82" charset="0"/>
              </a:rPr>
              <a:t>Модест Петрович Мусоргский</a:t>
            </a:r>
            <a:endParaRPr lang="ru-RU" sz="2300" dirty="0">
              <a:solidFill>
                <a:srgbClr val="554A33"/>
              </a:solidFill>
              <a:latin typeface="Zapf Russ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10" y="1736861"/>
            <a:ext cx="2776690" cy="344961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181437" y="4890125"/>
            <a:ext cx="2808313" cy="644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600" b="1" dirty="0">
                <a:solidFill>
                  <a:srgbClr val="341902"/>
                </a:solidFill>
              </a:rPr>
              <a:t>1839–1881г.г.</a:t>
            </a:r>
            <a:endParaRPr lang="ru-RU" sz="2600" dirty="0">
              <a:solidFill>
                <a:srgbClr val="34190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949280"/>
            <a:ext cx="7920880" cy="4889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5748" y="5927566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EFE1BB"/>
                </a:solidFill>
                <a:latin typeface="Bookman Old Style" pitchFamily="18" charset="0"/>
              </a:rPr>
              <a:t>"Какой обширный, богатый мир искусство, если целью взят человек!"  М. П. Мусоргский</a:t>
            </a:r>
            <a:endParaRPr lang="ru-RU" sz="1400" b="1" dirty="0" smtClean="0">
              <a:solidFill>
                <a:srgbClr val="EFE1BB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"/>
    </mc:Choice>
    <mc:Fallback xmlns="">
      <p:transition spd="slow" advTm="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53" y="672972"/>
            <a:ext cx="4527760" cy="5512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98" y="5517232"/>
            <a:ext cx="3208456" cy="10496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75864" y="5673435"/>
            <a:ext cx="3070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М. Мусоргский с братом Филаретом 1858 г.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4069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" y="655187"/>
            <a:ext cx="6798768" cy="4991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13" y="5128864"/>
            <a:ext cx="4454154" cy="96443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67744" y="5191319"/>
            <a:ext cx="475252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341902"/>
                </a:solidFill>
                <a:latin typeface="Bookman Old Style Bold"/>
              </a:rPr>
              <a:t>Дом, в котором жили участники </a:t>
            </a:r>
            <a:r>
              <a:rPr lang="ru-RU" sz="1700" b="1" dirty="0" err="1">
                <a:solidFill>
                  <a:srgbClr val="341902"/>
                </a:solidFill>
                <a:latin typeface="Bookman Old Style Bold"/>
              </a:rPr>
              <a:t>логиновской</a:t>
            </a:r>
            <a:r>
              <a:rPr lang="ru-RU" sz="1700" b="1" dirty="0">
                <a:solidFill>
                  <a:srgbClr val="341902"/>
                </a:solidFill>
                <a:latin typeface="Bookman Old Style Bold"/>
              </a:rPr>
              <a:t> коммуны</a:t>
            </a:r>
            <a:endParaRPr lang="ru-RU" sz="1700" b="1" dirty="0" smtClean="0">
              <a:solidFill>
                <a:srgbClr val="341902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411216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83779"/>
            <a:ext cx="3305010" cy="40218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77" y="1783782"/>
            <a:ext cx="3303662" cy="4021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96465" y="3287389"/>
            <a:ext cx="23476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341902"/>
                </a:solidFill>
                <a:latin typeface="Bookman Old Style Bold"/>
              </a:rPr>
              <a:t>«</a:t>
            </a:r>
            <a:r>
              <a:rPr lang="ru-RU" sz="2600" b="1" dirty="0" err="1">
                <a:solidFill>
                  <a:srgbClr val="341902"/>
                </a:solidFill>
                <a:latin typeface="Bookman Old Style Bold"/>
              </a:rPr>
              <a:t>Саламбо</a:t>
            </a:r>
            <a:r>
              <a:rPr lang="ru-RU" sz="2600" b="1" dirty="0">
                <a:solidFill>
                  <a:srgbClr val="341902"/>
                </a:solidFill>
                <a:latin typeface="Bookman Old Style Bold"/>
              </a:rPr>
              <a:t>» (Флобер)</a:t>
            </a:r>
            <a:endParaRPr lang="ru-RU" sz="2600" b="1" dirty="0" smtClean="0">
              <a:solidFill>
                <a:srgbClr val="341902"/>
              </a:solidFill>
              <a:latin typeface="Bookman Old Style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8138" y="3261263"/>
            <a:ext cx="23762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341902"/>
                </a:solidFill>
                <a:latin typeface="Bookman Old Style Bold"/>
              </a:rPr>
              <a:t>«Царь Эдип» </a:t>
            </a:r>
            <a:endParaRPr lang="ru-RU" sz="2600" b="1" dirty="0" smtClean="0">
              <a:solidFill>
                <a:srgbClr val="341902"/>
              </a:solidFill>
              <a:latin typeface="Bookman Old Style Bold"/>
            </a:endParaRPr>
          </a:p>
          <a:p>
            <a:pPr algn="ctr"/>
            <a:r>
              <a:rPr lang="ru-RU" sz="2600" b="1" dirty="0" smtClean="0">
                <a:solidFill>
                  <a:srgbClr val="341902"/>
                </a:solidFill>
                <a:latin typeface="Bookman Old Style Bold"/>
              </a:rPr>
              <a:t>(</a:t>
            </a:r>
            <a:r>
              <a:rPr lang="ru-RU" sz="2600" b="1" dirty="0">
                <a:solidFill>
                  <a:srgbClr val="341902"/>
                </a:solidFill>
                <a:latin typeface="Bookman Old Style Bold"/>
              </a:rPr>
              <a:t>Софокл) </a:t>
            </a:r>
            <a:endParaRPr lang="ru-RU" sz="2600" b="1" dirty="0" smtClean="0">
              <a:solidFill>
                <a:srgbClr val="341902"/>
              </a:solidFill>
              <a:latin typeface="Bookman Old Style 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83" y="404664"/>
            <a:ext cx="6264696" cy="91049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1641239" y="688500"/>
            <a:ext cx="5796776" cy="3861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554A33"/>
                </a:solidFill>
                <a:latin typeface="Zapf Russ" pitchFamily="82" charset="0"/>
              </a:rPr>
              <a:t>Незаверш</a:t>
            </a:r>
            <a:r>
              <a:rPr lang="ru-RU" sz="2400" b="1" dirty="0">
                <a:solidFill>
                  <a:srgbClr val="554A33"/>
                </a:solidFill>
                <a:latin typeface="Zapf Russ" pitchFamily="82" charset="0"/>
              </a:rPr>
              <a:t>е</a:t>
            </a:r>
            <a:r>
              <a:rPr lang="ru-RU" sz="2400" b="1" dirty="0" smtClean="0">
                <a:solidFill>
                  <a:srgbClr val="554A33"/>
                </a:solidFill>
                <a:latin typeface="Zapf Russ" pitchFamily="82" charset="0"/>
              </a:rPr>
              <a:t>нные </a:t>
            </a:r>
            <a:r>
              <a:rPr lang="ru-RU" sz="2400" b="1" dirty="0">
                <a:solidFill>
                  <a:srgbClr val="554A33"/>
                </a:solidFill>
                <a:latin typeface="Zapf Russ" pitchFamily="82" charset="0"/>
              </a:rPr>
              <a:t>оперы</a:t>
            </a:r>
            <a:endParaRPr lang="ru-RU" sz="2400" dirty="0">
              <a:solidFill>
                <a:srgbClr val="554A33"/>
              </a:solidFill>
              <a:latin typeface="Zapf Rus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2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6" y="412556"/>
            <a:ext cx="7784419" cy="856204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800862" y="280404"/>
            <a:ext cx="5599206" cy="1152128"/>
          </a:xfrm>
        </p:spPr>
        <p:txBody>
          <a:bodyPr>
            <a:normAutofit/>
          </a:bodyPr>
          <a:lstStyle/>
          <a:p>
            <a:r>
              <a:rPr lang="ru-RU" sz="2100" b="1" dirty="0">
                <a:solidFill>
                  <a:srgbClr val="554A33"/>
                </a:solidFill>
                <a:latin typeface="Zapf Russ" pitchFamily="82" charset="0"/>
              </a:rPr>
              <a:t>Романсы – «народные картинки»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9" y="1530226"/>
            <a:ext cx="3052590" cy="13947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99" y="2852873"/>
            <a:ext cx="3064418" cy="2038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181" y="4842594"/>
            <a:ext cx="3052590" cy="13947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419873" y="3333545"/>
            <a:ext cx="2520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«Светик </a:t>
            </a:r>
            <a:r>
              <a:rPr lang="ru-RU" sz="1600" b="1" dirty="0" err="1">
                <a:solidFill>
                  <a:srgbClr val="341902"/>
                </a:solidFill>
                <a:latin typeface="Bookman Old Style Bold"/>
              </a:rPr>
              <a:t>Савишна</a:t>
            </a:r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» </a:t>
            </a:r>
          </a:p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«Семинарист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 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«Сиротка</a:t>
            </a:r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»</a:t>
            </a:r>
          </a:p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 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«Озорник</a:t>
            </a:r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»</a:t>
            </a:r>
            <a:endParaRPr lang="ru-RU" sz="1600" b="1" dirty="0">
              <a:solidFill>
                <a:srgbClr val="341902"/>
              </a:solidFill>
              <a:latin typeface="Bookman Old Style 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91683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«Колыбельная </a:t>
            </a:r>
            <a:r>
              <a:rPr lang="ru-RU" sz="1600" b="1" dirty="0" err="1" smtClean="0">
                <a:solidFill>
                  <a:srgbClr val="341902"/>
                </a:solidFill>
                <a:latin typeface="Bookman Old Style Bold"/>
              </a:rPr>
              <a:t>Еремушки</a:t>
            </a:r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» </a:t>
            </a:r>
          </a:p>
          <a:p>
            <a:pPr algn="ctr"/>
            <a:endParaRPr lang="ru-RU" sz="1600" b="1" dirty="0">
              <a:solidFill>
                <a:srgbClr val="341902"/>
              </a:solidFill>
              <a:latin typeface="Bookman Old Style Bold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5301208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41902"/>
                </a:solidFill>
                <a:latin typeface="Bookman Old Style Bold"/>
              </a:rPr>
              <a:t>«Гопак» </a:t>
            </a:r>
          </a:p>
          <a:p>
            <a:pPr algn="ctr"/>
            <a:endParaRPr lang="ru-RU" sz="2000" b="1" dirty="0">
              <a:solidFill>
                <a:srgbClr val="341902"/>
              </a:solidFill>
              <a:latin typeface="Bookman Old Style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27584" y="1549790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Сл. Н. 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Некрасова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19873" y="2869955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Сл. М. 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Мусоргского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839679" y="4861435"/>
            <a:ext cx="2520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41902"/>
                </a:solidFill>
                <a:latin typeface="Bookman Old Style Bold"/>
              </a:rPr>
              <a:t>Сл. Т. </a:t>
            </a:r>
            <a:r>
              <a:rPr lang="ru-RU" sz="1600" b="1" dirty="0">
                <a:solidFill>
                  <a:srgbClr val="341902"/>
                </a:solidFill>
                <a:latin typeface="Bookman Old Style Bold"/>
              </a:rPr>
              <a:t>Шевченко</a:t>
            </a:r>
          </a:p>
        </p:txBody>
      </p:sp>
    </p:spTree>
    <p:extLst>
      <p:ext uri="{BB962C8B-B14F-4D97-AF65-F5344CB8AC3E}">
        <p14:creationId xmlns:p14="http://schemas.microsoft.com/office/powerpoint/2010/main" val="33862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2">
                                          <p:stCondLst>
                                            <p:cond delay="5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7503"/>
            <a:ext cx="4765264" cy="5801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70" y="5313627"/>
            <a:ext cx="4275410" cy="13986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47306" y="5488176"/>
            <a:ext cx="36724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EFE1BB"/>
                </a:solidFill>
                <a:latin typeface="Bookman Old Style Bold"/>
              </a:rPr>
              <a:t>Опера «Женитьба»   (не окончена) - музыкальная комедия в 4-х картинах на текст Н. Гоголя</a:t>
            </a:r>
            <a:endParaRPr lang="ru-RU" sz="14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85921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50" y="5958655"/>
            <a:ext cx="5466694" cy="85118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811203" y="6109129"/>
            <a:ext cx="51845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К. </a:t>
            </a:r>
            <a:r>
              <a:rPr lang="ru-RU" sz="1500" b="1" dirty="0" err="1">
                <a:solidFill>
                  <a:srgbClr val="EFE1BB"/>
                </a:solidFill>
                <a:latin typeface="Bookman Old Style Bold"/>
              </a:rPr>
              <a:t>Юон</a:t>
            </a:r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. Эскиз декораций к опере «Борис Годунов» </a:t>
            </a:r>
            <a:endParaRPr lang="ru-RU" sz="15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24792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37" y="5543905"/>
            <a:ext cx="6132803" cy="1350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3292" y="5927513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Все нововведения Мусоргского встречали одобрение его товарищей - членов "Могучей кучки"</a:t>
            </a:r>
          </a:p>
        </p:txBody>
      </p:sp>
    </p:spTree>
    <p:extLst>
      <p:ext uri="{BB962C8B-B14F-4D97-AF65-F5344CB8AC3E}">
        <p14:creationId xmlns:p14="http://schemas.microsoft.com/office/powerpoint/2010/main" val="26859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1" y="692696"/>
            <a:ext cx="4495356" cy="5472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257" y="5522712"/>
            <a:ext cx="3068371" cy="100380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88662" y="5760628"/>
            <a:ext cx="30708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Н.А. Римский-Корсаков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9652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5" y="193258"/>
            <a:ext cx="2669258" cy="32412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20" y="2755569"/>
            <a:ext cx="2275929" cy="744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17" y="224776"/>
            <a:ext cx="2639694" cy="320534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60" y="2769137"/>
            <a:ext cx="2275929" cy="7445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9" y="3377968"/>
            <a:ext cx="2728628" cy="33133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91" y="3377968"/>
            <a:ext cx="2666920" cy="3238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22" y="6035173"/>
            <a:ext cx="2275929" cy="7445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3" y="6034221"/>
            <a:ext cx="2275929" cy="7445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93546" y="6168620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Г.П. Кондратьев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8910" y="6168620"/>
            <a:ext cx="220626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EFE1BB"/>
                </a:solidFill>
                <a:latin typeface="Bookman Old Style Bold"/>
              </a:rPr>
              <a:t>Ф.П.  Комиссаржевский</a:t>
            </a:r>
            <a:endParaRPr lang="ru-RU" sz="1300" b="1" dirty="0">
              <a:solidFill>
                <a:srgbClr val="EFE1BB"/>
              </a:solidFill>
              <a:latin typeface="Bookman Old Style Bold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2895229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FE1BB"/>
                </a:solidFill>
                <a:latin typeface="Bookman Old Style Bold"/>
              </a:rPr>
              <a:t>Д.М</a:t>
            </a:r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. Леонова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32959" y="2905130"/>
            <a:ext cx="20050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EFE1BB"/>
                </a:solidFill>
                <a:latin typeface="Bookman Old Style Bold"/>
              </a:rPr>
              <a:t>Ю.Ф. </a:t>
            </a:r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Платонова </a:t>
            </a:r>
            <a:endParaRPr lang="ru-RU" sz="15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32177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685488"/>
            <a:ext cx="3734276" cy="1097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2711" y="5881955"/>
            <a:ext cx="345638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EFE1BB"/>
                </a:solidFill>
                <a:latin typeface="Bookman Old Style Bold"/>
              </a:rPr>
              <a:t>К. Коровин. Эскиз декорации оперы «Борис Годунов»</a:t>
            </a:r>
            <a:endParaRPr lang="ru-RU" sz="17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3420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754" y="5663569"/>
            <a:ext cx="3672406" cy="12014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7810" y="5813266"/>
            <a:ext cx="2880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FE1BB"/>
                </a:solidFill>
                <a:latin typeface="Bookman Old Style" pitchFamily="18" charset="0"/>
              </a:rPr>
              <a:t>Усадьба Мусоргских </a:t>
            </a:r>
          </a:p>
          <a:p>
            <a:pPr algn="ctr"/>
            <a:r>
              <a:rPr lang="ru-RU" b="1" dirty="0">
                <a:solidFill>
                  <a:srgbClr val="EFE1BB"/>
                </a:solidFill>
                <a:latin typeface="Bookman Old Style" pitchFamily="18" charset="0"/>
              </a:rPr>
              <a:t>в селе </a:t>
            </a:r>
            <a:r>
              <a:rPr lang="ru-RU" b="1" dirty="0" err="1">
                <a:solidFill>
                  <a:srgbClr val="EFE1BB"/>
                </a:solidFill>
                <a:latin typeface="Bookman Old Style" pitchFamily="18" charset="0"/>
              </a:rPr>
              <a:t>Карево</a:t>
            </a:r>
            <a:endParaRPr lang="ru-RU" b="1" dirty="0" smtClean="0">
              <a:solidFill>
                <a:srgbClr val="EFE1BB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1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7" y="959139"/>
            <a:ext cx="3773722" cy="4594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69469"/>
            <a:ext cx="3765238" cy="4583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24" y="4889024"/>
            <a:ext cx="3142978" cy="691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4393" y="5079177"/>
            <a:ext cx="2880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EFE1BB"/>
                </a:solidFill>
                <a:latin typeface="Bookman Old Style Bold"/>
              </a:rPr>
              <a:t>В.В</a:t>
            </a:r>
            <a:r>
              <a:rPr lang="ru-RU" sz="1400" b="1" dirty="0">
                <a:solidFill>
                  <a:srgbClr val="EFE1BB"/>
                </a:solidFill>
                <a:latin typeface="Bookman Old Style Bold"/>
              </a:rPr>
              <a:t>. </a:t>
            </a:r>
            <a:r>
              <a:rPr lang="ru-RU" sz="1400" b="1" dirty="0" smtClean="0">
                <a:solidFill>
                  <a:srgbClr val="EFE1BB"/>
                </a:solidFill>
                <a:latin typeface="Bookman Old Style Bold"/>
              </a:rPr>
              <a:t>Стасов - старший </a:t>
            </a:r>
            <a:r>
              <a:rPr lang="ru-RU" sz="1400" b="1" dirty="0">
                <a:solidFill>
                  <a:srgbClr val="EFE1BB"/>
                </a:solidFill>
                <a:latin typeface="Bookman Old Style Bold"/>
              </a:rPr>
              <a:t>брат</a:t>
            </a:r>
            <a:endParaRPr lang="ru-RU" sz="1400" b="1" dirty="0" smtClean="0">
              <a:solidFill>
                <a:srgbClr val="EFE1BB"/>
              </a:solidFill>
              <a:latin typeface="Bookman Old Style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95" y="4891288"/>
            <a:ext cx="3218044" cy="7084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3" y="5088768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EFE1BB"/>
                </a:solidFill>
                <a:latin typeface="Bookman Old Style Bold"/>
              </a:rPr>
              <a:t>Д.В. </a:t>
            </a:r>
            <a:r>
              <a:rPr lang="ru-RU" sz="1400" b="1" dirty="0" smtClean="0">
                <a:solidFill>
                  <a:srgbClr val="EFE1BB"/>
                </a:solidFill>
                <a:latin typeface="Bookman Old Style Bold"/>
              </a:rPr>
              <a:t>Стасов - младший </a:t>
            </a:r>
            <a:r>
              <a:rPr lang="ru-RU" sz="1400" b="1" dirty="0">
                <a:solidFill>
                  <a:srgbClr val="EFE1BB"/>
                </a:solidFill>
                <a:latin typeface="Bookman Old Style Bold"/>
              </a:rPr>
              <a:t>брат</a:t>
            </a:r>
            <a:endParaRPr lang="ru-RU" sz="14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217828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674817"/>
            <a:ext cx="3870514" cy="113756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43809" y="5903515"/>
            <a:ext cx="3456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К. </a:t>
            </a:r>
            <a:r>
              <a:rPr lang="ru-RU" sz="1500" b="1" dirty="0" err="1">
                <a:solidFill>
                  <a:srgbClr val="EFE1BB"/>
                </a:solidFill>
                <a:latin typeface="Bookman Old Style Bold"/>
              </a:rPr>
              <a:t>Юон</a:t>
            </a:r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. Эскиз декораций к опере «</a:t>
            </a:r>
            <a:r>
              <a:rPr lang="ru-RU" sz="1500" b="1" dirty="0" err="1">
                <a:solidFill>
                  <a:srgbClr val="EFE1BB"/>
                </a:solidFill>
                <a:latin typeface="Bookman Old Style Bold"/>
              </a:rPr>
              <a:t>Хованщина</a:t>
            </a:r>
            <a:r>
              <a:rPr lang="ru-RU" sz="1500" b="1" dirty="0">
                <a:solidFill>
                  <a:srgbClr val="EFE1BB"/>
                </a:solidFill>
                <a:latin typeface="Bookman Old Style Bold"/>
              </a:rPr>
              <a:t>». Спасские </a:t>
            </a:r>
            <a:r>
              <a:rPr lang="ru-RU" sz="1500" b="1" dirty="0" smtClean="0">
                <a:solidFill>
                  <a:srgbClr val="EFE1BB"/>
                </a:solidFill>
                <a:latin typeface="Bookman Old Style Bold"/>
              </a:rPr>
              <a:t>ворота.</a:t>
            </a:r>
          </a:p>
        </p:txBody>
      </p:sp>
    </p:spTree>
    <p:extLst>
      <p:ext uri="{BB962C8B-B14F-4D97-AF65-F5344CB8AC3E}">
        <p14:creationId xmlns:p14="http://schemas.microsoft.com/office/powerpoint/2010/main" val="303366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55939"/>
            <a:ext cx="5492424" cy="5330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10" y="5391015"/>
            <a:ext cx="3301646" cy="10801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843808" y="5529906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Цикл фортепианных пьес «Картинки с выставки»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297506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20000">
                                      <p:cBhvr>
                                        <p:cTn id="15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89" y="679034"/>
            <a:ext cx="4219904" cy="5137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80" y="5178188"/>
            <a:ext cx="3261625" cy="106702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56697" y="5321343"/>
            <a:ext cx="3070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Виктор Александрович </a:t>
            </a:r>
            <a:endParaRPr lang="en-US" sz="1600" b="1" dirty="0" smtClean="0">
              <a:solidFill>
                <a:srgbClr val="EFE1BB"/>
              </a:solidFill>
              <a:latin typeface="Bookman Old Style Bold"/>
            </a:endParaRPr>
          </a:p>
          <a:p>
            <a:pPr algn="ctr"/>
            <a:r>
              <a:rPr lang="ru-RU" sz="1600" b="1" dirty="0" smtClean="0">
                <a:solidFill>
                  <a:srgbClr val="EFE1BB"/>
                </a:solidFill>
                <a:latin typeface="Bookman Old Style Bold"/>
              </a:rPr>
              <a:t>Гартман</a:t>
            </a:r>
          </a:p>
        </p:txBody>
      </p:sp>
    </p:spTree>
    <p:extLst>
      <p:ext uri="{BB962C8B-B14F-4D97-AF65-F5344CB8AC3E}">
        <p14:creationId xmlns:p14="http://schemas.microsoft.com/office/powerpoint/2010/main" val="48101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47" y="1178751"/>
            <a:ext cx="2227670" cy="2716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08" y="1207360"/>
            <a:ext cx="2202996" cy="2685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149080"/>
            <a:ext cx="2919562" cy="22838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87495"/>
            <a:ext cx="2856036" cy="22342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84" y="1196752"/>
            <a:ext cx="2227670" cy="271601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03648" y="332656"/>
            <a:ext cx="6333096" cy="750686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2411760" y="239947"/>
            <a:ext cx="4210664" cy="93610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554A33"/>
                </a:solidFill>
                <a:latin typeface="Zapf Russ" pitchFamily="82" charset="0"/>
              </a:rPr>
              <a:t>Произведения </a:t>
            </a:r>
            <a:r>
              <a:rPr lang="ru-RU" sz="2000" b="1" dirty="0" smtClean="0">
                <a:solidFill>
                  <a:srgbClr val="554A33"/>
                </a:solidFill>
                <a:latin typeface="Zapf Russ" pitchFamily="82" charset="0"/>
              </a:rPr>
              <a:t>В. Гартмана</a:t>
            </a:r>
            <a:endParaRPr lang="ru-RU" sz="2000" dirty="0">
              <a:solidFill>
                <a:srgbClr val="554A33"/>
              </a:solidFill>
              <a:latin typeface="Zapf Rus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0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28" y="557878"/>
            <a:ext cx="6955286" cy="5106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176960"/>
            <a:ext cx="3407396" cy="11147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39334" y="5329558"/>
            <a:ext cx="3070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Рис. К. </a:t>
            </a:r>
            <a:r>
              <a:rPr lang="ru-RU" sz="1600" b="1" dirty="0" err="1">
                <a:solidFill>
                  <a:srgbClr val="EFE1BB"/>
                </a:solidFill>
                <a:latin typeface="Bookman Old Style Bold"/>
              </a:rPr>
              <a:t>Трутовского</a:t>
            </a:r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 «</a:t>
            </a:r>
            <a:r>
              <a:rPr lang="ru-RU" sz="1600" b="1" dirty="0" err="1">
                <a:solidFill>
                  <a:srgbClr val="EFE1BB"/>
                </a:solidFill>
                <a:latin typeface="Bookman Old Style Bold"/>
              </a:rPr>
              <a:t>Сорочинская</a:t>
            </a:r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 ярмарка»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7224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48" y="536425"/>
            <a:ext cx="4599308" cy="5599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17" y="5469717"/>
            <a:ext cx="3121550" cy="10212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3641" y="5682488"/>
            <a:ext cx="25922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EFE1BB"/>
                </a:solidFill>
                <a:latin typeface="Bookman Old Style Bold"/>
              </a:rPr>
              <a:t>А. Голенищев-Кутузов</a:t>
            </a:r>
            <a:endParaRPr lang="ru-RU" sz="17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2229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35" y="689842"/>
            <a:ext cx="4089346" cy="49783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" y="689842"/>
            <a:ext cx="4079600" cy="4966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36" y="5077936"/>
            <a:ext cx="3186418" cy="1042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6" y="5071011"/>
            <a:ext cx="3186418" cy="10424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6080" y="5408951"/>
            <a:ext cx="2831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Певица Д.М.  </a:t>
            </a:r>
            <a:r>
              <a:rPr lang="ru-RU" sz="1600" b="1" dirty="0" smtClean="0">
                <a:solidFill>
                  <a:srgbClr val="EFE1BB"/>
                </a:solidFill>
                <a:latin typeface="Bookman Old Style Bold"/>
              </a:rPr>
              <a:t>Леонова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5285840"/>
            <a:ext cx="2684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EFE1BB"/>
                </a:solidFill>
                <a:latin typeface="Bookman Old Style Bold"/>
              </a:rPr>
              <a:t>Афиша концерта Д.М. Леоновой и М.П. Мусоргского 1879 г.</a:t>
            </a:r>
            <a:endParaRPr lang="ru-RU" sz="12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2464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08" y="476672"/>
            <a:ext cx="4436208" cy="5400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35" y="5227478"/>
            <a:ext cx="3172330" cy="10378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39700" y="5342317"/>
            <a:ext cx="2736304" cy="607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И. Репин. Портрет М. Мусоргского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2936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66" y="781611"/>
            <a:ext cx="2945110" cy="4555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42" y="4941172"/>
            <a:ext cx="4411090" cy="115212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71800" y="5229200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341902"/>
                </a:solidFill>
                <a:latin typeface="Bookman Old Style Bold"/>
              </a:rPr>
              <a:t>Памятник М. </a:t>
            </a:r>
            <a:r>
              <a:rPr lang="ru-RU" sz="2000" b="1" dirty="0" smtClean="0">
                <a:solidFill>
                  <a:srgbClr val="341902"/>
                </a:solidFill>
                <a:latin typeface="Bookman Old Style Bold"/>
              </a:rPr>
              <a:t>Мусоргскому </a:t>
            </a:r>
          </a:p>
        </p:txBody>
      </p:sp>
    </p:spTree>
    <p:extLst>
      <p:ext uri="{BB962C8B-B14F-4D97-AF65-F5344CB8AC3E}">
        <p14:creationId xmlns:p14="http://schemas.microsoft.com/office/powerpoint/2010/main" val="18050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157488"/>
            <a:ext cx="3690826" cy="4493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8212"/>
            <a:ext cx="3673207" cy="4471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67" y="5085185"/>
            <a:ext cx="2695846" cy="8819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9067" y="5199754"/>
            <a:ext cx="2246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EFE1BB"/>
                </a:solidFill>
                <a:latin typeface="Bookman Old Style" pitchFamily="18" charset="0"/>
              </a:rPr>
              <a:t>Джон </a:t>
            </a:r>
            <a:r>
              <a:rPr lang="ru-RU" sz="2000" b="1" dirty="0" err="1" smtClean="0">
                <a:solidFill>
                  <a:srgbClr val="EFE1BB"/>
                </a:solidFill>
                <a:latin typeface="Bookman Old Style" pitchFamily="18" charset="0"/>
              </a:rPr>
              <a:t>Фильд</a:t>
            </a:r>
            <a:endParaRPr lang="ru-RU" sz="2000" b="1" dirty="0" smtClean="0">
              <a:solidFill>
                <a:srgbClr val="EFE1BB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085184"/>
            <a:ext cx="2695846" cy="88193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588888" y="5199754"/>
            <a:ext cx="2246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EFE1BB"/>
                </a:solidFill>
                <a:latin typeface="Bookman Old Style" pitchFamily="18" charset="0"/>
              </a:rPr>
              <a:t>Ференц</a:t>
            </a:r>
            <a:r>
              <a:rPr lang="ru-RU" sz="2000" b="1" dirty="0">
                <a:solidFill>
                  <a:srgbClr val="EFE1BB"/>
                </a:solidFill>
                <a:latin typeface="Bookman Old Style" pitchFamily="18" charset="0"/>
              </a:rPr>
              <a:t> Лист </a:t>
            </a:r>
          </a:p>
        </p:txBody>
      </p:sp>
    </p:spTree>
    <p:extLst>
      <p:ext uri="{BB962C8B-B14F-4D97-AF65-F5344CB8AC3E}">
        <p14:creationId xmlns:p14="http://schemas.microsoft.com/office/powerpoint/2010/main" val="40287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6857" y="764704"/>
            <a:ext cx="36102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41902"/>
                </a:solidFill>
                <a:latin typeface="Zapf Russ" pitchFamily="82" charset="0"/>
              </a:rPr>
              <a:t>Список литературы</a:t>
            </a:r>
            <a:endParaRPr lang="ru-RU" sz="2400" dirty="0">
              <a:solidFill>
                <a:srgbClr val="341902"/>
              </a:solidFill>
              <a:latin typeface="Zapf Russ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5" y="1584578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no Pro" pitchFamily="18" charset="0"/>
              </a:rPr>
              <a:t>1. Фрид Э.Л. Мусоргский: Краткий очерк жизни и творчества. М.,  Изд. 2., 1968</a:t>
            </a:r>
          </a:p>
          <a:p>
            <a:r>
              <a:rPr lang="ru-RU" dirty="0">
                <a:latin typeface="Arno Pro" pitchFamily="18" charset="0"/>
              </a:rPr>
              <a:t>2. </a:t>
            </a:r>
            <a:r>
              <a:rPr lang="ru-RU" dirty="0" err="1">
                <a:latin typeface="Arno Pro" pitchFamily="18" charset="0"/>
              </a:rPr>
              <a:t>Абызова</a:t>
            </a:r>
            <a:r>
              <a:rPr lang="ru-RU" dirty="0">
                <a:latin typeface="Arno Pro" pitchFamily="18" charset="0"/>
              </a:rPr>
              <a:t> Е.Н. Модест Петрович Мусоргский. М., 1986</a:t>
            </a:r>
          </a:p>
          <a:p>
            <a:r>
              <a:rPr lang="ru-RU" dirty="0">
                <a:latin typeface="Arno Pro" pitchFamily="18" charset="0"/>
              </a:rPr>
              <a:t>3. </a:t>
            </a:r>
            <a:r>
              <a:rPr lang="ru-RU" dirty="0" err="1">
                <a:latin typeface="Arno Pro" pitchFamily="18" charset="0"/>
              </a:rPr>
              <a:t>Хубов</a:t>
            </a:r>
            <a:r>
              <a:rPr lang="ru-RU" dirty="0">
                <a:latin typeface="Arno Pro" pitchFamily="18" charset="0"/>
              </a:rPr>
              <a:t> Г.Н. Мусоргский, М., 1969</a:t>
            </a:r>
          </a:p>
          <a:p>
            <a:r>
              <a:rPr lang="ru-RU" dirty="0">
                <a:latin typeface="Arno Pro" pitchFamily="18" charset="0"/>
              </a:rPr>
              <a:t>4. Козлова Н.П. Русская музыкальная литература. М., 2005</a:t>
            </a:r>
          </a:p>
          <a:p>
            <a:r>
              <a:rPr lang="ru-RU" dirty="0">
                <a:latin typeface="Arno Pro" pitchFamily="18" charset="0"/>
              </a:rPr>
              <a:t>5. Асафьев Б. В., </a:t>
            </a:r>
            <a:r>
              <a:rPr lang="ru-RU" dirty="0" err="1">
                <a:latin typeface="Arno Pro" pitchFamily="18" charset="0"/>
              </a:rPr>
              <a:t>Избр</a:t>
            </a:r>
            <a:r>
              <a:rPr lang="ru-RU" dirty="0">
                <a:latin typeface="Arno Pro" pitchFamily="18" charset="0"/>
              </a:rPr>
              <a:t>. труды, т. 3, М., 1954</a:t>
            </a:r>
          </a:p>
          <a:p>
            <a:r>
              <a:rPr lang="ru-RU" dirty="0">
                <a:latin typeface="Arno Pro" pitchFamily="18" charset="0"/>
              </a:rPr>
              <a:t>6. М.П. Мусоргский в воспоминаниях современников. М., 1989</a:t>
            </a:r>
          </a:p>
          <a:p>
            <a:r>
              <a:rPr lang="ru-RU" dirty="0">
                <a:latin typeface="Arno Pro" pitchFamily="18" charset="0"/>
              </a:rPr>
              <a:t>7. http://to-name.ru/biography/modest-musorgskij</a:t>
            </a:r>
          </a:p>
          <a:p>
            <a:r>
              <a:rPr lang="ru-RU" dirty="0">
                <a:latin typeface="Arno Pro" pitchFamily="18" charset="0"/>
              </a:rPr>
              <a:t>8. http://tonnel.ru/ Биографии. История жизни великих людей</a:t>
            </a:r>
          </a:p>
          <a:p>
            <a:r>
              <a:rPr lang="ru-RU" dirty="0">
                <a:latin typeface="Arno Pro" pitchFamily="18" charset="0"/>
              </a:rPr>
              <a:t>9. http://www.bibliofond.ru/ Мусоргский. Творческий портрет и биография</a:t>
            </a:r>
          </a:p>
          <a:p>
            <a:r>
              <a:rPr lang="ru-RU" dirty="0">
                <a:latin typeface="Arno Pro" pitchFamily="18" charset="0"/>
              </a:rPr>
              <a:t>10. http://www.elikayakultura.ru. Творчество М.П. Мусоргского – произведения, жанры, анализ</a:t>
            </a:r>
          </a:p>
          <a:p>
            <a:r>
              <a:rPr lang="ru-RU" dirty="0">
                <a:latin typeface="Arno Pro" pitchFamily="18" charset="0"/>
              </a:rPr>
              <a:t>11. http://www.rudata.ru/ Модест Петрович Мусоргский</a:t>
            </a:r>
          </a:p>
        </p:txBody>
      </p:sp>
    </p:spTree>
    <p:extLst>
      <p:ext uri="{BB962C8B-B14F-4D97-AF65-F5344CB8AC3E}">
        <p14:creationId xmlns:p14="http://schemas.microsoft.com/office/powerpoint/2010/main" val="1424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8228" y="2644170"/>
            <a:ext cx="63778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341902"/>
                </a:solidFill>
                <a:latin typeface="Arno Pro Smbd" pitchFamily="18" charset="0"/>
              </a:rPr>
              <a:t>Пукало</a:t>
            </a:r>
            <a:r>
              <a:rPr lang="ru-RU" sz="2400" dirty="0" smtClean="0">
                <a:solidFill>
                  <a:srgbClr val="341902"/>
                </a:solidFill>
                <a:latin typeface="Arno Pro Smbd" pitchFamily="18" charset="0"/>
              </a:rPr>
              <a:t> </a:t>
            </a:r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Ирина Витальевна</a:t>
            </a:r>
          </a:p>
          <a:p>
            <a:pPr algn="ctr"/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преподаватель </a:t>
            </a:r>
            <a:r>
              <a:rPr lang="ru-RU" sz="2400" dirty="0" smtClean="0">
                <a:solidFill>
                  <a:srgbClr val="341902"/>
                </a:solidFill>
                <a:latin typeface="Arno Pro Smbd" pitchFamily="18" charset="0"/>
              </a:rPr>
              <a:t>теоретических </a:t>
            </a:r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дисциплин</a:t>
            </a:r>
          </a:p>
          <a:p>
            <a:pPr algn="ctr"/>
            <a:r>
              <a:rPr lang="ru-RU" sz="2400" dirty="0" smtClean="0">
                <a:solidFill>
                  <a:srgbClr val="341902"/>
                </a:solidFill>
                <a:latin typeface="Arno Pro Smbd" pitchFamily="18" charset="0"/>
              </a:rPr>
              <a:t>МАОУ </a:t>
            </a:r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ДОД "</a:t>
            </a:r>
            <a:r>
              <a:rPr lang="ru-RU" sz="2400" dirty="0" err="1">
                <a:solidFill>
                  <a:srgbClr val="341902"/>
                </a:solidFill>
                <a:latin typeface="Arno Pro Smbd" pitchFamily="18" charset="0"/>
              </a:rPr>
              <a:t>Певекская</a:t>
            </a:r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 детская школа искусств"</a:t>
            </a:r>
          </a:p>
          <a:p>
            <a:pPr algn="ctr"/>
            <a:r>
              <a:rPr lang="ru-RU" sz="2400" dirty="0">
                <a:solidFill>
                  <a:srgbClr val="341902"/>
                </a:solidFill>
                <a:latin typeface="Arno Pro Smbd" pitchFamily="18" charset="0"/>
              </a:rPr>
              <a:t>Чукотский автономный округ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61674" y="1196752"/>
            <a:ext cx="4020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341902"/>
                </a:solidFill>
                <a:latin typeface="Zapf Russ" pitchFamily="82" charset="0"/>
              </a:rPr>
              <a:t>Автор презентации</a:t>
            </a:r>
            <a:endParaRPr lang="en-US" sz="2800" b="1" dirty="0">
              <a:solidFill>
                <a:srgbClr val="341902"/>
              </a:solidFill>
              <a:latin typeface="Zapf Rus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06230"/>
            <a:ext cx="6945502" cy="50990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07" y="5013176"/>
            <a:ext cx="5623748" cy="10093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70229" y="5278789"/>
            <a:ext cx="52541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341902"/>
                </a:solidFill>
                <a:latin typeface="Bookman Old Style" pitchFamily="18" charset="0"/>
              </a:rPr>
              <a:t>Здание </a:t>
            </a:r>
            <a:r>
              <a:rPr lang="ru-RU" sz="1700" b="1" dirty="0" err="1">
                <a:solidFill>
                  <a:srgbClr val="341902"/>
                </a:solidFill>
                <a:latin typeface="Bookman Old Style" pitchFamily="18" charset="0"/>
              </a:rPr>
              <a:t>Петершуле</a:t>
            </a:r>
            <a:r>
              <a:rPr lang="ru-RU" sz="1700" b="1" dirty="0">
                <a:solidFill>
                  <a:srgbClr val="341902"/>
                </a:solidFill>
                <a:latin typeface="Bookman Old Style" pitchFamily="18" charset="0"/>
              </a:rPr>
              <a:t> в Санкт-Петербурге</a:t>
            </a:r>
            <a:endParaRPr lang="ru-RU" sz="1700" b="1" dirty="0" smtClean="0">
              <a:solidFill>
                <a:srgbClr val="34190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41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10" y="519370"/>
            <a:ext cx="4615140" cy="5645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6" y="5303721"/>
            <a:ext cx="3599028" cy="11774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059832" y="544522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FE1BB"/>
                </a:solidFill>
                <a:latin typeface="Bookman Old Style" pitchFamily="18" charset="0"/>
              </a:rPr>
              <a:t>Антон </a:t>
            </a:r>
            <a:r>
              <a:rPr lang="ru-RU" b="1" dirty="0" err="1">
                <a:solidFill>
                  <a:srgbClr val="EFE1BB"/>
                </a:solidFill>
                <a:latin typeface="Bookman Old Style" pitchFamily="18" charset="0"/>
              </a:rPr>
              <a:t>Августович</a:t>
            </a:r>
            <a:r>
              <a:rPr lang="ru-RU" b="1" dirty="0">
                <a:solidFill>
                  <a:srgbClr val="EFE1BB"/>
                </a:solidFill>
                <a:latin typeface="Bookman Old Style" pitchFamily="18" charset="0"/>
              </a:rPr>
              <a:t> </a:t>
            </a:r>
            <a:r>
              <a:rPr lang="ru-RU" b="1" dirty="0" err="1">
                <a:solidFill>
                  <a:srgbClr val="EFE1BB"/>
                </a:solidFill>
                <a:latin typeface="Bookman Old Style" pitchFamily="18" charset="0"/>
              </a:rPr>
              <a:t>Герке</a:t>
            </a:r>
            <a:endParaRPr lang="ru-RU" b="1" dirty="0" smtClean="0">
              <a:solidFill>
                <a:srgbClr val="EFE1BB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7" y="567540"/>
            <a:ext cx="7218793" cy="5299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82" y="5109539"/>
            <a:ext cx="5604522" cy="12135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07703" y="5229200"/>
            <a:ext cx="529559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 Bold"/>
              </a:rPr>
              <a:t>Бывшее здание Школы </a:t>
            </a:r>
            <a:r>
              <a:rPr lang="ru-RU" sz="17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 Bold"/>
              </a:rPr>
              <a:t>гвардейскийх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 Bold"/>
              </a:rPr>
              <a:t> подпрапорщиков и кавалерийских юнкеров</a:t>
            </a:r>
          </a:p>
        </p:txBody>
      </p:sp>
    </p:spTree>
    <p:extLst>
      <p:ext uri="{BB962C8B-B14F-4D97-AF65-F5344CB8AC3E}">
        <p14:creationId xmlns:p14="http://schemas.microsoft.com/office/powerpoint/2010/main" val="311868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05" y="980728"/>
            <a:ext cx="3872904" cy="4714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5" y="980728"/>
            <a:ext cx="3894062" cy="47405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080350"/>
            <a:ext cx="3120052" cy="10207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60741" y="5212637"/>
            <a:ext cx="243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Александр Бородин – композитор и друг </a:t>
            </a:r>
            <a:endParaRPr lang="ru-RU" sz="1600" b="1" dirty="0" smtClean="0">
              <a:solidFill>
                <a:srgbClr val="EFE1BB"/>
              </a:solidFill>
              <a:latin typeface="Bookman Old Style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84" y="5133995"/>
            <a:ext cx="3170654" cy="10372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5204472"/>
            <a:ext cx="28803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EFE1BB"/>
                </a:solidFill>
                <a:latin typeface="Bookman Old Style Bold"/>
              </a:rPr>
              <a:t>Модест Мусоргский-офицер Лейб-гвардии Преображенского полка</a:t>
            </a:r>
            <a:endParaRPr lang="ru-RU" sz="1300" b="1" dirty="0" smtClean="0">
              <a:solidFill>
                <a:srgbClr val="EFE1BB"/>
              </a:solidFill>
              <a:latin typeface="Bookman Old Style Bold"/>
            </a:endParaRPr>
          </a:p>
        </p:txBody>
      </p:sp>
    </p:spTree>
    <p:extLst>
      <p:ext uri="{BB962C8B-B14F-4D97-AF65-F5344CB8AC3E}">
        <p14:creationId xmlns:p14="http://schemas.microsoft.com/office/powerpoint/2010/main" val="18260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68727"/>
            <a:ext cx="4338398" cy="52815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244267"/>
            <a:ext cx="3647796" cy="10721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88259" y="5396238"/>
            <a:ext cx="3070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FE1BB"/>
                </a:solidFill>
                <a:latin typeface="Bookman Old Style Bold"/>
              </a:rPr>
              <a:t>Александр  </a:t>
            </a:r>
            <a:r>
              <a:rPr lang="ru-RU" b="1" dirty="0" smtClean="0">
                <a:solidFill>
                  <a:srgbClr val="EFE1BB"/>
                </a:solidFill>
                <a:latin typeface="Bookman Old Style Bold"/>
              </a:rPr>
              <a:t>Сергеевич</a:t>
            </a:r>
            <a:endParaRPr lang="en-US" b="1" dirty="0" smtClean="0">
              <a:solidFill>
                <a:srgbClr val="EFE1BB"/>
              </a:solidFill>
              <a:latin typeface="Bookman Old Style Bold"/>
            </a:endParaRPr>
          </a:p>
          <a:p>
            <a:pPr algn="ctr"/>
            <a:r>
              <a:rPr lang="ru-RU" b="1" dirty="0" smtClean="0">
                <a:solidFill>
                  <a:srgbClr val="EFE1BB"/>
                </a:solidFill>
                <a:latin typeface="Bookman Old Style Bold"/>
              </a:rPr>
              <a:t>Даргомыжский</a:t>
            </a:r>
          </a:p>
        </p:txBody>
      </p:sp>
    </p:spTree>
    <p:extLst>
      <p:ext uri="{BB962C8B-B14F-4D97-AF65-F5344CB8AC3E}">
        <p14:creationId xmlns:p14="http://schemas.microsoft.com/office/powerpoint/2010/main" val="12977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4" y="404664"/>
            <a:ext cx="3051847" cy="372325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6" y="3659924"/>
            <a:ext cx="2280172" cy="745949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86459" y="3788900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EFE1BB"/>
                </a:solidFill>
                <a:latin typeface="Bookman Old Style Bold"/>
              </a:rPr>
              <a:t>М.А. Балакирев </a:t>
            </a:r>
            <a:endParaRPr lang="ru-RU" sz="1600" b="1" dirty="0">
              <a:solidFill>
                <a:srgbClr val="EFE1BB"/>
              </a:solidFill>
              <a:latin typeface="Bookman Old Style Bold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54" y="1608622"/>
            <a:ext cx="3024871" cy="369034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112" y="4842900"/>
            <a:ext cx="2284432" cy="747343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481948" y="4963535"/>
            <a:ext cx="22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EFE1BB"/>
                </a:solidFill>
                <a:latin typeface="Bookman Old Style Bold"/>
              </a:rPr>
              <a:t>Ц.А. Кюи 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16" y="2688960"/>
            <a:ext cx="3007040" cy="366859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01" y="5906512"/>
            <a:ext cx="2158051" cy="70599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6260104" y="6018480"/>
            <a:ext cx="2239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EFE1BB"/>
                </a:solidFill>
                <a:latin typeface="Bookman Old Style Bold"/>
              </a:rPr>
              <a:t>В.В. Стасов </a:t>
            </a:r>
          </a:p>
        </p:txBody>
      </p:sp>
    </p:spTree>
    <p:extLst>
      <p:ext uri="{BB962C8B-B14F-4D97-AF65-F5344CB8AC3E}">
        <p14:creationId xmlns:p14="http://schemas.microsoft.com/office/powerpoint/2010/main" val="340996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46666</TotalTime>
  <Words>471</Words>
  <Application>Microsoft Office PowerPoint</Application>
  <PresentationFormat>Экран (4:3)</PresentationFormat>
  <Paragraphs>88</Paragraphs>
  <Slides>31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Arno Pro Smbd</vt:lpstr>
      <vt:lpstr>Zapf Russ</vt:lpstr>
      <vt:lpstr>Calibri</vt:lpstr>
      <vt:lpstr>Bookman Old Style</vt:lpstr>
      <vt:lpstr>Bookman Old Style Bold</vt:lpstr>
      <vt:lpstr>Arno Pro</vt:lpstr>
      <vt:lpstr>Тема Office</vt:lpstr>
      <vt:lpstr>Модест Петрович Мусоргский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Незавершенные оперы</vt:lpstr>
      <vt:lpstr>Романсы – «народные картинки»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Произведения В. Гартмана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noSFer</dc:creator>
  <cp:lastModifiedBy>в</cp:lastModifiedBy>
  <cp:revision>410</cp:revision>
  <dcterms:created xsi:type="dcterms:W3CDTF">2013-10-01T06:43:54Z</dcterms:created>
  <dcterms:modified xsi:type="dcterms:W3CDTF">2015-03-15T00:42:18Z</dcterms:modified>
</cp:coreProperties>
</file>