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9" r:id="rId2"/>
    <p:sldId id="302" r:id="rId3"/>
    <p:sldId id="300" r:id="rId4"/>
    <p:sldId id="303" r:id="rId5"/>
    <p:sldId id="301" r:id="rId6"/>
    <p:sldId id="269" r:id="rId7"/>
    <p:sldId id="276" r:id="rId8"/>
    <p:sldId id="277" r:id="rId9"/>
    <p:sldId id="267" r:id="rId10"/>
    <p:sldId id="268" r:id="rId11"/>
    <p:sldId id="305" r:id="rId12"/>
    <p:sldId id="256" r:id="rId13"/>
    <p:sldId id="257" r:id="rId14"/>
    <p:sldId id="306" r:id="rId15"/>
    <p:sldId id="260" r:id="rId16"/>
    <p:sldId id="307" r:id="rId17"/>
    <p:sldId id="308" r:id="rId18"/>
    <p:sldId id="264" r:id="rId19"/>
    <p:sldId id="278" r:id="rId20"/>
    <p:sldId id="265" r:id="rId21"/>
    <p:sldId id="272" r:id="rId22"/>
    <p:sldId id="314" r:id="rId23"/>
    <p:sldId id="315" r:id="rId24"/>
    <p:sldId id="312" r:id="rId25"/>
    <p:sldId id="316" r:id="rId26"/>
    <p:sldId id="313" r:id="rId27"/>
    <p:sldId id="317" r:id="rId28"/>
    <p:sldId id="274" r:id="rId29"/>
    <p:sldId id="282" r:id="rId30"/>
    <p:sldId id="318" r:id="rId31"/>
    <p:sldId id="320" r:id="rId32"/>
    <p:sldId id="321" r:id="rId33"/>
    <p:sldId id="273" r:id="rId34"/>
    <p:sldId id="319" r:id="rId35"/>
    <p:sldId id="322" r:id="rId36"/>
    <p:sldId id="326" r:id="rId37"/>
    <p:sldId id="324" r:id="rId38"/>
    <p:sldId id="325" r:id="rId39"/>
    <p:sldId id="327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81" r:id="rId54"/>
    <p:sldId id="297" r:id="rId55"/>
    <p:sldId id="298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60"/>
  </p:normalViewPr>
  <p:slideViewPr>
    <p:cSldViewPr>
      <p:cViewPr>
        <p:scale>
          <a:sx n="50" d="100"/>
          <a:sy n="50" d="100"/>
        </p:scale>
        <p:origin x="-12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im2-tub.yandex.net/i?id=117943974-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143380"/>
            <a:ext cx="3214710" cy="2421751"/>
          </a:xfrm>
          <a:prstGeom prst="rect">
            <a:avLst/>
          </a:prstGeom>
          <a:noFill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37120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 descr="Картинка 10 из 2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214554"/>
            <a:ext cx="4100748" cy="3071834"/>
          </a:xfrm>
          <a:prstGeom prst="rect">
            <a:avLst/>
          </a:prstGeom>
          <a:noFill/>
        </p:spPr>
      </p:pic>
      <p:pic>
        <p:nvPicPr>
          <p:cNvPr id="6" name="Picture 5" descr="Картинка 9 из 618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14290"/>
            <a:ext cx="3214710" cy="2522621"/>
          </a:xfrm>
          <a:prstGeom prst="rect">
            <a:avLst/>
          </a:prstGeom>
          <a:noFill/>
        </p:spPr>
      </p:pic>
      <p:pic>
        <p:nvPicPr>
          <p:cNvPr id="7" name="Picture 2" descr="Картинка 3 из 640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000504"/>
            <a:ext cx="3512035" cy="2500330"/>
          </a:xfrm>
          <a:prstGeom prst="rect">
            <a:avLst/>
          </a:prstGeom>
          <a:noFill/>
        </p:spPr>
      </p:pic>
      <p:pic>
        <p:nvPicPr>
          <p:cNvPr id="8" name="Picture 2" descr="Картинка 46 из 4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857496"/>
            <a:ext cx="1390177" cy="1041089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2857496"/>
            <a:ext cx="175972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Картинка 20 из 640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5500702"/>
            <a:ext cx="1207302" cy="9286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710382" y="2428868"/>
            <a:ext cx="5930406" cy="830997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Равнины и горы суши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20 из 64000"/>
          <p:cNvPicPr>
            <a:picLocks noChangeAspect="1" noChangeArrowheads="1"/>
          </p:cNvPicPr>
          <p:nvPr/>
        </p:nvPicPr>
        <p:blipFill rotWithShape="1">
          <a:blip r:embed="rId2"/>
          <a:srcRect l="1167" t="15662" r="9" b="5118"/>
          <a:stretch/>
        </p:blipFill>
        <p:spPr bwMode="auto">
          <a:xfrm>
            <a:off x="-31224" y="1034066"/>
            <a:ext cx="9144000" cy="5849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31224" y="317767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Эверест (Джомолунгма)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571612"/>
            <a:ext cx="18165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sz="4400" dirty="0" smtClean="0">
                <a:latin typeface="Bookman Old Style" pitchFamily="18" charset="0"/>
              </a:rPr>
              <a:t>Тема:</a:t>
            </a:r>
          </a:p>
          <a:p>
            <a:r>
              <a:rPr lang="ru-RU" sz="4400" dirty="0" smtClean="0">
                <a:latin typeface="Bookman Old Style" pitchFamily="18" charset="0"/>
              </a:rPr>
              <a:t>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571744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Рельеф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285984" y="250030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д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285992"/>
            <a:ext cx="131643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786182" y="1571612"/>
            <a:ext cx="9701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,,,,,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2714620"/>
            <a:ext cx="1242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миро</a:t>
            </a:r>
            <a:endParaRPr lang="ru-RU" sz="3200" dirty="0"/>
          </a:p>
        </p:txBody>
      </p:sp>
      <p:pic>
        <p:nvPicPr>
          <p:cNvPr id="13" name="Picture 4" descr="http://diesel.elcat.kg/uploads/post-26211-1196178435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500306"/>
            <a:ext cx="2243222" cy="92869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429652" y="1785926"/>
            <a:ext cx="3289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,</a:t>
            </a:r>
            <a:endParaRPr lang="ru-RU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16" y="20002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А=О</a:t>
            </a:r>
            <a:endParaRPr lang="ru-RU" b="1" dirty="0"/>
          </a:p>
        </p:txBody>
      </p:sp>
      <p:pic>
        <p:nvPicPr>
          <p:cNvPr id="16" name="Picture 6" descr="http://im6-tub.yandex.net/i?id=157171645-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857760"/>
            <a:ext cx="1185861" cy="79057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000364" y="5072074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Е</a:t>
            </a:r>
            <a:endParaRPr lang="ru-RU" b="1" dirty="0"/>
          </a:p>
        </p:txBody>
      </p:sp>
      <p:pic>
        <p:nvPicPr>
          <p:cNvPr id="18" name="Picture 10" descr="http://im4-tub.yandex.net/i?id=136784026-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857760"/>
            <a:ext cx="1071570" cy="8072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429124" y="4214818"/>
            <a:ext cx="6174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,,,</a:t>
            </a:r>
            <a:endParaRPr lang="ru-RU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2857488" y="4143380"/>
            <a:ext cx="556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,</a:t>
            </a:r>
            <a:endParaRPr lang="ru-RU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571612"/>
            <a:ext cx="776526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400" dirty="0" smtClean="0">
                <a:latin typeface="Bookman Old Style" pitchFamily="18" charset="0"/>
              </a:rPr>
              <a:t>Тема:</a:t>
            </a:r>
          </a:p>
          <a:p>
            <a:r>
              <a:rPr lang="ru-RU" sz="4400" dirty="0" smtClean="0">
                <a:latin typeface="Bookman Old Style" pitchFamily="18" charset="0"/>
              </a:rPr>
              <a:t>   </a:t>
            </a:r>
          </a:p>
          <a:p>
            <a:r>
              <a:rPr lang="ru-RU" sz="4400" dirty="0" smtClean="0">
                <a:latin typeface="Bookman Old Style" pitchFamily="18" charset="0"/>
              </a:rPr>
              <a:t>РЕЛЬЕФ ДНА МИРОВОГО </a:t>
            </a:r>
          </a:p>
          <a:p>
            <a:r>
              <a:rPr lang="ru-RU" sz="4400" dirty="0" smtClean="0">
                <a:latin typeface="Bookman Old Style" pitchFamily="18" charset="0"/>
              </a:rPr>
              <a:t>ОКЕАНА</a:t>
            </a:r>
            <a:endParaRPr lang="ru-RU" sz="4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073" y="1340768"/>
            <a:ext cx="1991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 урока: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928803"/>
            <a:ext cx="8712968" cy="211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95000"/>
              </a:lnSpc>
              <a:buClr>
                <a:srgbClr val="FFFF00"/>
              </a:buClr>
            </a:pPr>
            <a:endParaRPr lang="ru-RU" sz="600" i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marL="457200" indent="-457200">
              <a:lnSpc>
                <a:spcPct val="250000"/>
              </a:lnSpc>
              <a:buClr>
                <a:srgbClr val="FFFF00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изучения рельефа дна Мирового океана;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3346839"/>
            <a:ext cx="5652317" cy="856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50000"/>
              </a:lnSpc>
              <a:buClr>
                <a:srgbClr val="FFFF00"/>
              </a:buClr>
              <a:buFont typeface="Arial" pitchFamily="34" charset="0"/>
              <a:buChar char="•"/>
            </a:pP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ормы 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рельефа дна Мирового океана;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908" y="4568741"/>
            <a:ext cx="77918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50000"/>
              </a:lnSpc>
              <a:buClr>
                <a:srgbClr val="FFFF00"/>
              </a:buClr>
              <a:buFont typeface="Arial" pitchFamily="34" charset="0"/>
              <a:buChar char="•"/>
            </a:pP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роцессы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образующие рельеф дна Мирового океана.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kktu.narod.ru/kursmp/pribory/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4501775" cy="4357718"/>
          </a:xfrm>
          <a:prstGeom prst="rect">
            <a:avLst/>
          </a:prstGeom>
          <a:noFill/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571472" y="5857892"/>
            <a:ext cx="407196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Лот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- прибор для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измерения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глубин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с борта судна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</a:p>
        </p:txBody>
      </p:sp>
      <p:pic>
        <p:nvPicPr>
          <p:cNvPr id="4" name="Picture 2" descr="http://im8-tub.yandex.net/i?id=230979320-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85728"/>
            <a:ext cx="2143140" cy="2659790"/>
          </a:xfrm>
          <a:prstGeom prst="rect">
            <a:avLst/>
          </a:prstGeom>
          <a:noFill/>
        </p:spPr>
      </p:pic>
      <p:pic>
        <p:nvPicPr>
          <p:cNvPr id="59397" name="Picture 5" descr="http://im0-tub.yandex.net/i?id=126407613-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714752"/>
            <a:ext cx="3135491" cy="2214578"/>
          </a:xfrm>
          <a:prstGeom prst="rect">
            <a:avLst/>
          </a:prstGeom>
          <a:noFill/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643570" y="6143644"/>
            <a:ext cx="278608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Корабль  Ф. Магеллана.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 Старинная гравюра.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3000372"/>
            <a:ext cx="3286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32"/>
                </a:solidFill>
                <a:latin typeface="Bookman Old Style" pitchFamily="18" charset="0"/>
              </a:rPr>
              <a:t>Путешествие Ф. Магеллана </a:t>
            </a:r>
          </a:p>
          <a:p>
            <a:r>
              <a:rPr lang="ru-RU" sz="1600" dirty="0" smtClean="0">
                <a:solidFill>
                  <a:srgbClr val="000032"/>
                </a:solidFill>
                <a:latin typeface="Bookman Old Style" pitchFamily="18" charset="0"/>
              </a:rPr>
              <a:t> (1519-1521 гг.)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4572000" cy="4247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изучения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дна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Мирового  океана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/>
          <a:stretch>
            <a:fillRect/>
          </a:stretch>
        </p:blipFill>
        <p:spPr bwMode="auto">
          <a:xfrm>
            <a:off x="2129549" y="0"/>
            <a:ext cx="701445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687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глубин эхолотом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4" name="Picture 2" descr="http://im7-tub.yandex.net/i?id=120237173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14752"/>
            <a:ext cx="209940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4 из 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196752"/>
            <a:ext cx="7344816" cy="52285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12085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Экспедиция британского  корабля «Челленджер» 1872-1876 гг.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батискаф"/>
          <p:cNvPicPr>
            <a:picLocks noChangeAspect="1" noChangeArrowheads="1"/>
          </p:cNvPicPr>
          <p:nvPr/>
        </p:nvPicPr>
        <p:blipFill>
          <a:blip r:embed="rId2"/>
          <a:srcRect l="17010" t="31311" r="18994" b="28665"/>
          <a:stretch>
            <a:fillRect/>
          </a:stretch>
        </p:blipFill>
        <p:spPr bwMode="auto">
          <a:xfrm>
            <a:off x="167956" y="940812"/>
            <a:ext cx="4932040" cy="23146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571480"/>
            <a:ext cx="3820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Исследовательское судно - батискаф </a:t>
            </a:r>
            <a:endParaRPr lang="ru-RU" dirty="0">
              <a:solidFill>
                <a:srgbClr val="0000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media.nola.com/2010_gulf_oil_spill/photo/bp-oil-containment-cap-loweredjpg-7361dfbee4c1c0b5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523" y="700403"/>
            <a:ext cx="3391650" cy="24887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10652" y="202148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Аппаратура для подводного бурения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44" name="Picture 4" descr="http://im7-tub.yandex.net/i?id=128896606-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4478" y="3523313"/>
            <a:ext cx="1857388" cy="3026084"/>
          </a:xfrm>
          <a:prstGeom prst="rect">
            <a:avLst/>
          </a:prstGeom>
          <a:noFill/>
        </p:spPr>
      </p:pic>
      <p:pic>
        <p:nvPicPr>
          <p:cNvPr id="8" name="Picture 4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714752"/>
            <a:ext cx="356387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64421" y="3214686"/>
            <a:ext cx="4827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Снимок побережья с искусственного спутника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Дно океана"/>
          <p:cNvPicPr>
            <a:picLocks noChangeAspect="1" noChangeArrowheads="1"/>
          </p:cNvPicPr>
          <p:nvPr/>
        </p:nvPicPr>
        <p:blipFill>
          <a:blip r:embed="rId2"/>
          <a:srcRect l="1793" t="4932" r="7959" b="14830"/>
          <a:stretch>
            <a:fillRect/>
          </a:stretch>
        </p:blipFill>
        <p:spPr bwMode="auto">
          <a:xfrm>
            <a:off x="294888" y="535850"/>
            <a:ext cx="8388424" cy="6291318"/>
          </a:xfrm>
          <a:prstGeom prst="rect">
            <a:avLst/>
          </a:prstGeom>
          <a:noFill/>
          <a:ln w="57150" cmpd="thickThin">
            <a:solidFill>
              <a:srgbClr val="66CCFF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5143512"/>
            <a:ext cx="323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Материковая земная кора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391055">
            <a:off x="4115080" y="3863539"/>
            <a:ext cx="300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Океаническая земная кора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408" y="0"/>
            <a:ext cx="33512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Рельеф дна </a:t>
            </a:r>
            <a:r>
              <a:rPr lang="ru-RU" dirty="0" smtClean="0">
                <a:solidFill>
                  <a:srgbClr val="FF0000"/>
                </a:solidFill>
              </a:rPr>
              <a:t>Мирового </a:t>
            </a:r>
            <a:r>
              <a:rPr lang="ru-RU" dirty="0">
                <a:solidFill>
                  <a:srgbClr val="FF0000"/>
                </a:solidFill>
              </a:rPr>
              <a:t>океана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6772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57356" y="0"/>
            <a:ext cx="473719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Рельеф дна Мирового океана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28604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itchFamily="34" charset="0"/>
              </a:rPr>
              <a:t>1. Подводная окраина </a:t>
            </a:r>
          </a:p>
          <a:p>
            <a:r>
              <a:rPr lang="ru-RU" dirty="0" smtClean="0">
                <a:latin typeface="Tahoma" pitchFamily="34" charset="0"/>
              </a:rPr>
              <a:t> материков</a:t>
            </a:r>
            <a:endParaRPr lang="ru-RU" dirty="0">
              <a:latin typeface="Tahoma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42116" y="3501232"/>
            <a:ext cx="5787272" cy="70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392347" y="3607595"/>
            <a:ext cx="564439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00430" y="428604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</a:rPr>
              <a:t>2. Переходная</a:t>
            </a:r>
          </a:p>
          <a:p>
            <a:pPr algn="ctr"/>
            <a:r>
              <a:rPr lang="ru-RU" dirty="0" smtClean="0">
                <a:latin typeface="Tahoma" pitchFamily="34" charset="0"/>
              </a:rPr>
              <a:t> зона 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86446" y="428604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3. Ложе океана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1214414" y="1142984"/>
            <a:ext cx="1006475" cy="366713"/>
          </a:xfrm>
          <a:prstGeom prst="rect">
            <a:avLst/>
          </a:prstGeom>
          <a:solidFill>
            <a:srgbClr val="92A7FE">
              <a:alpha val="3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i="1" dirty="0">
                <a:solidFill>
                  <a:srgbClr val="663300"/>
                </a:solidFill>
                <a:latin typeface="Tahoma" pitchFamily="34" charset="0"/>
              </a:rPr>
              <a:t>Шельф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736" y="116632"/>
            <a:ext cx="899631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Западно-Сибирская равнина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1026" name="Picture 2" descr="C:\Users\flvby\Desktop\конкурсы\интертехинформ\207243_ma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7"/>
          <a:stretch/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467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26" y="302203"/>
            <a:ext cx="912417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шельфа людьми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26" y="1196752"/>
            <a:ext cx="8715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Добыча полезных ископаемых                             Рыболовство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ДОбыча нефти на шельф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324" y="2204864"/>
            <a:ext cx="3960812" cy="2971800"/>
          </a:xfrm>
          <a:prstGeom prst="rect">
            <a:avLst/>
          </a:prstGeom>
          <a:noFill/>
          <a:ln w="57150" cmpd="thickThin">
            <a:solidFill>
              <a:srgbClr val="66CCFF"/>
            </a:solidFill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1913" y="2204864"/>
            <a:ext cx="4248150" cy="2951162"/>
          </a:xfrm>
          <a:prstGeom prst="rect">
            <a:avLst/>
          </a:prstGeom>
          <a:noFill/>
          <a:ln w="57150" cmpd="thickThin">
            <a:solidFill>
              <a:srgbClr val="66C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6772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57356" y="0"/>
            <a:ext cx="473719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Рельеф дна Мирового океана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28604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itchFamily="34" charset="0"/>
              </a:rPr>
              <a:t>1. Подводная окраина </a:t>
            </a:r>
          </a:p>
          <a:p>
            <a:r>
              <a:rPr lang="ru-RU" dirty="0" smtClean="0">
                <a:latin typeface="Tahoma" pitchFamily="34" charset="0"/>
              </a:rPr>
              <a:t> материков</a:t>
            </a:r>
            <a:endParaRPr lang="ru-RU" dirty="0">
              <a:latin typeface="Tahoma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42116" y="3501232"/>
            <a:ext cx="5787272" cy="70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392347" y="3607595"/>
            <a:ext cx="564439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00430" y="428604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</a:rPr>
              <a:t>2. Переходная</a:t>
            </a:r>
          </a:p>
          <a:p>
            <a:pPr algn="ctr"/>
            <a:r>
              <a:rPr lang="ru-RU" dirty="0" smtClean="0">
                <a:latin typeface="Tahoma" pitchFamily="34" charset="0"/>
              </a:rPr>
              <a:t> зона 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86446" y="428604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3. Ложе океана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1214414" y="1142984"/>
            <a:ext cx="1006475" cy="366713"/>
          </a:xfrm>
          <a:prstGeom prst="rect">
            <a:avLst/>
          </a:prstGeom>
          <a:solidFill>
            <a:srgbClr val="92A7FE">
              <a:alpha val="3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i="1" dirty="0">
                <a:solidFill>
                  <a:srgbClr val="663300"/>
                </a:solidFill>
                <a:latin typeface="Tahoma" pitchFamily="34" charset="0"/>
              </a:rPr>
              <a:t>Шельф </a:t>
            </a:r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2214546" y="2143116"/>
            <a:ext cx="1006475" cy="366713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i="1" dirty="0">
                <a:solidFill>
                  <a:srgbClr val="663300"/>
                </a:solidFill>
                <a:latin typeface="Tahoma" pitchFamily="34" charset="0"/>
              </a:rPr>
              <a:t>Склон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 descr="Картинка 2 из 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556792"/>
            <a:ext cx="8601874" cy="40142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816428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Подводная окраина  материков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6772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57356" y="0"/>
            <a:ext cx="4737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Рельеф дна Мирового океана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28604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itchFamily="34" charset="0"/>
              </a:rPr>
              <a:t>1. Подводная окраина </a:t>
            </a:r>
          </a:p>
          <a:p>
            <a:r>
              <a:rPr lang="ru-RU" dirty="0" smtClean="0">
                <a:latin typeface="Tahoma" pitchFamily="34" charset="0"/>
              </a:rPr>
              <a:t> материков</a:t>
            </a:r>
            <a:endParaRPr lang="ru-RU" dirty="0">
              <a:latin typeface="Tahoma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42116" y="3501232"/>
            <a:ext cx="5787272" cy="70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392347" y="3607595"/>
            <a:ext cx="564439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00430" y="428604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</a:rPr>
              <a:t>2. Переходная</a:t>
            </a:r>
          </a:p>
          <a:p>
            <a:pPr algn="ctr"/>
            <a:r>
              <a:rPr lang="ru-RU" dirty="0" smtClean="0">
                <a:latin typeface="Tahoma" pitchFamily="34" charset="0"/>
              </a:rPr>
              <a:t> зона 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86446" y="428604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3. Ложе океана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1214414" y="1142984"/>
            <a:ext cx="1006475" cy="366713"/>
          </a:xfrm>
          <a:prstGeom prst="rect">
            <a:avLst/>
          </a:prstGeom>
          <a:solidFill>
            <a:srgbClr val="92A7FE">
              <a:alpha val="3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i="1" dirty="0">
                <a:solidFill>
                  <a:srgbClr val="663300"/>
                </a:solidFill>
                <a:latin typeface="Tahoma" pitchFamily="34" charset="0"/>
              </a:rPr>
              <a:t>Шельф </a:t>
            </a:r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2214546" y="2143116"/>
            <a:ext cx="1006475" cy="366713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i="1" dirty="0">
                <a:solidFill>
                  <a:srgbClr val="663300"/>
                </a:solidFill>
                <a:latin typeface="Tahoma" pitchFamily="34" charset="0"/>
              </a:rPr>
              <a:t>Склон</a:t>
            </a:r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3929058" y="1785926"/>
            <a:ext cx="1371600" cy="641350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i="1" dirty="0">
                <a:solidFill>
                  <a:srgbClr val="663300"/>
                </a:solidFill>
                <a:latin typeface="Tahoma" pitchFamily="34" charset="0"/>
              </a:rPr>
              <a:t>Островные дуги </a:t>
            </a: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3786182" y="5643578"/>
            <a:ext cx="1006475" cy="366713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i="1" dirty="0">
                <a:solidFill>
                  <a:srgbClr val="663300"/>
                </a:solidFill>
                <a:latin typeface="Tahoma" pitchFamily="34" charset="0"/>
              </a:rPr>
              <a:t>Желоб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Картинка 15 из 4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268760"/>
            <a:ext cx="4896544" cy="51071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45024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Марианские острова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6772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57356" y="0"/>
            <a:ext cx="473719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Рельеф дна Мирового океана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28604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itchFamily="34" charset="0"/>
              </a:rPr>
              <a:t>1. Подводная окраина </a:t>
            </a:r>
          </a:p>
          <a:p>
            <a:r>
              <a:rPr lang="ru-RU" dirty="0" smtClean="0">
                <a:latin typeface="Tahoma" pitchFamily="34" charset="0"/>
              </a:rPr>
              <a:t> материков</a:t>
            </a:r>
            <a:endParaRPr lang="ru-RU" dirty="0">
              <a:latin typeface="Tahoma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42116" y="3501232"/>
            <a:ext cx="5787272" cy="70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392347" y="3607595"/>
            <a:ext cx="564439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00430" y="428604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</a:rPr>
              <a:t>2. Переходная</a:t>
            </a:r>
          </a:p>
          <a:p>
            <a:pPr algn="ctr"/>
            <a:r>
              <a:rPr lang="ru-RU" dirty="0" smtClean="0">
                <a:latin typeface="Tahoma" pitchFamily="34" charset="0"/>
              </a:rPr>
              <a:t> зона 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86446" y="428604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3. Ложе океана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1214414" y="1142984"/>
            <a:ext cx="1006475" cy="366713"/>
          </a:xfrm>
          <a:prstGeom prst="rect">
            <a:avLst/>
          </a:prstGeom>
          <a:solidFill>
            <a:srgbClr val="92A7FE">
              <a:alpha val="3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i="1" dirty="0">
                <a:solidFill>
                  <a:srgbClr val="663300"/>
                </a:solidFill>
                <a:latin typeface="Tahoma" pitchFamily="34" charset="0"/>
              </a:rPr>
              <a:t>Шельф </a:t>
            </a:r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2214546" y="2143116"/>
            <a:ext cx="1006475" cy="366713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i="1" dirty="0">
                <a:solidFill>
                  <a:srgbClr val="663300"/>
                </a:solidFill>
                <a:latin typeface="Tahoma" pitchFamily="34" charset="0"/>
              </a:rPr>
              <a:t>Склон</a:t>
            </a:r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3929058" y="1785926"/>
            <a:ext cx="1371600" cy="641350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i="1" dirty="0">
                <a:solidFill>
                  <a:srgbClr val="663300"/>
                </a:solidFill>
                <a:latin typeface="Tahoma" pitchFamily="34" charset="0"/>
              </a:rPr>
              <a:t>Островные дуги </a:t>
            </a: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3786182" y="5643578"/>
            <a:ext cx="1006475" cy="366713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i="1" dirty="0">
                <a:solidFill>
                  <a:srgbClr val="663300"/>
                </a:solidFill>
                <a:latin typeface="Tahoma" pitchFamily="34" charset="0"/>
              </a:rPr>
              <a:t>Желоб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5286380" y="4071942"/>
            <a:ext cx="1371600" cy="366713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i="1" dirty="0">
                <a:solidFill>
                  <a:srgbClr val="663300"/>
                </a:solidFill>
                <a:latin typeface="Tahoma" pitchFamily="34" charset="0"/>
              </a:rPr>
              <a:t>Котловина </a:t>
            </a:r>
          </a:p>
        </p:txBody>
      </p:sp>
      <p:sp>
        <p:nvSpPr>
          <p:cNvPr id="15" name="Text Box 45"/>
          <p:cNvSpPr txBox="1">
            <a:spLocks noChangeArrowheads="1"/>
          </p:cNvSpPr>
          <p:nvPr/>
        </p:nvSpPr>
        <p:spPr bwMode="auto">
          <a:xfrm>
            <a:off x="6286512" y="2428868"/>
            <a:ext cx="1006475" cy="366713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rgbClr val="663300"/>
                </a:solidFill>
                <a:latin typeface="Tahoma" pitchFamily="34" charset="0"/>
              </a:rPr>
              <a:t>СОХ </a:t>
            </a: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8001000" y="1785926"/>
            <a:ext cx="1143000" cy="482600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i="1" dirty="0" err="1">
                <a:solidFill>
                  <a:srgbClr val="663300"/>
                </a:solidFill>
                <a:latin typeface="Tahoma" pitchFamily="34" charset="0"/>
              </a:rPr>
              <a:t>Вулканич</a:t>
            </a:r>
            <a:r>
              <a:rPr lang="ru-RU" sz="1600" i="1" dirty="0">
                <a:solidFill>
                  <a:srgbClr val="663300"/>
                </a:solidFill>
                <a:latin typeface="Tahoma" pitchFamily="34" charset="0"/>
              </a:rPr>
              <a:t>. острова</a:t>
            </a: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7143768" y="4143380"/>
            <a:ext cx="1371600" cy="366713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i="1" dirty="0">
                <a:solidFill>
                  <a:srgbClr val="663300"/>
                </a:solidFill>
                <a:latin typeface="Tahoma" pitchFamily="34" charset="0"/>
              </a:rPr>
              <a:t>Котловина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Documents and Settings\дом\Рабочий стол\урок в 6кл\рифт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302528"/>
            <a:ext cx="8136904" cy="6392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nur045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432" y="188640"/>
            <a:ext cx="3715504" cy="549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hernie_dimi_na_dne_okeana_1.jpg"/>
          <p:cNvPicPr>
            <a:picLocks noChangeAspect="1"/>
          </p:cNvPicPr>
          <p:nvPr/>
        </p:nvPicPr>
        <p:blipFill rotWithShape="1">
          <a:blip r:embed="rId3"/>
          <a:srcRect b="7227"/>
          <a:stretch/>
        </p:blipFill>
        <p:spPr bwMode="auto">
          <a:xfrm>
            <a:off x="2699792" y="836712"/>
            <a:ext cx="3851502" cy="500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 descr="chern_cu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7936" y="2271071"/>
            <a:ext cx="3708024" cy="45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19-1006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7892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16632"/>
            <a:ext cx="892899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Амазонская низменность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2052" name="Picture 4" descr="C:\Users\flvby\Desktop\конкурсы\интертехинформ\79410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94"/>
          <a:stretch/>
        </p:blipFill>
        <p:spPr bwMode="auto">
          <a:xfrm>
            <a:off x="0" y="701432"/>
            <a:ext cx="9234852" cy="61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232153"/>
            <a:ext cx="5904656" cy="653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Картинка 109 из 1273"/>
          <p:cNvPicPr>
            <a:picLocks noChangeAspect="1" noChangeArrowheads="1"/>
          </p:cNvPicPr>
          <p:nvPr/>
        </p:nvPicPr>
        <p:blipFill rotWithShape="1">
          <a:blip r:embed="rId2"/>
          <a:srcRect b="4979"/>
          <a:stretch/>
        </p:blipFill>
        <p:spPr bwMode="auto">
          <a:xfrm>
            <a:off x="539552" y="692694"/>
            <a:ext cx="8051536" cy="60185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Подводный вулкан на дне Тихого океана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746" y="766231"/>
            <a:ext cx="5927156" cy="3958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Picture 4" descr="5"/>
          <p:cNvPicPr>
            <a:picLocks noChangeAspect="1" noChangeArrowheads="1"/>
          </p:cNvPicPr>
          <p:nvPr/>
        </p:nvPicPr>
        <p:blipFill>
          <a:blip r:embed="rId3"/>
          <a:srcRect l="17323" r="1323"/>
          <a:stretch>
            <a:fillRect/>
          </a:stretch>
        </p:blipFill>
        <p:spPr bwMode="auto">
          <a:xfrm>
            <a:off x="4099799" y="766230"/>
            <a:ext cx="5054657" cy="395891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" name="Picture 10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2996951"/>
            <a:ext cx="8109951" cy="345638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-32712" y="213556"/>
            <a:ext cx="9187168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AEBDFE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вулканического острова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7771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Атоллы – коралловый остров кольцеобразной формы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8913" name="Picture 1" descr="C:\Documents and Settings\дом\Рабочий стол\урок в 6кл\атолл2.bmp"/>
          <p:cNvPicPr>
            <a:picLocks noChangeAspect="1" noChangeArrowheads="1"/>
          </p:cNvPicPr>
          <p:nvPr/>
        </p:nvPicPr>
        <p:blipFill rotWithShape="1">
          <a:blip r:embed="rId2"/>
          <a:srcRect r="4588"/>
          <a:stretch/>
        </p:blipFill>
        <p:spPr bwMode="auto">
          <a:xfrm>
            <a:off x="-1" y="670444"/>
            <a:ext cx="9144001" cy="6187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188640"/>
            <a:ext cx="4021792" cy="654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Documents and Settings\дом\Рабочий стол\урок в 6кл\маршаловы остр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970" y="2708920"/>
            <a:ext cx="5216500" cy="39179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7800" y="2204864"/>
            <a:ext cx="251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Маршалловы острова</a:t>
            </a:r>
            <a:endParaRPr lang="ru-RU" dirty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872873"/>
            <a:ext cx="5616624" cy="44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27984" y="224880"/>
            <a:ext cx="43204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 Меньшикова –крупнейший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атолл на Земле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-2336, 92%-лагуна)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8" name="Line 260"/>
          <p:cNvSpPr>
            <a:spLocks noChangeShapeType="1"/>
          </p:cNvSpPr>
          <p:nvPr/>
        </p:nvSpPr>
        <p:spPr bwMode="auto">
          <a:xfrm flipV="1">
            <a:off x="4576762" y="1471610"/>
            <a:ext cx="1219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49" name="Line 261"/>
          <p:cNvSpPr>
            <a:spLocks noChangeShapeType="1"/>
          </p:cNvSpPr>
          <p:nvPr/>
        </p:nvSpPr>
        <p:spPr bwMode="auto">
          <a:xfrm>
            <a:off x="4576762" y="2043114"/>
            <a:ext cx="1214446" cy="142876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52" name="AutoShape 264"/>
          <p:cNvSpPr>
            <a:spLocks noChangeArrowheads="1"/>
          </p:cNvSpPr>
          <p:nvPr/>
        </p:nvSpPr>
        <p:spPr bwMode="auto">
          <a:xfrm>
            <a:off x="5795962" y="1185874"/>
            <a:ext cx="28956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kumimoji="1" lang="ru-RU" sz="1900" i="1" dirty="0">
                <a:solidFill>
                  <a:srgbClr val="00003A"/>
                </a:solidFill>
                <a:latin typeface="Tahoma" pitchFamily="34" charset="0"/>
              </a:rPr>
              <a:t>Шельф  </a:t>
            </a:r>
          </a:p>
        </p:txBody>
      </p:sp>
      <p:sp>
        <p:nvSpPr>
          <p:cNvPr id="12560" name="Text Box 272"/>
          <p:cNvSpPr txBox="1">
            <a:spLocks noChangeArrowheads="1"/>
          </p:cNvSpPr>
          <p:nvPr/>
        </p:nvSpPr>
        <p:spPr bwMode="auto">
          <a:xfrm>
            <a:off x="1857356" y="285728"/>
            <a:ext cx="5046663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 dirty="0">
                <a:latin typeface="Tahoma" pitchFamily="34" charset="0"/>
              </a:rPr>
              <a:t>Рельеф дна Мирового океана</a:t>
            </a:r>
          </a:p>
        </p:txBody>
      </p:sp>
      <p:sp>
        <p:nvSpPr>
          <p:cNvPr id="12561" name="AutoShape 273"/>
          <p:cNvSpPr>
            <a:spLocks noChangeArrowheads="1"/>
          </p:cNvSpPr>
          <p:nvPr/>
        </p:nvSpPr>
        <p:spPr bwMode="auto">
          <a:xfrm>
            <a:off x="5786446" y="1971676"/>
            <a:ext cx="28956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kumimoji="1" lang="ru-RU" sz="1900" i="1" dirty="0">
                <a:solidFill>
                  <a:srgbClr val="00003A"/>
                </a:solidFill>
                <a:latin typeface="Tahoma" pitchFamily="34" charset="0"/>
              </a:rPr>
              <a:t>Материковый склон </a:t>
            </a:r>
          </a:p>
        </p:txBody>
      </p:sp>
      <p:sp>
        <p:nvSpPr>
          <p:cNvPr id="12566" name="AutoShape 278"/>
          <p:cNvSpPr>
            <a:spLocks noChangeArrowheads="1"/>
          </p:cNvSpPr>
          <p:nvPr/>
        </p:nvSpPr>
        <p:spPr bwMode="auto">
          <a:xfrm>
            <a:off x="5786446" y="3090874"/>
            <a:ext cx="28956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kumimoji="1" lang="ru-RU" sz="1900" i="1" dirty="0">
                <a:solidFill>
                  <a:srgbClr val="00003A"/>
                </a:solidFill>
                <a:latin typeface="Tahoma" pitchFamily="34" charset="0"/>
              </a:rPr>
              <a:t>Глубоководные желоба </a:t>
            </a:r>
          </a:p>
        </p:txBody>
      </p:sp>
      <p:sp>
        <p:nvSpPr>
          <p:cNvPr id="12567" name="AutoShape 279"/>
          <p:cNvSpPr>
            <a:spLocks noChangeArrowheads="1"/>
          </p:cNvSpPr>
          <p:nvPr/>
        </p:nvSpPr>
        <p:spPr bwMode="auto">
          <a:xfrm>
            <a:off x="5786446" y="3624274"/>
            <a:ext cx="28956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kumimoji="1" lang="ru-RU" sz="1900" i="1" dirty="0">
                <a:solidFill>
                  <a:srgbClr val="00003A"/>
                </a:solidFill>
                <a:latin typeface="Tahoma" pitchFamily="34" charset="0"/>
              </a:rPr>
              <a:t>Островные дуги </a:t>
            </a:r>
          </a:p>
        </p:txBody>
      </p:sp>
      <p:sp>
        <p:nvSpPr>
          <p:cNvPr id="12568" name="Line 280"/>
          <p:cNvSpPr>
            <a:spLocks noChangeShapeType="1"/>
          </p:cNvSpPr>
          <p:nvPr/>
        </p:nvSpPr>
        <p:spPr bwMode="auto">
          <a:xfrm flipV="1">
            <a:off x="4544754" y="3216614"/>
            <a:ext cx="1066808" cy="300038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69" name="Line 281"/>
          <p:cNvSpPr>
            <a:spLocks noChangeShapeType="1"/>
          </p:cNvSpPr>
          <p:nvPr/>
        </p:nvSpPr>
        <p:spPr bwMode="auto">
          <a:xfrm>
            <a:off x="4514824" y="3738574"/>
            <a:ext cx="1143000" cy="152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70" name="AutoShape 282"/>
          <p:cNvSpPr>
            <a:spLocks noChangeArrowheads="1"/>
          </p:cNvSpPr>
          <p:nvPr/>
        </p:nvSpPr>
        <p:spPr bwMode="auto">
          <a:xfrm>
            <a:off x="5786446" y="4572000"/>
            <a:ext cx="28956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kumimoji="1" lang="ru-RU" sz="1900" i="1" dirty="0">
                <a:solidFill>
                  <a:srgbClr val="00003A"/>
                </a:solidFill>
                <a:latin typeface="Tahoma" pitchFamily="34" charset="0"/>
              </a:rPr>
              <a:t>Котловины  </a:t>
            </a:r>
          </a:p>
        </p:txBody>
      </p:sp>
      <p:sp>
        <p:nvSpPr>
          <p:cNvPr id="12571" name="AutoShape 283"/>
          <p:cNvSpPr>
            <a:spLocks noChangeArrowheads="1"/>
          </p:cNvSpPr>
          <p:nvPr/>
        </p:nvSpPr>
        <p:spPr bwMode="auto">
          <a:xfrm>
            <a:off x="5781684" y="5181600"/>
            <a:ext cx="2895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kumimoji="1" lang="ru-RU" sz="1900" i="1" dirty="0">
                <a:solidFill>
                  <a:srgbClr val="00003A"/>
                </a:solidFill>
                <a:latin typeface="Tahoma" pitchFamily="34" charset="0"/>
              </a:rPr>
              <a:t>Срединно- </a:t>
            </a:r>
          </a:p>
          <a:p>
            <a:pPr algn="ctr">
              <a:lnSpc>
                <a:spcPct val="80000"/>
              </a:lnSpc>
            </a:pPr>
            <a:r>
              <a:rPr kumimoji="1" lang="ru-RU" sz="1900" i="1" dirty="0">
                <a:solidFill>
                  <a:srgbClr val="00003A"/>
                </a:solidFill>
                <a:latin typeface="Tahoma" pitchFamily="34" charset="0"/>
              </a:rPr>
              <a:t>океанические хребты  </a:t>
            </a:r>
          </a:p>
        </p:txBody>
      </p:sp>
      <p:sp>
        <p:nvSpPr>
          <p:cNvPr id="12572" name="AutoShape 284"/>
          <p:cNvSpPr>
            <a:spLocks noChangeArrowheads="1"/>
          </p:cNvSpPr>
          <p:nvPr/>
        </p:nvSpPr>
        <p:spPr bwMode="auto">
          <a:xfrm>
            <a:off x="5786446" y="6000768"/>
            <a:ext cx="28956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kumimoji="1" lang="ru-RU" sz="1900" i="1" dirty="0">
                <a:solidFill>
                  <a:srgbClr val="00003A"/>
                </a:solidFill>
                <a:latin typeface="Tahoma" pitchFamily="34" charset="0"/>
              </a:rPr>
              <a:t>Вулканические острова </a:t>
            </a:r>
          </a:p>
        </p:txBody>
      </p:sp>
      <p:sp>
        <p:nvSpPr>
          <p:cNvPr id="12573" name="Line 285"/>
          <p:cNvSpPr>
            <a:spLocks noChangeShapeType="1"/>
          </p:cNvSpPr>
          <p:nvPr/>
        </p:nvSpPr>
        <p:spPr bwMode="auto">
          <a:xfrm flipV="1">
            <a:off x="4591024" y="4762500"/>
            <a:ext cx="1066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74" name="Line 286"/>
          <p:cNvSpPr>
            <a:spLocks noChangeShapeType="1"/>
          </p:cNvSpPr>
          <p:nvPr/>
        </p:nvSpPr>
        <p:spPr bwMode="auto">
          <a:xfrm>
            <a:off x="4544762" y="5448300"/>
            <a:ext cx="10668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75" name="Line 287"/>
          <p:cNvSpPr>
            <a:spLocks noChangeShapeType="1"/>
          </p:cNvSpPr>
          <p:nvPr/>
        </p:nvSpPr>
        <p:spPr bwMode="auto">
          <a:xfrm>
            <a:off x="4519586" y="5707380"/>
            <a:ext cx="10668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65" name="AutoShape 277"/>
          <p:cNvSpPr>
            <a:spLocks noChangeArrowheads="1"/>
          </p:cNvSpPr>
          <p:nvPr/>
        </p:nvSpPr>
        <p:spPr bwMode="auto">
          <a:xfrm>
            <a:off x="857224" y="5067300"/>
            <a:ext cx="36576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sz="2200" i="1">
                <a:solidFill>
                  <a:srgbClr val="00003A"/>
                </a:solidFill>
                <a:latin typeface="Tahoma" pitchFamily="34" charset="0"/>
              </a:rPr>
              <a:t>3. Ложе океана </a:t>
            </a:r>
          </a:p>
        </p:txBody>
      </p:sp>
      <p:sp>
        <p:nvSpPr>
          <p:cNvPr id="12550" name="AutoShape 262"/>
          <p:cNvSpPr>
            <a:spLocks noChangeArrowheads="1"/>
          </p:cNvSpPr>
          <p:nvPr/>
        </p:nvSpPr>
        <p:spPr bwMode="auto">
          <a:xfrm>
            <a:off x="857224" y="1614486"/>
            <a:ext cx="36576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sz="2200" i="1" dirty="0">
                <a:solidFill>
                  <a:srgbClr val="00003A"/>
                </a:solidFill>
                <a:latin typeface="Tahoma" pitchFamily="34" charset="0"/>
              </a:rPr>
              <a:t>1. Подводные окраины </a:t>
            </a:r>
          </a:p>
          <a:p>
            <a:pPr algn="ctr"/>
            <a:r>
              <a:rPr kumimoji="1" lang="ru-RU" sz="2200" i="1" dirty="0">
                <a:solidFill>
                  <a:srgbClr val="00003A"/>
                </a:solidFill>
                <a:latin typeface="Tahoma" pitchFamily="34" charset="0"/>
              </a:rPr>
              <a:t>  материков </a:t>
            </a:r>
          </a:p>
        </p:txBody>
      </p:sp>
      <p:sp>
        <p:nvSpPr>
          <p:cNvPr id="12564" name="AutoShape 276"/>
          <p:cNvSpPr>
            <a:spLocks noChangeArrowheads="1"/>
          </p:cNvSpPr>
          <p:nvPr/>
        </p:nvSpPr>
        <p:spPr bwMode="auto">
          <a:xfrm>
            <a:off x="857224" y="3216614"/>
            <a:ext cx="36576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sz="2200" i="1" dirty="0">
                <a:solidFill>
                  <a:srgbClr val="00003A"/>
                </a:solidFill>
                <a:latin typeface="Tahoma" pitchFamily="34" charset="0"/>
              </a:rPr>
              <a:t>2. Переходная зона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8" grpId="0" animBg="1"/>
      <p:bldP spid="12549" grpId="0" animBg="1"/>
      <p:bldP spid="12552" grpId="0" animBg="1"/>
      <p:bldP spid="12561" grpId="0" animBg="1"/>
      <p:bldP spid="12566" grpId="0" animBg="1"/>
      <p:bldP spid="12567" grpId="0" animBg="1"/>
      <p:bldP spid="12568" grpId="0" animBg="1"/>
      <p:bldP spid="12569" grpId="0" animBg="1"/>
      <p:bldP spid="12570" grpId="0" animBg="1"/>
      <p:bldP spid="12571" grpId="0" animBg="1"/>
      <p:bldP spid="12572" grpId="0" animBg="1"/>
      <p:bldP spid="12573" grpId="0" animBg="1"/>
      <p:bldP spid="12574" grpId="0" animBg="1"/>
      <p:bldP spid="12575" grpId="0" animBg="1"/>
      <p:bldP spid="12565" grpId="0" animBg="1"/>
      <p:bldP spid="12550" grpId="0" animBg="1"/>
      <p:bldP spid="1256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654" y="1340768"/>
            <a:ext cx="8288997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>
            <a:off x="4324539" y="1475340"/>
            <a:ext cx="21116" cy="1196032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4654" y="1475340"/>
            <a:ext cx="3846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</a:t>
            </a:r>
            <a:r>
              <a:rPr lang="ru-RU" sz="4000" b="1" dirty="0" smtClean="0"/>
              <a:t>  силы</a:t>
            </a:r>
            <a:endParaRPr lang="ru-RU" sz="40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139952" y="3388548"/>
            <a:ext cx="1588" cy="1264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77946" y="4747790"/>
            <a:ext cx="48578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 силы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0176" y="14126"/>
            <a:ext cx="5456272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FF00"/>
              </a:buClr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Процессы, образующие рельеф дна Мирового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океана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редшествен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30685"/>
            <a:ext cx="2517195" cy="1631515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</p:spPr>
      </p:pic>
      <p:pic>
        <p:nvPicPr>
          <p:cNvPr id="21507" name="Picture 3" descr="коралл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1269662"/>
            <a:ext cx="2513013" cy="397668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1508" name="Picture 4" descr="Морс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36014"/>
            <a:ext cx="2971800" cy="2981680"/>
          </a:xfrm>
          <a:prstGeom prst="rect">
            <a:avLst/>
          </a:prstGeom>
          <a:noFill/>
          <a:ln w="9525">
            <a:solidFill>
              <a:srgbClr val="5E1F00"/>
            </a:solidFill>
            <a:miter lim="800000"/>
            <a:headEnd/>
            <a:tailEnd/>
          </a:ln>
        </p:spPr>
      </p:pic>
      <p:pic>
        <p:nvPicPr>
          <p:cNvPr id="21509" name="Picture 5" descr="Морс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872" y="1269662"/>
            <a:ext cx="2663825" cy="3962400"/>
          </a:xfrm>
          <a:prstGeom prst="rect">
            <a:avLst/>
          </a:prstGeom>
          <a:noFill/>
          <a:ln w="9525">
            <a:solidFill>
              <a:srgbClr val="FFBF3F"/>
            </a:solidFill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23528" y="6195477"/>
            <a:ext cx="2736304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AEBDFE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Морская раковина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380 млн. лет. 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629052" y="5320412"/>
            <a:ext cx="1806520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AEBDFE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Морская улитка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млн. лет.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676649" y="5332526"/>
            <a:ext cx="1760097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AEBDFE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Ветка кораллов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330 млн. лет. 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28600" y="2438400"/>
            <a:ext cx="2667000" cy="590550"/>
          </a:xfrm>
          <a:prstGeom prst="rect">
            <a:avLst/>
          </a:prstGeom>
          <a:solidFill>
            <a:schemeClr val="bg1"/>
          </a:solidFill>
          <a:ln w="9525">
            <a:solidFill>
              <a:srgbClr val="AEBDFE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Древнейшие «зрячие» живые существа 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0" y="137160"/>
            <a:ext cx="9144000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AEBDFE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Обитатели древних коралловых рифов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4"/>
          <p:cNvGrpSpPr/>
          <p:nvPr/>
        </p:nvGrpSpPr>
        <p:grpSpPr>
          <a:xfrm>
            <a:off x="1142976" y="1285860"/>
            <a:ext cx="6572296" cy="4572032"/>
            <a:chOff x="1000100" y="1142984"/>
            <a:chExt cx="6572296" cy="457203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714612" y="3429000"/>
              <a:ext cx="28575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13"/>
            <p:cNvGrpSpPr/>
            <p:nvPr/>
          </p:nvGrpSpPr>
          <p:grpSpPr>
            <a:xfrm>
              <a:off x="1000100" y="1142984"/>
              <a:ext cx="6572296" cy="4572032"/>
              <a:chOff x="357158" y="928670"/>
              <a:chExt cx="6572296" cy="4572032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35715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13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4291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92866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21441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50016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78591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07167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35742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4317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92892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64291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4291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4291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4291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64291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642910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642910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4291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5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5715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9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92866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21441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78591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35742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264317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92892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21467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785918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7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1785918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2357422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357422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35742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35742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235742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235742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35742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2357422" y="121442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2357422" y="92867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1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2071670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785918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150016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2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2643174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292892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207167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6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264317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292892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21467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350043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407193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435768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64343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92919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521494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550069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578644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607219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635795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664370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21494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521494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3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521494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521494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492919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492919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8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492919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492919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492919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492919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521494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550069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578644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607219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464343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435768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11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407193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10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4357686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4357686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4357686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435768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607219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2643174" y="464344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2643174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12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2643174" y="492919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2643174" y="521495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5786446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5500694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492919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464343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4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635795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" name="Группа 126"/>
          <p:cNvGrpSpPr/>
          <p:nvPr/>
        </p:nvGrpSpPr>
        <p:grpSpPr>
          <a:xfrm>
            <a:off x="214282" y="142852"/>
            <a:ext cx="8620186" cy="6482998"/>
            <a:chOff x="214282" y="142852"/>
            <a:chExt cx="8620186" cy="6482998"/>
          </a:xfrm>
        </p:grpSpPr>
        <p:sp>
          <p:nvSpPr>
            <p:cNvPr id="10" name="TextBox 9"/>
            <p:cNvSpPr txBox="1"/>
            <p:nvPr/>
          </p:nvSpPr>
          <p:spPr>
            <a:xfrm>
              <a:off x="1928794" y="285728"/>
              <a:ext cx="4619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Кроссворд «Рельеф дна Мирового океана»</a:t>
              </a:r>
              <a:endParaRPr lang="ru-RU" dirty="0"/>
            </a:p>
          </p:txBody>
        </p:sp>
        <p:pic>
          <p:nvPicPr>
            <p:cNvPr id="116" name="Рисунок 115" descr="r_p_79ec4368454237493d3c87e738f3564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5072074"/>
              <a:ext cx="2071702" cy="155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C:\Documents and Settings\дом\Рабочий стол\урок в 6кл\черные курильщики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3702" y="4286256"/>
              <a:ext cx="2129938" cy="2214578"/>
            </a:xfrm>
            <a:prstGeom prst="rect">
              <a:avLst/>
            </a:prstGeom>
            <a:noFill/>
          </p:spPr>
        </p:pic>
        <p:pic>
          <p:nvPicPr>
            <p:cNvPr id="118" name="Picture 4" descr="Дно океана"/>
            <p:cNvPicPr>
              <a:picLocks noChangeAspect="1" noChangeArrowheads="1"/>
            </p:cNvPicPr>
            <p:nvPr/>
          </p:nvPicPr>
          <p:blipFill>
            <a:blip r:embed="rId4" cstate="print"/>
            <a:srcRect l="1793" t="4932" r="7959" b="14830"/>
            <a:stretch>
              <a:fillRect/>
            </a:stretch>
          </p:blipFill>
          <p:spPr bwMode="auto">
            <a:xfrm>
              <a:off x="6643702" y="142852"/>
              <a:ext cx="2095483" cy="1571612"/>
            </a:xfrm>
            <a:prstGeom prst="rect">
              <a:avLst/>
            </a:prstGeom>
            <a:noFill/>
            <a:ln w="57150" cmpd="thickThin">
              <a:solidFill>
                <a:srgbClr val="66CCFF"/>
              </a:solidFill>
              <a:miter lim="800000"/>
              <a:headEnd/>
              <a:tailEnd/>
            </a:ln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857232"/>
              <a:ext cx="1972122" cy="1214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0" name="Picture 6" descr="Эхолот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071933" y="4071942"/>
              <a:ext cx="995135" cy="2428892"/>
            </a:xfrm>
            <a:prstGeom prst="rect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</p:spPr>
        </p:pic>
        <p:pic>
          <p:nvPicPr>
            <p:cNvPr id="121" name="Picture 10" descr="Магеллан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4282" y="2357429"/>
              <a:ext cx="1000132" cy="1116971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</p:spPr>
        </p:pic>
        <p:pic>
          <p:nvPicPr>
            <p:cNvPr id="122" name="Picture 3" descr="дно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15206" y="2786058"/>
              <a:ext cx="1619262" cy="1143008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23" name="Picture 3" descr="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57356" y="2571744"/>
              <a:ext cx="855638" cy="5715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4" name="Picture 5" descr="Морск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214282" y="3643314"/>
              <a:ext cx="842048" cy="1252534"/>
            </a:xfrm>
            <a:prstGeom prst="rect">
              <a:avLst/>
            </a:prstGeom>
            <a:noFill/>
            <a:ln w="9525">
              <a:solidFill>
                <a:srgbClr val="FFBF3F"/>
              </a:solidFill>
              <a:miter lim="800000"/>
              <a:headEnd/>
              <a:tailEnd/>
            </a:ln>
          </p:spPr>
        </p:pic>
        <p:pic>
          <p:nvPicPr>
            <p:cNvPr id="125" name="Picture 2" descr="Предшественн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14942" y="5715016"/>
              <a:ext cx="1116856" cy="723888"/>
            </a:xfrm>
            <a:prstGeom prst="rect">
              <a:avLst/>
            </a:prstGeom>
            <a:noFill/>
            <a:ln w="9525">
              <a:solidFill>
                <a:srgbClr val="33CCCC"/>
              </a:solidFill>
              <a:miter lim="800000"/>
              <a:headEnd/>
              <a:tailEnd/>
            </a:ln>
          </p:spPr>
        </p:pic>
        <p:pic>
          <p:nvPicPr>
            <p:cNvPr id="1028" name="Picture 4" descr="http://im7-tub.yandex.net/i?id=49990539-0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00496" y="714356"/>
              <a:ext cx="1428750" cy="11430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 rotWithShape="1">
          <a:blip r:embed="rId2"/>
          <a:srcRect l="6892" r="10598"/>
          <a:stretch/>
        </p:blipFill>
        <p:spPr bwMode="auto">
          <a:xfrm>
            <a:off x="30479" y="1641022"/>
            <a:ext cx="9101741" cy="52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" y="116632"/>
            <a:ext cx="91017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Восточно-Европейская возвышенность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advTm="6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4"/>
          <p:cNvGrpSpPr/>
          <p:nvPr/>
        </p:nvGrpSpPr>
        <p:grpSpPr>
          <a:xfrm>
            <a:off x="1142976" y="1285860"/>
            <a:ext cx="6572296" cy="4572032"/>
            <a:chOff x="1000100" y="1142984"/>
            <a:chExt cx="6572296" cy="457203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714612" y="3429000"/>
              <a:ext cx="28575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13"/>
            <p:cNvGrpSpPr/>
            <p:nvPr/>
          </p:nvGrpSpPr>
          <p:grpSpPr>
            <a:xfrm>
              <a:off x="1000100" y="1142984"/>
              <a:ext cx="6572296" cy="4572032"/>
              <a:chOff x="357158" y="928670"/>
              <a:chExt cx="6572296" cy="4572032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35715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13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4291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92866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21441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50016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78591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07167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35742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4317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92892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64291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4291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4291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4291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64291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642910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642910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4291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5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5715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9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92866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21441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78591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35742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264317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92892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21467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785918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7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1785918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2357422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357422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Ж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35742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Д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35742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235742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235742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35742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2357422" y="121442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2357422" y="92867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2071670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785918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150016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2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2643174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292892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207167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6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264317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292892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21467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350043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407193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435768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64343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92919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521494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550069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578644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607219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635795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664370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21494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521494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3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521494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521494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492919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492919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8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492919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492919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492919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492919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521494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550069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578644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607219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464343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435768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11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407193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10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4357686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4357686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4357686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435768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607219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2643174" y="464344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2643174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12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2643174" y="492919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2643174" y="521495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5786446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5500694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492919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464343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4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635795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" name="Группа 126"/>
          <p:cNvGrpSpPr/>
          <p:nvPr/>
        </p:nvGrpSpPr>
        <p:grpSpPr>
          <a:xfrm>
            <a:off x="214282" y="142852"/>
            <a:ext cx="8620186" cy="6482998"/>
            <a:chOff x="214282" y="142852"/>
            <a:chExt cx="8620186" cy="6482998"/>
          </a:xfrm>
        </p:grpSpPr>
        <p:sp>
          <p:nvSpPr>
            <p:cNvPr id="10" name="TextBox 9"/>
            <p:cNvSpPr txBox="1"/>
            <p:nvPr/>
          </p:nvSpPr>
          <p:spPr>
            <a:xfrm>
              <a:off x="1928794" y="285728"/>
              <a:ext cx="4619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Кроссворд «Рельеф дна Мирового океана»</a:t>
              </a:r>
              <a:endParaRPr lang="ru-RU" dirty="0"/>
            </a:p>
          </p:txBody>
        </p:sp>
        <p:pic>
          <p:nvPicPr>
            <p:cNvPr id="116" name="Рисунок 115" descr="r_p_79ec4368454237493d3c87e738f3564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5072074"/>
              <a:ext cx="2071702" cy="155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C:\Documents and Settings\дом\Рабочий стол\урок в 6кл\черные курильщики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3702" y="4286256"/>
              <a:ext cx="2129938" cy="2214578"/>
            </a:xfrm>
            <a:prstGeom prst="rect">
              <a:avLst/>
            </a:prstGeom>
            <a:noFill/>
          </p:spPr>
        </p:pic>
        <p:pic>
          <p:nvPicPr>
            <p:cNvPr id="118" name="Picture 4" descr="Дно океана"/>
            <p:cNvPicPr>
              <a:picLocks noChangeAspect="1" noChangeArrowheads="1"/>
            </p:cNvPicPr>
            <p:nvPr/>
          </p:nvPicPr>
          <p:blipFill>
            <a:blip r:embed="rId4" cstate="print"/>
            <a:srcRect l="1793" t="4932" r="7959" b="14830"/>
            <a:stretch>
              <a:fillRect/>
            </a:stretch>
          </p:blipFill>
          <p:spPr bwMode="auto">
            <a:xfrm>
              <a:off x="6643702" y="142852"/>
              <a:ext cx="2095483" cy="1571612"/>
            </a:xfrm>
            <a:prstGeom prst="rect">
              <a:avLst/>
            </a:prstGeom>
            <a:noFill/>
            <a:ln w="57150" cmpd="thickThin">
              <a:solidFill>
                <a:srgbClr val="66CCFF"/>
              </a:solidFill>
              <a:miter lim="800000"/>
              <a:headEnd/>
              <a:tailEnd/>
            </a:ln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857232"/>
              <a:ext cx="1972122" cy="1214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0" name="Picture 6" descr="Эхолот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071933" y="4071942"/>
              <a:ext cx="995135" cy="2428892"/>
            </a:xfrm>
            <a:prstGeom prst="rect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</p:spPr>
        </p:pic>
        <p:pic>
          <p:nvPicPr>
            <p:cNvPr id="121" name="Picture 10" descr="Магеллан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4282" y="2357429"/>
              <a:ext cx="1000132" cy="1116971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</p:spPr>
        </p:pic>
        <p:pic>
          <p:nvPicPr>
            <p:cNvPr id="122" name="Picture 3" descr="дно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15206" y="2786058"/>
              <a:ext cx="1619262" cy="1143008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23" name="Picture 3" descr="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57356" y="2571744"/>
              <a:ext cx="855638" cy="5715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4" name="Picture 5" descr="Морск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214282" y="3643314"/>
              <a:ext cx="842048" cy="1252534"/>
            </a:xfrm>
            <a:prstGeom prst="rect">
              <a:avLst/>
            </a:prstGeom>
            <a:noFill/>
            <a:ln w="9525">
              <a:solidFill>
                <a:srgbClr val="FFBF3F"/>
              </a:solidFill>
              <a:miter lim="800000"/>
              <a:headEnd/>
              <a:tailEnd/>
            </a:ln>
          </p:spPr>
        </p:pic>
        <p:pic>
          <p:nvPicPr>
            <p:cNvPr id="125" name="Picture 2" descr="Предшественн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14942" y="5715016"/>
              <a:ext cx="1116856" cy="723888"/>
            </a:xfrm>
            <a:prstGeom prst="rect">
              <a:avLst/>
            </a:prstGeom>
            <a:noFill/>
            <a:ln w="9525">
              <a:solidFill>
                <a:srgbClr val="33CCCC"/>
              </a:solidFill>
              <a:miter lim="800000"/>
              <a:headEnd/>
              <a:tailEnd/>
            </a:ln>
          </p:spPr>
        </p:pic>
        <p:pic>
          <p:nvPicPr>
            <p:cNvPr id="1028" name="Picture 4" descr="http://im7-tub.yandex.net/i?id=49990539-0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00496" y="714356"/>
              <a:ext cx="1428750" cy="11430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4"/>
          <p:cNvGrpSpPr/>
          <p:nvPr/>
        </p:nvGrpSpPr>
        <p:grpSpPr>
          <a:xfrm>
            <a:off x="1142976" y="1285860"/>
            <a:ext cx="6572296" cy="4572032"/>
            <a:chOff x="1000100" y="1142984"/>
            <a:chExt cx="6572296" cy="457203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714612" y="3429000"/>
              <a:ext cx="28575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13"/>
            <p:cNvGrpSpPr/>
            <p:nvPr/>
          </p:nvGrpSpPr>
          <p:grpSpPr>
            <a:xfrm>
              <a:off x="1000100" y="1142984"/>
              <a:ext cx="6572296" cy="4572032"/>
              <a:chOff x="357158" y="928670"/>
              <a:chExt cx="6572296" cy="4572032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35715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13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4291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92866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21441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50016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78591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07167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35742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4317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92892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64291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4291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4291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4291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64291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642910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642910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4291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5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5715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9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92866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21441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78591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35742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264317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92892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21467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785918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7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1785918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2357422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357422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Ж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35742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Д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35742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235742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235742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35742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2357422" y="121442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2357422" y="92867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2071670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785918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Х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150016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Э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2643174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292892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207167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6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264317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292892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21467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350043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407193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435768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64343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92919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521494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550069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578644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607219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635795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664370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21494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521494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3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521494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521494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492919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492919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8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492919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492919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492919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492919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521494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550069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578644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607219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464343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435768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11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407193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10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4357686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4357686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4357686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435768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607219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2643174" y="464344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2643174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12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2643174" y="492919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2643174" y="521495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5786446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5500694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492919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464343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4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635795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" name="Группа 126"/>
          <p:cNvGrpSpPr/>
          <p:nvPr/>
        </p:nvGrpSpPr>
        <p:grpSpPr>
          <a:xfrm>
            <a:off x="214282" y="142852"/>
            <a:ext cx="8620186" cy="6482998"/>
            <a:chOff x="214282" y="142852"/>
            <a:chExt cx="8620186" cy="6482998"/>
          </a:xfrm>
        </p:grpSpPr>
        <p:sp>
          <p:nvSpPr>
            <p:cNvPr id="10" name="TextBox 9"/>
            <p:cNvSpPr txBox="1"/>
            <p:nvPr/>
          </p:nvSpPr>
          <p:spPr>
            <a:xfrm>
              <a:off x="1928794" y="285728"/>
              <a:ext cx="4619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Кроссворд «Рельеф дна Мирового океана»</a:t>
              </a:r>
              <a:endParaRPr lang="ru-RU" dirty="0"/>
            </a:p>
          </p:txBody>
        </p:sp>
        <p:pic>
          <p:nvPicPr>
            <p:cNvPr id="116" name="Рисунок 115" descr="r_p_79ec4368454237493d3c87e738f3564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5072074"/>
              <a:ext cx="2071702" cy="155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C:\Documents and Settings\дом\Рабочий стол\урок в 6кл\черные курильщики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3702" y="4286256"/>
              <a:ext cx="2129938" cy="2214578"/>
            </a:xfrm>
            <a:prstGeom prst="rect">
              <a:avLst/>
            </a:prstGeom>
            <a:noFill/>
          </p:spPr>
        </p:pic>
        <p:pic>
          <p:nvPicPr>
            <p:cNvPr id="118" name="Picture 4" descr="Дно океана"/>
            <p:cNvPicPr>
              <a:picLocks noChangeAspect="1" noChangeArrowheads="1"/>
            </p:cNvPicPr>
            <p:nvPr/>
          </p:nvPicPr>
          <p:blipFill>
            <a:blip r:embed="rId4" cstate="print"/>
            <a:srcRect l="1793" t="4932" r="7959" b="14830"/>
            <a:stretch>
              <a:fillRect/>
            </a:stretch>
          </p:blipFill>
          <p:spPr bwMode="auto">
            <a:xfrm>
              <a:off x="6643702" y="142852"/>
              <a:ext cx="2095483" cy="1571612"/>
            </a:xfrm>
            <a:prstGeom prst="rect">
              <a:avLst/>
            </a:prstGeom>
            <a:noFill/>
            <a:ln w="57150" cmpd="thickThin">
              <a:solidFill>
                <a:srgbClr val="66CCFF"/>
              </a:solidFill>
              <a:miter lim="800000"/>
              <a:headEnd/>
              <a:tailEnd/>
            </a:ln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857232"/>
              <a:ext cx="1972122" cy="1214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0" name="Picture 6" descr="Эхолот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071933" y="4071942"/>
              <a:ext cx="995135" cy="2428892"/>
            </a:xfrm>
            <a:prstGeom prst="rect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</p:spPr>
        </p:pic>
        <p:pic>
          <p:nvPicPr>
            <p:cNvPr id="121" name="Picture 10" descr="Магеллан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4282" y="2357429"/>
              <a:ext cx="1000132" cy="1116971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</p:spPr>
        </p:pic>
        <p:pic>
          <p:nvPicPr>
            <p:cNvPr id="122" name="Picture 3" descr="дно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15206" y="2786058"/>
              <a:ext cx="1619262" cy="1143008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23" name="Picture 3" descr="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57356" y="2571744"/>
              <a:ext cx="855638" cy="5715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4" name="Picture 5" descr="Морск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214282" y="3643314"/>
              <a:ext cx="842048" cy="1252534"/>
            </a:xfrm>
            <a:prstGeom prst="rect">
              <a:avLst/>
            </a:prstGeom>
            <a:noFill/>
            <a:ln w="9525">
              <a:solidFill>
                <a:srgbClr val="FFBF3F"/>
              </a:solidFill>
              <a:miter lim="800000"/>
              <a:headEnd/>
              <a:tailEnd/>
            </a:ln>
          </p:spPr>
        </p:pic>
        <p:pic>
          <p:nvPicPr>
            <p:cNvPr id="125" name="Picture 2" descr="Предшественн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14942" y="5715016"/>
              <a:ext cx="1116856" cy="723888"/>
            </a:xfrm>
            <a:prstGeom prst="rect">
              <a:avLst/>
            </a:prstGeom>
            <a:noFill/>
            <a:ln w="9525">
              <a:solidFill>
                <a:srgbClr val="33CCCC"/>
              </a:solidFill>
              <a:miter lim="800000"/>
              <a:headEnd/>
              <a:tailEnd/>
            </a:ln>
          </p:spPr>
        </p:pic>
        <p:pic>
          <p:nvPicPr>
            <p:cNvPr id="1028" name="Picture 4" descr="http://im7-tub.yandex.net/i?id=49990539-0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00496" y="714356"/>
              <a:ext cx="1428750" cy="11430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4"/>
          <p:cNvGrpSpPr/>
          <p:nvPr/>
        </p:nvGrpSpPr>
        <p:grpSpPr>
          <a:xfrm>
            <a:off x="1142976" y="1285860"/>
            <a:ext cx="6572296" cy="4572032"/>
            <a:chOff x="1000100" y="1142984"/>
            <a:chExt cx="6572296" cy="457203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714612" y="3429000"/>
              <a:ext cx="28575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13"/>
            <p:cNvGrpSpPr/>
            <p:nvPr/>
          </p:nvGrpSpPr>
          <p:grpSpPr>
            <a:xfrm>
              <a:off x="1000100" y="1142984"/>
              <a:ext cx="6572296" cy="4572032"/>
              <a:chOff x="357158" y="928670"/>
              <a:chExt cx="6572296" cy="4572032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35715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13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4291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92866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21441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50016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78591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07167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35742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4317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92892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64291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4291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4291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4291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64291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642910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642910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4291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5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5715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9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92866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21441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78591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35742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264317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92892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21467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785918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7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1785918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2357422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357422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Ж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35742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Д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35742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235742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235742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35742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2357422" y="121442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2357422" y="92867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2071670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785918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Х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150016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Э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2643174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292892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207167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6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264317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292892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21467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350043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407193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435768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64343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92919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521494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550069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578644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607219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635795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664370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21494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521494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Ш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521494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521494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Ф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492919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492919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8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492919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492919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492919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492919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521494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550069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578644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607219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464343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435768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11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407193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10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4357686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4357686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4357686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435768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607219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2643174" y="464344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2643174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12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2643174" y="492919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2643174" y="521495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5786446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5500694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492919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464343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4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635795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" name="Группа 126"/>
          <p:cNvGrpSpPr/>
          <p:nvPr/>
        </p:nvGrpSpPr>
        <p:grpSpPr>
          <a:xfrm>
            <a:off x="214282" y="142852"/>
            <a:ext cx="8620186" cy="6482998"/>
            <a:chOff x="214282" y="142852"/>
            <a:chExt cx="8620186" cy="6482998"/>
          </a:xfrm>
        </p:grpSpPr>
        <p:sp>
          <p:nvSpPr>
            <p:cNvPr id="10" name="TextBox 9"/>
            <p:cNvSpPr txBox="1"/>
            <p:nvPr/>
          </p:nvSpPr>
          <p:spPr>
            <a:xfrm>
              <a:off x="1928794" y="285728"/>
              <a:ext cx="4619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Кроссворд «Рельеф дна Мирового океана»</a:t>
              </a:r>
              <a:endParaRPr lang="ru-RU" dirty="0"/>
            </a:p>
          </p:txBody>
        </p:sp>
        <p:pic>
          <p:nvPicPr>
            <p:cNvPr id="116" name="Рисунок 115" descr="r_p_79ec4368454237493d3c87e738f3564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5072074"/>
              <a:ext cx="2071702" cy="155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C:\Documents and Settings\дом\Рабочий стол\урок в 6кл\черные курильщики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3702" y="4286256"/>
              <a:ext cx="2129938" cy="2214578"/>
            </a:xfrm>
            <a:prstGeom prst="rect">
              <a:avLst/>
            </a:prstGeom>
            <a:noFill/>
          </p:spPr>
        </p:pic>
        <p:pic>
          <p:nvPicPr>
            <p:cNvPr id="118" name="Picture 4" descr="Дно океана"/>
            <p:cNvPicPr>
              <a:picLocks noChangeAspect="1" noChangeArrowheads="1"/>
            </p:cNvPicPr>
            <p:nvPr/>
          </p:nvPicPr>
          <p:blipFill>
            <a:blip r:embed="rId4" cstate="print"/>
            <a:srcRect l="1793" t="4932" r="7959" b="14830"/>
            <a:stretch>
              <a:fillRect/>
            </a:stretch>
          </p:blipFill>
          <p:spPr bwMode="auto">
            <a:xfrm>
              <a:off x="6643702" y="142852"/>
              <a:ext cx="2095483" cy="1571612"/>
            </a:xfrm>
            <a:prstGeom prst="rect">
              <a:avLst/>
            </a:prstGeom>
            <a:noFill/>
            <a:ln w="57150" cmpd="thickThin">
              <a:solidFill>
                <a:srgbClr val="66CCFF"/>
              </a:solidFill>
              <a:miter lim="800000"/>
              <a:headEnd/>
              <a:tailEnd/>
            </a:ln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857232"/>
              <a:ext cx="1972122" cy="1214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0" name="Picture 6" descr="Эхолот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071933" y="4071942"/>
              <a:ext cx="995135" cy="2428892"/>
            </a:xfrm>
            <a:prstGeom prst="rect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</p:spPr>
        </p:pic>
        <p:pic>
          <p:nvPicPr>
            <p:cNvPr id="121" name="Picture 10" descr="Магеллан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4282" y="2357429"/>
              <a:ext cx="1000132" cy="1116971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</p:spPr>
        </p:pic>
        <p:pic>
          <p:nvPicPr>
            <p:cNvPr id="122" name="Picture 3" descr="дно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15206" y="2786058"/>
              <a:ext cx="1619262" cy="1143008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23" name="Picture 3" descr="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57356" y="2571744"/>
              <a:ext cx="855638" cy="5715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4" name="Picture 5" descr="Морск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214282" y="3643314"/>
              <a:ext cx="842048" cy="1252534"/>
            </a:xfrm>
            <a:prstGeom prst="rect">
              <a:avLst/>
            </a:prstGeom>
            <a:noFill/>
            <a:ln w="9525">
              <a:solidFill>
                <a:srgbClr val="FFBF3F"/>
              </a:solidFill>
              <a:miter lim="800000"/>
              <a:headEnd/>
              <a:tailEnd/>
            </a:ln>
          </p:spPr>
        </p:pic>
        <p:pic>
          <p:nvPicPr>
            <p:cNvPr id="125" name="Picture 2" descr="Предшественн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14942" y="5715016"/>
              <a:ext cx="1116856" cy="723888"/>
            </a:xfrm>
            <a:prstGeom prst="rect">
              <a:avLst/>
            </a:prstGeom>
            <a:noFill/>
            <a:ln w="9525">
              <a:solidFill>
                <a:srgbClr val="33CCCC"/>
              </a:solidFill>
              <a:miter lim="800000"/>
              <a:headEnd/>
              <a:tailEnd/>
            </a:ln>
          </p:spPr>
        </p:pic>
        <p:pic>
          <p:nvPicPr>
            <p:cNvPr id="1028" name="Picture 4" descr="http://im7-tub.yandex.net/i?id=49990539-0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00496" y="714356"/>
              <a:ext cx="1428750" cy="11430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4"/>
          <p:cNvGrpSpPr/>
          <p:nvPr/>
        </p:nvGrpSpPr>
        <p:grpSpPr>
          <a:xfrm>
            <a:off x="1142976" y="1285860"/>
            <a:ext cx="6572296" cy="4572032"/>
            <a:chOff x="1000100" y="1142984"/>
            <a:chExt cx="6572296" cy="457203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714612" y="3429000"/>
              <a:ext cx="28575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13"/>
            <p:cNvGrpSpPr/>
            <p:nvPr/>
          </p:nvGrpSpPr>
          <p:grpSpPr>
            <a:xfrm>
              <a:off x="1000100" y="1142984"/>
              <a:ext cx="6572296" cy="4572032"/>
              <a:chOff x="357158" y="928670"/>
              <a:chExt cx="6572296" cy="4572032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35715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13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4291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92866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21441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50016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78591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07167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35742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4317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92892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64291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4291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4291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4291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64291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642910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642910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4291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5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5715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9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92866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21441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78591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35742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264317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92892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21467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785918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7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1785918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2357422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357422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Ж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35742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Д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35742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235742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235742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35742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2357422" y="121442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2357422" y="92867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2071670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785918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Х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150016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Э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2643174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292892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207167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6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264317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292892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21467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350043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407193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435768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64343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92919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521494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550069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578644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607219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635795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664370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21494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521494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Ш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521494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521494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Ф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492919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492919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8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492919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492919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492919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492919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521494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550069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578644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607219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464343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435768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11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407193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10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4357686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4357686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4357686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435768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607219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2643174" y="464344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2643174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12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2643174" y="492919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2643174" y="521495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5786446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5500694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Ш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492919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464343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635795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" name="Группа 126"/>
          <p:cNvGrpSpPr/>
          <p:nvPr/>
        </p:nvGrpSpPr>
        <p:grpSpPr>
          <a:xfrm>
            <a:off x="214282" y="142852"/>
            <a:ext cx="8620186" cy="6482998"/>
            <a:chOff x="214282" y="142852"/>
            <a:chExt cx="8620186" cy="6482998"/>
          </a:xfrm>
        </p:grpSpPr>
        <p:sp>
          <p:nvSpPr>
            <p:cNvPr id="10" name="TextBox 9"/>
            <p:cNvSpPr txBox="1"/>
            <p:nvPr/>
          </p:nvSpPr>
          <p:spPr>
            <a:xfrm>
              <a:off x="1928794" y="285728"/>
              <a:ext cx="4619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Кроссворд «Рельеф дна Мирового океана»</a:t>
              </a:r>
              <a:endParaRPr lang="ru-RU" dirty="0"/>
            </a:p>
          </p:txBody>
        </p:sp>
        <p:pic>
          <p:nvPicPr>
            <p:cNvPr id="116" name="Рисунок 115" descr="r_p_79ec4368454237493d3c87e738f3564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5072074"/>
              <a:ext cx="2071702" cy="155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C:\Documents and Settings\дом\Рабочий стол\урок в 6кл\черные курильщики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3702" y="4286256"/>
              <a:ext cx="2129938" cy="2214578"/>
            </a:xfrm>
            <a:prstGeom prst="rect">
              <a:avLst/>
            </a:prstGeom>
            <a:noFill/>
          </p:spPr>
        </p:pic>
        <p:pic>
          <p:nvPicPr>
            <p:cNvPr id="118" name="Picture 4" descr="Дно океана"/>
            <p:cNvPicPr>
              <a:picLocks noChangeAspect="1" noChangeArrowheads="1"/>
            </p:cNvPicPr>
            <p:nvPr/>
          </p:nvPicPr>
          <p:blipFill>
            <a:blip r:embed="rId4" cstate="print"/>
            <a:srcRect l="1793" t="4932" r="7959" b="14830"/>
            <a:stretch>
              <a:fillRect/>
            </a:stretch>
          </p:blipFill>
          <p:spPr bwMode="auto">
            <a:xfrm>
              <a:off x="6643702" y="142852"/>
              <a:ext cx="2095483" cy="1571612"/>
            </a:xfrm>
            <a:prstGeom prst="rect">
              <a:avLst/>
            </a:prstGeom>
            <a:noFill/>
            <a:ln w="57150" cmpd="thickThin">
              <a:solidFill>
                <a:srgbClr val="66CCFF"/>
              </a:solidFill>
              <a:miter lim="800000"/>
              <a:headEnd/>
              <a:tailEnd/>
            </a:ln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857232"/>
              <a:ext cx="1972122" cy="1214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0" name="Picture 6" descr="Эхолот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071933" y="4071942"/>
              <a:ext cx="995135" cy="2428892"/>
            </a:xfrm>
            <a:prstGeom prst="rect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</p:spPr>
        </p:pic>
        <p:pic>
          <p:nvPicPr>
            <p:cNvPr id="121" name="Picture 10" descr="Магеллан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4282" y="2357429"/>
              <a:ext cx="1000132" cy="1116971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</p:spPr>
        </p:pic>
        <p:pic>
          <p:nvPicPr>
            <p:cNvPr id="122" name="Picture 3" descr="дно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15206" y="2786058"/>
              <a:ext cx="1619262" cy="1143008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23" name="Picture 3" descr="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57356" y="2571744"/>
              <a:ext cx="855638" cy="5715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4" name="Picture 5" descr="Морск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214282" y="3643314"/>
              <a:ext cx="842048" cy="1252534"/>
            </a:xfrm>
            <a:prstGeom prst="rect">
              <a:avLst/>
            </a:prstGeom>
            <a:noFill/>
            <a:ln w="9525">
              <a:solidFill>
                <a:srgbClr val="FFBF3F"/>
              </a:solidFill>
              <a:miter lim="800000"/>
              <a:headEnd/>
              <a:tailEnd/>
            </a:ln>
          </p:spPr>
        </p:pic>
        <p:pic>
          <p:nvPicPr>
            <p:cNvPr id="125" name="Picture 2" descr="Предшественн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14942" y="5715016"/>
              <a:ext cx="1116856" cy="723888"/>
            </a:xfrm>
            <a:prstGeom prst="rect">
              <a:avLst/>
            </a:prstGeom>
            <a:noFill/>
            <a:ln w="9525">
              <a:solidFill>
                <a:srgbClr val="33CCCC"/>
              </a:solidFill>
              <a:miter lim="800000"/>
              <a:headEnd/>
              <a:tailEnd/>
            </a:ln>
          </p:spPr>
        </p:pic>
        <p:pic>
          <p:nvPicPr>
            <p:cNvPr id="1028" name="Picture 4" descr="http://im7-tub.yandex.net/i?id=49990539-0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00496" y="714356"/>
              <a:ext cx="1428750" cy="11430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4"/>
          <p:cNvGrpSpPr/>
          <p:nvPr/>
        </p:nvGrpSpPr>
        <p:grpSpPr>
          <a:xfrm>
            <a:off x="1142976" y="1285860"/>
            <a:ext cx="6572296" cy="4572032"/>
            <a:chOff x="1000100" y="1142984"/>
            <a:chExt cx="6572296" cy="457203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714612" y="3429000"/>
              <a:ext cx="28575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13"/>
            <p:cNvGrpSpPr/>
            <p:nvPr/>
          </p:nvGrpSpPr>
          <p:grpSpPr>
            <a:xfrm>
              <a:off x="1000100" y="1142984"/>
              <a:ext cx="6572296" cy="4572032"/>
              <a:chOff x="357158" y="928670"/>
              <a:chExt cx="6572296" cy="4572032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35715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13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4291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92866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21441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50016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78591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07167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35742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4317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92892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64291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4291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4291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4291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64291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642910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642910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4291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5715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9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92866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21441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78591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35742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264317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92892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21467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785918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7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1785918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2357422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357422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Ж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35742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Д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35742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235742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235742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35742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2357422" y="121442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2357422" y="92867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2071670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785918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Х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150016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Э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2643174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292892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207167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6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264317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292892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21467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350043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407193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435768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64343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92919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521494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550069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578644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607219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635795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664370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21494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521494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Ш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521494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521494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Ф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492919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492919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8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492919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492919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492919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492919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521494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550069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578644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607219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464343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435768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11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407193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10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4357686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4357686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4357686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435768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607219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2643174" y="464344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2643174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12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2643174" y="492919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2643174" y="521495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5786446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5500694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Ш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492919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464343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635795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" name="Группа 126"/>
          <p:cNvGrpSpPr/>
          <p:nvPr/>
        </p:nvGrpSpPr>
        <p:grpSpPr>
          <a:xfrm>
            <a:off x="214282" y="142852"/>
            <a:ext cx="8620186" cy="6482998"/>
            <a:chOff x="214282" y="142852"/>
            <a:chExt cx="8620186" cy="6482998"/>
          </a:xfrm>
        </p:grpSpPr>
        <p:sp>
          <p:nvSpPr>
            <p:cNvPr id="10" name="TextBox 9"/>
            <p:cNvSpPr txBox="1"/>
            <p:nvPr/>
          </p:nvSpPr>
          <p:spPr>
            <a:xfrm>
              <a:off x="1928794" y="285728"/>
              <a:ext cx="4619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Кроссворд «Рельеф дна Мирового океана»</a:t>
              </a:r>
              <a:endParaRPr lang="ru-RU" dirty="0"/>
            </a:p>
          </p:txBody>
        </p:sp>
        <p:pic>
          <p:nvPicPr>
            <p:cNvPr id="116" name="Рисунок 115" descr="r_p_79ec4368454237493d3c87e738f3564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5072074"/>
              <a:ext cx="2071702" cy="155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C:\Documents and Settings\дом\Рабочий стол\урок в 6кл\черные курильщики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3702" y="4286256"/>
              <a:ext cx="2129938" cy="2214578"/>
            </a:xfrm>
            <a:prstGeom prst="rect">
              <a:avLst/>
            </a:prstGeom>
            <a:noFill/>
          </p:spPr>
        </p:pic>
        <p:pic>
          <p:nvPicPr>
            <p:cNvPr id="118" name="Picture 4" descr="Дно океана"/>
            <p:cNvPicPr>
              <a:picLocks noChangeAspect="1" noChangeArrowheads="1"/>
            </p:cNvPicPr>
            <p:nvPr/>
          </p:nvPicPr>
          <p:blipFill>
            <a:blip r:embed="rId4" cstate="print"/>
            <a:srcRect l="1793" t="4932" r="7959" b="14830"/>
            <a:stretch>
              <a:fillRect/>
            </a:stretch>
          </p:blipFill>
          <p:spPr bwMode="auto">
            <a:xfrm>
              <a:off x="6643702" y="142852"/>
              <a:ext cx="2095483" cy="1571612"/>
            </a:xfrm>
            <a:prstGeom prst="rect">
              <a:avLst/>
            </a:prstGeom>
            <a:noFill/>
            <a:ln w="57150" cmpd="thickThin">
              <a:solidFill>
                <a:srgbClr val="66CCFF"/>
              </a:solidFill>
              <a:miter lim="800000"/>
              <a:headEnd/>
              <a:tailEnd/>
            </a:ln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857232"/>
              <a:ext cx="1972122" cy="1214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0" name="Picture 6" descr="Эхолот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071933" y="4071942"/>
              <a:ext cx="995135" cy="2428892"/>
            </a:xfrm>
            <a:prstGeom prst="rect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</p:spPr>
        </p:pic>
        <p:pic>
          <p:nvPicPr>
            <p:cNvPr id="121" name="Picture 10" descr="Магеллан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4282" y="2357429"/>
              <a:ext cx="1000132" cy="1116971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</p:spPr>
        </p:pic>
        <p:pic>
          <p:nvPicPr>
            <p:cNvPr id="122" name="Picture 3" descr="дно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15206" y="2786058"/>
              <a:ext cx="1619262" cy="1143008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23" name="Picture 3" descr="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57356" y="2571744"/>
              <a:ext cx="855638" cy="5715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4" name="Picture 5" descr="Морск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214282" y="3643314"/>
              <a:ext cx="842048" cy="1252534"/>
            </a:xfrm>
            <a:prstGeom prst="rect">
              <a:avLst/>
            </a:prstGeom>
            <a:noFill/>
            <a:ln w="9525">
              <a:solidFill>
                <a:srgbClr val="FFBF3F"/>
              </a:solidFill>
              <a:miter lim="800000"/>
              <a:headEnd/>
              <a:tailEnd/>
            </a:ln>
          </p:spPr>
        </p:pic>
        <p:pic>
          <p:nvPicPr>
            <p:cNvPr id="125" name="Picture 2" descr="Предшественн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14942" y="5715016"/>
              <a:ext cx="1116856" cy="723888"/>
            </a:xfrm>
            <a:prstGeom prst="rect">
              <a:avLst/>
            </a:prstGeom>
            <a:noFill/>
            <a:ln w="9525">
              <a:solidFill>
                <a:srgbClr val="33CCCC"/>
              </a:solidFill>
              <a:miter lim="800000"/>
              <a:headEnd/>
              <a:tailEnd/>
            </a:ln>
          </p:spPr>
        </p:pic>
        <p:pic>
          <p:nvPicPr>
            <p:cNvPr id="1028" name="Picture 4" descr="http://im7-tub.yandex.net/i?id=49990539-0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00496" y="714356"/>
              <a:ext cx="1428750" cy="11430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4"/>
          <p:cNvGrpSpPr/>
          <p:nvPr/>
        </p:nvGrpSpPr>
        <p:grpSpPr>
          <a:xfrm>
            <a:off x="1142976" y="1285860"/>
            <a:ext cx="6572296" cy="4572032"/>
            <a:chOff x="1000100" y="1142984"/>
            <a:chExt cx="6572296" cy="457203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714612" y="3429000"/>
              <a:ext cx="28575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13"/>
            <p:cNvGrpSpPr/>
            <p:nvPr/>
          </p:nvGrpSpPr>
          <p:grpSpPr>
            <a:xfrm>
              <a:off x="1000100" y="1142984"/>
              <a:ext cx="6572296" cy="4572032"/>
              <a:chOff x="357158" y="928670"/>
              <a:chExt cx="6572296" cy="4572032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35715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13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4291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92866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21441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50016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78591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07167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35742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4317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92892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64291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4291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4291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4291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64291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642910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642910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4291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5715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9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92866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21441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78591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35742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264317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92892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21467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785918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7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1785918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2357422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357422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Ж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35742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Д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35742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235742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235742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35742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2357422" y="121442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2357422" y="92867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2071670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785918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Х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150016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Э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2643174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292892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207167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264317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292892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21467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Ы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350043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407193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435768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У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64343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92919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521494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550069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578644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Щ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607219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635795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664370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21494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521494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Ш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521494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521494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Ф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492919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492919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8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492919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492919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492919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492919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521494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550069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578644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607219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464343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435768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11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407193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10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4357686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4357686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4357686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435768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607219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2643174" y="464344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2643174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12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2643174" y="492919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2643174" y="521495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5786446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5500694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Ш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492919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464343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635795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" name="Группа 126"/>
          <p:cNvGrpSpPr/>
          <p:nvPr/>
        </p:nvGrpSpPr>
        <p:grpSpPr>
          <a:xfrm>
            <a:off x="214282" y="142852"/>
            <a:ext cx="8620186" cy="6482998"/>
            <a:chOff x="214282" y="142852"/>
            <a:chExt cx="8620186" cy="6482998"/>
          </a:xfrm>
        </p:grpSpPr>
        <p:sp>
          <p:nvSpPr>
            <p:cNvPr id="10" name="TextBox 9"/>
            <p:cNvSpPr txBox="1"/>
            <p:nvPr/>
          </p:nvSpPr>
          <p:spPr>
            <a:xfrm>
              <a:off x="1928794" y="285728"/>
              <a:ext cx="4459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Кроссворд « Рельеф дна Мирового океана»</a:t>
              </a:r>
              <a:endParaRPr lang="ru-RU" dirty="0"/>
            </a:p>
          </p:txBody>
        </p:sp>
        <p:pic>
          <p:nvPicPr>
            <p:cNvPr id="116" name="Рисунок 115" descr="r_p_79ec4368454237493d3c87e738f3564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5072074"/>
              <a:ext cx="2071702" cy="155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C:\Documents and Settings\дом\Рабочий стол\урок в 6кл\черные курильщики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3702" y="4286256"/>
              <a:ext cx="2129938" cy="2214578"/>
            </a:xfrm>
            <a:prstGeom prst="rect">
              <a:avLst/>
            </a:prstGeom>
            <a:noFill/>
          </p:spPr>
        </p:pic>
        <p:pic>
          <p:nvPicPr>
            <p:cNvPr id="118" name="Picture 4" descr="Дно океана"/>
            <p:cNvPicPr>
              <a:picLocks noChangeAspect="1" noChangeArrowheads="1"/>
            </p:cNvPicPr>
            <p:nvPr/>
          </p:nvPicPr>
          <p:blipFill>
            <a:blip r:embed="rId4" cstate="print"/>
            <a:srcRect l="1793" t="4932" r="7959" b="14830"/>
            <a:stretch>
              <a:fillRect/>
            </a:stretch>
          </p:blipFill>
          <p:spPr bwMode="auto">
            <a:xfrm>
              <a:off x="6643702" y="142852"/>
              <a:ext cx="2095483" cy="1571612"/>
            </a:xfrm>
            <a:prstGeom prst="rect">
              <a:avLst/>
            </a:prstGeom>
            <a:noFill/>
            <a:ln w="57150" cmpd="thickThin">
              <a:solidFill>
                <a:srgbClr val="66CCFF"/>
              </a:solidFill>
              <a:miter lim="800000"/>
              <a:headEnd/>
              <a:tailEnd/>
            </a:ln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857232"/>
              <a:ext cx="1972122" cy="1214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0" name="Picture 6" descr="Эхолот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071933" y="4071942"/>
              <a:ext cx="995135" cy="2428892"/>
            </a:xfrm>
            <a:prstGeom prst="rect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</p:spPr>
        </p:pic>
        <p:pic>
          <p:nvPicPr>
            <p:cNvPr id="121" name="Picture 10" descr="Магеллан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4282" y="2357429"/>
              <a:ext cx="1000132" cy="1116971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</p:spPr>
        </p:pic>
        <p:pic>
          <p:nvPicPr>
            <p:cNvPr id="122" name="Picture 3" descr="дно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15206" y="2786058"/>
              <a:ext cx="1619262" cy="1143008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23" name="Picture 3" descr="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57356" y="2571744"/>
              <a:ext cx="855638" cy="5715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4" name="Picture 5" descr="Морск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214282" y="3643314"/>
              <a:ext cx="842048" cy="1252534"/>
            </a:xfrm>
            <a:prstGeom prst="rect">
              <a:avLst/>
            </a:prstGeom>
            <a:noFill/>
            <a:ln w="9525">
              <a:solidFill>
                <a:srgbClr val="FFBF3F"/>
              </a:solidFill>
              <a:miter lim="800000"/>
              <a:headEnd/>
              <a:tailEnd/>
            </a:ln>
          </p:spPr>
        </p:pic>
        <p:pic>
          <p:nvPicPr>
            <p:cNvPr id="125" name="Picture 2" descr="Предшественн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14942" y="5715016"/>
              <a:ext cx="1116856" cy="723888"/>
            </a:xfrm>
            <a:prstGeom prst="rect">
              <a:avLst/>
            </a:prstGeom>
            <a:noFill/>
            <a:ln w="9525">
              <a:solidFill>
                <a:srgbClr val="33CCCC"/>
              </a:solidFill>
              <a:miter lim="800000"/>
              <a:headEnd/>
              <a:tailEnd/>
            </a:ln>
          </p:spPr>
        </p:pic>
        <p:pic>
          <p:nvPicPr>
            <p:cNvPr id="1028" name="Picture 4" descr="http://im7-tub.yandex.net/i?id=49990539-0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00496" y="714356"/>
              <a:ext cx="1428750" cy="11430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4"/>
          <p:cNvGrpSpPr/>
          <p:nvPr/>
        </p:nvGrpSpPr>
        <p:grpSpPr>
          <a:xfrm>
            <a:off x="1142976" y="1285860"/>
            <a:ext cx="6572296" cy="4572032"/>
            <a:chOff x="1000100" y="1142984"/>
            <a:chExt cx="6572296" cy="457203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714612" y="3429000"/>
              <a:ext cx="28575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13"/>
            <p:cNvGrpSpPr/>
            <p:nvPr/>
          </p:nvGrpSpPr>
          <p:grpSpPr>
            <a:xfrm>
              <a:off x="1000100" y="1142984"/>
              <a:ext cx="6572296" cy="4572032"/>
              <a:chOff x="357158" y="928670"/>
              <a:chExt cx="6572296" cy="4572032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35715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13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4291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92866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21441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50016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78591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07167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35742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4317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92892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64291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4291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4291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4291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64291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642910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642910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4291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5715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9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92866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21441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78591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35742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264317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92892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21467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785918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1785918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2357422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357422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Ж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35742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Д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35742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235742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235742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35742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2357422" y="121442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2357422" y="92867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2071670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785918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Х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150016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Э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2643174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292892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207167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264317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292892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21467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Ы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350043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407193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435768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У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64343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92919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521494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550069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578644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Щ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607219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635795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664370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21494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521494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Ш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521494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521494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Ф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492919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492919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8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492919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492919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492919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492919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521494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550069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578644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607219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464343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435768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11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407193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10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4357686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4357686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4357686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435768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607219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2643174" y="464344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2643174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12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2643174" y="492919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2643174" y="521495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5786446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5500694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Ш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492919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464343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635795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" name="Группа 126"/>
          <p:cNvGrpSpPr/>
          <p:nvPr/>
        </p:nvGrpSpPr>
        <p:grpSpPr>
          <a:xfrm>
            <a:off x="214282" y="142852"/>
            <a:ext cx="8620186" cy="6482998"/>
            <a:chOff x="214282" y="142852"/>
            <a:chExt cx="8620186" cy="6482998"/>
          </a:xfrm>
        </p:grpSpPr>
        <p:sp>
          <p:nvSpPr>
            <p:cNvPr id="10" name="TextBox 9"/>
            <p:cNvSpPr txBox="1"/>
            <p:nvPr/>
          </p:nvSpPr>
          <p:spPr>
            <a:xfrm>
              <a:off x="1928794" y="285728"/>
              <a:ext cx="4459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Кроссворд « Рельеф дна Мирового океана»</a:t>
              </a:r>
              <a:endParaRPr lang="ru-RU" dirty="0"/>
            </a:p>
          </p:txBody>
        </p:sp>
        <p:pic>
          <p:nvPicPr>
            <p:cNvPr id="116" name="Рисунок 115" descr="r_p_79ec4368454237493d3c87e738f3564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5072074"/>
              <a:ext cx="2071702" cy="155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C:\Documents and Settings\дом\Рабочий стол\урок в 6кл\черные курильщики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3702" y="4286256"/>
              <a:ext cx="2129938" cy="2214578"/>
            </a:xfrm>
            <a:prstGeom prst="rect">
              <a:avLst/>
            </a:prstGeom>
            <a:noFill/>
          </p:spPr>
        </p:pic>
        <p:pic>
          <p:nvPicPr>
            <p:cNvPr id="118" name="Picture 4" descr="Дно океана"/>
            <p:cNvPicPr>
              <a:picLocks noChangeAspect="1" noChangeArrowheads="1"/>
            </p:cNvPicPr>
            <p:nvPr/>
          </p:nvPicPr>
          <p:blipFill>
            <a:blip r:embed="rId4" cstate="print"/>
            <a:srcRect l="1793" t="4932" r="7959" b="14830"/>
            <a:stretch>
              <a:fillRect/>
            </a:stretch>
          </p:blipFill>
          <p:spPr bwMode="auto">
            <a:xfrm>
              <a:off x="6643702" y="142852"/>
              <a:ext cx="2095483" cy="1571612"/>
            </a:xfrm>
            <a:prstGeom prst="rect">
              <a:avLst/>
            </a:prstGeom>
            <a:noFill/>
            <a:ln w="57150" cmpd="thickThin">
              <a:solidFill>
                <a:srgbClr val="66CCFF"/>
              </a:solidFill>
              <a:miter lim="800000"/>
              <a:headEnd/>
              <a:tailEnd/>
            </a:ln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857232"/>
              <a:ext cx="1972122" cy="1214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0" name="Picture 6" descr="Эхолот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071933" y="4071942"/>
              <a:ext cx="995135" cy="2428892"/>
            </a:xfrm>
            <a:prstGeom prst="rect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</p:spPr>
        </p:pic>
        <p:pic>
          <p:nvPicPr>
            <p:cNvPr id="121" name="Picture 10" descr="Магеллан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4282" y="2357429"/>
              <a:ext cx="1000132" cy="1116971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</p:spPr>
        </p:pic>
        <p:pic>
          <p:nvPicPr>
            <p:cNvPr id="122" name="Picture 3" descr="дно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15206" y="2786058"/>
              <a:ext cx="1619262" cy="1143008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23" name="Picture 3" descr="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57356" y="2571744"/>
              <a:ext cx="855638" cy="5715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4" name="Picture 5" descr="Морск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214282" y="3643314"/>
              <a:ext cx="842048" cy="1252534"/>
            </a:xfrm>
            <a:prstGeom prst="rect">
              <a:avLst/>
            </a:prstGeom>
            <a:noFill/>
            <a:ln w="9525">
              <a:solidFill>
                <a:srgbClr val="FFBF3F"/>
              </a:solidFill>
              <a:miter lim="800000"/>
              <a:headEnd/>
              <a:tailEnd/>
            </a:ln>
          </p:spPr>
        </p:pic>
        <p:pic>
          <p:nvPicPr>
            <p:cNvPr id="125" name="Picture 2" descr="Предшественн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14942" y="5715016"/>
              <a:ext cx="1116856" cy="723888"/>
            </a:xfrm>
            <a:prstGeom prst="rect">
              <a:avLst/>
            </a:prstGeom>
            <a:noFill/>
            <a:ln w="9525">
              <a:solidFill>
                <a:srgbClr val="33CCCC"/>
              </a:solidFill>
              <a:miter lim="800000"/>
              <a:headEnd/>
              <a:tailEnd/>
            </a:ln>
          </p:spPr>
        </p:pic>
        <p:pic>
          <p:nvPicPr>
            <p:cNvPr id="1028" name="Picture 4" descr="http://im7-tub.yandex.net/i?id=49990539-0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00496" y="714356"/>
              <a:ext cx="1428750" cy="11430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4"/>
          <p:cNvGrpSpPr/>
          <p:nvPr/>
        </p:nvGrpSpPr>
        <p:grpSpPr>
          <a:xfrm>
            <a:off x="1142976" y="1285860"/>
            <a:ext cx="6572296" cy="4572032"/>
            <a:chOff x="1000100" y="1142984"/>
            <a:chExt cx="6572296" cy="457203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714612" y="3429000"/>
              <a:ext cx="28575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13"/>
            <p:cNvGrpSpPr/>
            <p:nvPr/>
          </p:nvGrpSpPr>
          <p:grpSpPr>
            <a:xfrm>
              <a:off x="1000100" y="1142984"/>
              <a:ext cx="6572296" cy="4572032"/>
              <a:chOff x="357158" y="928670"/>
              <a:chExt cx="6572296" cy="4572032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35715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13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4291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92866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21441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50016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78591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07167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35742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4317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92892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64291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4291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4291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4291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64291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642910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642910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4291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5715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9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92866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21441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78591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35742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264317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92892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21467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785918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1785918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2357422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357422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Ж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35742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Д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35742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235742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235742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35742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2357422" y="121442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2357422" y="92867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2071670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785918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Х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150016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Э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2643174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292892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207167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264317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292892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21467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Ы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350043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407193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435768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У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64343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92919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521494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550069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578644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Щ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607219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635795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664370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21494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521494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Ш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521494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521494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Ф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492919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492919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492919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492919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492919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492919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Ф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521494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550069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578644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607219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464343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435768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11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407193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10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4357686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4357686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4357686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435768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607219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2643174" y="464344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2643174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12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2643174" y="492919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2643174" y="521495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5786446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5500694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Ш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492919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464343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635795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" name="Группа 126"/>
          <p:cNvGrpSpPr/>
          <p:nvPr/>
        </p:nvGrpSpPr>
        <p:grpSpPr>
          <a:xfrm>
            <a:off x="214282" y="142852"/>
            <a:ext cx="8620186" cy="6482998"/>
            <a:chOff x="214282" y="142852"/>
            <a:chExt cx="8620186" cy="6482998"/>
          </a:xfrm>
        </p:grpSpPr>
        <p:sp>
          <p:nvSpPr>
            <p:cNvPr id="10" name="TextBox 9"/>
            <p:cNvSpPr txBox="1"/>
            <p:nvPr/>
          </p:nvSpPr>
          <p:spPr>
            <a:xfrm>
              <a:off x="1928794" y="285728"/>
              <a:ext cx="4619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Кроссворд «Рельеф дна Мирового океана»</a:t>
              </a:r>
              <a:endParaRPr lang="ru-RU" dirty="0"/>
            </a:p>
          </p:txBody>
        </p:sp>
        <p:pic>
          <p:nvPicPr>
            <p:cNvPr id="116" name="Рисунок 115" descr="r_p_79ec4368454237493d3c87e738f3564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5072074"/>
              <a:ext cx="2071702" cy="155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C:\Documents and Settings\дом\Рабочий стол\урок в 6кл\черные курильщики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3702" y="4286256"/>
              <a:ext cx="2129938" cy="2214578"/>
            </a:xfrm>
            <a:prstGeom prst="rect">
              <a:avLst/>
            </a:prstGeom>
            <a:noFill/>
          </p:spPr>
        </p:pic>
        <p:pic>
          <p:nvPicPr>
            <p:cNvPr id="118" name="Picture 4" descr="Дно океана"/>
            <p:cNvPicPr>
              <a:picLocks noChangeAspect="1" noChangeArrowheads="1"/>
            </p:cNvPicPr>
            <p:nvPr/>
          </p:nvPicPr>
          <p:blipFill>
            <a:blip r:embed="rId4" cstate="print"/>
            <a:srcRect l="1793" t="4932" r="7959" b="14830"/>
            <a:stretch>
              <a:fillRect/>
            </a:stretch>
          </p:blipFill>
          <p:spPr bwMode="auto">
            <a:xfrm>
              <a:off x="6643702" y="142852"/>
              <a:ext cx="2095483" cy="1571612"/>
            </a:xfrm>
            <a:prstGeom prst="rect">
              <a:avLst/>
            </a:prstGeom>
            <a:noFill/>
            <a:ln w="57150" cmpd="thickThin">
              <a:solidFill>
                <a:srgbClr val="66CCFF"/>
              </a:solidFill>
              <a:miter lim="800000"/>
              <a:headEnd/>
              <a:tailEnd/>
            </a:ln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857232"/>
              <a:ext cx="1972122" cy="1214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0" name="Picture 6" descr="Эхолот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071933" y="4071942"/>
              <a:ext cx="995135" cy="2428892"/>
            </a:xfrm>
            <a:prstGeom prst="rect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</p:spPr>
        </p:pic>
        <p:pic>
          <p:nvPicPr>
            <p:cNvPr id="121" name="Picture 10" descr="Магеллан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4282" y="2357429"/>
              <a:ext cx="1000132" cy="1116971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</p:spPr>
        </p:pic>
        <p:pic>
          <p:nvPicPr>
            <p:cNvPr id="122" name="Picture 3" descr="дно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15206" y="2786058"/>
              <a:ext cx="1619262" cy="1143008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23" name="Picture 3" descr="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57356" y="2571744"/>
              <a:ext cx="855638" cy="5715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4" name="Picture 5" descr="Морск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214282" y="3643314"/>
              <a:ext cx="842048" cy="1252534"/>
            </a:xfrm>
            <a:prstGeom prst="rect">
              <a:avLst/>
            </a:prstGeom>
            <a:noFill/>
            <a:ln w="9525">
              <a:solidFill>
                <a:srgbClr val="FFBF3F"/>
              </a:solidFill>
              <a:miter lim="800000"/>
              <a:headEnd/>
              <a:tailEnd/>
            </a:ln>
          </p:spPr>
        </p:pic>
        <p:pic>
          <p:nvPicPr>
            <p:cNvPr id="125" name="Picture 2" descr="Предшественн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14942" y="5715016"/>
              <a:ext cx="1116856" cy="723888"/>
            </a:xfrm>
            <a:prstGeom prst="rect">
              <a:avLst/>
            </a:prstGeom>
            <a:noFill/>
            <a:ln w="9525">
              <a:solidFill>
                <a:srgbClr val="33CCCC"/>
              </a:solidFill>
              <a:miter lim="800000"/>
              <a:headEnd/>
              <a:tailEnd/>
            </a:ln>
          </p:spPr>
        </p:pic>
        <p:pic>
          <p:nvPicPr>
            <p:cNvPr id="1028" name="Picture 4" descr="http://im7-tub.yandex.net/i?id=49990539-0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00496" y="714356"/>
              <a:ext cx="1428750" cy="11430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4"/>
          <p:cNvGrpSpPr/>
          <p:nvPr/>
        </p:nvGrpSpPr>
        <p:grpSpPr>
          <a:xfrm>
            <a:off x="1142976" y="1285860"/>
            <a:ext cx="6572296" cy="4572032"/>
            <a:chOff x="1000100" y="1142984"/>
            <a:chExt cx="6572296" cy="457203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714612" y="3429000"/>
              <a:ext cx="28575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К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113"/>
            <p:cNvGrpSpPr/>
            <p:nvPr/>
          </p:nvGrpSpPr>
          <p:grpSpPr>
            <a:xfrm>
              <a:off x="1000100" y="1142984"/>
              <a:ext cx="6572296" cy="4572032"/>
              <a:chOff x="357158" y="928670"/>
              <a:chExt cx="6572296" cy="4572032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35715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13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4291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92866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21441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50016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78591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07167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35742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4317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92892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64291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4291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4291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4291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64291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642910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642910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4291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5715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92866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Ж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21441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78591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35742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264317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92892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21467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785918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1785918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2357422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357422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Ж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35742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Д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35742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235742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235742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35742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2357422" y="121442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2357422" y="92867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2071670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785918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Х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150016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Э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2643174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292892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207167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264317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292892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21467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Ы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350043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407193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435768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У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64343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92919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521494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550069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578644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Щ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607219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635795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664370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21494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521494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Ш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521494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521494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Ф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492919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492919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492919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492919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492919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492919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Ф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521494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550069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578644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607219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464343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435768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11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407193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10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4357686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4357686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4357686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435768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607219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2643174" y="464344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2643174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12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2643174" y="492919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2643174" y="521495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5786446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5500694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Ш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492919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464343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635795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" name="Группа 126"/>
          <p:cNvGrpSpPr/>
          <p:nvPr/>
        </p:nvGrpSpPr>
        <p:grpSpPr>
          <a:xfrm>
            <a:off x="214282" y="142852"/>
            <a:ext cx="8620186" cy="6482998"/>
            <a:chOff x="214282" y="142852"/>
            <a:chExt cx="8620186" cy="6482998"/>
          </a:xfrm>
        </p:grpSpPr>
        <p:sp>
          <p:nvSpPr>
            <p:cNvPr id="10" name="TextBox 9"/>
            <p:cNvSpPr txBox="1"/>
            <p:nvPr/>
          </p:nvSpPr>
          <p:spPr>
            <a:xfrm>
              <a:off x="1928794" y="285728"/>
              <a:ext cx="4619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Кроссворд «Рельеф дна Мирового океана»</a:t>
              </a:r>
              <a:endParaRPr lang="ru-RU" dirty="0"/>
            </a:p>
          </p:txBody>
        </p:sp>
        <p:pic>
          <p:nvPicPr>
            <p:cNvPr id="116" name="Рисунок 115" descr="r_p_79ec4368454237493d3c87e738f3564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5072074"/>
              <a:ext cx="2071702" cy="155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C:\Documents and Settings\дом\Рабочий стол\урок в 6кл\черные курильщики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3702" y="4286256"/>
              <a:ext cx="2129938" cy="2214578"/>
            </a:xfrm>
            <a:prstGeom prst="rect">
              <a:avLst/>
            </a:prstGeom>
            <a:noFill/>
          </p:spPr>
        </p:pic>
        <p:pic>
          <p:nvPicPr>
            <p:cNvPr id="118" name="Picture 4" descr="Дно океана"/>
            <p:cNvPicPr>
              <a:picLocks noChangeAspect="1" noChangeArrowheads="1"/>
            </p:cNvPicPr>
            <p:nvPr/>
          </p:nvPicPr>
          <p:blipFill>
            <a:blip r:embed="rId4" cstate="print"/>
            <a:srcRect l="1793" t="4932" r="7959" b="14830"/>
            <a:stretch>
              <a:fillRect/>
            </a:stretch>
          </p:blipFill>
          <p:spPr bwMode="auto">
            <a:xfrm>
              <a:off x="6643702" y="142852"/>
              <a:ext cx="2095483" cy="1571612"/>
            </a:xfrm>
            <a:prstGeom prst="rect">
              <a:avLst/>
            </a:prstGeom>
            <a:noFill/>
            <a:ln w="57150" cmpd="thickThin">
              <a:solidFill>
                <a:srgbClr val="66CCFF"/>
              </a:solidFill>
              <a:miter lim="800000"/>
              <a:headEnd/>
              <a:tailEnd/>
            </a:ln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857232"/>
              <a:ext cx="1972122" cy="1214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0" name="Picture 6" descr="Эхолот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071933" y="4071942"/>
              <a:ext cx="995135" cy="2428892"/>
            </a:xfrm>
            <a:prstGeom prst="rect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</p:spPr>
        </p:pic>
        <p:pic>
          <p:nvPicPr>
            <p:cNvPr id="121" name="Picture 10" descr="Магеллан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4282" y="2357429"/>
              <a:ext cx="1000132" cy="1116971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</p:spPr>
        </p:pic>
        <p:pic>
          <p:nvPicPr>
            <p:cNvPr id="122" name="Picture 3" descr="дно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15206" y="2786058"/>
              <a:ext cx="1619262" cy="1143008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23" name="Picture 3" descr="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57356" y="2571744"/>
              <a:ext cx="855638" cy="5715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4" name="Picture 5" descr="Морск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214282" y="3643314"/>
              <a:ext cx="842048" cy="1252534"/>
            </a:xfrm>
            <a:prstGeom prst="rect">
              <a:avLst/>
            </a:prstGeom>
            <a:noFill/>
            <a:ln w="9525">
              <a:solidFill>
                <a:srgbClr val="FFBF3F"/>
              </a:solidFill>
              <a:miter lim="800000"/>
              <a:headEnd/>
              <a:tailEnd/>
            </a:ln>
          </p:spPr>
        </p:pic>
        <p:pic>
          <p:nvPicPr>
            <p:cNvPr id="125" name="Picture 2" descr="Предшественн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14942" y="5715016"/>
              <a:ext cx="1116856" cy="723888"/>
            </a:xfrm>
            <a:prstGeom prst="rect">
              <a:avLst/>
            </a:prstGeom>
            <a:noFill/>
            <a:ln w="9525">
              <a:solidFill>
                <a:srgbClr val="33CCCC"/>
              </a:solidFill>
              <a:miter lim="800000"/>
              <a:headEnd/>
              <a:tailEnd/>
            </a:ln>
          </p:spPr>
        </p:pic>
        <p:pic>
          <p:nvPicPr>
            <p:cNvPr id="1028" name="Picture 4" descr="http://im7-tub.yandex.net/i?id=49990539-0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00496" y="714356"/>
              <a:ext cx="1428750" cy="11430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4"/>
          <p:cNvGrpSpPr/>
          <p:nvPr/>
        </p:nvGrpSpPr>
        <p:grpSpPr>
          <a:xfrm>
            <a:off x="1142976" y="1285860"/>
            <a:ext cx="6572296" cy="4572032"/>
            <a:chOff x="1000100" y="1142984"/>
            <a:chExt cx="6572296" cy="457203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714612" y="3429000"/>
              <a:ext cx="28575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К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113"/>
            <p:cNvGrpSpPr/>
            <p:nvPr/>
          </p:nvGrpSpPr>
          <p:grpSpPr>
            <a:xfrm>
              <a:off x="1000100" y="1142984"/>
              <a:ext cx="6572296" cy="4572032"/>
              <a:chOff x="357158" y="928670"/>
              <a:chExt cx="6572296" cy="4572032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35715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13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4291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92866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21441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50016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78591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07167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35742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4317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92892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64291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4291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4291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4291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64291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642910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642910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4291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5715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92866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Ж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21441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78591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35742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264317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92892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21467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785918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1785918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2357422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357422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Ж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35742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Д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35742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235742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235742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35742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2357422" y="121442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2357422" y="92867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2071670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785918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Х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150016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Э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2643174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292892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207167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264317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292892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21467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Ы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350043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407193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435768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У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64343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92919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521494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550069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578644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Щ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607219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635795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664370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21494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521494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Ш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521494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521494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Ф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492919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492919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492919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492919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492919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492919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Ф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521494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550069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578644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607219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464343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Г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435768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</a:rPr>
                  <a:t>А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407193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</a:rPr>
                  <a:t>М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4357686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4357686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4357686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435768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607219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2643174" y="464344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2643174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12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2643174" y="492919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2643174" y="521495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5786446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5500694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Ш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492919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464343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635795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" name="Группа 126"/>
          <p:cNvGrpSpPr/>
          <p:nvPr/>
        </p:nvGrpSpPr>
        <p:grpSpPr>
          <a:xfrm>
            <a:off x="214282" y="142852"/>
            <a:ext cx="8620186" cy="6482998"/>
            <a:chOff x="214282" y="142852"/>
            <a:chExt cx="8620186" cy="6482998"/>
          </a:xfrm>
        </p:grpSpPr>
        <p:sp>
          <p:nvSpPr>
            <p:cNvPr id="10" name="TextBox 9"/>
            <p:cNvSpPr txBox="1"/>
            <p:nvPr/>
          </p:nvSpPr>
          <p:spPr>
            <a:xfrm>
              <a:off x="1928794" y="285728"/>
              <a:ext cx="4619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Кроссворд «Рельеф дна Мирового океана»</a:t>
              </a:r>
              <a:endParaRPr lang="ru-RU" dirty="0"/>
            </a:p>
          </p:txBody>
        </p:sp>
        <p:pic>
          <p:nvPicPr>
            <p:cNvPr id="116" name="Рисунок 115" descr="r_p_79ec4368454237493d3c87e738f3564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5072074"/>
              <a:ext cx="2071702" cy="155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C:\Documents and Settings\дом\Рабочий стол\урок в 6кл\черные курильщики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3702" y="4286256"/>
              <a:ext cx="2129938" cy="2214578"/>
            </a:xfrm>
            <a:prstGeom prst="rect">
              <a:avLst/>
            </a:prstGeom>
            <a:noFill/>
          </p:spPr>
        </p:pic>
        <p:pic>
          <p:nvPicPr>
            <p:cNvPr id="118" name="Picture 4" descr="Дно океана"/>
            <p:cNvPicPr>
              <a:picLocks noChangeAspect="1" noChangeArrowheads="1"/>
            </p:cNvPicPr>
            <p:nvPr/>
          </p:nvPicPr>
          <p:blipFill>
            <a:blip r:embed="rId4" cstate="print"/>
            <a:srcRect l="1793" t="4932" r="7959" b="14830"/>
            <a:stretch>
              <a:fillRect/>
            </a:stretch>
          </p:blipFill>
          <p:spPr bwMode="auto">
            <a:xfrm>
              <a:off x="6643702" y="142852"/>
              <a:ext cx="2095483" cy="1571612"/>
            </a:xfrm>
            <a:prstGeom prst="rect">
              <a:avLst/>
            </a:prstGeom>
            <a:noFill/>
            <a:ln w="57150" cmpd="thickThin">
              <a:solidFill>
                <a:srgbClr val="66CCFF"/>
              </a:solidFill>
              <a:miter lim="800000"/>
              <a:headEnd/>
              <a:tailEnd/>
            </a:ln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857232"/>
              <a:ext cx="1972122" cy="1214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0" name="Picture 6" descr="Эхолот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071933" y="4071942"/>
              <a:ext cx="995135" cy="2428892"/>
            </a:xfrm>
            <a:prstGeom prst="rect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</p:spPr>
        </p:pic>
        <p:pic>
          <p:nvPicPr>
            <p:cNvPr id="121" name="Picture 10" descr="Магеллан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4282" y="2357429"/>
              <a:ext cx="1000132" cy="1116971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</p:spPr>
        </p:pic>
        <p:pic>
          <p:nvPicPr>
            <p:cNvPr id="122" name="Picture 3" descr="дно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15206" y="2786058"/>
              <a:ext cx="1619262" cy="1143008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23" name="Picture 3" descr="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57356" y="2571744"/>
              <a:ext cx="855638" cy="5715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4" name="Picture 5" descr="Морск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214282" y="3643314"/>
              <a:ext cx="842048" cy="1252534"/>
            </a:xfrm>
            <a:prstGeom prst="rect">
              <a:avLst/>
            </a:prstGeom>
            <a:noFill/>
            <a:ln w="9525">
              <a:solidFill>
                <a:srgbClr val="FFBF3F"/>
              </a:solidFill>
              <a:miter lim="800000"/>
              <a:headEnd/>
              <a:tailEnd/>
            </a:ln>
          </p:spPr>
        </p:pic>
        <p:pic>
          <p:nvPicPr>
            <p:cNvPr id="125" name="Picture 2" descr="Предшественн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14942" y="5715016"/>
              <a:ext cx="1116856" cy="723888"/>
            </a:xfrm>
            <a:prstGeom prst="rect">
              <a:avLst/>
            </a:prstGeom>
            <a:noFill/>
            <a:ln w="9525">
              <a:solidFill>
                <a:srgbClr val="33CCCC"/>
              </a:solidFill>
              <a:miter lim="800000"/>
              <a:headEnd/>
              <a:tailEnd/>
            </a:ln>
          </p:spPr>
        </p:pic>
        <p:pic>
          <p:nvPicPr>
            <p:cNvPr id="1028" name="Picture 4" descr="http://im7-tub.yandex.net/i?id=49990539-0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00496" y="714356"/>
              <a:ext cx="1428750" cy="11430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1253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Среднесибирское плоскогорье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2050" name="Picture 2" descr="C:\Users\flvby\Desktop\конкурсы\интертехинформ\PicsDesktop.net_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1"/>
          <a:stretch/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4"/>
          <p:cNvGrpSpPr/>
          <p:nvPr/>
        </p:nvGrpSpPr>
        <p:grpSpPr>
          <a:xfrm>
            <a:off x="1142976" y="1285860"/>
            <a:ext cx="6572296" cy="4572032"/>
            <a:chOff x="1000100" y="1142984"/>
            <a:chExt cx="6572296" cy="457203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714612" y="3429000"/>
              <a:ext cx="28575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К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113"/>
            <p:cNvGrpSpPr/>
            <p:nvPr/>
          </p:nvGrpSpPr>
          <p:grpSpPr>
            <a:xfrm>
              <a:off x="1000100" y="1142984"/>
              <a:ext cx="6572296" cy="4572032"/>
              <a:chOff x="357158" y="928670"/>
              <a:chExt cx="6572296" cy="4572032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35715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13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4291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92866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21441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50016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78591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07167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35742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4317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92892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64291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4291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4291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4291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64291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642910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642910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4291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5715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92866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Ж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21441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78591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35742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264317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92892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21467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785918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1785918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2357422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357422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Ж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35742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Д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35742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235742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235742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35742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2357422" y="121442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2357422" y="92867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2071670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785918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Х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150016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Э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2643174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292892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207167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264317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292892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21467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Ы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350043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407193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435768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У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64343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92919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521494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550069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578644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Щ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607219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635795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664370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21494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521494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Ш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521494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521494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Ф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492919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492919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492919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492919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492919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492919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Ф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521494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550069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578644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607219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464343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Г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435768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</a:rPr>
                  <a:t>А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407193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</a:rPr>
                  <a:t>М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4357686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4357686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4357686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435768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607219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2643174" y="464344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2643174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12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2643174" y="492919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2643174" y="521495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5786446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5500694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Ш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492919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464343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635795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" name="Группа 126"/>
          <p:cNvGrpSpPr/>
          <p:nvPr/>
        </p:nvGrpSpPr>
        <p:grpSpPr>
          <a:xfrm>
            <a:off x="214282" y="142852"/>
            <a:ext cx="8620186" cy="6482998"/>
            <a:chOff x="214282" y="142852"/>
            <a:chExt cx="8620186" cy="6482998"/>
          </a:xfrm>
        </p:grpSpPr>
        <p:sp>
          <p:nvSpPr>
            <p:cNvPr id="10" name="TextBox 9"/>
            <p:cNvSpPr txBox="1"/>
            <p:nvPr/>
          </p:nvSpPr>
          <p:spPr>
            <a:xfrm>
              <a:off x="1928794" y="285728"/>
              <a:ext cx="4619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Кроссворд «Рельеф дна Мирового океана»</a:t>
              </a:r>
              <a:endParaRPr lang="ru-RU" dirty="0"/>
            </a:p>
          </p:txBody>
        </p:sp>
        <p:pic>
          <p:nvPicPr>
            <p:cNvPr id="116" name="Рисунок 115" descr="r_p_79ec4368454237493d3c87e738f3564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5072074"/>
              <a:ext cx="2071702" cy="155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C:\Documents and Settings\дом\Рабочий стол\урок в 6кл\черные курильщики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3702" y="4286256"/>
              <a:ext cx="2129938" cy="2214578"/>
            </a:xfrm>
            <a:prstGeom prst="rect">
              <a:avLst/>
            </a:prstGeom>
            <a:noFill/>
          </p:spPr>
        </p:pic>
        <p:pic>
          <p:nvPicPr>
            <p:cNvPr id="118" name="Picture 4" descr="Дно океана"/>
            <p:cNvPicPr>
              <a:picLocks noChangeAspect="1" noChangeArrowheads="1"/>
            </p:cNvPicPr>
            <p:nvPr/>
          </p:nvPicPr>
          <p:blipFill>
            <a:blip r:embed="rId4" cstate="print"/>
            <a:srcRect l="1793" t="4932" r="7959" b="14830"/>
            <a:stretch>
              <a:fillRect/>
            </a:stretch>
          </p:blipFill>
          <p:spPr bwMode="auto">
            <a:xfrm>
              <a:off x="6643702" y="142852"/>
              <a:ext cx="2095483" cy="1571612"/>
            </a:xfrm>
            <a:prstGeom prst="rect">
              <a:avLst/>
            </a:prstGeom>
            <a:noFill/>
            <a:ln w="57150" cmpd="thickThin">
              <a:solidFill>
                <a:srgbClr val="66CCFF"/>
              </a:solidFill>
              <a:miter lim="800000"/>
              <a:headEnd/>
              <a:tailEnd/>
            </a:ln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857232"/>
              <a:ext cx="1972122" cy="1214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0" name="Picture 6" descr="Эхолот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071933" y="4071942"/>
              <a:ext cx="995135" cy="2428892"/>
            </a:xfrm>
            <a:prstGeom prst="rect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</p:spPr>
        </p:pic>
        <p:pic>
          <p:nvPicPr>
            <p:cNvPr id="121" name="Picture 10" descr="Магеллан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4282" y="2357429"/>
              <a:ext cx="1000132" cy="1116971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</p:spPr>
        </p:pic>
        <p:pic>
          <p:nvPicPr>
            <p:cNvPr id="122" name="Picture 3" descr="дно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15206" y="2786058"/>
              <a:ext cx="1619262" cy="1143008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23" name="Picture 3" descr="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57356" y="2571744"/>
              <a:ext cx="855638" cy="5715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4" name="Picture 5" descr="Морск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214282" y="3643314"/>
              <a:ext cx="842048" cy="1252534"/>
            </a:xfrm>
            <a:prstGeom prst="rect">
              <a:avLst/>
            </a:prstGeom>
            <a:noFill/>
            <a:ln w="9525">
              <a:solidFill>
                <a:srgbClr val="FFBF3F"/>
              </a:solidFill>
              <a:miter lim="800000"/>
              <a:headEnd/>
              <a:tailEnd/>
            </a:ln>
          </p:spPr>
        </p:pic>
        <p:pic>
          <p:nvPicPr>
            <p:cNvPr id="125" name="Picture 2" descr="Предшественн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14942" y="5715016"/>
              <a:ext cx="1116856" cy="723888"/>
            </a:xfrm>
            <a:prstGeom prst="rect">
              <a:avLst/>
            </a:prstGeom>
            <a:noFill/>
            <a:ln w="9525">
              <a:solidFill>
                <a:srgbClr val="33CCCC"/>
              </a:solidFill>
              <a:miter lim="800000"/>
              <a:headEnd/>
              <a:tailEnd/>
            </a:ln>
          </p:spPr>
        </p:pic>
        <p:pic>
          <p:nvPicPr>
            <p:cNvPr id="1028" name="Picture 4" descr="http://im7-tub.yandex.net/i?id=49990539-0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00496" y="714356"/>
              <a:ext cx="1428750" cy="11430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4"/>
          <p:cNvGrpSpPr/>
          <p:nvPr/>
        </p:nvGrpSpPr>
        <p:grpSpPr>
          <a:xfrm>
            <a:off x="1142976" y="1285860"/>
            <a:ext cx="6572296" cy="4572032"/>
            <a:chOff x="1000100" y="1142984"/>
            <a:chExt cx="6572296" cy="457203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714612" y="3429000"/>
              <a:ext cx="28575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К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113"/>
            <p:cNvGrpSpPr/>
            <p:nvPr/>
          </p:nvGrpSpPr>
          <p:grpSpPr>
            <a:xfrm>
              <a:off x="1000100" y="1142984"/>
              <a:ext cx="6572296" cy="4572032"/>
              <a:chOff x="357158" y="928670"/>
              <a:chExt cx="6572296" cy="4572032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35715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</a:rPr>
                  <a:t>13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4291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92866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21441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50016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78591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07167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35742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4317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92892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64291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4291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4291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4291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64291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642910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642910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4291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5715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92866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Ж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21441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78591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35742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264317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92892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21467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785918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1785918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2357422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357422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Ж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35742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Д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35742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235742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235742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35742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2357422" y="121442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2357422" y="92867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2071670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785918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Х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150016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Э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2643174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292892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207167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264317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292892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21467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Ы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350043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407193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435768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У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64343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92919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521494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550069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578644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Щ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607219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635795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664370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21494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521494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Ш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521494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521494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Ф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492919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492919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492919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492919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492919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492919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Ф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521494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550069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578644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607219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464343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Г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435768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</a:rPr>
                  <a:t>А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407193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</a:rPr>
                  <a:t>М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4357686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4357686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4357686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435768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607219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2643174" y="464344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Х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2643174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</a:rPr>
                  <a:t>Т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2643174" y="492919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2643174" y="521495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Й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5786446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5500694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Ш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492919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464343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635795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" name="Группа 126"/>
          <p:cNvGrpSpPr/>
          <p:nvPr/>
        </p:nvGrpSpPr>
        <p:grpSpPr>
          <a:xfrm>
            <a:off x="214282" y="142852"/>
            <a:ext cx="8620186" cy="6482998"/>
            <a:chOff x="214282" y="142852"/>
            <a:chExt cx="8620186" cy="6482998"/>
          </a:xfrm>
        </p:grpSpPr>
        <p:sp>
          <p:nvSpPr>
            <p:cNvPr id="10" name="TextBox 9"/>
            <p:cNvSpPr txBox="1"/>
            <p:nvPr/>
          </p:nvSpPr>
          <p:spPr>
            <a:xfrm>
              <a:off x="1928794" y="285728"/>
              <a:ext cx="4459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Кроссворд « Рельеф дна Мирового океана»</a:t>
              </a:r>
              <a:endParaRPr lang="ru-RU" dirty="0"/>
            </a:p>
          </p:txBody>
        </p:sp>
        <p:pic>
          <p:nvPicPr>
            <p:cNvPr id="116" name="Рисунок 115" descr="r_p_79ec4368454237493d3c87e738f3564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5072074"/>
              <a:ext cx="2071702" cy="155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C:\Documents and Settings\дом\Рабочий стол\урок в 6кл\черные курильщики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3702" y="4286256"/>
              <a:ext cx="2129938" cy="2214578"/>
            </a:xfrm>
            <a:prstGeom prst="rect">
              <a:avLst/>
            </a:prstGeom>
            <a:noFill/>
          </p:spPr>
        </p:pic>
        <p:pic>
          <p:nvPicPr>
            <p:cNvPr id="118" name="Picture 4" descr="Дно океана"/>
            <p:cNvPicPr>
              <a:picLocks noChangeAspect="1" noChangeArrowheads="1"/>
            </p:cNvPicPr>
            <p:nvPr/>
          </p:nvPicPr>
          <p:blipFill>
            <a:blip r:embed="rId4" cstate="print"/>
            <a:srcRect l="1793" t="4932" r="7959" b="14830"/>
            <a:stretch>
              <a:fillRect/>
            </a:stretch>
          </p:blipFill>
          <p:spPr bwMode="auto">
            <a:xfrm>
              <a:off x="6643702" y="142852"/>
              <a:ext cx="2095483" cy="1571612"/>
            </a:xfrm>
            <a:prstGeom prst="rect">
              <a:avLst/>
            </a:prstGeom>
            <a:noFill/>
            <a:ln w="57150" cmpd="thickThin">
              <a:solidFill>
                <a:srgbClr val="66CCFF"/>
              </a:solidFill>
              <a:miter lim="800000"/>
              <a:headEnd/>
              <a:tailEnd/>
            </a:ln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857232"/>
              <a:ext cx="1972122" cy="1214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0" name="Picture 6" descr="Эхолот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071933" y="4071942"/>
              <a:ext cx="995135" cy="2428892"/>
            </a:xfrm>
            <a:prstGeom prst="rect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</p:spPr>
        </p:pic>
        <p:pic>
          <p:nvPicPr>
            <p:cNvPr id="121" name="Picture 10" descr="Магеллан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4282" y="2357429"/>
              <a:ext cx="1000132" cy="1116971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</p:spPr>
        </p:pic>
        <p:pic>
          <p:nvPicPr>
            <p:cNvPr id="122" name="Picture 3" descr="дно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15206" y="2786058"/>
              <a:ext cx="1619262" cy="1143008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23" name="Picture 3" descr="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57356" y="2571744"/>
              <a:ext cx="855638" cy="5715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4" name="Picture 5" descr="Морск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214282" y="3643314"/>
              <a:ext cx="842048" cy="1252534"/>
            </a:xfrm>
            <a:prstGeom prst="rect">
              <a:avLst/>
            </a:prstGeom>
            <a:noFill/>
            <a:ln w="9525">
              <a:solidFill>
                <a:srgbClr val="FFBF3F"/>
              </a:solidFill>
              <a:miter lim="800000"/>
              <a:headEnd/>
              <a:tailEnd/>
            </a:ln>
          </p:spPr>
        </p:pic>
        <p:pic>
          <p:nvPicPr>
            <p:cNvPr id="125" name="Picture 2" descr="Предшественн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14942" y="5715016"/>
              <a:ext cx="1116856" cy="723888"/>
            </a:xfrm>
            <a:prstGeom prst="rect">
              <a:avLst/>
            </a:prstGeom>
            <a:noFill/>
            <a:ln w="9525">
              <a:solidFill>
                <a:srgbClr val="33CCCC"/>
              </a:solidFill>
              <a:miter lim="800000"/>
              <a:headEnd/>
              <a:tailEnd/>
            </a:ln>
          </p:spPr>
        </p:pic>
        <p:pic>
          <p:nvPicPr>
            <p:cNvPr id="1028" name="Picture 4" descr="http://im7-tub.yandex.net/i?id=49990539-0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00496" y="714356"/>
              <a:ext cx="1428750" cy="11430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4"/>
          <p:cNvGrpSpPr/>
          <p:nvPr/>
        </p:nvGrpSpPr>
        <p:grpSpPr>
          <a:xfrm>
            <a:off x="1142976" y="1285860"/>
            <a:ext cx="6572296" cy="4572032"/>
            <a:chOff x="1000100" y="1142984"/>
            <a:chExt cx="6572296" cy="457203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714612" y="3429000"/>
              <a:ext cx="28575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К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113"/>
            <p:cNvGrpSpPr/>
            <p:nvPr/>
          </p:nvGrpSpPr>
          <p:grpSpPr>
            <a:xfrm>
              <a:off x="1000100" y="1142984"/>
              <a:ext cx="6572296" cy="4572032"/>
              <a:chOff x="357158" y="928670"/>
              <a:chExt cx="6572296" cy="4572032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35715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</a:rPr>
                  <a:t>М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4291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92866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21441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50016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78591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07167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С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35742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4317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92892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Й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64291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4291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4291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4291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64291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642910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642910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4291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5715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92866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Ж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21441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78591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35742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264317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92892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21467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785918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1785918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2357422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357422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Ж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35742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Д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35742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235742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235742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35742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2357422" y="121442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2357422" y="92867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2071670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785918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Х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150016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Э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2643174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292892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207167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264317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292892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21467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Ы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350043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407193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435768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У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64343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92919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521494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550069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578644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Щ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607219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635795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664370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21494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521494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Ш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521494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521494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Ф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492919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492919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492919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492919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492919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492919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Ф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521494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550069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578644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607219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464343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Г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435768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</a:rPr>
                  <a:t>А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407193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</a:rPr>
                  <a:t>М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4357686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4357686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4357686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435768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607219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2643174" y="464344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Х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2643174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</a:rPr>
                  <a:t>Т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2643174" y="492919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2643174" y="521495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Й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5786446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5500694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Ш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492919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464343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635795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" name="Группа 126"/>
          <p:cNvGrpSpPr/>
          <p:nvPr/>
        </p:nvGrpSpPr>
        <p:grpSpPr>
          <a:xfrm>
            <a:off x="214282" y="142852"/>
            <a:ext cx="8620186" cy="6482998"/>
            <a:chOff x="214282" y="142852"/>
            <a:chExt cx="8620186" cy="6482998"/>
          </a:xfrm>
        </p:grpSpPr>
        <p:sp>
          <p:nvSpPr>
            <p:cNvPr id="10" name="TextBox 9"/>
            <p:cNvSpPr txBox="1"/>
            <p:nvPr/>
          </p:nvSpPr>
          <p:spPr>
            <a:xfrm>
              <a:off x="1928794" y="285728"/>
              <a:ext cx="4459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Кроссворд « Рельеф дна Мирового океана»</a:t>
              </a:r>
              <a:endParaRPr lang="ru-RU" dirty="0"/>
            </a:p>
          </p:txBody>
        </p:sp>
        <p:pic>
          <p:nvPicPr>
            <p:cNvPr id="116" name="Рисунок 115" descr="r_p_79ec4368454237493d3c87e738f3564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5072074"/>
              <a:ext cx="2071702" cy="155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C:\Documents and Settings\дом\Рабочий стол\урок в 6кл\черные курильщики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3702" y="4286256"/>
              <a:ext cx="2129938" cy="2214578"/>
            </a:xfrm>
            <a:prstGeom prst="rect">
              <a:avLst/>
            </a:prstGeom>
            <a:noFill/>
          </p:spPr>
        </p:pic>
        <p:pic>
          <p:nvPicPr>
            <p:cNvPr id="118" name="Picture 4" descr="Дно океана"/>
            <p:cNvPicPr>
              <a:picLocks noChangeAspect="1" noChangeArrowheads="1"/>
            </p:cNvPicPr>
            <p:nvPr/>
          </p:nvPicPr>
          <p:blipFill>
            <a:blip r:embed="rId4" cstate="print"/>
            <a:srcRect l="1793" t="4932" r="7959" b="14830"/>
            <a:stretch>
              <a:fillRect/>
            </a:stretch>
          </p:blipFill>
          <p:spPr bwMode="auto">
            <a:xfrm>
              <a:off x="6643702" y="142852"/>
              <a:ext cx="2095483" cy="1571612"/>
            </a:xfrm>
            <a:prstGeom prst="rect">
              <a:avLst/>
            </a:prstGeom>
            <a:noFill/>
            <a:ln w="57150" cmpd="thickThin">
              <a:solidFill>
                <a:srgbClr val="66CCFF"/>
              </a:solidFill>
              <a:miter lim="800000"/>
              <a:headEnd/>
              <a:tailEnd/>
            </a:ln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857232"/>
              <a:ext cx="1972122" cy="1214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0" name="Picture 6" descr="Эхолот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071933" y="4071942"/>
              <a:ext cx="995135" cy="2428892"/>
            </a:xfrm>
            <a:prstGeom prst="rect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</p:spPr>
        </p:pic>
        <p:pic>
          <p:nvPicPr>
            <p:cNvPr id="121" name="Picture 10" descr="Магеллан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4282" y="2357429"/>
              <a:ext cx="1000132" cy="1116971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</p:spPr>
        </p:pic>
        <p:pic>
          <p:nvPicPr>
            <p:cNvPr id="122" name="Picture 3" descr="дно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15206" y="2786058"/>
              <a:ext cx="1619262" cy="1143008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23" name="Picture 3" descr="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57356" y="2571744"/>
              <a:ext cx="855638" cy="5715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4" name="Picture 5" descr="Морск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214282" y="3643314"/>
              <a:ext cx="842048" cy="1252534"/>
            </a:xfrm>
            <a:prstGeom prst="rect">
              <a:avLst/>
            </a:prstGeom>
            <a:noFill/>
            <a:ln w="9525">
              <a:solidFill>
                <a:srgbClr val="FFBF3F"/>
              </a:solidFill>
              <a:miter lim="800000"/>
              <a:headEnd/>
              <a:tailEnd/>
            </a:ln>
          </p:spPr>
        </p:pic>
        <p:pic>
          <p:nvPicPr>
            <p:cNvPr id="125" name="Picture 2" descr="Предшественн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14942" y="5715016"/>
              <a:ext cx="1116856" cy="723888"/>
            </a:xfrm>
            <a:prstGeom prst="rect">
              <a:avLst/>
            </a:prstGeom>
            <a:noFill/>
            <a:ln w="9525">
              <a:solidFill>
                <a:srgbClr val="33CCCC"/>
              </a:solidFill>
              <a:miter lim="800000"/>
              <a:headEnd/>
              <a:tailEnd/>
            </a:ln>
          </p:spPr>
        </p:pic>
        <p:pic>
          <p:nvPicPr>
            <p:cNvPr id="1028" name="Picture 4" descr="http://im7-tub.yandex.net/i?id=49990539-0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00496" y="714356"/>
              <a:ext cx="1428750" cy="11430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28794" y="285728"/>
            <a:ext cx="445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Кроссворд « Рельеф дна Мирового океана»</a:t>
            </a:r>
            <a:endParaRPr lang="ru-RU" dirty="0"/>
          </a:p>
        </p:txBody>
      </p:sp>
      <p:grpSp>
        <p:nvGrpSpPr>
          <p:cNvPr id="3" name="Группа 114"/>
          <p:cNvGrpSpPr/>
          <p:nvPr/>
        </p:nvGrpSpPr>
        <p:grpSpPr>
          <a:xfrm>
            <a:off x="1142976" y="1285860"/>
            <a:ext cx="6572296" cy="4572032"/>
            <a:chOff x="1000100" y="1142984"/>
            <a:chExt cx="6572296" cy="457203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714612" y="3429000"/>
              <a:ext cx="28575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К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113"/>
            <p:cNvGrpSpPr/>
            <p:nvPr/>
          </p:nvGrpSpPr>
          <p:grpSpPr>
            <a:xfrm>
              <a:off x="1000100" y="1142984"/>
              <a:ext cx="6572296" cy="4572032"/>
              <a:chOff x="357158" y="928670"/>
              <a:chExt cx="6572296" cy="4572032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35715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М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4291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92866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21441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50016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785918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07167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С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357422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43174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92892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Й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64291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4291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4291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4291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64291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642910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642910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4291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5715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92866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Ж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21441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78591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35742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264317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92892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21467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785918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1785918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2357422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357422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Ж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35742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Д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35742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235742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235742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35742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2357422" y="121442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2357422" y="928670"/>
                <a:ext cx="285752" cy="2857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2071670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785918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Х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150016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Э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2643174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2928926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207167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264317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292892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21467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Ы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350043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407193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435768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У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64343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92919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521494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5500694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5786446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Щ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6072198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6357950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</a:t>
                </a:r>
              </a:p>
              <a:p>
                <a:pPr algn="ctr"/>
                <a:r>
                  <a:rPr lang="ru-RU" dirty="0" smtClean="0"/>
                  <a:t>ККК</a:t>
                </a:r>
                <a:endParaRPr lang="ru-RU" dirty="0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6643702" y="207167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214942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5214942" y="150017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Ш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5214942" y="235743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5214942" y="264318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Ф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4929190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4929190" y="292893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4929190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4929190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Ь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4929190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4929190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Ф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5214942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550069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578644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607219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4643438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Г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4357686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4071934" y="321468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М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4357686" y="350043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4357686" y="378619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4357686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4357686" y="4357694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Л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607219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2643174" y="464344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Х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2643174" y="4071942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2643174" y="4929198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2643174" y="5214950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Й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5786446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5500694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Ш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492919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4643438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6357950" y="1785926"/>
                <a:ext cx="2857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3" name="Группа 112"/>
          <p:cNvGrpSpPr/>
          <p:nvPr/>
        </p:nvGrpSpPr>
        <p:grpSpPr>
          <a:xfrm>
            <a:off x="214282" y="142852"/>
            <a:ext cx="8620186" cy="6482998"/>
            <a:chOff x="214282" y="142852"/>
            <a:chExt cx="8620186" cy="6482998"/>
          </a:xfrm>
        </p:grpSpPr>
        <p:sp>
          <p:nvSpPr>
            <p:cNvPr id="114" name="TextBox 113"/>
            <p:cNvSpPr txBox="1"/>
            <p:nvPr/>
          </p:nvSpPr>
          <p:spPr>
            <a:xfrm>
              <a:off x="1928794" y="285728"/>
              <a:ext cx="4619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Кроссворд «Рельеф дна Мирового океана»</a:t>
              </a:r>
              <a:endParaRPr lang="ru-RU" dirty="0"/>
            </a:p>
          </p:txBody>
        </p:sp>
        <p:pic>
          <p:nvPicPr>
            <p:cNvPr id="115" name="Рисунок 114" descr="r_p_79ec4368454237493d3c87e738f3564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5072074"/>
              <a:ext cx="2071702" cy="155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2" descr="C:\Documents and Settings\дом\Рабочий стол\урок в 6кл\черные курильщики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3702" y="4286256"/>
              <a:ext cx="2129938" cy="2214578"/>
            </a:xfrm>
            <a:prstGeom prst="rect">
              <a:avLst/>
            </a:prstGeom>
            <a:noFill/>
          </p:spPr>
        </p:pic>
        <p:pic>
          <p:nvPicPr>
            <p:cNvPr id="117" name="Picture 4" descr="Дно океана"/>
            <p:cNvPicPr>
              <a:picLocks noChangeAspect="1" noChangeArrowheads="1"/>
            </p:cNvPicPr>
            <p:nvPr/>
          </p:nvPicPr>
          <p:blipFill>
            <a:blip r:embed="rId4" cstate="print"/>
            <a:srcRect l="1793" t="4932" r="7959" b="14830"/>
            <a:stretch>
              <a:fillRect/>
            </a:stretch>
          </p:blipFill>
          <p:spPr bwMode="auto">
            <a:xfrm>
              <a:off x="6643702" y="142852"/>
              <a:ext cx="2095483" cy="1571612"/>
            </a:xfrm>
            <a:prstGeom prst="rect">
              <a:avLst/>
            </a:prstGeom>
            <a:noFill/>
            <a:ln w="57150" cmpd="thickThin">
              <a:solidFill>
                <a:srgbClr val="66CCFF"/>
              </a:solidFill>
              <a:miter lim="800000"/>
              <a:headEnd/>
              <a:tailEnd/>
            </a:ln>
          </p:spPr>
        </p:pic>
        <p:pic>
          <p:nvPicPr>
            <p:cNvPr id="11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857232"/>
              <a:ext cx="1972122" cy="1214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9" name="Picture 6" descr="Эхолот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071933" y="4071942"/>
              <a:ext cx="995135" cy="2428892"/>
            </a:xfrm>
            <a:prstGeom prst="rect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</p:spPr>
        </p:pic>
        <p:pic>
          <p:nvPicPr>
            <p:cNvPr id="120" name="Picture 10" descr="Магеллан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4282" y="2357429"/>
              <a:ext cx="1000132" cy="1116971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</p:spPr>
        </p:pic>
        <p:pic>
          <p:nvPicPr>
            <p:cNvPr id="121" name="Picture 3" descr="дно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15206" y="2786058"/>
              <a:ext cx="1619262" cy="1143008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22" name="Picture 3" descr="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57356" y="2571744"/>
              <a:ext cx="855638" cy="5715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3" name="Picture 5" descr="Морск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214282" y="3643314"/>
              <a:ext cx="842048" cy="1252534"/>
            </a:xfrm>
            <a:prstGeom prst="rect">
              <a:avLst/>
            </a:prstGeom>
            <a:noFill/>
            <a:ln w="9525">
              <a:solidFill>
                <a:srgbClr val="FFBF3F"/>
              </a:solidFill>
              <a:miter lim="800000"/>
              <a:headEnd/>
              <a:tailEnd/>
            </a:ln>
          </p:spPr>
        </p:pic>
        <p:pic>
          <p:nvPicPr>
            <p:cNvPr id="124" name="Picture 2" descr="Предшественн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14942" y="5715016"/>
              <a:ext cx="1116856" cy="723888"/>
            </a:xfrm>
            <a:prstGeom prst="rect">
              <a:avLst/>
            </a:prstGeom>
            <a:noFill/>
            <a:ln w="9525">
              <a:solidFill>
                <a:srgbClr val="33CCCC"/>
              </a:solidFill>
              <a:miter lim="800000"/>
              <a:headEnd/>
              <a:tailEnd/>
            </a:ln>
          </p:spPr>
        </p:pic>
        <p:pic>
          <p:nvPicPr>
            <p:cNvPr id="125" name="Picture 4" descr="http://im7-tub.yandex.net/i?id=49990539-0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00496" y="714356"/>
              <a:ext cx="1428750" cy="11430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9209572" cy="643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Вывод: </a:t>
            </a:r>
          </a:p>
          <a:p>
            <a:r>
              <a:rPr lang="ru-RU" sz="2400" dirty="0" smtClean="0">
                <a:latin typeface="Bookman Old Style" pitchFamily="18" charset="0"/>
              </a:rPr>
              <a:t>   1 Ранее недоступное для изучения дно океана теперь</a:t>
            </a:r>
          </a:p>
          <a:p>
            <a:r>
              <a:rPr lang="ru-RU" sz="2400" dirty="0" smtClean="0">
                <a:latin typeface="Bookman Old Style" pitchFamily="18" charset="0"/>
              </a:rPr>
              <a:t> исследуются с помощью специальных судов,</a:t>
            </a:r>
          </a:p>
          <a:p>
            <a:r>
              <a:rPr lang="ru-RU" sz="2400" dirty="0" smtClean="0">
                <a:latin typeface="Bookman Old Style" pitchFamily="18" charset="0"/>
              </a:rPr>
              <a:t> подводных и космических аппаратов.</a:t>
            </a:r>
          </a:p>
          <a:p>
            <a:r>
              <a:rPr lang="ru-RU" sz="2400" dirty="0" smtClean="0">
                <a:latin typeface="Bookman Old Style" pitchFamily="18" charset="0"/>
              </a:rPr>
              <a:t>   2 Самые крупные формы рельефа океанического дна- </a:t>
            </a:r>
          </a:p>
          <a:p>
            <a:r>
              <a:rPr lang="ru-RU" sz="2400" dirty="0" smtClean="0">
                <a:latin typeface="Bookman Old Style" pitchFamily="18" charset="0"/>
              </a:rPr>
              <a:t> это подводные окраины материков , переходная зона </a:t>
            </a:r>
          </a:p>
          <a:p>
            <a:r>
              <a:rPr lang="ru-RU" sz="2400" dirty="0" smtClean="0">
                <a:latin typeface="Bookman Old Style" pitchFamily="18" charset="0"/>
              </a:rPr>
              <a:t>и  ложе океана.</a:t>
            </a:r>
          </a:p>
          <a:p>
            <a:r>
              <a:rPr lang="ru-RU" sz="2400" dirty="0" smtClean="0">
                <a:latin typeface="Bookman Old Style" pitchFamily="18" charset="0"/>
              </a:rPr>
              <a:t>   3 В рельефе подводной окраины материка </a:t>
            </a:r>
          </a:p>
          <a:p>
            <a:r>
              <a:rPr lang="ru-RU" sz="2400" dirty="0" smtClean="0">
                <a:latin typeface="Bookman Old Style" pitchFamily="18" charset="0"/>
              </a:rPr>
              <a:t>выделяют шельф и материковый склон. В переходной</a:t>
            </a:r>
          </a:p>
          <a:p>
            <a:r>
              <a:rPr lang="ru-RU" sz="2400" dirty="0" smtClean="0">
                <a:latin typeface="Bookman Old Style" pitchFamily="18" charset="0"/>
              </a:rPr>
              <a:t> зоне- островные дуги, глубоководные желоба. </a:t>
            </a:r>
          </a:p>
          <a:p>
            <a:r>
              <a:rPr lang="ru-RU" sz="2400" dirty="0" smtClean="0">
                <a:latin typeface="Bookman Old Style" pitchFamily="18" charset="0"/>
              </a:rPr>
              <a:t>В рельефе  ложа океана- глубоководные равнины и </a:t>
            </a:r>
          </a:p>
          <a:p>
            <a:r>
              <a:rPr lang="ru-RU" sz="2400" dirty="0" smtClean="0">
                <a:latin typeface="Bookman Old Style" pitchFamily="18" charset="0"/>
              </a:rPr>
              <a:t>срединно- океанические хребты.</a:t>
            </a:r>
          </a:p>
          <a:p>
            <a:r>
              <a:rPr lang="ru-RU" sz="2400" dirty="0" smtClean="0">
                <a:latin typeface="Bookman Old Style" pitchFamily="18" charset="0"/>
              </a:rPr>
              <a:t>  4 Самым  сложным и расчлененным рельефом </a:t>
            </a:r>
          </a:p>
          <a:p>
            <a:r>
              <a:rPr lang="ru-RU" sz="2400" dirty="0" smtClean="0">
                <a:latin typeface="Bookman Old Style" pitchFamily="18" charset="0"/>
              </a:rPr>
              <a:t>отличается переходные области между материками </a:t>
            </a:r>
          </a:p>
          <a:p>
            <a:r>
              <a:rPr lang="ru-RU" sz="2400" dirty="0" smtClean="0">
                <a:latin typeface="Bookman Old Style" pitchFamily="18" charset="0"/>
              </a:rPr>
              <a:t>и океанами.</a:t>
            </a:r>
          </a:p>
          <a:p>
            <a:r>
              <a:rPr lang="ru-RU" sz="2400" dirty="0" smtClean="0">
                <a:latin typeface="Bookman Old Style" pitchFamily="18" charset="0"/>
              </a:rPr>
              <a:t>  5 Срединно- океанические хребты- самое грандиозное </a:t>
            </a:r>
          </a:p>
          <a:p>
            <a:r>
              <a:rPr lang="ru-RU" sz="2400" dirty="0" smtClean="0">
                <a:latin typeface="Bookman Old Style" pitchFamily="18" charset="0"/>
              </a:rPr>
              <a:t>горное сооружение на планете. 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367039"/>
            <a:ext cx="768248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и пересказать § 22 , 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 на  вопросы 1-7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000504"/>
            <a:ext cx="7605764" cy="218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Средний Урал 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3074" name="Picture 2" descr="C:\Users\flvby\Desktop\конкурсы\интертехинформ\18181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1" r="17999"/>
          <a:stretch/>
        </p:blipFill>
        <p:spPr bwMode="auto">
          <a:xfrm>
            <a:off x="0" y="1122080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Картинка 9 из 61892"/>
          <p:cNvPicPr>
            <a:picLocks noChangeAspect="1" noChangeArrowheads="1"/>
          </p:cNvPicPr>
          <p:nvPr/>
        </p:nvPicPr>
        <p:blipFill rotWithShape="1">
          <a:blip r:embed="rId2"/>
          <a:srcRect b="10452"/>
          <a:stretch/>
        </p:blipFill>
        <p:spPr bwMode="auto">
          <a:xfrm>
            <a:off x="0" y="908721"/>
            <a:ext cx="9144000" cy="59492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52691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Южный Урал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advTm="6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50767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Кордильеры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1026" name="Picture 2" descr="C:\Users\flvby\Pictures\Урок Северная Америка\фильм\кордилье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6" y="802425"/>
            <a:ext cx="9144000" cy="60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3 из 64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4119"/>
            <a:ext cx="9129152" cy="61279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93615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latin typeface="Bookman Old Style" pitchFamily="18" charset="0"/>
              </a:rPr>
              <a:t>гора Эльбрус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advTm="6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826</TotalTime>
  <Words>1394</Words>
  <Application>Microsoft Office PowerPoint</Application>
  <PresentationFormat>Экран (4:3)</PresentationFormat>
  <Paragraphs>1219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flvby</cp:lastModifiedBy>
  <cp:revision>66</cp:revision>
  <dcterms:modified xsi:type="dcterms:W3CDTF">2015-03-09T09:23:32Z</dcterms:modified>
</cp:coreProperties>
</file>