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  <p:sldId id="27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7A6BA91-50E6-4DBE-9391-3A2ACC97DC62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C66F7C8-60E0-41F4-B043-544D882A7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D144E-5864-4289-B7E9-062E5A1D7118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F910E-2F14-42BF-9F44-DE8970246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67235-7595-4DBF-9207-7C1C51EBC939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069FF-B04B-43A9-8537-000783418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E4B49-58DB-41CB-92DA-218CE1C56B13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489AE-C3F7-42D2-B409-69FE66C69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E3F4D8-6FCB-4979-A346-DA047D1A3D36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4F3C25-9104-4032-A52B-636E61590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7B5254-B9E2-474A-9835-DEC4E1A21E5D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84C908-9347-415E-8F74-9DFAAFB74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F48BF8-000D-479F-AD88-927CE3021480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935EC6-8670-4367-B270-6BC688503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F86C8-4C09-4E2E-802C-4BAF4DF56D8B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5FD039-5DB0-4020-9166-6FDFB40E2F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F153-17E8-4F35-80B9-FFD6C14CB5BF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AF648-F110-4AA2-AB97-F66B0159F4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329341-5D4F-40C3-8D57-31FC2E47D1FE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89EC04-07BE-4BD7-AF8F-8A310EAD6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92EED1F-C35D-46E2-B1FC-96CEB6D6EAE6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0E28368-2005-48F6-BC05-3BBF2403D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BE35994-B8A5-4255-9EA5-5088DC55CAD0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3F0DB58-C9E5-44AA-8EE7-D239C2B12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Арифметическая и геометрическая прогрессии. Решение задач.</a:t>
            </a: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876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938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8800" b="1" i="1" u="sng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8800" b="1" i="1" u="sng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q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8800" b="1" i="1" u="sng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8800" u="sng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en-US" sz="8800" b="1" i="1" u="sng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8800" u="sng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383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800" u="sng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en-US" sz="8800" b="1" i="1" u="sng" baseline="30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en-US" sz="8800" b="1" i="1" u="sng" baseline="30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en-US" sz="8800" b="1" i="1" u="sng" baseline="30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8800" u="sng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7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б)  </a:t>
            </a:r>
            <a:r>
              <a:rPr lang="ru-RU" sz="2700" i="1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i="1" u="sng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700" i="1" u="sng" baseline="-25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700" i="1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ГЕОМЕТРИЧЕСКАЯ ПРОГРЕССИЯ </a:t>
            </a:r>
            <a:endParaRPr lang="ru-RU" sz="2700" u="sng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1) (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)- арифметическая прогрессия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i="1" baseline="-25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= -5;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i="1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= 1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i="1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2) (</a:t>
            </a:r>
            <a:r>
              <a:rPr lang="en-US" sz="4000" b="1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)- геометрическая прогрессия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= 8;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i="1" baseline="-250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= 2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i="1" baseline="-25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Дополнительные задачи к тестированию: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733925"/>
          </a:xfrm>
        </p:spPr>
        <p:txBody>
          <a:bodyPr/>
          <a:lstStyle/>
          <a:p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18 квинтиллионов</a:t>
            </a:r>
          </a:p>
          <a:p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446 квадрильонов </a:t>
            </a:r>
          </a:p>
          <a:p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744 триллиона </a:t>
            </a:r>
          </a:p>
          <a:p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73 миллиарда</a:t>
            </a:r>
          </a:p>
          <a:p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709 миллионов</a:t>
            </a:r>
          </a:p>
          <a:p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551 тысяча 615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18 446 744 073 709 551 615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Содержимое 4" descr="гаус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68550" y="357188"/>
            <a:ext cx="4406900" cy="5649912"/>
          </a:xfrm>
        </p:spPr>
      </p:pic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3000375" y="6027738"/>
            <a:ext cx="34163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Гаусс Карл Фридрих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(30.04.1777 - 23.02.1855)</a:t>
            </a:r>
            <a:endParaRPr lang="ru-RU" sz="240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 1) Покупка телефона. Родители ко Дню рождения своего сына Андрея решили купить и обновить ему мобильный телефон. Для этого они в первый месяц отложили 650 рублей, а в каждый последующий месяц они откладывали на 50 рублей больше, чем в предыдущий. Какая сумма будет у родителей Андрея  через 10 месяцев?</a:t>
            </a:r>
            <a:endParaRPr lang="ru-RU" sz="39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 задач прикладного характера</a:t>
            </a:r>
            <a:endParaRPr lang="ru-RU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1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507037"/>
          </a:xfrm>
        </p:spPr>
        <p:txBody>
          <a:bodyPr/>
          <a:lstStyle/>
          <a:p>
            <a:pPr algn="just">
              <a:buFont typeface="Wingdings 3" pitchFamily="18" charset="2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2) О трубах (техническая задача): Трубы сложены в 10 рядов так, что в нижнем ряду 10 труб, а в верхнем – 1. Сколько всего труб?</a:t>
            </a:r>
            <a:endParaRPr lang="ru-RU" sz="4800" u="sng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 3" pitchFamily="18" charset="2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smtClean="0"/>
          </a:p>
        </p:txBody>
      </p:sp>
      <p:pic>
        <p:nvPicPr>
          <p:cNvPr id="21507" name="Picture 3" descr="C:\Documents and Settings\Deemer\Мои документы\Мои рисунки\маме\188_x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5" y="4143375"/>
            <a:ext cx="362108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1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507037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3) Прирост бактерий (экологическая): В благоприятных условиях бактерии размножаются так, что на протяжении одной минуты одна из них делится на 2.  Записать колонию, рожденную одной бактерией за 7 минут</a:t>
            </a:r>
            <a:endParaRPr lang="ru-RU" sz="3600" u="sng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4) Банковская задача: Предприниматель взял в банке кредит на сумму 500,00 рублей под 15% годовых. Какую сумму должен вернуть предприниматель банку через 3 года? </a:t>
            </a:r>
            <a:endParaRPr lang="ru-RU" sz="3200" u="sng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«Прогрессия – движение вперед». 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 Продолжайте ребята двигаться вперед по дороге знаний, и это правильная дорога.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5) Вознаграждение за раны: Войну, который служил, определено вознаграждение: за 1 коп., за вторую – 2 коп., за третью – 4 коп. и т.д. Оказалось, что воин получил вознаграждение 1 руб.. 27 коп. Сколько ран было у него?</a:t>
            </a:r>
            <a:endParaRPr lang="ru-RU" u="sng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Содержимое 3" descr="Blaise_pasc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28875" y="214313"/>
            <a:ext cx="4086225" cy="4281487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4357694"/>
            <a:ext cx="8229600" cy="2000256"/>
          </a:xfrm>
        </p:spPr>
        <p:txBody>
          <a:bodyPr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Блез </a:t>
            </a:r>
            <a:r>
              <a:rPr lang="ru-RU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Паска́ль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(фр. </a:t>
            </a:r>
            <a:r>
              <a:rPr lang="ru-RU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Blaise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Pascal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[blɛz paskal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]; 19 июня 1623, </a:t>
            </a:r>
            <a:r>
              <a:rPr lang="ru-RU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Клермон-Ферран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Франция — 19 августа 1662, Париж, Франция) — французский математик, механик, физик, литератор и философ. Классик французской литературы, один из основателей математического анализа, теории вероятностей и проективной геометрии, создатель первых образцов счётной техники, автор</a:t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основного закона гидростатики.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6) Покупка коня. (Л. Магницкий. Арифметика. 1703 г.) Купец продал коня за 156 руб., но покупатель, приобретя коня, передумал покупать и возвратил его, говоря: «Нет мне пользы покупать за эту цену коня, который таких денег не достойный». Тогда купец предложил другие условия:  «Если, по-твоему, цена за коня очень высока, то купи только ее подковные гвозди, коня же получишь бесплатно. Гвоздей в каждой подкове 6. За первый гвоздь дай мне всего   коп., за второй  -  коп., за третий – 1 коп.  и т. д. Покупатель, прельстившись низкой ценой и желая получить коня, принял условия купца, думая, что за гвозди придется заплатить не больше 10 руб. На сколько  покупатель проторговался?</a:t>
            </a:r>
            <a:endParaRPr lang="ru-RU" sz="40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496"/>
          </a:xfrm>
        </p:spPr>
        <p:txBody>
          <a:bodyPr/>
          <a:lstStyle/>
          <a:p>
            <a:pPr algn="ctr">
              <a:spcAft>
                <a:spcPts val="0"/>
              </a:spcAft>
              <a:buNone/>
            </a:pPr>
            <a:r>
              <a:rPr lang="ru-RU" sz="2800" b="1" i="1" u="sng" dirty="0" smtClean="0">
                <a:latin typeface="Times New Roman"/>
                <a:ea typeface="Times New Roman"/>
              </a:rPr>
              <a:t>Арифметическая прогрессия (а</a:t>
            </a:r>
            <a:r>
              <a:rPr lang="en-US" sz="2800" b="1" i="1" u="sng" baseline="-25000" dirty="0" smtClean="0">
                <a:latin typeface="Times New Roman"/>
                <a:ea typeface="Times New Roman"/>
              </a:rPr>
              <a:t>n</a:t>
            </a:r>
            <a:r>
              <a:rPr lang="ru-RU" sz="2800" b="1" i="1" u="sng" dirty="0" smtClean="0">
                <a:latin typeface="Times New Roman"/>
                <a:ea typeface="Times New Roman"/>
              </a:rPr>
              <a:t>)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Разность арифметической прогрессии:   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r>
              <a:rPr lang="en-US" sz="4400" b="1" i="1" dirty="0" smtClean="0">
                <a:latin typeface="Times New Roman"/>
                <a:ea typeface="Times New Roman"/>
              </a:rPr>
              <a:t>d</a:t>
            </a:r>
            <a:r>
              <a:rPr lang="ru-RU" sz="4400" b="1" i="1" dirty="0" smtClean="0">
                <a:latin typeface="Times New Roman"/>
                <a:ea typeface="Times New Roman"/>
              </a:rPr>
              <a:t> = </a:t>
            </a:r>
            <a:r>
              <a:rPr lang="en-US" sz="4400" b="1" i="1" dirty="0" smtClean="0">
                <a:latin typeface="Times New Roman"/>
                <a:ea typeface="Times New Roman"/>
              </a:rPr>
              <a:t>a</a:t>
            </a:r>
            <a:r>
              <a:rPr lang="ru-RU" sz="4400" b="1" i="1" baseline="-25000" dirty="0" smtClean="0">
                <a:latin typeface="Times New Roman"/>
                <a:ea typeface="Times New Roman"/>
              </a:rPr>
              <a:t>2</a:t>
            </a:r>
            <a:r>
              <a:rPr lang="ru-RU" sz="4400" b="1" i="1" dirty="0" smtClean="0">
                <a:latin typeface="Times New Roman"/>
                <a:ea typeface="Times New Roman"/>
              </a:rPr>
              <a:t> – </a:t>
            </a:r>
            <a:r>
              <a:rPr lang="en-US" sz="4400" b="1" i="1" dirty="0" smtClean="0">
                <a:latin typeface="Times New Roman"/>
                <a:ea typeface="Times New Roman"/>
              </a:rPr>
              <a:t>a</a:t>
            </a:r>
            <a:r>
              <a:rPr lang="ru-RU" sz="4400" b="1" i="1" baseline="-25000" dirty="0" smtClean="0">
                <a:latin typeface="Times New Roman"/>
                <a:ea typeface="Times New Roman"/>
              </a:rPr>
              <a:t>1</a:t>
            </a:r>
            <a:r>
              <a:rPr lang="ru-RU" sz="4400" b="1" i="1" dirty="0" smtClean="0">
                <a:latin typeface="Times New Roman"/>
                <a:ea typeface="Times New Roman"/>
              </a:rPr>
              <a:t> = </a:t>
            </a:r>
            <a:r>
              <a:rPr lang="en-US" sz="4400" b="1" i="1" dirty="0" smtClean="0">
                <a:latin typeface="Times New Roman"/>
                <a:ea typeface="Times New Roman"/>
              </a:rPr>
              <a:t>a</a:t>
            </a:r>
            <a:r>
              <a:rPr lang="ru-RU" sz="4400" b="1" i="1" baseline="-25000" dirty="0" smtClean="0">
                <a:latin typeface="Times New Roman"/>
                <a:ea typeface="Times New Roman"/>
              </a:rPr>
              <a:t>3</a:t>
            </a:r>
            <a:r>
              <a:rPr lang="ru-RU" sz="4400" b="1" i="1" dirty="0" smtClean="0">
                <a:latin typeface="Times New Roman"/>
                <a:ea typeface="Times New Roman"/>
              </a:rPr>
              <a:t> – </a:t>
            </a:r>
            <a:r>
              <a:rPr lang="en-US" sz="4400" b="1" i="1" dirty="0" smtClean="0">
                <a:latin typeface="Times New Roman"/>
                <a:ea typeface="Times New Roman"/>
              </a:rPr>
              <a:t>a</a:t>
            </a:r>
            <a:r>
              <a:rPr lang="ru-RU" sz="4400" b="1" i="1" baseline="-25000" dirty="0" smtClean="0">
                <a:latin typeface="Times New Roman"/>
                <a:ea typeface="Times New Roman"/>
              </a:rPr>
              <a:t>2</a:t>
            </a:r>
            <a:r>
              <a:rPr lang="ru-RU" sz="4400" b="1" i="1" dirty="0" smtClean="0">
                <a:latin typeface="Times New Roman"/>
                <a:ea typeface="Times New Roman"/>
              </a:rPr>
              <a:t>=</a:t>
            </a:r>
            <a:r>
              <a:rPr lang="ru-RU" sz="4400" b="1" dirty="0" smtClean="0">
                <a:latin typeface="Times New Roman"/>
                <a:ea typeface="Times New Roman"/>
              </a:rPr>
              <a:t> …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Формула</a:t>
            </a:r>
            <a:r>
              <a:rPr lang="en-US" sz="2800" dirty="0" smtClean="0">
                <a:latin typeface="Times New Roman"/>
                <a:ea typeface="Times New Roman"/>
              </a:rPr>
              <a:t> n</a:t>
            </a:r>
            <a:r>
              <a:rPr lang="ru-RU" sz="2800" baseline="30000" dirty="0" smtClean="0">
                <a:latin typeface="Times New Roman"/>
                <a:ea typeface="Times New Roman"/>
              </a:rPr>
              <a:t>го</a:t>
            </a:r>
            <a:r>
              <a:rPr lang="ru-RU" sz="2800" dirty="0" smtClean="0">
                <a:latin typeface="Times New Roman"/>
                <a:ea typeface="Times New Roman"/>
              </a:rPr>
              <a:t> члена</a:t>
            </a:r>
            <a:r>
              <a:rPr lang="en-US" sz="2800" dirty="0" smtClean="0">
                <a:latin typeface="Times New Roman"/>
                <a:ea typeface="Times New Roman"/>
              </a:rPr>
              <a:t>:  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4400" b="1" i="1" dirty="0" smtClean="0">
                <a:latin typeface="Times New Roman"/>
                <a:ea typeface="Times New Roman"/>
              </a:rPr>
              <a:t>а</a:t>
            </a:r>
            <a:r>
              <a:rPr lang="en-US" sz="4400" b="1" i="1" baseline="-25000" dirty="0" smtClean="0">
                <a:latin typeface="Times New Roman"/>
                <a:ea typeface="Times New Roman"/>
              </a:rPr>
              <a:t>n</a:t>
            </a:r>
            <a:r>
              <a:rPr lang="en-US" sz="4400" b="1" i="1" dirty="0" smtClean="0">
                <a:latin typeface="Times New Roman"/>
                <a:ea typeface="Times New Roman"/>
              </a:rPr>
              <a:t> = a</a:t>
            </a:r>
            <a:r>
              <a:rPr lang="en-US" sz="4400" b="1" i="1" baseline="-25000" dirty="0" smtClean="0">
                <a:latin typeface="Times New Roman"/>
                <a:ea typeface="Times New Roman"/>
              </a:rPr>
              <a:t>1</a:t>
            </a:r>
            <a:r>
              <a:rPr lang="en-US" sz="4400" b="1" i="1" dirty="0" smtClean="0">
                <a:latin typeface="Times New Roman"/>
                <a:ea typeface="Times New Roman"/>
              </a:rPr>
              <a:t> + ( n – 1)∙ d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Сумма </a:t>
            </a:r>
            <a:r>
              <a:rPr lang="en-US" sz="2800" dirty="0" smtClean="0">
                <a:latin typeface="Times New Roman"/>
                <a:ea typeface="Times New Roman"/>
              </a:rPr>
              <a:t>n</a:t>
            </a:r>
            <a:r>
              <a:rPr lang="ru-RU" sz="2800" dirty="0" smtClean="0">
                <a:latin typeface="Times New Roman"/>
                <a:ea typeface="Times New Roman"/>
              </a:rPr>
              <a:t> первых членов прогрессии: </a:t>
            </a:r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000364" y="3929066"/>
          <a:ext cx="3650251" cy="1571636"/>
        </p:xfrm>
        <a:graphic>
          <a:graphicData uri="http://schemas.openxmlformats.org/presentationml/2006/ole">
            <p:oleObj spid="_x0000_s33794" name="Формула" r:id="rId3" imgW="9144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496"/>
          </a:xfrm>
        </p:spPr>
        <p:txBody>
          <a:bodyPr/>
          <a:lstStyle/>
          <a:p>
            <a:pPr algn="ctr">
              <a:spcAft>
                <a:spcPts val="0"/>
              </a:spcAft>
              <a:buNone/>
            </a:pPr>
            <a:r>
              <a:rPr lang="ru-RU" sz="2800" b="1" i="1" u="sng" dirty="0" smtClean="0">
                <a:latin typeface="Times New Roman"/>
                <a:ea typeface="Times New Roman"/>
              </a:rPr>
              <a:t>Геометрическая прогрессия (а</a:t>
            </a:r>
            <a:r>
              <a:rPr lang="en-US" sz="2800" b="1" i="1" u="sng" baseline="-25000" dirty="0" smtClean="0">
                <a:latin typeface="Times New Roman"/>
                <a:ea typeface="Times New Roman"/>
              </a:rPr>
              <a:t>n</a:t>
            </a:r>
            <a:r>
              <a:rPr lang="ru-RU" sz="2800" b="1" i="1" u="sng" dirty="0" smtClean="0">
                <a:latin typeface="Times New Roman"/>
                <a:ea typeface="Times New Roman"/>
              </a:rPr>
              <a:t>)</a:t>
            </a:r>
            <a:endParaRPr lang="ru-RU" sz="800" b="1" i="1" u="sng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Знаменатель геометр. прогрессии:  </a:t>
            </a:r>
          </a:p>
          <a:p>
            <a:pPr algn="ctr">
              <a:spcAft>
                <a:spcPts val="0"/>
              </a:spcAft>
            </a:pPr>
            <a:endParaRPr lang="ru-RU" sz="2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endParaRPr lang="ru-RU" sz="2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endParaRPr lang="ru-RU" sz="2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Формула </a:t>
            </a:r>
            <a:r>
              <a:rPr lang="en-US" sz="2800" dirty="0" smtClean="0">
                <a:latin typeface="Times New Roman"/>
                <a:ea typeface="Times New Roman"/>
              </a:rPr>
              <a:t>n</a:t>
            </a:r>
            <a:r>
              <a:rPr lang="ru-RU" sz="2800" baseline="30000" dirty="0" smtClean="0">
                <a:latin typeface="Times New Roman"/>
                <a:ea typeface="Times New Roman"/>
              </a:rPr>
              <a:t>го</a:t>
            </a:r>
            <a:r>
              <a:rPr lang="ru-RU" sz="2800" dirty="0" smtClean="0">
                <a:latin typeface="Times New Roman"/>
                <a:ea typeface="Times New Roman"/>
              </a:rPr>
              <a:t> члена:  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400" b="1" i="1" dirty="0" err="1" smtClean="0">
                <a:latin typeface="Times New Roman"/>
                <a:ea typeface="Times New Roman"/>
              </a:rPr>
              <a:t>b</a:t>
            </a:r>
            <a:r>
              <a:rPr lang="en-US" sz="4400" b="1" i="1" baseline="-25000" dirty="0" err="1" smtClean="0">
                <a:latin typeface="Times New Roman"/>
                <a:ea typeface="Times New Roman"/>
              </a:rPr>
              <a:t>n</a:t>
            </a:r>
            <a:r>
              <a:rPr lang="ru-RU" sz="4400" b="1" i="1" dirty="0" smtClean="0">
                <a:latin typeface="Times New Roman"/>
                <a:ea typeface="Times New Roman"/>
              </a:rPr>
              <a:t> = </a:t>
            </a:r>
            <a:r>
              <a:rPr lang="en-US" sz="4400" b="1" i="1" dirty="0" smtClean="0">
                <a:latin typeface="Times New Roman"/>
                <a:ea typeface="Times New Roman"/>
              </a:rPr>
              <a:t>b</a:t>
            </a:r>
            <a:r>
              <a:rPr lang="ru-RU" sz="4400" b="1" i="1" baseline="-25000" dirty="0" smtClean="0">
                <a:latin typeface="Times New Roman"/>
                <a:ea typeface="Times New Roman"/>
              </a:rPr>
              <a:t>1</a:t>
            </a:r>
            <a:r>
              <a:rPr lang="ru-RU" sz="4400" b="1" i="1" dirty="0" smtClean="0">
                <a:latin typeface="Times New Roman"/>
                <a:ea typeface="Times New Roman"/>
              </a:rPr>
              <a:t> ∙</a:t>
            </a:r>
            <a:r>
              <a:rPr lang="en-US" sz="4400" b="1" i="1" dirty="0" smtClean="0">
                <a:latin typeface="Times New Roman"/>
                <a:ea typeface="Times New Roman"/>
              </a:rPr>
              <a:t>q</a:t>
            </a:r>
            <a:r>
              <a:rPr lang="en-US" sz="4400" b="1" i="1" baseline="30000" dirty="0" smtClean="0">
                <a:latin typeface="Times New Roman"/>
                <a:ea typeface="Times New Roman"/>
              </a:rPr>
              <a:t>n-1</a:t>
            </a:r>
            <a:endParaRPr lang="ru-RU" sz="800" dirty="0" smtClean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Сумма </a:t>
            </a:r>
            <a:r>
              <a:rPr lang="en-US" sz="2800" dirty="0" smtClean="0">
                <a:latin typeface="Times New Roman"/>
                <a:ea typeface="Times New Roman"/>
              </a:rPr>
              <a:t>n</a:t>
            </a:r>
            <a:r>
              <a:rPr lang="ru-RU" sz="2800" dirty="0" smtClean="0">
                <a:latin typeface="Times New Roman"/>
                <a:ea typeface="Times New Roman"/>
              </a:rPr>
              <a:t> первых членов прогрессии: </a:t>
            </a:r>
            <a:endParaRPr lang="ru-RU" sz="8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3000364" y="1428736"/>
          <a:ext cx="3113856" cy="1357322"/>
        </p:xfrm>
        <a:graphic>
          <a:graphicData uri="http://schemas.openxmlformats.org/presentationml/2006/ole">
            <p:oleObj spid="_x0000_s2049" name="Формула" r:id="rId3" imgW="990360" imgH="431640" progId="Equation.3">
              <p:embed/>
            </p:oleObj>
          </a:graphicData>
        </a:graphic>
      </p:graphicFrame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786050" y="4643446"/>
          <a:ext cx="3894410" cy="1285890"/>
        </p:xfrm>
        <a:graphic>
          <a:graphicData uri="http://schemas.openxmlformats.org/presentationml/2006/ole">
            <p:oleObj spid="_x0000_s2050" name="Формула" r:id="rId4" imgW="134604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857875"/>
          </a:xfrm>
        </p:spPr>
        <p:txBody>
          <a:bodyPr>
            <a:normAutofit fontScale="25000" lnSpcReduction="20000"/>
          </a:bodyPr>
          <a:lstStyle/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12300" b="1" dirty="0" smtClean="0">
                <a:latin typeface="Times New Roman" pitchFamily="18" charset="0"/>
                <a:cs typeface="Times New Roman" pitchFamily="18" charset="0"/>
              </a:rPr>
              <a:t>Устная работа: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12300" b="1" dirty="0" smtClean="0">
                <a:latin typeface="Times New Roman" pitchFamily="18" charset="0"/>
                <a:cs typeface="Times New Roman" pitchFamily="18" charset="0"/>
              </a:rPr>
              <a:t>Прогрессия</a:t>
            </a:r>
            <a:r>
              <a:rPr lang="ru-RU" sz="12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2300" b="1" dirty="0" smtClean="0">
                <a:latin typeface="Times New Roman" pitchFamily="18" charset="0"/>
                <a:cs typeface="Times New Roman" pitchFamily="18" charset="0"/>
              </a:rPr>
              <a:t>это последовательность чисел. Обозначается</a:t>
            </a:r>
            <a:r>
              <a:rPr lang="en-US" sz="12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;…;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23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;…  </a:t>
            </a:r>
            <a:endParaRPr lang="ru-RU" sz="1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2300" b="1" dirty="0" smtClean="0">
                <a:latin typeface="Times New Roman" pitchFamily="18" charset="0"/>
                <a:cs typeface="Times New Roman" pitchFamily="18" charset="0"/>
              </a:rPr>
              <a:t>первый член прогрессии </a:t>
            </a:r>
            <a:endParaRPr lang="ru-RU" sz="1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- 2</a:t>
            </a:r>
            <a:r>
              <a:rPr lang="ru-RU" sz="12300" b="1" i="1" baseline="30000" dirty="0" smtClean="0"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23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300" b="1" i="1" dirty="0" err="1" smtClean="0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 член последовательности,</a:t>
            </a:r>
            <a:endParaRPr lang="ru-RU" sz="1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- его номер.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ru-RU" sz="1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12300" dirty="0" smtClean="0">
                <a:latin typeface="Times New Roman" pitchFamily="18" charset="0"/>
                <a:cs typeface="Times New Roman" pitchFamily="18" charset="0"/>
              </a:rPr>
              <a:t>1) Найдите предыдущий и последующий члены прогрессии: 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2300" b="1" i="1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23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23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2300" b="1" i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123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578475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Являются ли данные арифметическая и геометрическая прогрессии, конечной или бесконечной, убывающей или возрастающей?</a:t>
            </a:r>
          </a:p>
          <a:p>
            <a:pPr>
              <a:buFont typeface="Wingdings 3" pitchFamily="18" charset="2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Арифметическая прогрессия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а) 3, 5, 7, 9, …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б) -1, -2, -3, -4, …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Геометрическая прогрессия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а) 2, 4, 8, …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б) 1; - 0,1; 0,01; -0 ,001;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1714500"/>
          <a:ext cx="8229600" cy="384048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)- арифметическая прогрессия</a:t>
                      </a:r>
                      <a:endParaRPr kumimoji="0" lang="ru-RU" sz="36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a</a:t>
                      </a:r>
                      <a:r>
                        <a:rPr kumimoji="0" lang="en-US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d;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?;   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a</a:t>
                      </a:r>
                      <a:r>
                        <a:rPr kumimoji="0" lang="en-US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d;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?;   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?;  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?	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Письменная работа:</a:t>
            </a:r>
            <a:b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1) Самостоятельная работа (по вариантам).</a:t>
            </a:r>
            <a:endParaRPr lang="ru-RU" sz="31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/>
        </p:nvGraphicFramePr>
        <p:xfrm>
          <a:off x="500063" y="857250"/>
          <a:ext cx="8229600" cy="4143376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690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)- геометрическая прогрессия</a:t>
                      </a:r>
                      <a:endParaRPr kumimoji="0" lang="ru-RU" sz="36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81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b</a:t>
                      </a:r>
                      <a:r>
                        <a:rPr kumimoji="0" lang="en-US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q;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?; 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1381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b</a:t>
                      </a:r>
                      <a:r>
                        <a:rPr kumimoji="0" lang="en-US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q;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?; 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?; 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-  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ru-RU" sz="3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ru-RU" sz="3600" b="0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88" y="2000250"/>
          <a:ext cx="8229600" cy="3786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893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ru-RU" sz="8800" b="1" i="1" u="sng" baseline="-25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ru-RU" sz="8800" b="1" i="1" u="sng" baseline="-25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en-US" sz="8800" b="1" i="1" u="sng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8800" u="sng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800" b="1" i="1" u="sng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en-US" sz="8800" b="1" i="1" u="sng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8800" u="sng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893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ru-RU" sz="8800" b="1" i="1" u="sng" baseline="30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ru-RU" sz="8800" b="1" i="1" u="sng" baseline="30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800" b="1" i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ru-RU" sz="8800" b="1" i="1" u="sng" baseline="30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8800" u="sng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Вместе (письменно):</a:t>
            </a:r>
            <a:b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а)  </a:t>
            </a:r>
            <a:r>
              <a:rPr lang="ru-RU" sz="2700" i="1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i="1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700" i="1" u="sng" baseline="-25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700" i="1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u="sng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АРИФМЕТИЧЕСКАЯ ПРОГРЕССИЯ </a:t>
            </a:r>
            <a:endParaRPr lang="ru-RU" sz="31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910</Words>
  <Application>Microsoft Office PowerPoint</Application>
  <PresentationFormat>Экран (4:3)</PresentationFormat>
  <Paragraphs>101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Открытая</vt:lpstr>
      <vt:lpstr>Формула</vt:lpstr>
      <vt:lpstr>Арифметическая и геометрическая прогрессии. Решение задач. </vt:lpstr>
      <vt:lpstr>Блез Паска́ль (фр. Blaise Pascal [blɛz paskal]; 19 июня 1623, Клермон-Ферран, Франция — 19 августа 1662, Париж, Франция) — французский математик, механик, физик, литератор и философ. Классик французской литературы, один из основателей математического анализа, теории вероятностей и проективной геометрии, создатель первых образцов счётной техники, автор основного закона гидростатики.</vt:lpstr>
      <vt:lpstr>Слайд 3</vt:lpstr>
      <vt:lpstr>Слайд 4</vt:lpstr>
      <vt:lpstr>Слайд 5</vt:lpstr>
      <vt:lpstr>Слайд 6</vt:lpstr>
      <vt:lpstr>Письменная работа:  1) Самостоятельная работа (по вариантам).</vt:lpstr>
      <vt:lpstr>Слайд 8</vt:lpstr>
      <vt:lpstr>2) Вместе (письменно):  а)  (an) – АРИФМЕТИЧЕСКАЯ ПРОГРЕССИЯ </vt:lpstr>
      <vt:lpstr> б)  (bn) – ГЕОМЕТРИЧЕСКАЯ ПРОГРЕССИЯ </vt:lpstr>
      <vt:lpstr>Дополнительные задачи к тестированию:</vt:lpstr>
      <vt:lpstr> 18 446 744 073 709 551 615  </vt:lpstr>
      <vt:lpstr>Слайд 13</vt:lpstr>
      <vt:lpstr>Решение задач прикладного характера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Арифметическая и геометрическая прогрессии. Решение задач.</dc:title>
  <dc:creator>revaz</dc:creator>
  <cp:lastModifiedBy>re</cp:lastModifiedBy>
  <cp:revision>10</cp:revision>
  <dcterms:modified xsi:type="dcterms:W3CDTF">2015-04-13T23:57:03Z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