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0" r:id="rId8"/>
    <p:sldId id="262" r:id="rId9"/>
    <p:sldId id="264" r:id="rId10"/>
    <p:sldId id="265" r:id="rId11"/>
    <p:sldId id="267" r:id="rId12"/>
    <p:sldId id="271" r:id="rId13"/>
    <p:sldId id="269" r:id="rId14"/>
    <p:sldId id="272" r:id="rId15"/>
    <p:sldId id="274" r:id="rId16"/>
    <p:sldId id="275" r:id="rId17"/>
    <p:sldId id="277" r:id="rId18"/>
    <p:sldId id="276" r:id="rId19"/>
    <p:sldId id="278" r:id="rId20"/>
    <p:sldId id="284" r:id="rId21"/>
    <p:sldId id="280" r:id="rId22"/>
    <p:sldId id="283" r:id="rId23"/>
    <p:sldId id="28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800000"/>
    <a:srgbClr val="A019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970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4;&#1058;&#1050;&#1056;&#1067;&#1058;&#1067;&#1049;%20&#1059;&#1056;&#1054;&#1050;\&#1060;&#1080;&#1079;&#1084;&#1080;&#1085;&#1091;&#1090;&#1082;&#1072;%20&#1055;&#1080;&#1085;&#1075;&#1074;&#1080;&#1085;&#1099;%20&#1080;&#1079;%20&#1052;&#1072;&#1076;&#1072;&#1075;&#1072;&#1089;&#1082;&#1072;&#1088;&#1072;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4;&#1058;&#1050;&#1056;&#1067;&#1058;&#1067;&#1049;%20&#1059;&#1056;&#1054;&#1050;\&#1043;&#1080;&#1084;&#1085;&#1072;&#1089;&#1090;&#1080;&#1082;&#1072;%20&#1076;&#1083;&#1103;%20&#1075;&#1083;&#1072;&#1079;-%20&#1056;&#1072;&#1076;&#1091;&#1075;&#1072;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9.gif"/><Relationship Id="rId7" Type="http://schemas.openxmlformats.org/officeDocument/2006/relationships/image" Target="../media/image13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Relationship Id="rId9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628800"/>
            <a:ext cx="8856984" cy="1883072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Верные и неверные равенства и неравенства.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933056"/>
            <a:ext cx="3312368" cy="108012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Подготовила</a:t>
            </a:r>
          </a:p>
          <a:p>
            <a:r>
              <a:rPr lang="ru-RU" sz="1800" dirty="0" smtClean="0"/>
              <a:t>учитель начальных классов</a:t>
            </a:r>
          </a:p>
          <a:p>
            <a:r>
              <a:rPr lang="ru-RU" sz="1800" dirty="0" err="1" smtClean="0"/>
              <a:t>Присухина</a:t>
            </a:r>
            <a:r>
              <a:rPr lang="ru-RU" sz="1800" dirty="0" smtClean="0"/>
              <a:t> Олеся Николаевна.</a:t>
            </a:r>
            <a:endParaRPr lang="ru-RU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7668344" y="6309320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2014 г.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989856"/>
          </a:xfrm>
        </p:spPr>
        <p:txBody>
          <a:bodyPr numCol="2">
            <a:no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latin typeface="Comic Sans MS" pitchFamily="66" charset="0"/>
                <a:cs typeface="Arabic Typesetting" pitchFamily="66" charset="-78"/>
              </a:rPr>
              <a:t>C</a:t>
            </a:r>
            <a:r>
              <a:rPr lang="ru-RU" sz="8000" dirty="0" err="1" smtClean="0">
                <a:solidFill>
                  <a:srgbClr val="C00000"/>
                </a:solidFill>
                <a:latin typeface="Comic Sans MS" pitchFamily="66" charset="0"/>
                <a:cs typeface="Arabic Typesetting" pitchFamily="66" charset="-78"/>
              </a:rPr>
              <a:t>аша</a:t>
            </a:r>
            <a:r>
              <a:rPr lang="en-US" sz="8000" dirty="0" smtClean="0">
                <a:solidFill>
                  <a:srgbClr val="C00000"/>
                </a:solidFill>
                <a:latin typeface="Comic Sans MS" pitchFamily="66" charset="0"/>
                <a:cs typeface="Arabic Typesetting" pitchFamily="66" charset="-78"/>
              </a:rPr>
              <a:t/>
            </a:r>
            <a:br>
              <a:rPr lang="en-US" sz="8000" dirty="0" smtClean="0">
                <a:solidFill>
                  <a:srgbClr val="C00000"/>
                </a:solidFill>
                <a:latin typeface="Comic Sans MS" pitchFamily="66" charset="0"/>
                <a:cs typeface="Arabic Typesetting" pitchFamily="66" charset="-78"/>
              </a:rPr>
            </a:br>
            <a:r>
              <a:rPr lang="ru-RU" sz="8000" dirty="0" smtClean="0">
                <a:solidFill>
                  <a:srgbClr val="C00000"/>
                </a:solidFill>
                <a:latin typeface="Comic Sans MS" pitchFamily="66" charset="0"/>
                <a:cs typeface="Arabic Typesetting" pitchFamily="66" charset="-78"/>
              </a:rPr>
              <a:t>Катя</a:t>
            </a:r>
            <a:endParaRPr lang="ru-RU" sz="8000" dirty="0">
              <a:solidFill>
                <a:srgbClr val="C00000"/>
              </a:solidFill>
              <a:latin typeface="Comic Sans MS" pitchFamily="66" charset="0"/>
              <a:cs typeface="Arabic Typesetting" pitchFamily="66" charset="-7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492896"/>
            <a:ext cx="8352928" cy="2952328"/>
          </a:xfrm>
        </p:spPr>
        <p:txBody>
          <a:bodyPr numCol="2">
            <a:noAutofit/>
          </a:bodyPr>
          <a:lstStyle/>
          <a:p>
            <a:pPr>
              <a:buNone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8800" dirty="0" smtClean="0">
                <a:latin typeface="Times New Roman" pitchFamily="18" charset="0"/>
                <a:cs typeface="Times New Roman" pitchFamily="18" charset="0"/>
              </a:rPr>
              <a:t>&gt;3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8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7-2=</a:t>
            </a:r>
            <a:r>
              <a:rPr lang="en-US" sz="8800" dirty="0" smtClean="0"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>
              <a:buNone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8-5</a:t>
            </a:r>
            <a:r>
              <a:rPr lang="en-US" sz="8800" dirty="0" smtClean="0">
                <a:latin typeface="Times New Roman" pitchFamily="18" charset="0"/>
                <a:cs typeface="Times New Roman" pitchFamily="18" charset="0"/>
              </a:rPr>
              <a:t>&gt;2</a:t>
            </a:r>
          </a:p>
          <a:p>
            <a:pPr>
              <a:buNone/>
            </a:pPr>
            <a:r>
              <a:rPr lang="en-US" sz="8800" dirty="0" smtClean="0">
                <a:latin typeface="Times New Roman" pitchFamily="18" charset="0"/>
                <a:cs typeface="Times New Roman" pitchFamily="18" charset="0"/>
              </a:rPr>
              <a:t>4+4=8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97152"/>
            <a:ext cx="7229872" cy="1645912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800000"/>
                </a:solidFill>
              </a:rPr>
              <a:t>Верные и неверные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равенства и неравенства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980728"/>
            <a:ext cx="4041648" cy="457200"/>
          </a:xfrm>
        </p:spPr>
        <p:txBody>
          <a:bodyPr/>
          <a:lstStyle/>
          <a:p>
            <a:pPr algn="ctr"/>
            <a:r>
              <a:rPr lang="ru-RU" sz="5400" dirty="0" smtClean="0"/>
              <a:t>верные</a:t>
            </a:r>
            <a:endParaRPr lang="ru-RU" sz="5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4008" y="980728"/>
            <a:ext cx="4041775" cy="457200"/>
          </a:xfrm>
        </p:spPr>
        <p:txBody>
          <a:bodyPr/>
          <a:lstStyle/>
          <a:p>
            <a:pPr algn="ctr"/>
            <a:r>
              <a:rPr lang="ru-RU" sz="5400" dirty="0" smtClean="0"/>
              <a:t>неверные</a:t>
            </a:r>
            <a:endParaRPr lang="ru-RU" sz="54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1187624" y="1700808"/>
            <a:ext cx="3177552" cy="33123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7-2=5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8-5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&gt;2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4+4=8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92081" y="1700808"/>
            <a:ext cx="3024336" cy="3312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5&lt;3</a:t>
            </a:r>
          </a:p>
          <a:p>
            <a:pPr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7-2=4</a:t>
            </a:r>
          </a:p>
          <a:p>
            <a:pPr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8-5&lt;2</a:t>
            </a:r>
          </a:p>
          <a:p>
            <a:pPr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4+4=7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5940152" y="1844824"/>
            <a:ext cx="216024" cy="504056"/>
          </a:xfrm>
          <a:prstGeom prst="line">
            <a:avLst/>
          </a:prstGeom>
          <a:ln w="571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6372200" y="2636912"/>
            <a:ext cx="216024" cy="504056"/>
          </a:xfrm>
          <a:prstGeom prst="line">
            <a:avLst/>
          </a:prstGeom>
          <a:ln w="571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6444208" y="3429000"/>
            <a:ext cx="216024" cy="504056"/>
          </a:xfrm>
          <a:prstGeom prst="line">
            <a:avLst/>
          </a:prstGeom>
          <a:ln w="571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6516216" y="4149080"/>
            <a:ext cx="216024" cy="504056"/>
          </a:xfrm>
          <a:prstGeom prst="line">
            <a:avLst/>
          </a:prstGeom>
          <a:ln w="571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800" dirty="0" err="1" smtClean="0">
                <a:solidFill>
                  <a:srgbClr val="7030A0"/>
                </a:solidFill>
                <a:latin typeface="Comic Sans MS" pitchFamily="66" charset="0"/>
              </a:rPr>
              <a:t>физминутка</a:t>
            </a:r>
            <a:endParaRPr lang="ru-RU" sz="88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0" name="Содержимое 9" descr="57900012cv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2132856"/>
            <a:ext cx="5629380" cy="389726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зминутка Пингвины из Мадагаскар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11560" y="476672"/>
            <a:ext cx="7992888" cy="5994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P_002002.jpg"/>
          <p:cNvPicPr>
            <a:picLocks noChangeAspect="1"/>
          </p:cNvPicPr>
          <p:nvPr/>
        </p:nvPicPr>
        <p:blipFill>
          <a:blip r:embed="rId2" cstate="print">
            <a:lum bright="10000" contrast="40000"/>
          </a:blip>
          <a:srcRect l="5901" t="19550" r="5901" b="16401"/>
          <a:stretch>
            <a:fillRect/>
          </a:stretch>
        </p:blipFill>
        <p:spPr>
          <a:xfrm>
            <a:off x="539552" y="1124744"/>
            <a:ext cx="8064896" cy="43924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692696"/>
            <a:ext cx="8280920" cy="16561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ЗАДАЧА</a:t>
            </a:r>
            <a:endParaRPr lang="ru-RU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24744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ВЕРНОЕ  РАВЕНСТВО</a:t>
            </a: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16600" dirty="0" smtClean="0">
                <a:latin typeface="Times New Roman" pitchFamily="18" charset="0"/>
                <a:cs typeface="Times New Roman" pitchFamily="18" charset="0"/>
              </a:rPr>
              <a:t>3+3=6</a:t>
            </a:r>
            <a:endParaRPr lang="ru-RU" sz="1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72200" y="2276872"/>
            <a:ext cx="1656183" cy="2646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600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1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196752"/>
            <a:ext cx="3600399" cy="9233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НЕВЕРНОЕ</a:t>
            </a:r>
            <a:endParaRPr lang="ru-RU" sz="5400" dirty="0"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8249795">
            <a:off x="5106410" y="3587299"/>
            <a:ext cx="1283116" cy="570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2348880"/>
            <a:ext cx="8229600" cy="28083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1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3+3</a:t>
            </a:r>
            <a:r>
              <a:rPr kumimoji="0" lang="en-US" sz="1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&lt;</a:t>
            </a:r>
            <a:r>
              <a:rPr kumimoji="0" lang="ru-RU" sz="1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</a:t>
            </a:r>
            <a:endParaRPr kumimoji="0" lang="ru-RU" sz="16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363272" cy="10668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ВЕРНОЕ </a:t>
            </a:r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 НЕРАВЕНСТВО</a:t>
            </a: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2348880"/>
            <a:ext cx="1385316" cy="264687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600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1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1124744"/>
            <a:ext cx="3600400" cy="9233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НЕВЕРНОЕ</a:t>
            </a:r>
            <a:endParaRPr lang="ru-RU" sz="5400" dirty="0"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8249795">
            <a:off x="5034403" y="3731314"/>
            <a:ext cx="1283116" cy="570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err="1" smtClean="0">
                <a:solidFill>
                  <a:srgbClr val="7030A0"/>
                </a:solidFill>
                <a:latin typeface="Comic Sans MS" pitchFamily="66" charset="0"/>
              </a:rPr>
              <a:t>Физминутка</a:t>
            </a:r>
            <a:r>
              <a:rPr lang="en-US" sz="6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6000" dirty="0" smtClean="0">
                <a:solidFill>
                  <a:srgbClr val="7030A0"/>
                </a:solidFill>
                <a:latin typeface="Comic Sans MS" pitchFamily="66" charset="0"/>
              </a:rPr>
              <a:t>для глаз</a:t>
            </a:r>
            <a:endParaRPr lang="ru-RU" sz="60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0" name="Содержимое 9" descr="57900012cv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2132856"/>
            <a:ext cx="5629380" cy="389726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Гимнастика для глаз- Радуг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5576" y="692696"/>
            <a:ext cx="7680853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WP_002003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40000"/>
          </a:blip>
          <a:srcRect l="9991" t="41629" r="2587" b="18407"/>
          <a:stretch>
            <a:fillRect/>
          </a:stretch>
        </p:blipFill>
        <p:spPr>
          <a:xfrm>
            <a:off x="107504" y="2348880"/>
            <a:ext cx="8923499" cy="3059485"/>
          </a:xfrm>
        </p:spPr>
      </p:pic>
      <p:sp>
        <p:nvSpPr>
          <p:cNvPr id="5" name="Овал 4"/>
          <p:cNvSpPr/>
          <p:nvPr/>
        </p:nvSpPr>
        <p:spPr>
          <a:xfrm>
            <a:off x="971600" y="2636912"/>
            <a:ext cx="1296144" cy="12241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627784" y="2636912"/>
            <a:ext cx="1296144" cy="12241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804248" y="4077072"/>
            <a:ext cx="1296144" cy="12241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915816" y="4149080"/>
            <a:ext cx="1296144" cy="12241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908720"/>
            <a:ext cx="7056784" cy="11521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Животные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908720"/>
            <a:ext cx="7056784" cy="11521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Животные, обитающие в воде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908720"/>
            <a:ext cx="7056784" cy="11521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Животные, обитающие на суше</a:t>
            </a:r>
          </a:p>
        </p:txBody>
      </p:sp>
      <p:sp>
        <p:nvSpPr>
          <p:cNvPr id="12" name="Овал 11"/>
          <p:cNvSpPr/>
          <p:nvPr/>
        </p:nvSpPr>
        <p:spPr>
          <a:xfrm>
            <a:off x="4572000" y="2708920"/>
            <a:ext cx="1296144" cy="12241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644008" y="4149080"/>
            <a:ext cx="1296144" cy="12241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43608" y="4077072"/>
            <a:ext cx="1296144" cy="12241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87824" y="908720"/>
            <a:ext cx="5472608" cy="4464496"/>
          </a:xfrm>
        </p:spPr>
        <p:txBody>
          <a:bodyPr>
            <a:noAutofit/>
          </a:bodyPr>
          <a:lstStyle/>
          <a:p>
            <a:pPr marL="22860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latin typeface="Arial Narrow" pitchFamily="34" charset="0"/>
                <a:ea typeface="Times New Roman"/>
                <a:cs typeface="Times New Roman"/>
              </a:rPr>
              <a:t>Долгожданный дан звонок,</a:t>
            </a:r>
            <a:endParaRPr lang="ru-RU" sz="3200" b="1" dirty="0" smtClean="0">
              <a:latin typeface="Arial Narrow" pitchFamily="34" charset="0"/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latin typeface="Arial Narrow" pitchFamily="34" charset="0"/>
                <a:ea typeface="Times New Roman"/>
                <a:cs typeface="Times New Roman"/>
              </a:rPr>
              <a:t>Начинается урок!</a:t>
            </a:r>
            <a:endParaRPr lang="ru-RU" sz="3200" b="1" dirty="0" smtClean="0">
              <a:latin typeface="Arial Narrow" pitchFamily="34" charset="0"/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latin typeface="Arial Narrow" pitchFamily="34" charset="0"/>
                <a:ea typeface="Times New Roman"/>
                <a:cs typeface="Times New Roman"/>
              </a:rPr>
              <a:t>Начинаем мы опять:</a:t>
            </a:r>
            <a:endParaRPr lang="ru-RU" sz="3200" b="1" dirty="0" smtClean="0">
              <a:latin typeface="Arial Narrow" pitchFamily="34" charset="0"/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latin typeface="Arial Narrow" pitchFamily="34" charset="0"/>
                <a:ea typeface="Times New Roman"/>
                <a:cs typeface="Times New Roman"/>
              </a:rPr>
              <a:t>Решать, отгадывать, считать!</a:t>
            </a:r>
            <a:endParaRPr lang="ru-RU" sz="3200" b="1" dirty="0" smtClean="0">
              <a:latin typeface="Arial Narrow" pitchFamily="34" charset="0"/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latin typeface="Arial Narrow" pitchFamily="34" charset="0"/>
                <a:ea typeface="Times New Roman"/>
                <a:cs typeface="Times New Roman"/>
              </a:rPr>
              <a:t>Пожелаем всем удачи –  </a:t>
            </a:r>
            <a:endParaRPr lang="ru-RU" sz="3200" b="1" dirty="0" smtClean="0">
              <a:latin typeface="Arial Narrow" pitchFamily="34" charset="0"/>
              <a:ea typeface="Calibri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latin typeface="Arial Narrow" pitchFamily="34" charset="0"/>
                <a:ea typeface="Times New Roman"/>
                <a:cs typeface="Times New Roman"/>
              </a:rPr>
              <a:t>За работу, в добрый час!</a:t>
            </a:r>
            <a:endParaRPr lang="ru-RU" sz="3200" b="1" dirty="0" smtClean="0">
              <a:latin typeface="Arial Narrow" pitchFamily="34" charset="0"/>
              <a:ea typeface="Calibri"/>
              <a:cs typeface="Times New Roman"/>
            </a:endParaRPr>
          </a:p>
        </p:txBody>
      </p:sp>
      <p:pic>
        <p:nvPicPr>
          <p:cNvPr id="5" name="Рисунок 4" descr="pervclas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429000"/>
            <a:ext cx="2923889" cy="3045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5791" y="1124744"/>
            <a:ext cx="4041648" cy="71333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вариант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суммы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16016" y="1124744"/>
            <a:ext cx="4041775" cy="71333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вариант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разностей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2132856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2132856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2996952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3861048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4725144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2996952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699792" y="3861048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699792" y="4725144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724128" y="2132856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948264" y="2132856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724128" y="2852936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724128" y="3573016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724128" y="4293096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948264" y="2852936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948264" y="3573016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4293096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724128" y="5013176"/>
            <a:ext cx="648072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948264" y="5013176"/>
            <a:ext cx="648072" cy="56768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люс 25"/>
          <p:cNvSpPr/>
          <p:nvPr/>
        </p:nvSpPr>
        <p:spPr>
          <a:xfrm flipH="1">
            <a:off x="2195736" y="2276872"/>
            <a:ext cx="360040" cy="36004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люс 26"/>
          <p:cNvSpPr/>
          <p:nvPr/>
        </p:nvSpPr>
        <p:spPr>
          <a:xfrm flipH="1">
            <a:off x="2195736" y="3140968"/>
            <a:ext cx="360040" cy="36004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люс 27"/>
          <p:cNvSpPr/>
          <p:nvPr/>
        </p:nvSpPr>
        <p:spPr>
          <a:xfrm flipH="1">
            <a:off x="2195736" y="4005064"/>
            <a:ext cx="360040" cy="36004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люс 28"/>
          <p:cNvSpPr/>
          <p:nvPr/>
        </p:nvSpPr>
        <p:spPr>
          <a:xfrm flipH="1">
            <a:off x="2195736" y="4869160"/>
            <a:ext cx="360040" cy="36004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516216" y="2420888"/>
            <a:ext cx="288032" cy="7200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516216" y="3140968"/>
            <a:ext cx="288032" cy="7200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6516216" y="3861048"/>
            <a:ext cx="288032" cy="7200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6516216" y="4581128"/>
            <a:ext cx="288032" cy="7200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6516216" y="5301208"/>
            <a:ext cx="288032" cy="7200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 30"/>
          <p:cNvSpPr/>
          <p:nvPr/>
        </p:nvSpPr>
        <p:spPr>
          <a:xfrm>
            <a:off x="3419872" y="2276872"/>
            <a:ext cx="360040" cy="36004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Равно 31"/>
          <p:cNvSpPr/>
          <p:nvPr/>
        </p:nvSpPr>
        <p:spPr>
          <a:xfrm>
            <a:off x="3419872" y="3140968"/>
            <a:ext cx="360040" cy="36004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Равно 32"/>
          <p:cNvSpPr/>
          <p:nvPr/>
        </p:nvSpPr>
        <p:spPr>
          <a:xfrm>
            <a:off x="3419872" y="4005064"/>
            <a:ext cx="360040" cy="36004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Равно 33"/>
          <p:cNvSpPr/>
          <p:nvPr/>
        </p:nvSpPr>
        <p:spPr>
          <a:xfrm>
            <a:off x="3419872" y="4869160"/>
            <a:ext cx="360040" cy="36004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Равно 34"/>
          <p:cNvSpPr/>
          <p:nvPr/>
        </p:nvSpPr>
        <p:spPr>
          <a:xfrm>
            <a:off x="7668344" y="2276872"/>
            <a:ext cx="360040" cy="36004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Равно 35"/>
          <p:cNvSpPr/>
          <p:nvPr/>
        </p:nvSpPr>
        <p:spPr>
          <a:xfrm>
            <a:off x="7668344" y="2996952"/>
            <a:ext cx="360040" cy="36004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Равно 36"/>
          <p:cNvSpPr/>
          <p:nvPr/>
        </p:nvSpPr>
        <p:spPr>
          <a:xfrm>
            <a:off x="7668344" y="3717032"/>
            <a:ext cx="360040" cy="36004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Равно 37"/>
          <p:cNvSpPr/>
          <p:nvPr/>
        </p:nvSpPr>
        <p:spPr>
          <a:xfrm>
            <a:off x="7668344" y="4437112"/>
            <a:ext cx="360040" cy="36004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Равно 38"/>
          <p:cNvSpPr/>
          <p:nvPr/>
        </p:nvSpPr>
        <p:spPr>
          <a:xfrm>
            <a:off x="7668344" y="5157192"/>
            <a:ext cx="360040" cy="360040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24744"/>
            <a:ext cx="8856984" cy="1080120"/>
          </a:xfrm>
          <a:ln w="38100">
            <a:solidFill>
              <a:srgbClr val="00B0F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РАВЕНСТВА И НЕРАВЕНСТВА</a:t>
            </a:r>
            <a:endParaRPr lang="ru-RU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2996952"/>
            <a:ext cx="4041648" cy="7200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5400" dirty="0" smtClean="0"/>
              <a:t>верные</a:t>
            </a:r>
            <a:endParaRPr lang="ru-RU" sz="5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88024" y="2996952"/>
            <a:ext cx="4041775" cy="7200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5400" dirty="0" smtClean="0"/>
              <a:t>неверные</a:t>
            </a:r>
            <a:endParaRPr lang="ru-RU" sz="54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971600" y="4049688"/>
            <a:ext cx="3177552" cy="1611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7-2=5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92080" y="4049688"/>
            <a:ext cx="3024336" cy="1611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5&lt;3</a:t>
            </a:r>
          </a:p>
          <a:p>
            <a:pPr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7-2=4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5940152" y="4193704"/>
            <a:ext cx="216024" cy="504056"/>
          </a:xfrm>
          <a:prstGeom prst="line">
            <a:avLst/>
          </a:prstGeom>
          <a:ln w="571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6372200" y="4985792"/>
            <a:ext cx="216024" cy="504056"/>
          </a:xfrm>
          <a:prstGeom prst="line">
            <a:avLst/>
          </a:prstGeom>
          <a:ln w="571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3" idx="0"/>
          </p:cNvCxnSpPr>
          <p:nvPr/>
        </p:nvCxnSpPr>
        <p:spPr>
          <a:xfrm flipH="1">
            <a:off x="2344352" y="2204864"/>
            <a:ext cx="427448" cy="7920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4" idx="0"/>
          </p:cNvCxnSpPr>
          <p:nvPr/>
        </p:nvCxnSpPr>
        <p:spPr>
          <a:xfrm>
            <a:off x="6372200" y="2204864"/>
            <a:ext cx="436712" cy="7920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5616624" cy="345638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До встречи, ребята!</a:t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Будьте осторожны </a:t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на дорогах!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Рисунок 3" descr="светофор!!!!!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6670" y="1412776"/>
            <a:ext cx="3275810" cy="45303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628800"/>
            <a:ext cx="8856984" cy="1883072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Верные и неверные равенства и неравенства.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933056"/>
            <a:ext cx="3312368" cy="1080120"/>
          </a:xfrm>
        </p:spPr>
        <p:txBody>
          <a:bodyPr>
            <a:normAutofit/>
          </a:bodyPr>
          <a:lstStyle/>
          <a:p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916832"/>
            <a:ext cx="5688632" cy="424847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Стоит трёхглавый великан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Он правила расскажет нам,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Кому куда идти и ехать,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Чтоб не создать затор, помехи.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Если загорелся красный,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Стой! Движение опасно!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Загорелся жёлтый свет,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Ожидай, движенья нет!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Свет зелёный на табло,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Движение разрешено.</a:t>
            </a:r>
            <a:endParaRPr lang="ru-RU" sz="2400" dirty="0"/>
          </a:p>
        </p:txBody>
      </p:sp>
      <p:pic>
        <p:nvPicPr>
          <p:cNvPr id="8" name="Рисунок 7" descr="вопрос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692696"/>
            <a:ext cx="3389885" cy="409686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93438" y="908720"/>
            <a:ext cx="390414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ЗАГАДКА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Рисунок 9" descr="светофор!!!!!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908720"/>
            <a:ext cx="3635896" cy="50283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ветофор КРАСН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67607" y="692696"/>
            <a:ext cx="3769629" cy="5256584"/>
          </a:xfrm>
        </p:spPr>
      </p:pic>
      <p:sp>
        <p:nvSpPr>
          <p:cNvPr id="26" name="Прямоугольник 25"/>
          <p:cNvSpPr/>
          <p:nvPr/>
        </p:nvSpPr>
        <p:spPr>
          <a:xfrm>
            <a:off x="2771800" y="1844824"/>
            <a:ext cx="72008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1547664" y="980728"/>
            <a:ext cx="3096344" cy="1224136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1547664" y="1340768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страна МАТЕМАТИКА</a:t>
            </a:r>
            <a:endParaRPr lang="ru-RU" sz="2400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Прямоугольный треугольник 28"/>
          <p:cNvSpPr/>
          <p:nvPr/>
        </p:nvSpPr>
        <p:spPr>
          <a:xfrm>
            <a:off x="0" y="1556792"/>
            <a:ext cx="7596336" cy="5301208"/>
          </a:xfrm>
          <a:prstGeom prst="rtTriangl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3429000"/>
            <a:ext cx="3203848" cy="34290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1556792"/>
            <a:ext cx="7596336" cy="530120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Прямоугольный треугольник 29"/>
          <p:cNvSpPr/>
          <p:nvPr/>
        </p:nvSpPr>
        <p:spPr>
          <a:xfrm>
            <a:off x="0" y="3501008"/>
            <a:ext cx="3131840" cy="335699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араллелограмм 31"/>
          <p:cNvSpPr/>
          <p:nvPr/>
        </p:nvSpPr>
        <p:spPr>
          <a:xfrm rot="19586287" flipH="1">
            <a:off x="3974912" y="4596228"/>
            <a:ext cx="580668" cy="880554"/>
          </a:xfrm>
          <a:prstGeom prst="parallelogram">
            <a:avLst>
              <a:gd name="adj" fmla="val 506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араллелограмм 32"/>
          <p:cNvSpPr/>
          <p:nvPr/>
        </p:nvSpPr>
        <p:spPr>
          <a:xfrm rot="19586287" flipH="1">
            <a:off x="3542864" y="4884260"/>
            <a:ext cx="580668" cy="880554"/>
          </a:xfrm>
          <a:prstGeom prst="parallelogram">
            <a:avLst>
              <a:gd name="adj" fmla="val 506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араллелограмм 33"/>
          <p:cNvSpPr/>
          <p:nvPr/>
        </p:nvSpPr>
        <p:spPr>
          <a:xfrm rot="19586287" flipH="1">
            <a:off x="3110816" y="5172292"/>
            <a:ext cx="580668" cy="880554"/>
          </a:xfrm>
          <a:prstGeom prst="parallelogram">
            <a:avLst>
              <a:gd name="adj" fmla="val 506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араллелограмм 34"/>
          <p:cNvSpPr/>
          <p:nvPr/>
        </p:nvSpPr>
        <p:spPr>
          <a:xfrm rot="19586287" flipH="1">
            <a:off x="2678767" y="5460324"/>
            <a:ext cx="580668" cy="880554"/>
          </a:xfrm>
          <a:prstGeom prst="parallelogram">
            <a:avLst>
              <a:gd name="adj" fmla="val 506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flipV="1">
            <a:off x="1547664" y="4437112"/>
            <a:ext cx="1080120" cy="648072"/>
          </a:xfrm>
          <a:prstGeom prst="line">
            <a:avLst/>
          </a:prstGeom>
          <a:ln w="762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 flipV="1">
            <a:off x="0" y="2492896"/>
            <a:ext cx="2555776" cy="20162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0" y="2420888"/>
            <a:ext cx="2555776" cy="20162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635896" y="5229200"/>
            <a:ext cx="2016224" cy="72008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9-2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896" y="5229200"/>
            <a:ext cx="2016224" cy="72008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6-3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35896" y="5229200"/>
            <a:ext cx="2016224" cy="72008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4+5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35896" y="5229200"/>
            <a:ext cx="2016224" cy="72008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5-0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35896" y="5229200"/>
            <a:ext cx="2016224" cy="72008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1+1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35896" y="5229200"/>
            <a:ext cx="2016224" cy="72008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5+3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Содержимое 3" descr="знак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1412776"/>
            <a:ext cx="5513011" cy="3240360"/>
          </a:xfrm>
        </p:spPr>
      </p:pic>
      <p:sp>
        <p:nvSpPr>
          <p:cNvPr id="5" name="Облако 4"/>
          <p:cNvSpPr/>
          <p:nvPr/>
        </p:nvSpPr>
        <p:spPr>
          <a:xfrm>
            <a:off x="5148064" y="2780928"/>
            <a:ext cx="3024336" cy="2160240"/>
          </a:xfrm>
          <a:prstGeom prst="cloud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9</a:t>
            </a:r>
            <a:endParaRPr lang="ru-RU" sz="4000" dirty="0"/>
          </a:p>
        </p:txBody>
      </p:sp>
      <p:sp>
        <p:nvSpPr>
          <p:cNvPr id="6" name="Облако 5"/>
          <p:cNvSpPr/>
          <p:nvPr/>
        </p:nvSpPr>
        <p:spPr>
          <a:xfrm>
            <a:off x="971600" y="2636912"/>
            <a:ext cx="3024336" cy="2376264"/>
          </a:xfrm>
          <a:prstGeom prst="cloud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7</a:t>
            </a:r>
            <a:endParaRPr lang="ru-RU" sz="4800" dirty="0"/>
          </a:p>
        </p:txBody>
      </p:sp>
      <p:sp>
        <p:nvSpPr>
          <p:cNvPr id="7" name="Облако 6"/>
          <p:cNvSpPr/>
          <p:nvPr/>
        </p:nvSpPr>
        <p:spPr>
          <a:xfrm>
            <a:off x="3131840" y="2708920"/>
            <a:ext cx="3024336" cy="2160240"/>
          </a:xfrm>
          <a:prstGeom prst="cloud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3</a:t>
            </a:r>
            <a:endParaRPr lang="ru-RU" sz="6000" dirty="0"/>
          </a:p>
        </p:txBody>
      </p:sp>
      <p:sp>
        <p:nvSpPr>
          <p:cNvPr id="8" name="Облако 7"/>
          <p:cNvSpPr/>
          <p:nvPr/>
        </p:nvSpPr>
        <p:spPr>
          <a:xfrm rot="21310901">
            <a:off x="2995022" y="1107207"/>
            <a:ext cx="3096344" cy="2016224"/>
          </a:xfrm>
          <a:prstGeom prst="cloud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5</a:t>
            </a:r>
            <a:endParaRPr lang="ru-RU" sz="6000" dirty="0"/>
          </a:p>
        </p:txBody>
      </p:sp>
      <p:sp>
        <p:nvSpPr>
          <p:cNvPr id="9" name="Облако 8"/>
          <p:cNvSpPr/>
          <p:nvPr/>
        </p:nvSpPr>
        <p:spPr>
          <a:xfrm rot="11587223" flipH="1" flipV="1">
            <a:off x="5074855" y="998646"/>
            <a:ext cx="2952328" cy="2232248"/>
          </a:xfrm>
          <a:prstGeom prst="cloud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8</a:t>
            </a:r>
            <a:endParaRPr lang="ru-RU" sz="5400" dirty="0"/>
          </a:p>
        </p:txBody>
      </p:sp>
      <p:sp>
        <p:nvSpPr>
          <p:cNvPr id="10" name="Облако 9"/>
          <p:cNvSpPr/>
          <p:nvPr/>
        </p:nvSpPr>
        <p:spPr>
          <a:xfrm rot="322592">
            <a:off x="1278053" y="1096074"/>
            <a:ext cx="2558286" cy="2050272"/>
          </a:xfrm>
          <a:prstGeom prst="cloud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2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5" grpId="0" animBg="1"/>
      <p:bldP spid="15" grpId="1" animBg="1"/>
      <p:bldP spid="14" grpId="0" animBg="1"/>
      <p:bldP spid="14" grpId="1" animBg="1"/>
      <p:bldP spid="13" grpId="0" animBg="1"/>
      <p:bldP spid="13" grpId="1" animBg="1"/>
      <p:bldP spid="12" grpId="0" animBg="1"/>
      <p:bldP spid="12" grpId="1" animBg="1"/>
      <p:bldP spid="11" grpId="5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230425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> </a:t>
            </a:r>
            <a:r>
              <a:rPr lang="ru-RU" sz="4800" b="1" dirty="0" smtClean="0">
                <a:solidFill>
                  <a:schemeClr val="tx1"/>
                </a:solidFill>
              </a:rPr>
              <a:t>Равенства и неравенства.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знаки.jpg"/>
          <p:cNvPicPr>
            <a:picLocks noChangeAspect="1"/>
          </p:cNvPicPr>
          <p:nvPr/>
        </p:nvPicPr>
        <p:blipFill>
          <a:blip r:embed="rId2" cstate="print"/>
          <a:srcRect t="42222" b="4444"/>
          <a:stretch>
            <a:fillRect/>
          </a:stretch>
        </p:blipFill>
        <p:spPr>
          <a:xfrm>
            <a:off x="755576" y="3356992"/>
            <a:ext cx="7810099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светофор ЗЕЛЕН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03287" y="662280"/>
            <a:ext cx="3716921" cy="5287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71800" y="1844824"/>
            <a:ext cx="72008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1547664" y="980728"/>
            <a:ext cx="3096344" cy="1224136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ый треугольник 7"/>
          <p:cNvSpPr/>
          <p:nvPr/>
        </p:nvSpPr>
        <p:spPr>
          <a:xfrm>
            <a:off x="0" y="1556792"/>
            <a:ext cx="7596336" cy="5301208"/>
          </a:xfrm>
          <a:prstGeom prst="rtTriangl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3429000"/>
            <a:ext cx="3203848" cy="34290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0" y="1556792"/>
            <a:ext cx="7596336" cy="530120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ый треугольник 10"/>
          <p:cNvSpPr/>
          <p:nvPr/>
        </p:nvSpPr>
        <p:spPr>
          <a:xfrm>
            <a:off x="0" y="3501008"/>
            <a:ext cx="3131840" cy="335699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араллелограмм 11"/>
          <p:cNvSpPr/>
          <p:nvPr/>
        </p:nvSpPr>
        <p:spPr>
          <a:xfrm rot="19586287" flipH="1">
            <a:off x="3974912" y="4596228"/>
            <a:ext cx="580668" cy="880554"/>
          </a:xfrm>
          <a:prstGeom prst="parallelogram">
            <a:avLst>
              <a:gd name="adj" fmla="val 506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араллелограмм 12"/>
          <p:cNvSpPr/>
          <p:nvPr/>
        </p:nvSpPr>
        <p:spPr>
          <a:xfrm rot="19586287" flipH="1">
            <a:off x="3542864" y="4884260"/>
            <a:ext cx="580668" cy="880554"/>
          </a:xfrm>
          <a:prstGeom prst="parallelogram">
            <a:avLst>
              <a:gd name="adj" fmla="val 506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араллелограмм 13"/>
          <p:cNvSpPr/>
          <p:nvPr/>
        </p:nvSpPr>
        <p:spPr>
          <a:xfrm rot="19586287" flipH="1">
            <a:off x="3110816" y="5172292"/>
            <a:ext cx="580668" cy="880554"/>
          </a:xfrm>
          <a:prstGeom prst="parallelogram">
            <a:avLst>
              <a:gd name="adj" fmla="val 506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араллелограмм 14"/>
          <p:cNvSpPr/>
          <p:nvPr/>
        </p:nvSpPr>
        <p:spPr>
          <a:xfrm rot="19586287" flipH="1">
            <a:off x="2678767" y="5460324"/>
            <a:ext cx="580668" cy="880554"/>
          </a:xfrm>
          <a:prstGeom prst="parallelogram">
            <a:avLst>
              <a:gd name="adj" fmla="val 506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547664" y="4437112"/>
            <a:ext cx="1080120" cy="648072"/>
          </a:xfrm>
          <a:prstGeom prst="line">
            <a:avLst/>
          </a:prstGeom>
          <a:ln w="762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0" y="2492896"/>
            <a:ext cx="2555776" cy="20162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 flipV="1">
            <a:off x="0" y="2420888"/>
            <a:ext cx="2555776" cy="20162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547664" y="1340768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страна МАТЕМАТИКА</a:t>
            </a:r>
            <a:endParaRPr lang="ru-RU" sz="2400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25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A01902"/>
                </a:solidFill>
              </a:rPr>
              <a:t>февраля.</a:t>
            </a:r>
            <a:endParaRPr lang="ru-RU" sz="6000" dirty="0">
              <a:solidFill>
                <a:srgbClr val="A01902"/>
              </a:solidFill>
            </a:endParaRPr>
          </a:p>
        </p:txBody>
      </p:sp>
      <p:pic>
        <p:nvPicPr>
          <p:cNvPr id="8" name="Содержимое 7" descr="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556792"/>
            <a:ext cx="2160240" cy="2160240"/>
          </a:xfrm>
        </p:spPr>
      </p:pic>
      <p:pic>
        <p:nvPicPr>
          <p:cNvPr id="9" name="Рисунок 8" descr="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4005064"/>
            <a:ext cx="2088232" cy="2088232"/>
          </a:xfrm>
          <a:prstGeom prst="rect">
            <a:avLst/>
          </a:prstGeom>
        </p:spPr>
      </p:pic>
      <p:pic>
        <p:nvPicPr>
          <p:cNvPr id="10" name="Рисунок 9" descr="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3933056"/>
            <a:ext cx="2160240" cy="2160240"/>
          </a:xfrm>
          <a:prstGeom prst="rect">
            <a:avLst/>
          </a:prstGeom>
        </p:spPr>
      </p:pic>
      <p:pic>
        <p:nvPicPr>
          <p:cNvPr id="11" name="Рисунок 10" descr="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1988840"/>
            <a:ext cx="1368152" cy="1368152"/>
          </a:xfrm>
          <a:prstGeom prst="rect">
            <a:avLst/>
          </a:prstGeom>
        </p:spPr>
      </p:pic>
      <p:pic>
        <p:nvPicPr>
          <p:cNvPr id="12" name="Рисунок 11" descr="4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3928" y="4365104"/>
            <a:ext cx="1380555" cy="1380555"/>
          </a:xfrm>
          <a:prstGeom prst="rect">
            <a:avLst/>
          </a:prstGeom>
        </p:spPr>
      </p:pic>
      <p:pic>
        <p:nvPicPr>
          <p:cNvPr id="13" name="Рисунок 12" descr="3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3968" y="1988840"/>
            <a:ext cx="1356742" cy="1356742"/>
          </a:xfrm>
          <a:prstGeom prst="rect">
            <a:avLst/>
          </a:prstGeom>
        </p:spPr>
      </p:pic>
      <p:pic>
        <p:nvPicPr>
          <p:cNvPr id="14" name="Рисунок 13" descr="6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24328" y="4365104"/>
            <a:ext cx="1356742" cy="1356742"/>
          </a:xfrm>
          <a:prstGeom prst="rect">
            <a:avLst/>
          </a:prstGeom>
        </p:spPr>
      </p:pic>
      <p:pic>
        <p:nvPicPr>
          <p:cNvPr id="21" name="Рисунок 20" descr="шар. ручка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660232" y="1556792"/>
            <a:ext cx="1656184" cy="2186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-7.40741E-7 L -0.39444 -0.22407 L -0.38593 -0.24907 L -0.36979 -0.2706 L -0.34999 -0.2831 L -0.32933 -0.2868 L -0.30763 -0.28194 L -0.2934 -0.26551 L -0.28593 -0.24537 L -0.2868 -0.22407 L -0.29618 -0.19884 L -0.31423 -0.1662 L -0.34062 -0.11967 L -0.37083 -0.0706 L -0.39618 -0.02268 L -0.41041 0.00741 L -0.39253 -0.00879 L -0.37743 -0.01527 L -0.36701 -0.01273 L -0.3434 0.00255 L -0.33298 0.00996 L -0.32083 0.00996 L -0.30295 0.00116 L -0.29062 -0.01389 L -0.28402 -0.02268 L -0.28124 -0.02893 " pathEditMode="relative" ptsTypes="AAAAAAAAAAAAAAAAAAAAAAAAAA">
                                      <p:cBhvr>
                                        <p:cTn id="2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L -0.00382 0.07037 L -0.0302 0.18611 L -0.01406 0.16713 L 0.00573 0.15718 L 0.02552 0.15463 L 0.05 0.16598 L 0.06233 0.18727 L 0.06789 0.2213 L 0.06042 0.26667 L 0.04341 0.30811 L 0.01233 0.34213 L -0.01406 0.35579 L -0.04045 0.35579 L -0.05659 0.33959 L -0.06215 0.31574 L -0.00382 0.06922 L 0.0132 0.08033 L 0.03299 0.08681 L 0.04914 0.08426 L 0.07275 0.06922 " pathEditMode="relative" ptsTypes="AAAAAAAAAAAAAAAAAAAAA">
                                      <p:cBhvr>
                                        <p:cTn id="3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778E-17 1.85185E-6 L -0.4368 0.05417 L -0.46875 0.06921 L -0.5 0.11458 L -0.52448 0.17616 L -0.53767 0.22523 L -0.54149 0.27546 L -0.5368 0.31945 L -0.52639 0.34722 L -0.50746 0.35857 L -0.4868 0.35347 L -0.46024 0.32963 L -0.43576 0.29051 L -0.41875 0.24907 L -0.40468 0.20139 L -0.39895 0.15463 L -0.4 0.11065 L -0.40659 0.08056 L -0.41597 0.06412 L -0.4368 0.05671 " pathEditMode="relative" ptsTypes="AAAAAAAAAAAAAAAAAAAA">
                                      <p:cBhvr>
                                        <p:cTn id="3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1.85185E-6 L -0.57933 -0.15602 L -0.52638 -0.22893 L -0.58593 -0.03773 " pathEditMode="relative" ptsTypes="AAAA">
                                      <p:cBhvr>
                                        <p:cTn id="3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L -0.19895 0.11945 L -0.23489 0.23657 L -0.18298 0.23773 L -0.16597 0.18611 L -0.20382 0.31065 " pathEditMode="relative" ptsTypes="AAAAAA">
                                      <p:cBhvr>
                                        <p:cTn id="4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778E-17 2.96296E-6 L -0.18576 -0.20648 L -0.17343 -0.22153 L -0.15746 -0.22894 L -0.14427 -0.22894 L -0.13298 -0.22407 L -0.12448 -0.20903 L -0.12534 -0.18634 L -0.13767 -0.16736 L -0.16215 -0.15232 L -0.14514 -0.15116 L -0.13385 -0.14468 L -0.12829 -0.13472 L -0.12343 -0.11574 L -0.12725 -0.0919 L -0.13854 -0.06921 L -0.1585 -0.04676 L -0.18194 -0.04028 L -0.19809 -0.05046 L -0.2085 -0.07685 " pathEditMode="relative" ptsTypes="AAAAAAAAAAAAAAAAAAAA">
                                      <p:cBhvr>
                                        <p:cTn id="4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778E-17 2.96296E-6 L 0.22934 0.14699 L 0.2283 0.13079 L 0.21806 0.11806 L 0.2 0.11806 L 0.1783 0.13565 L 0.1566 0.17477 L 0.14532 0.23125 L 0.14532 0.27407 L 0.1566 0.2956 L 0.17275 0.30556 L 0.18785 0.30556 L 0.20764 0.29421 L 0.22171 0.27037 L 0.22934 0.24398 L 0.2283 0.21505 L 0.22361 0.2 L 0.20764 0.18472 L 0.18976 0.18356 L 0.16893 0.19491 L 0.1566 0.2088 L 0.14723 0.23125 " pathEditMode="relative" ptsTypes="AAAAAAAAAAAAAAAAAAAAAA">
                                      <p:cBhvr>
                                        <p:cTn id="5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722 0.23125 L -0.00191 0.00092 " pathEditMode="relative" ptsTypes="AA">
                                      <p:cBhvr>
                                        <p:cTn id="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892480" cy="18002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Саша и Катя выполняли одинаковые задания.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Посмотрите, что у них получилось. Сравните записи.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WP_00200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20000" contrast="40000"/>
          </a:blip>
          <a:srcRect t="23946" b="26099"/>
          <a:stretch>
            <a:fillRect/>
          </a:stretch>
        </p:blipFill>
        <p:spPr>
          <a:xfrm>
            <a:off x="0" y="2276872"/>
            <a:ext cx="9144000" cy="4581128"/>
          </a:xfr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7524328" y="3573016"/>
            <a:ext cx="216024" cy="296416"/>
          </a:xfrm>
          <a:prstGeom prst="line">
            <a:avLst/>
          </a:prstGeom>
          <a:ln w="57150">
            <a:solidFill>
              <a:srgbClr val="FF33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3707904" y="4077072"/>
            <a:ext cx="216024" cy="296416"/>
          </a:xfrm>
          <a:prstGeom prst="line">
            <a:avLst/>
          </a:prstGeom>
          <a:ln w="57150">
            <a:solidFill>
              <a:srgbClr val="FF33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8028384" y="4581128"/>
            <a:ext cx="216024" cy="296416"/>
          </a:xfrm>
          <a:prstGeom prst="line">
            <a:avLst/>
          </a:prstGeom>
          <a:ln w="57150">
            <a:solidFill>
              <a:srgbClr val="FF33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3707904" y="5085184"/>
            <a:ext cx="216024" cy="296416"/>
          </a:xfrm>
          <a:prstGeom prst="line">
            <a:avLst/>
          </a:prstGeom>
          <a:ln w="57150">
            <a:solidFill>
              <a:srgbClr val="FF33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35896" y="3501008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3300"/>
                </a:solidFill>
              </a:rPr>
              <a:t>&gt;</a:t>
            </a:r>
            <a:endParaRPr lang="ru-RU" sz="4800" dirty="0">
              <a:solidFill>
                <a:srgbClr val="FF33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8304" y="2852936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3300"/>
                </a:solidFill>
              </a:rPr>
              <a:t>&gt;</a:t>
            </a:r>
            <a:endParaRPr lang="ru-RU" sz="4800" dirty="0">
              <a:solidFill>
                <a:srgbClr val="FF33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63888" y="4509120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3300"/>
                </a:solidFill>
              </a:rPr>
              <a:t>&gt;</a:t>
            </a:r>
            <a:endParaRPr lang="ru-RU" sz="4800" dirty="0">
              <a:solidFill>
                <a:srgbClr val="FF33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84368" y="4005064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3300"/>
                </a:solidFill>
              </a:rPr>
              <a:t>&gt;</a:t>
            </a:r>
            <a:endParaRPr lang="ru-RU" sz="48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1177</TotalTime>
  <Words>169</Words>
  <Application>Microsoft Office PowerPoint</Application>
  <PresentationFormat>Экран (4:3)</PresentationFormat>
  <Paragraphs>77</Paragraphs>
  <Slides>23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Городская</vt:lpstr>
      <vt:lpstr>Верные и неверные равенства и неравенства.</vt:lpstr>
      <vt:lpstr>Презентация PowerPoint</vt:lpstr>
      <vt:lpstr>Стоит трёхглавый великан Он правила расскажет нам, Кому куда идти и ехать, Чтоб не создать затор, помехи. Если загорелся красный, Стой! Движение опасно! Загорелся жёлтый свет, Ожидай, движенья нет! Свет зелёный на табло, Движение разрешено.</vt:lpstr>
      <vt:lpstr>Презентация PowerPoint</vt:lpstr>
      <vt:lpstr>Презентация PowerPoint</vt:lpstr>
      <vt:lpstr> Равенства и неравенства.</vt:lpstr>
      <vt:lpstr>Презентация PowerPoint</vt:lpstr>
      <vt:lpstr>25 февраля.</vt:lpstr>
      <vt:lpstr>Саша и Катя выполняли одинаковые задания.  Посмотрите, что у них получилось. Сравните записи.</vt:lpstr>
      <vt:lpstr>Cаша Катя</vt:lpstr>
      <vt:lpstr>Верные и неверные  равенства и неравенства</vt:lpstr>
      <vt:lpstr>физминутка</vt:lpstr>
      <vt:lpstr>Презентация PowerPoint</vt:lpstr>
      <vt:lpstr>Презентация PowerPoint</vt:lpstr>
      <vt:lpstr>ВЕРНОЕ  РАВЕНСТВО</vt:lpstr>
      <vt:lpstr>ВЕРНОЕ    НЕРАВЕНСТВО</vt:lpstr>
      <vt:lpstr>Физминутка для глаз</vt:lpstr>
      <vt:lpstr>Презентация PowerPoint</vt:lpstr>
      <vt:lpstr>Презентация PowerPoint</vt:lpstr>
      <vt:lpstr>Презентация PowerPoint</vt:lpstr>
      <vt:lpstr>РАВЕНСТВА И НЕРАВЕНСТВА</vt:lpstr>
      <vt:lpstr>До встречи, ребята! Будьте осторожны  на дорогах!</vt:lpstr>
      <vt:lpstr>Верные и неверные равенства и неравенства.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Ekaterina Alekseytseva</dc:creator>
  <cp:lastModifiedBy>пользователь</cp:lastModifiedBy>
  <cp:revision>109</cp:revision>
  <dcterms:created xsi:type="dcterms:W3CDTF">2014-02-16T11:48:07Z</dcterms:created>
  <dcterms:modified xsi:type="dcterms:W3CDTF">2014-02-25T00:24:49Z</dcterms:modified>
</cp:coreProperties>
</file>