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9"/>
  </p:notesMasterIdLst>
  <p:sldIdLst>
    <p:sldId id="256" r:id="rId2"/>
    <p:sldId id="257" r:id="rId3"/>
    <p:sldId id="282" r:id="rId4"/>
    <p:sldId id="258" r:id="rId5"/>
    <p:sldId id="259" r:id="rId6"/>
    <p:sldId id="260" r:id="rId7"/>
    <p:sldId id="284" r:id="rId8"/>
    <p:sldId id="285" r:id="rId9"/>
    <p:sldId id="261" r:id="rId10"/>
    <p:sldId id="263" r:id="rId11"/>
    <p:sldId id="264" r:id="rId12"/>
    <p:sldId id="266" r:id="rId13"/>
    <p:sldId id="271" r:id="rId14"/>
    <p:sldId id="267" r:id="rId15"/>
    <p:sldId id="268" r:id="rId16"/>
    <p:sldId id="270" r:id="rId17"/>
    <p:sldId id="272" r:id="rId18"/>
    <p:sldId id="274" r:id="rId19"/>
    <p:sldId id="283" r:id="rId20"/>
    <p:sldId id="273" r:id="rId21"/>
    <p:sldId id="275" r:id="rId22"/>
    <p:sldId id="276" r:id="rId23"/>
    <p:sldId id="277" r:id="rId24"/>
    <p:sldId id="279" r:id="rId25"/>
    <p:sldId id="278" r:id="rId26"/>
    <p:sldId id="280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175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FCACF-9462-4980-94B4-F1BBE4A4815B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8AF09-A726-4685-99D0-08065529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0203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Велосипедист.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8AF09-A726-4685-99D0-08065529F2E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Фильм древесный гриб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8AF09-A726-4685-99D0-08065529F2E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Фильм шампиньоны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8AF09-A726-4685-99D0-08065529F2E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Фильм ядовитые грибы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8AF09-A726-4685-99D0-08065529F2E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Фильм съедобные грибы.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8AF09-A726-4685-99D0-08065529F2E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Плесень – тоже гриб!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8AF09-A726-4685-99D0-08065529F2E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Фильм плесень пенициллин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8AF09-A726-4685-99D0-08065529F2E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Дрожжи – грибы.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8AF09-A726-4685-99D0-08065529F2E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14.06.2015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0;&#1072;&#1088;&#1090;&#1080;&#1085;&#1082;&#1080;%20&#1080;%20&#1074;&#1080;&#1076;&#1077;&#1086;\&#1044;&#1088;&#1077;&#1074;&#1077;&#1089;&#1085;&#1099;&#1081;%20&#1075;&#1088;&#1080;&#1073;.%20&#1063;&#1105;&#1088;&#1085;&#1099;&#1077;%20&#1044;&#1088;&#1086;&#1078;&#1072;&#1083;&#1082;&#1080;.mp4" TargetMode="Externa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0;&#1072;&#1088;&#1090;&#1080;&#1085;&#1082;&#1080;%20&#1080;%20&#1074;&#1080;&#1076;&#1077;&#1086;\&#1082;&#1072;&#1082;%20&#1074;&#1099;&#1088;&#1072;&#1097;&#1080;&#1074;&#1072;&#1102;&#1090;%20&#1096;&#1072;&#1084;&#1087;&#1080;&#1085;&#1100;&#1086;&#1085;&#1099;.mp4" TargetMode="Externa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0;&#1072;&#1088;&#1090;&#1080;&#1085;&#1082;&#1080;%20&#1080;%20&#1074;&#1080;&#1076;&#1077;&#1086;\&#1053;&#1077;&#1089;&#1098;&#1077;&#1076;&#1086;&#1073;&#1085;&#1099;&#1077;%20&#1075;&#1088;&#1080;&#1073;&#1099;%20&#1092;&#1086;&#1090;&#1086;%20&#1080;%20&#1085;&#1072;&#1079;&#1074;&#1072;&#1085;&#1080;&#1077;.%20&#1071;&#1076;&#1086;&#1074;&#1080;&#1090;&#1099;&#1077;%20&#1075;&#1088;&#1080;&#1073;&#1099;.mp4" TargetMode="Externa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0;&#1072;&#1088;&#1090;&#1080;&#1085;&#1082;&#1080;%20&#1080;%20&#1074;&#1080;&#1076;&#1077;&#1086;\&#1057;&#1098;&#1077;&#1076;&#1086;&#1073;&#1085;&#1099;&#1077;%20&#1090;&#1088;&#1091;&#1073;&#1095;&#1072;&#1090;&#1099;&#1077;%20&#1075;&#1088;&#1080;&#1073;&#1099;.%20&#1057;&#1098;&#1077;&#1076;&#1086;&#1073;&#1085;&#1099;&#1077;%20&#1075;&#1088;&#1080;&#1073;&#1099;%20&#1092;&#1086;&#1090;&#1086;%20&#1080;%20&#1085;&#1072;&#1079;&#1074;&#1072;&#1085;&#1080;&#1103;.mp4" TargetMode="Externa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0;&#1072;&#1088;&#1090;&#1080;&#1085;&#1082;&#1080;%20&#1080;%20&#1074;&#1080;&#1076;&#1077;&#1086;\&#1048;&#1089;&#1090;&#1086;&#1088;&#1080;&#1103;%20&#1089;&#1086;&#1079;&#1076;&#1072;&#1085;&#1080;&#1103;%20&#1087;&#1077;&#1085;&#1080;&#1094;&#1080;&#1083;&#1083;&#1080;&#1085;&#1072;.mp4" TargetMode="Externa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0;&#1072;&#1088;&#1090;&#1080;&#1085;&#1082;&#1080;%20&#1080;%20&#1074;&#1080;&#1076;&#1077;&#1086;\&#1044;&#1088;&#1086;&#1078;&#1078;&#1080;.mp4" TargetMode="Externa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hyperlink" Target="&#1042;&#1089;&#1090;&#1088;&#1086;&#1077;&#1085;.%20&#1092;&#1072;&#1081;&#1083;&#1099;/&#1057;&#1080;&#1084;&#1072;&#1082;&#1086;&#1074;&#1072;%20&#1056;&#1077;&#1076;&#1082;&#1080;&#1077;%20&#1088;&#1072;&#1089;&#1090;&#1077;&#1085;&#1080;&#1103;.pptx" TargetMode="External"/><Relationship Id="rId3" Type="http://schemas.openxmlformats.org/officeDocument/2006/relationships/hyperlink" Target="&#1042;&#1089;&#1090;&#1088;&#1086;&#1077;&#1085;.%20&#1092;&#1072;&#1081;&#1083;&#1099;/&#1054;&#1083;&#1103;%20&#1055;&#1072;&#1087;&#1086;&#1088;&#1086;&#1090;&#1085;&#1080;&#1082;&#1080;.pptx" TargetMode="External"/><Relationship Id="rId7" Type="http://schemas.openxmlformats.org/officeDocument/2006/relationships/hyperlink" Target="&#1042;&#1089;&#1090;&#1088;&#1086;&#1077;&#1085;.%20&#1092;&#1072;&#1081;&#1083;&#1099;/&#1072;&#1088;&#1080;&#1096;&#1072;%20&#1085;&#1087;&#1103;&#1090;&#1100;%20&#1092;&#1072;&#1082;&#1090;&#1086;&#1074;%20&#1086;%20&#1088;&#1080;&#1089;&#1077;.ppt" TargetMode="External"/><Relationship Id="rId12" Type="http://schemas.openxmlformats.org/officeDocument/2006/relationships/image" Target="../media/image6.jpeg"/><Relationship Id="rId2" Type="http://schemas.openxmlformats.org/officeDocument/2006/relationships/hyperlink" Target="&#1042;&#1089;&#1090;&#1088;&#1086;&#1077;&#1085;.%20&#1092;&#1072;&#1081;&#1083;&#1099;/&#1056;&#1072;&#1089;&#1090;&#1077;&#1085;&#1080;&#1103;%20&#1087;&#1091;&#1090;&#1077;&#1096;&#1077;&#1089;&#1090;&#1074;&#1077;&#1085;&#1085;&#1080;&#1082;&#1080;.pptx" TargetMode="External"/><Relationship Id="rId16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hyperlink" Target="&#1042;&#1089;&#1090;&#1088;&#1086;&#1077;&#1085;.%20&#1092;&#1072;&#1081;&#1083;&#1099;/&#1050;&#1072;&#1088;&#1090;&#1086;&#1092;&#1077;&#1083;&#1100;%20&#1050;&#1088;&#1072;&#1095;&#1082;&#1086;&#1074;.pptx" TargetMode="External"/><Relationship Id="rId5" Type="http://schemas.openxmlformats.org/officeDocument/2006/relationships/hyperlink" Target="&#1042;&#1089;&#1090;&#1088;&#1086;&#1077;&#1085;.%20&#1092;&#1072;&#1081;&#1083;&#1099;/&#1087;&#1086;&#1084;&#1080;&#1076;&#1086;&#1088;&#1099;%20-%20&#1101;&#1090;&#1086;%20&#1080;&#1085;&#1090;&#1077;&#1088;&#1077;&#1089;&#1085;&#1086;!.pptx" TargetMode="External"/><Relationship Id="rId15" Type="http://schemas.openxmlformats.org/officeDocument/2006/relationships/hyperlink" Target="&#1042;&#1089;&#1090;&#1088;&#1086;&#1077;&#1085;.%20&#1092;&#1072;&#1081;&#1083;&#1099;/&#1053;&#1072;%20&#1057;&#1077;&#1085;%20&#1057;&#1077;&#1085;%20&#1093;&#1080;&#1097;&#1085;&#1099;&#1077;%20&#1088;&#1072;&#1089;&#1090;&#1077;&#1085;&#1080;&#1103;.ppt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hyperlink" Target="&#1042;&#1089;&#1090;&#1088;&#1086;&#1077;&#1085;.%20&#1092;&#1072;&#1081;&#1083;&#1099;/&#1058;&#1099;&#1082;&#1074;&#1072;.pptx" TargetMode="External"/><Relationship Id="rId1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0;&#1072;&#1088;&#1090;&#1080;&#1085;&#1082;&#1080;%20&#1080;%20&#1074;&#1080;&#1076;&#1077;&#1086;\&#1071;&#1095;&#1084;&#1077;&#1085;&#1077;&#1074;&#1072;%20&#1052;.&#1040;.%20&#1060;&#1080;&#1079;&#1084;&#1080;&#1085;&#1091;&#1090;&#1082;&#1072;%20&#1047;&#1083;&#1072;&#1103;%20&#1058;&#1091;&#1095;&#1082;&#1072;.wmv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268760"/>
            <a:ext cx="7406640" cy="2408288"/>
          </a:xfrm>
        </p:spPr>
        <p:txBody>
          <a:bodyPr>
            <a:noAutofit/>
          </a:bodyPr>
          <a:lstStyle/>
          <a:p>
            <a:r>
              <a:rPr lang="ru-RU" sz="5400" dirty="0" smtClean="0"/>
              <a:t>Грибы. </a:t>
            </a:r>
            <a:br>
              <a:rPr lang="ru-RU" sz="5400" dirty="0" smtClean="0"/>
            </a:br>
            <a:r>
              <a:rPr lang="ru-RU" sz="5400" dirty="0" smtClean="0"/>
              <a:t>Грибы съедобные и ядовитые.</a:t>
            </a:r>
            <a:endParaRPr lang="ru-RU" sz="54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475656" y="4365104"/>
            <a:ext cx="3600400" cy="50405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Окружающий мир. 2 класс.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588224" y="5517232"/>
            <a:ext cx="22911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</a:t>
            </a:r>
            <a:r>
              <a:rPr lang="ru-RU" dirty="0" err="1" smtClean="0"/>
              <a:t>нач</a:t>
            </a:r>
            <a:r>
              <a:rPr lang="ru-RU" dirty="0" smtClean="0"/>
              <a:t>. классов</a:t>
            </a:r>
          </a:p>
          <a:p>
            <a:r>
              <a:rPr lang="ru-RU" dirty="0" err="1" smtClean="0"/>
              <a:t>Присухина</a:t>
            </a:r>
            <a:r>
              <a:rPr lang="ru-RU" dirty="0" smtClean="0"/>
              <a:t> О.Н. </a:t>
            </a:r>
          </a:p>
          <a:p>
            <a:r>
              <a:rPr lang="ru-RU" dirty="0" smtClean="0"/>
              <a:t>МБОУ СОШ №29</a:t>
            </a:r>
          </a:p>
          <a:p>
            <a:r>
              <a:rPr lang="ru-RU" dirty="0" smtClean="0"/>
              <a:t>г. Хабаровск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187624" y="476672"/>
            <a:ext cx="7667138" cy="5616624"/>
            <a:chOff x="1115616" y="476672"/>
            <a:chExt cx="7667138" cy="561662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4228" t="5634" r="4870" b="5633"/>
            <a:stretch>
              <a:fillRect/>
            </a:stretch>
          </p:blipFill>
          <p:spPr bwMode="auto">
            <a:xfrm>
              <a:off x="1115616" y="476672"/>
              <a:ext cx="7667138" cy="5616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Прямоугольник 4"/>
            <p:cNvSpPr/>
            <p:nvPr/>
          </p:nvSpPr>
          <p:spPr>
            <a:xfrm>
              <a:off x="1115616" y="5301208"/>
              <a:ext cx="504056" cy="792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9" t="6328" r="4269" b="14804"/>
          <a:stretch>
            <a:fillRect/>
          </a:stretch>
        </p:blipFill>
        <p:spPr bwMode="auto">
          <a:xfrm>
            <a:off x="1115616" y="620688"/>
            <a:ext cx="790030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0134117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187624" y="1628800"/>
            <a:ext cx="7711824" cy="4680520"/>
            <a:chOff x="1187624" y="1412776"/>
            <a:chExt cx="7711824" cy="468052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975" t="34105" r="4173" b="3704"/>
            <a:stretch>
              <a:fillRect/>
            </a:stretch>
          </p:blipFill>
          <p:spPr bwMode="auto">
            <a:xfrm>
              <a:off x="1187624" y="1412776"/>
              <a:ext cx="7711824" cy="4680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1187624" y="5301208"/>
              <a:ext cx="648072" cy="792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259632" y="188640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Нити грибниц оплетают корни деревьев и помогают им всасывать из почвы воду и соли, взамен получая питательные вещества.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987383831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92088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Грибы быстро заселяют пни. Они перерабатывают мертвую древесину и очищают лес.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пен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1340768"/>
            <a:ext cx="4224470" cy="2376264"/>
          </a:xfrm>
        </p:spPr>
      </p:pic>
      <p:pic>
        <p:nvPicPr>
          <p:cNvPr id="6" name="Рисунок 5" descr="пень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340768"/>
            <a:ext cx="3657600" cy="2743200"/>
          </a:xfrm>
          <a:prstGeom prst="rect">
            <a:avLst/>
          </a:prstGeom>
        </p:spPr>
      </p:pic>
      <p:pic>
        <p:nvPicPr>
          <p:cNvPr id="7" name="Рисунок 6" descr="пень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4293096"/>
            <a:ext cx="2915816" cy="2186862"/>
          </a:xfrm>
          <a:prstGeom prst="rect">
            <a:avLst/>
          </a:prstGeom>
        </p:spPr>
      </p:pic>
      <p:pic>
        <p:nvPicPr>
          <p:cNvPr id="8" name="Рисунок 7" descr="пень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1600" y="3933056"/>
            <a:ext cx="3456384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3676678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rot="16200000">
            <a:off x="-2399144" y="2803808"/>
            <a:ext cx="5841896" cy="104360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Древесный гриб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Древесный гриб. Чёрные Дрожал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7" y="404664"/>
            <a:ext cx="7968886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854468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498080" cy="1084982"/>
          </a:xfrm>
        </p:spPr>
        <p:txBody>
          <a:bodyPr>
            <a:normAutofit/>
          </a:bodyPr>
          <a:lstStyle/>
          <a:p>
            <a:r>
              <a:rPr lang="ru-RU" dirty="0" smtClean="0"/>
              <a:t>Грибы вкусны и питательны.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21" t="12455" r="2292" b="8170"/>
          <a:stretch>
            <a:fillRect/>
          </a:stretch>
        </p:blipFill>
        <p:spPr bwMode="auto">
          <a:xfrm>
            <a:off x="1187624" y="1196752"/>
            <a:ext cx="7569547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52689747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rot="16200000">
            <a:off x="-2399144" y="2803808"/>
            <a:ext cx="5841896" cy="104360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Грибы шампиньоны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как выращивают шампиньон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404664"/>
            <a:ext cx="7920880" cy="594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5333274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49808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Ядовитые грибы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52" t="12000" r="3189" b="8000"/>
          <a:stretch>
            <a:fillRect/>
          </a:stretch>
        </p:blipFill>
        <p:spPr bwMode="auto">
          <a:xfrm>
            <a:off x="1187624" y="1268760"/>
            <a:ext cx="758964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82475271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Будьте осторожны!</a:t>
            </a:r>
            <a:endParaRPr lang="ru-RU" sz="6000" b="1" dirty="0"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pic>
        <p:nvPicPr>
          <p:cNvPr id="4" name="Содержимое 3" descr="исп гриб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484784"/>
            <a:ext cx="6552728" cy="4914546"/>
          </a:xfrm>
        </p:spPr>
      </p:pic>
    </p:spTree>
    <p:extLst>
      <p:ext uri="{BB962C8B-B14F-4D97-AF65-F5344CB8AC3E}">
        <p14:creationId xmlns:p14="http://schemas.microsoft.com/office/powerpoint/2010/main" xmlns="" val="2501870121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498080" cy="868958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Бледная поганка!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блед поган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268760"/>
            <a:ext cx="6408712" cy="4845296"/>
          </a:xfr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24744"/>
            <a:ext cx="749808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solidFill>
                  <a:schemeClr val="accent2">
                    <a:lumMod val="50000"/>
                  </a:schemeClr>
                </a:solidFill>
                <a:effectLst/>
              </a:rPr>
              <a:t>ЖИВАЯ ПРИРОДА</a:t>
            </a:r>
            <a:endParaRPr lang="ru-RU" sz="6600" b="1" cap="all" dirty="0">
              <a:ln w="0"/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547664" y="4869160"/>
            <a:ext cx="2736304" cy="504056"/>
          </a:xfrm>
          <a:prstGeom prst="rect">
            <a:avLst/>
          </a:prstGeom>
        </p:spPr>
        <p:txBody>
          <a:bodyPr tIns="0" anchor="ctr">
            <a:normAutofit fontScale="85000" lnSpcReduction="10000"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6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ЦАРСТВО ГРИБОВ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644008" y="4941168"/>
            <a:ext cx="3168352" cy="360040"/>
          </a:xfrm>
          <a:prstGeom prst="rect">
            <a:avLst/>
          </a:prstGeom>
        </p:spPr>
        <p:txBody>
          <a:bodyPr tIns="0" anchor="ctr">
            <a:normAutofit fontScale="85000" lnSpcReduction="10000"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ЦАРСТВО ЖИВОТНЫХ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436096" y="3573016"/>
            <a:ext cx="3050664" cy="504056"/>
          </a:xfrm>
          <a:prstGeom prst="rect">
            <a:avLst/>
          </a:prstGeom>
        </p:spPr>
        <p:txBody>
          <a:bodyPr tIns="0" anchor="ctr">
            <a:normAutofit fontScale="85000" lnSpcReduction="10000"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ЦАРСТВО БАКТЕРИЙ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755576" y="3573016"/>
            <a:ext cx="3168352" cy="504056"/>
          </a:xfrm>
          <a:prstGeom prst="rect">
            <a:avLst/>
          </a:prstGeom>
        </p:spPr>
        <p:txBody>
          <a:bodyPr tIns="0" anchor="ctr">
            <a:normAutofit/>
          </a:bodyPr>
          <a:lstStyle/>
          <a:p>
            <a:pPr marL="27432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200" dirty="0" smtClean="0">
                <a:solidFill>
                  <a:schemeClr val="tx2">
                    <a:shade val="30000"/>
                    <a:satMod val="150000"/>
                  </a:schemeClr>
                </a:solidFill>
              </a:rPr>
              <a:t>ЦАРСТВО РАСТЕНИЙ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220072" y="2348880"/>
            <a:ext cx="1080120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699792" y="2348880"/>
            <a:ext cx="1008112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3779912" y="2348880"/>
            <a:ext cx="432048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716016" y="2348880"/>
            <a:ext cx="504056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-2399144" y="2803808"/>
            <a:ext cx="5841896" cy="1043608"/>
          </a:xfrm>
        </p:spPr>
        <p:txBody>
          <a:bodyPr/>
          <a:lstStyle/>
          <a:p>
            <a:r>
              <a:rPr lang="ru-RU" dirty="0" smtClean="0"/>
              <a:t>Ядовитые грибы</a:t>
            </a:r>
            <a:endParaRPr lang="ru-RU" dirty="0"/>
          </a:p>
        </p:txBody>
      </p:sp>
      <p:pic>
        <p:nvPicPr>
          <p:cNvPr id="4" name="Несъедобные грибы фото и название. Ядовитые гриб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15616" y="404664"/>
            <a:ext cx="7920880" cy="594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6805272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rot="16200000">
            <a:off x="-2399144" y="2803808"/>
            <a:ext cx="5841896" cy="104360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Съедобные грибы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ъедобные трубчатые грибы. Съедобные грибы фото и названи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7" y="404664"/>
            <a:ext cx="8016891" cy="601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255579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Плесень – тоже гриб!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/>
            </a:endParaRPr>
          </a:p>
        </p:txBody>
      </p:sp>
      <p:pic>
        <p:nvPicPr>
          <p:cNvPr id="4" name="Содержимое 3" descr="плесень синяя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331640" y="3933056"/>
            <a:ext cx="2884594" cy="2160240"/>
          </a:xfrm>
        </p:spPr>
      </p:pic>
      <p:pic>
        <p:nvPicPr>
          <p:cNvPr id="5" name="Рисунок 4" descr="хлеб плесен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1412776"/>
            <a:ext cx="3168352" cy="2182922"/>
          </a:xfrm>
          <a:prstGeom prst="rect">
            <a:avLst/>
          </a:prstGeom>
        </p:spPr>
      </p:pic>
      <p:pic>
        <p:nvPicPr>
          <p:cNvPr id="8" name="Рисунок 7" descr="бел с плесенью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1412776"/>
            <a:ext cx="3456384" cy="2243770"/>
          </a:xfrm>
          <a:prstGeom prst="rect">
            <a:avLst/>
          </a:prstGeom>
        </p:spPr>
      </p:pic>
      <p:pic>
        <p:nvPicPr>
          <p:cNvPr id="6" name="Рисунок 5" descr="хлеб с плесенью в виде парика.jpg"/>
          <p:cNvPicPr>
            <a:picLocks noChangeAspect="1"/>
          </p:cNvPicPr>
          <p:nvPr/>
        </p:nvPicPr>
        <p:blipFill>
          <a:blip r:embed="rId7" cstate="print"/>
          <a:srcRect l="7157" r="6957"/>
          <a:stretch>
            <a:fillRect/>
          </a:stretch>
        </p:blipFill>
        <p:spPr>
          <a:xfrm>
            <a:off x="6732240" y="4005064"/>
            <a:ext cx="1942769" cy="2160240"/>
          </a:xfrm>
          <a:prstGeom prst="rect">
            <a:avLst/>
          </a:prstGeom>
        </p:spPr>
      </p:pic>
      <p:pic>
        <p:nvPicPr>
          <p:cNvPr id="7" name="Рисунок 6" descr="черн с плесенью.jpg"/>
          <p:cNvPicPr>
            <a:picLocks noChangeAspect="1"/>
          </p:cNvPicPr>
          <p:nvPr/>
        </p:nvPicPr>
        <p:blipFill>
          <a:blip r:embed="rId8" cstate="print"/>
          <a:srcRect l="7143" r="10714"/>
          <a:stretch>
            <a:fillRect/>
          </a:stretch>
        </p:blipFill>
        <p:spPr>
          <a:xfrm>
            <a:off x="4427984" y="3861048"/>
            <a:ext cx="204830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9033036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rot="16200000">
            <a:off x="-2399144" y="2803808"/>
            <a:ext cx="5841896" cy="104360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Полезная плесень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История создания пенициллин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404664"/>
            <a:ext cx="7992888" cy="59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256494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Дрожжи – грибы.</a:t>
            </a:r>
            <a:endParaRPr lang="ru-RU" dirty="0"/>
          </a:p>
        </p:txBody>
      </p:sp>
      <p:pic>
        <p:nvPicPr>
          <p:cNvPr id="4" name="Содержимое 3" descr="Дрожжи_сухие_активны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412776"/>
            <a:ext cx="3600450" cy="4800600"/>
          </a:xfrm>
        </p:spPr>
      </p:pic>
      <p:pic>
        <p:nvPicPr>
          <p:cNvPr id="5" name="Рисунок 4" descr="дрожжи хлеб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27550" y="1640802"/>
            <a:ext cx="2400267" cy="1800200"/>
          </a:xfrm>
          <a:prstGeom prst="rect">
            <a:avLst/>
          </a:prstGeom>
        </p:spPr>
      </p:pic>
      <p:pic>
        <p:nvPicPr>
          <p:cNvPr id="6" name="Рисунок 5" descr="дрожжи мелки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077072"/>
            <a:ext cx="2599769" cy="1944216"/>
          </a:xfrm>
          <a:prstGeom prst="rect">
            <a:avLst/>
          </a:prstGeom>
        </p:spPr>
      </p:pic>
      <p:pic>
        <p:nvPicPr>
          <p:cNvPr id="7" name="Рисунок 6" descr="булочк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1484784"/>
            <a:ext cx="2339752" cy="1754814"/>
          </a:xfrm>
          <a:prstGeom prst="rect">
            <a:avLst/>
          </a:prstGeom>
        </p:spPr>
      </p:pic>
      <p:pic>
        <p:nvPicPr>
          <p:cNvPr id="8" name="Рисунок 7" descr="ттест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418850" y="3958414"/>
            <a:ext cx="2507117" cy="188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2609729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rot="16200000">
            <a:off x="-2399144" y="2803808"/>
            <a:ext cx="5841896" cy="104360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Дрожжи - грибы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Дрожж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404664"/>
            <a:ext cx="7992888" cy="59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879778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1926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Грибы – живые организмы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 smtClean="0"/>
              <a:t>Какое значение для человека имеют знания о грибах?</a:t>
            </a:r>
          </a:p>
          <a:p>
            <a:pPr marL="82296" indent="0">
              <a:buNone/>
            </a:pPr>
            <a:r>
              <a:rPr lang="ru-RU" dirty="0" smtClean="0"/>
              <a:t>Назовите деревья, около которых растут грибы.</a:t>
            </a:r>
          </a:p>
          <a:p>
            <a:pPr marL="82296" indent="0">
              <a:buNone/>
            </a:pPr>
            <a:r>
              <a:rPr lang="ru-RU" dirty="0" smtClean="0"/>
              <a:t>Грибы – живые организмы. Почему мы с уважением относимся ко всему живому на Земле?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5957970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 flipH="1">
            <a:off x="1331640" y="980728"/>
            <a:ext cx="3240360" cy="1728192"/>
          </a:xfrm>
          <a:prstGeom prst="wedgeRoundRectCallout">
            <a:avLst>
              <a:gd name="adj1" fmla="val -52114"/>
              <a:gd name="adj2" fmla="val 111350"/>
              <a:gd name="adj3" fmla="val 16667"/>
            </a:avLst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3240360" cy="16561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Спасибо 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 внимание!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аниме гриб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908720"/>
            <a:ext cx="3828731" cy="4800600"/>
          </a:xfrm>
        </p:spPr>
      </p:pic>
    </p:spTree>
    <p:extLst>
      <p:ext uri="{BB962C8B-B14F-4D97-AF65-F5344CB8AC3E}">
        <p14:creationId xmlns:p14="http://schemas.microsoft.com/office/powerpoint/2010/main" xmlns="" val="341880307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9808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 action="ppaction://hlinkpres?slideindex=1&amp;slidetitle="/>
              </a:rPr>
              <a:t>Растения путешественники</a:t>
            </a:r>
            <a:endParaRPr lang="ru-RU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hlinkClick r:id="rId2" action="ppaction://hlinkpres?slideindex=1&amp;slidetitle="/>
            </a:endParaRPr>
          </a:p>
        </p:txBody>
      </p:sp>
      <p:pic>
        <p:nvPicPr>
          <p:cNvPr id="4" name="Содержимое 3" descr="paporotnik.jpg">
            <a:hlinkClick r:id="rId3" action="ppaction://hlinkpres?slideindex=1&amp;slidetitle=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83568" y="1340768"/>
            <a:ext cx="3460008" cy="2160240"/>
          </a:xfrm>
        </p:spPr>
      </p:pic>
      <p:pic>
        <p:nvPicPr>
          <p:cNvPr id="6" name="Рисунок 5" descr="Помидор-2.jpg">
            <a:hlinkClick r:id="rId5" action="ppaction://hlinkpres?slideindex=1&amp;slidetitle=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1340768"/>
            <a:ext cx="3960440" cy="2970330"/>
          </a:xfrm>
          <a:prstGeom prst="rect">
            <a:avLst/>
          </a:prstGeom>
        </p:spPr>
      </p:pic>
      <p:pic>
        <p:nvPicPr>
          <p:cNvPr id="7" name="Рисунок 6" descr="рис.jpg">
            <a:hlinkClick r:id="rId7" action="ppaction://hlinkpres?slideindex=1&amp;slidetitle=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95736" y="4437112"/>
            <a:ext cx="3024645" cy="2011381"/>
          </a:xfrm>
          <a:prstGeom prst="rect">
            <a:avLst/>
          </a:prstGeom>
        </p:spPr>
      </p:pic>
      <p:pic>
        <p:nvPicPr>
          <p:cNvPr id="8" name="Рисунок 7" descr="тыква.jpg">
            <a:hlinkClick r:id="rId9" action="ppaction://hlinkpres?slideindex=1&amp;slidetitle=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1560" y="3573016"/>
            <a:ext cx="2453258" cy="1751626"/>
          </a:xfrm>
          <a:prstGeom prst="rect">
            <a:avLst/>
          </a:prstGeom>
        </p:spPr>
      </p:pic>
      <p:pic>
        <p:nvPicPr>
          <p:cNvPr id="5" name="Рисунок 4" descr="картофель.jpg">
            <a:hlinkClick r:id="rId11" action="ppaction://hlinkpres?slideindex=1&amp;slidetitle=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580112" y="3573016"/>
            <a:ext cx="2915376" cy="2881508"/>
          </a:xfrm>
          <a:prstGeom prst="rect">
            <a:avLst/>
          </a:prstGeom>
        </p:spPr>
      </p:pic>
      <p:pic>
        <p:nvPicPr>
          <p:cNvPr id="10" name="Рисунок 9" descr="vosklik.gif">
            <a:hlinkClick r:id="rId13" action="ppaction://hlinkpres?slideindex=1&amp;slidetitle=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59632" y="5733256"/>
            <a:ext cx="371118" cy="603067"/>
          </a:xfrm>
          <a:prstGeom prst="rect">
            <a:avLst/>
          </a:prstGeom>
        </p:spPr>
      </p:pic>
      <p:pic>
        <p:nvPicPr>
          <p:cNvPr id="11" name="Рисунок 10" descr="vopros.gif">
            <a:hlinkClick r:id="rId15" action="ppaction://hlinkpres?slideindex=1&amp;slidetitle="/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83568" y="5589240"/>
            <a:ext cx="495300" cy="619125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ГРИБЫ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41277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Нарисуй гриб. Запиши название гриба.</a:t>
            </a:r>
            <a:endParaRPr lang="ru-RU" sz="2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8488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</a:t>
            </a:r>
            <a:r>
              <a:rPr lang="ru-RU" smtClean="0"/>
              <a:t>: Грибы </a:t>
            </a:r>
            <a:r>
              <a:rPr lang="ru-RU" dirty="0" smtClean="0"/>
              <a:t>				17.04.15.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412776"/>
            <a:ext cx="6552728" cy="4896544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2600" i="1" dirty="0" smtClean="0"/>
              <a:t>стр. 70</a:t>
            </a:r>
          </a:p>
          <a:p>
            <a:pPr>
              <a:buNone/>
            </a:pPr>
            <a:r>
              <a:rPr lang="ru-RU" sz="2600" dirty="0" smtClean="0"/>
              <a:t>	живые организмы (не растения, не животные).</a:t>
            </a:r>
          </a:p>
          <a:p>
            <a:pPr>
              <a:buNone/>
            </a:pPr>
            <a:r>
              <a:rPr lang="ru-RU" sz="2600" dirty="0" smtClean="0"/>
              <a:t>	</a:t>
            </a:r>
          </a:p>
          <a:p>
            <a:pPr>
              <a:buNone/>
            </a:pPr>
            <a:r>
              <a:rPr lang="ru-RU" sz="2600" dirty="0" smtClean="0"/>
              <a:t>			ножка со шляпкой(над землёй).</a:t>
            </a:r>
          </a:p>
          <a:p>
            <a:pPr>
              <a:buNone/>
            </a:pPr>
            <a:r>
              <a:rPr lang="ru-RU" sz="2600" dirty="0" smtClean="0"/>
              <a:t>	</a:t>
            </a:r>
          </a:p>
          <a:p>
            <a:pPr>
              <a:buNone/>
            </a:pPr>
            <a:r>
              <a:rPr lang="ru-RU" sz="2600" dirty="0" smtClean="0"/>
              <a:t>		основная и самая важная часть гриба, тонкие белые нити  (спрятана в почве).</a:t>
            </a:r>
          </a:p>
          <a:p>
            <a:pPr>
              <a:buNone/>
            </a:pPr>
            <a:r>
              <a:rPr lang="ru-RU" sz="2600" dirty="0" smtClean="0"/>
              <a:t> 	</a:t>
            </a:r>
          </a:p>
          <a:p>
            <a:pPr>
              <a:buNone/>
            </a:pPr>
            <a:r>
              <a:rPr lang="ru-RU" sz="2600" dirty="0" smtClean="0"/>
              <a:t>	рассеиваются, дают развитие новым грибницам (в нижней части шляпки).</a:t>
            </a:r>
            <a:endParaRPr lang="ru-RU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1876327"/>
            <a:ext cx="144016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800" dirty="0" smtClean="0"/>
              <a:t>Грибы –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3212976"/>
            <a:ext cx="2808312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800" dirty="0" smtClean="0"/>
              <a:t>Плодовое тело –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115616" y="4149080"/>
            <a:ext cx="194421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800" dirty="0" smtClean="0"/>
              <a:t>Грибница –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115616" y="5507650"/>
            <a:ext cx="158417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800" dirty="0" smtClean="0"/>
              <a:t>Споры –</a:t>
            </a:r>
            <a:endParaRPr lang="ru-RU" sz="2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29112005063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836712"/>
            <a:ext cx="8568951" cy="57626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4968552" cy="72008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Строение гриба</a:t>
            </a:r>
            <a:endParaRPr lang="ru-RU" sz="4800" b="1" dirty="0"/>
          </a:p>
        </p:txBody>
      </p:sp>
      <p:cxnSp>
        <p:nvCxnSpPr>
          <p:cNvPr id="16" name="Прямая соединительная линия 15"/>
          <p:cNvCxnSpPr>
            <a:stCxn id="32" idx="3"/>
          </p:cNvCxnSpPr>
          <p:nvPr/>
        </p:nvCxnSpPr>
        <p:spPr>
          <a:xfrm>
            <a:off x="4139952" y="1530370"/>
            <a:ext cx="1296144" cy="60248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33" idx="3"/>
          </p:cNvCxnSpPr>
          <p:nvPr/>
        </p:nvCxnSpPr>
        <p:spPr>
          <a:xfrm>
            <a:off x="4139952" y="2106434"/>
            <a:ext cx="1440160" cy="81851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31" idx="3"/>
          </p:cNvCxnSpPr>
          <p:nvPr/>
        </p:nvCxnSpPr>
        <p:spPr>
          <a:xfrm>
            <a:off x="4139952" y="2682498"/>
            <a:ext cx="2160240" cy="139457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30" idx="2"/>
          </p:cNvCxnSpPr>
          <p:nvPr/>
        </p:nvCxnSpPr>
        <p:spPr>
          <a:xfrm>
            <a:off x="1439652" y="3808204"/>
            <a:ext cx="3060340" cy="214107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11560" y="328498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Грибница</a:t>
            </a:r>
            <a:endParaRPr lang="ru-RU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2699792" y="242088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Ножка</a:t>
            </a:r>
            <a:endParaRPr lang="ru-RU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2699792" y="126876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Шляпка</a:t>
            </a:r>
            <a:endParaRPr lang="ru-RU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2699792" y="18448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Споры</a:t>
            </a:r>
            <a:endParaRPr lang="ru-RU" sz="2800" dirty="0"/>
          </a:p>
        </p:txBody>
      </p:sp>
      <p:sp>
        <p:nvSpPr>
          <p:cNvPr id="46" name="TextBox 45"/>
          <p:cNvSpPr txBox="1"/>
          <p:nvPr/>
        </p:nvSpPr>
        <p:spPr>
          <a:xfrm>
            <a:off x="251520" y="1844825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Плодовое тело</a:t>
            </a:r>
            <a:endParaRPr lang="ru-RU" sz="2400" b="1" dirty="0"/>
          </a:p>
        </p:txBody>
      </p:sp>
      <p:cxnSp>
        <p:nvCxnSpPr>
          <p:cNvPr id="47" name="Прямая соединительная линия 46"/>
          <p:cNvCxnSpPr>
            <a:stCxn id="46" idx="2"/>
          </p:cNvCxnSpPr>
          <p:nvPr/>
        </p:nvCxnSpPr>
        <p:spPr>
          <a:xfrm>
            <a:off x="1403648" y="2306490"/>
            <a:ext cx="3456384" cy="241865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Левая фигурная скобка 49"/>
          <p:cNvSpPr/>
          <p:nvPr/>
        </p:nvSpPr>
        <p:spPr>
          <a:xfrm>
            <a:off x="2483768" y="1340768"/>
            <a:ext cx="288032" cy="1512168"/>
          </a:xfrm>
          <a:prstGeom prst="leftBrace">
            <a:avLst>
              <a:gd name="adj1" fmla="val 108435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аниме гриб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0409" y="2204864"/>
            <a:ext cx="3224933" cy="4043536"/>
          </a:xfrm>
        </p:spPr>
      </p:pic>
      <p:sp>
        <p:nvSpPr>
          <p:cNvPr id="4" name="Прямоугольник 3"/>
          <p:cNvSpPr/>
          <p:nvPr/>
        </p:nvSpPr>
        <p:spPr>
          <a:xfrm>
            <a:off x="1187624" y="548680"/>
            <a:ext cx="705279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ФИЗМИНУТКА</a:t>
            </a:r>
            <a:endParaRPr lang="ru-RU" sz="6600" dirty="0" smtClean="0"/>
          </a:p>
          <a:p>
            <a:pPr algn="ctr"/>
            <a:endParaRPr lang="ru-RU" sz="6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remove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 rot="16200000">
            <a:off x="-2399144" y="2803808"/>
            <a:ext cx="5841896" cy="104360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Грибной дождик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Ячменева М.А. Физминутка Злая Тучка.wmv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404664"/>
            <a:ext cx="7920880" cy="594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69" t="6328" r="4269" b="4172"/>
          <a:stretch>
            <a:fillRect/>
          </a:stretch>
        </p:blipFill>
        <p:spPr bwMode="auto">
          <a:xfrm>
            <a:off x="1259632" y="476672"/>
            <a:ext cx="7648169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462</TotalTime>
  <Words>208</Words>
  <Application>Microsoft Office PowerPoint</Application>
  <PresentationFormat>Экран (4:3)</PresentationFormat>
  <Paragraphs>70</Paragraphs>
  <Slides>27</Slides>
  <Notes>8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Солнцестояние</vt:lpstr>
      <vt:lpstr>Грибы.  Грибы съедобные и ядовитые.</vt:lpstr>
      <vt:lpstr>ЖИВАЯ ПРИРОДА</vt:lpstr>
      <vt:lpstr>Растения путешественники</vt:lpstr>
      <vt:lpstr>ГРИБЫ</vt:lpstr>
      <vt:lpstr>Тема: Грибы     17.04.15.</vt:lpstr>
      <vt:lpstr>Строение гриба</vt:lpstr>
      <vt:lpstr>Слайд 7</vt:lpstr>
      <vt:lpstr>Слайд 8</vt:lpstr>
      <vt:lpstr>Слайд 9</vt:lpstr>
      <vt:lpstr>Слайд 10</vt:lpstr>
      <vt:lpstr>Слайд 11</vt:lpstr>
      <vt:lpstr>Слайд 12</vt:lpstr>
      <vt:lpstr>Грибы быстро заселяют пни. Они перерабатывают мертвую древесину и очищают лес.</vt:lpstr>
      <vt:lpstr>Слайд 14</vt:lpstr>
      <vt:lpstr>Грибы вкусны и питательны.</vt:lpstr>
      <vt:lpstr>Слайд 16</vt:lpstr>
      <vt:lpstr>Ядовитые грибы</vt:lpstr>
      <vt:lpstr>Будьте осторожны!</vt:lpstr>
      <vt:lpstr>Бледная поганка!</vt:lpstr>
      <vt:lpstr>Ядовитые грибы</vt:lpstr>
      <vt:lpstr>Слайд 21</vt:lpstr>
      <vt:lpstr>Плесень – тоже гриб!</vt:lpstr>
      <vt:lpstr>Слайд 23</vt:lpstr>
      <vt:lpstr>Дрожжи – грибы.</vt:lpstr>
      <vt:lpstr>Слайд 25</vt:lpstr>
      <vt:lpstr>Грибы – живые организмы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Живая природа</dc:title>
  <dc:creator>Ekaterina Alekseytseva</dc:creator>
  <cp:lastModifiedBy>Ekaterina Alekseytseva</cp:lastModifiedBy>
  <cp:revision>100</cp:revision>
  <dcterms:created xsi:type="dcterms:W3CDTF">2015-04-14T09:58:03Z</dcterms:created>
  <dcterms:modified xsi:type="dcterms:W3CDTF">2015-06-14T08:09:31Z</dcterms:modified>
</cp:coreProperties>
</file>