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52" r:id="rId2"/>
    <p:sldId id="451" r:id="rId3"/>
    <p:sldId id="455" r:id="rId4"/>
    <p:sldId id="260" r:id="rId5"/>
    <p:sldId id="333" r:id="rId6"/>
    <p:sldId id="419" r:id="rId7"/>
    <p:sldId id="306" r:id="rId8"/>
    <p:sldId id="421" r:id="rId9"/>
    <p:sldId id="448" r:id="rId10"/>
    <p:sldId id="287" r:id="rId11"/>
    <p:sldId id="289" r:id="rId12"/>
    <p:sldId id="340" r:id="rId13"/>
    <p:sldId id="341" r:id="rId14"/>
    <p:sldId id="342" r:id="rId15"/>
    <p:sldId id="423" r:id="rId16"/>
    <p:sldId id="302" r:id="rId17"/>
    <p:sldId id="320" r:id="rId18"/>
    <p:sldId id="425" r:id="rId19"/>
    <p:sldId id="460" r:id="rId20"/>
    <p:sldId id="278" r:id="rId21"/>
    <p:sldId id="281" r:id="rId22"/>
    <p:sldId id="279" r:id="rId23"/>
    <p:sldId id="282" r:id="rId24"/>
    <p:sldId id="429" r:id="rId25"/>
    <p:sldId id="397" r:id="rId26"/>
    <p:sldId id="398" r:id="rId27"/>
    <p:sldId id="409" r:id="rId28"/>
    <p:sldId id="400" r:id="rId29"/>
    <p:sldId id="402" r:id="rId30"/>
    <p:sldId id="403" r:id="rId31"/>
    <p:sldId id="406" r:id="rId32"/>
    <p:sldId id="407" r:id="rId33"/>
    <p:sldId id="417" r:id="rId34"/>
    <p:sldId id="431" r:id="rId35"/>
    <p:sldId id="365" r:id="rId36"/>
    <p:sldId id="437" r:id="rId37"/>
    <p:sldId id="457" r:id="rId38"/>
    <p:sldId id="456" r:id="rId39"/>
  </p:sldIdLst>
  <p:sldSz cx="9144000" cy="6858000" type="screen4x3"/>
  <p:notesSz cx="6858000" cy="9144000"/>
  <p:custShowLst>
    <p:custShow name="Произвольный показ 1" id="0">
      <p:sldLst>
        <p:sld r:id="rId5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8000"/>
    <a:srgbClr val="FF9966"/>
    <a:srgbClr val="F11D4F"/>
    <a:srgbClr val="99FF79"/>
    <a:srgbClr val="D3FFC5"/>
    <a:srgbClr val="66FF33"/>
    <a:srgbClr val="B6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93" autoAdjust="0"/>
  </p:normalViewPr>
  <p:slideViewPr>
    <p:cSldViewPr>
      <p:cViewPr varScale="1">
        <p:scale>
          <a:sx n="87" d="100"/>
          <a:sy n="87" d="100"/>
        </p:scale>
        <p:origin x="11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2A075D5-4CD2-4488-97E1-1A78C472EA50}" type="datetimeFigureOut">
              <a:rPr lang="ru-RU" altLang="ru-RU"/>
              <a:pPr>
                <a:defRPr/>
              </a:pPr>
              <a:t>28.08.2015</a:t>
            </a:fld>
            <a:endParaRPr lang="ru-RU" alt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C7192FB-8DD8-4E69-BEF6-446E5D154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751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56761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651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710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185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3139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66490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2119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14387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24390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678852-9FE9-469D-A1A1-E37DBEF2C0B9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604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5161-ED19-42AF-B650-74C52F4C39CD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90EF-14C4-4750-A5D9-0ECB94556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A0E4-C6CA-4AE5-9E61-450BCA7DDE12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1416-0A47-4FAE-BFC5-4F1484F0C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AA5E-E02B-4866-B920-433763867582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0909-D4D3-4163-9E48-1943EFD2B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86AA-CC58-4343-9CC3-4E295C953F4D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A5A2-4653-42B5-9779-70CECA27B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205-9678-4138-B8FA-537B81B63440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707A-00F4-4C9C-80AB-DD0DB7FCF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12B1-1E61-4B29-9FA5-06E1D1B44D73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9B77-050C-4692-89A1-B4674C6C7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E4C4-C7DC-4400-AA43-EED66E741465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E765-AEC2-4DB1-8FAF-6EF36190D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A996-9E5D-49B7-8B8F-E55729711D21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19C6-28CF-4139-ABA4-8E2AFA599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653F-55F1-426C-ABE4-12DD2E90EE25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17B0-01B7-4C37-976D-9577D159F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9256-7386-4749-9861-76085F03F595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0B3A0-F9C7-4B4C-A1BC-9BE957C6D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83D6-DCCB-4DE4-81BB-43F200C999A9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BE83-26A3-448F-ACB2-A510D4DC4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9282-2E40-4292-82B7-E17BB1AF8686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5007-DAA8-49D7-94FC-D9861B93F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0ECD-FCCD-4831-95A3-C76980E09E71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AE6D5-B9C1-40DC-8C24-533F78914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AEEE-324A-446D-8221-5D4131A9F03E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669E-CD1E-4634-BE7F-26586FE42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146DD2-D74B-4D68-9381-625640D9FA6F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C67402-5FFF-4439-926F-A2C5D270E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Содержимое 5" descr="summer-reading-progra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620688"/>
            <a:ext cx="6419056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259632" y="922944"/>
            <a:ext cx="284501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43438" y="825500"/>
            <a:ext cx="41767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В ступе летаю,</a:t>
            </a:r>
          </a:p>
          <a:p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Детей похищаю </a:t>
            </a:r>
          </a:p>
          <a:p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В избе на куриной </a:t>
            </a:r>
          </a:p>
          <a:p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Ноге проживаю, Красавица среброкудрая, </a:t>
            </a:r>
          </a:p>
          <a:p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А зовут меня... 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A678F4-160F-45B9-91EF-48CFAAF0D39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95288" y="908050"/>
            <a:ext cx="54006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  <a:t>Он живет в глуши лесной, </a:t>
            </a:r>
            <a:b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  <a:t>Сердца моего герой. </a:t>
            </a:r>
            <a:b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  <a:t>Он костями громыхает </a:t>
            </a:r>
            <a:b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  <a:t>И в округе всех пугает. </a:t>
            </a:r>
            <a:b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  <a:t>Это что за старичок? </a:t>
            </a:r>
            <a:b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  <a:t>Ну конечно, ...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 l="48625" b="6313"/>
          <a:stretch>
            <a:fillRect/>
          </a:stretch>
        </p:blipFill>
        <p:spPr bwMode="auto">
          <a:xfrm>
            <a:off x="5726026" y="908050"/>
            <a:ext cx="2457851" cy="3241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DEBDD9-33C8-41DF-A4AA-43897428C62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body" sz="half" idx="1"/>
          </p:nvPr>
        </p:nvSpPr>
        <p:spPr>
          <a:xfrm>
            <a:off x="468313" y="908050"/>
            <a:ext cx="6264275" cy="19446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0070C0"/>
                </a:solidFill>
                <a:latin typeface="Arial Black" pitchFamily="34" charset="0"/>
              </a:rPr>
              <a:t>Бедных кукол бьет и мучит,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0070C0"/>
                </a:solidFill>
                <a:latin typeface="Arial Black" pitchFamily="34" charset="0"/>
              </a:rPr>
              <a:t>Ищет он волшебный ключик,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0070C0"/>
                </a:solidFill>
                <a:latin typeface="Arial Black" pitchFamily="34" charset="0"/>
              </a:rPr>
              <a:t>У него ужасный вид,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0070C0"/>
                </a:solidFill>
                <a:latin typeface="Arial Black" pitchFamily="34" charset="0"/>
              </a:rPr>
              <a:t>Это доктор…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9912" y="2636912"/>
            <a:ext cx="2448272" cy="3215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body" sz="half" idx="1"/>
          </p:nvPr>
        </p:nvSpPr>
        <p:spPr>
          <a:xfrm>
            <a:off x="0" y="2349500"/>
            <a:ext cx="4859338" cy="37766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Arial Black" pitchFamily="34" charset="0"/>
              </a:rPr>
              <a:t>И красива, и мила,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Arial Black" pitchFamily="34" charset="0"/>
              </a:rPr>
              <a:t>Только очень уж мала,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Arial Black" pitchFamily="34" charset="0"/>
              </a:rPr>
              <a:t>Стройная </a:t>
            </a:r>
            <a:r>
              <a:rPr lang="ru-RU" altLang="ru-RU" b="1" dirty="0" err="1" smtClean="0">
                <a:solidFill>
                  <a:srgbClr val="0070C0"/>
                </a:solidFill>
                <a:latin typeface="Arial Black" pitchFamily="34" charset="0"/>
              </a:rPr>
              <a:t>фигурочка</a:t>
            </a:r>
            <a:r>
              <a:rPr lang="ru-RU" altLang="ru-RU" b="1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Arial Black" pitchFamily="34" charset="0"/>
              </a:rPr>
              <a:t>А зовут…..</a:t>
            </a:r>
          </a:p>
          <a:p>
            <a:pPr eaLnBrk="1" hangingPunct="1">
              <a:buFont typeface="Arial" charset="0"/>
              <a:buNone/>
            </a:pPr>
            <a:endParaRPr lang="ru-RU" altLang="ru-RU" dirty="0" smtClean="0">
              <a:solidFill>
                <a:srgbClr val="008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932040" y="1884175"/>
            <a:ext cx="3505275" cy="267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5472122" cy="4210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altLang="ru-RU" b="1" dirty="0" smtClean="0">
                <a:solidFill>
                  <a:srgbClr val="0070C0"/>
                </a:solidFill>
                <a:latin typeface="Arial Black" pitchFamily="34" charset="0"/>
              </a:rPr>
              <a:t>С </a:t>
            </a:r>
            <a:r>
              <a:rPr lang="ru-RU" altLang="ru-RU" b="1" dirty="0" err="1" smtClean="0">
                <a:solidFill>
                  <a:srgbClr val="0070C0"/>
                </a:solidFill>
                <a:latin typeface="Arial Black" pitchFamily="34" charset="0"/>
              </a:rPr>
              <a:t>голубыми</a:t>
            </a:r>
            <a:r>
              <a:rPr lang="ru-RU" altLang="ru-RU" b="1" dirty="0" smtClean="0">
                <a:solidFill>
                  <a:srgbClr val="0070C0"/>
                </a:solidFill>
                <a:latin typeface="Arial Black" pitchFamily="34" charset="0"/>
              </a:rPr>
              <a:t> волосами 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Arial Black" pitchFamily="34" charset="0"/>
              </a:rPr>
              <a:t> И огромными глазами,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Arial Black" pitchFamily="34" charset="0"/>
              </a:rPr>
              <a:t> Эта куколка - актриса,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Arial Black" pitchFamily="34" charset="0"/>
              </a:rPr>
              <a:t> И зовут ее...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429388" y="1500174"/>
            <a:ext cx="2204495" cy="3095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3" name="Group 61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Откуда эти предметы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Закончи имя сказочного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героя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Загадки про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Сказочный переполох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Волшебные предметы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Назови сказку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Адреса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Сказка стала былью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1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143250"/>
            <a:ext cx="2735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143250"/>
            <a:ext cx="27368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201" y="4642950"/>
            <a:ext cx="27305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4594713"/>
            <a:ext cx="2814637" cy="15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Рисунок 11" descr="1329556709_7681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5188" y="3143250"/>
            <a:ext cx="27527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Рисунок 13" descr="344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13" y="4598192"/>
            <a:ext cx="2786062" cy="154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4" name="Прямоугольник 8"/>
          <p:cNvSpPr>
            <a:spLocks noChangeArrowheads="1"/>
          </p:cNvSpPr>
          <p:nvPr/>
        </p:nvSpPr>
        <p:spPr bwMode="auto">
          <a:xfrm>
            <a:off x="2500313" y="642938"/>
            <a:ext cx="4572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b="1" i="1">
                <a:solidFill>
                  <a:srgbClr val="0070C0"/>
                </a:solidFill>
                <a:latin typeface="Monotype Corsiva" pitchFamily="66" charset="0"/>
              </a:rPr>
              <a:t>В гостях у сказки</a:t>
            </a:r>
            <a:r>
              <a:rPr lang="ru-RU" altLang="ru-RU" sz="4400" b="1" i="1">
                <a:solidFill>
                  <a:srgbClr val="0070C0"/>
                </a:solidFill>
              </a:rPr>
              <a:t/>
            </a:r>
            <a:br>
              <a:rPr lang="ru-RU" altLang="ru-RU" sz="4400" b="1" i="1">
                <a:solidFill>
                  <a:srgbClr val="0070C0"/>
                </a:solidFill>
              </a:rPr>
            </a:br>
            <a:endParaRPr lang="ru-RU" sz="44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7C80"/>
                </a:solidFill>
                <a:latin typeface="Monotype Corsiva" pitchFamily="66" charset="0"/>
                <a:cs typeface="Microsoft Uighur" pitchFamily="2" charset="-78"/>
              </a:rPr>
              <a:t>«Сказочный переполох»</a:t>
            </a:r>
            <a:endParaRPr lang="ru-RU" altLang="ru-RU" b="1" i="1" smtClean="0">
              <a:solidFill>
                <a:srgbClr val="FF7C80"/>
              </a:solidFill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8229600" cy="4021137"/>
          </a:xfrm>
        </p:spPr>
        <p:txBody>
          <a:bodyPr/>
          <a:lstStyle/>
          <a:p>
            <a:pPr eaLnBrk="1" hangingPunct="1"/>
            <a:r>
              <a:rPr lang="ru-RU" altLang="ru-RU" sz="2800" dirty="0" err="1" smtClean="0">
                <a:solidFill>
                  <a:srgbClr val="0070C0"/>
                </a:solidFill>
                <a:latin typeface="Arial Black" pitchFamily="34" charset="0"/>
              </a:rPr>
              <a:t>Метровочка</a:t>
            </a:r>
            <a:endParaRPr lang="ru-RU" altLang="ru-RU" sz="28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Три чистюли</a:t>
            </a:r>
          </a:p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Пёс в рукавицах</a:t>
            </a:r>
          </a:p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Глупый Василий</a:t>
            </a:r>
          </a:p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Ржавый замочек</a:t>
            </a:r>
          </a:p>
          <a:p>
            <a:pPr eaLnBrk="1" hangingPunct="1">
              <a:buFont typeface="Arial" charset="0"/>
              <a:buNone/>
            </a:pPr>
            <a:endParaRPr lang="ru-RU" altLang="ru-RU" dirty="0" smtClean="0">
              <a:solidFill>
                <a:srgbClr val="FF7C80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Лиса и семь колобков</a:t>
            </a:r>
          </a:p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Сивка – утка</a:t>
            </a:r>
          </a:p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Кикимора под арбузом</a:t>
            </a:r>
          </a:p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Иван Королевич и оранжевый волк</a:t>
            </a:r>
          </a:p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Царевна – петрушка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285875" y="357188"/>
            <a:ext cx="6429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7C80"/>
                </a:solidFill>
                <a:latin typeface="Monotype Corsiva" pitchFamily="66" charset="0"/>
                <a:cs typeface="Microsoft Uighur" pitchFamily="2" charset="-78"/>
              </a:rPr>
              <a:t>«Сказочный переполох»</a:t>
            </a:r>
            <a:endParaRPr lang="ru-RU" sz="440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3" name="Group 61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Откуда эти предметы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Закончи имя сказочного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героя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Загадки про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Сказочный переполох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Волшебные предметы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Назови сказку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Адреса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Сказка стала былью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2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143250"/>
            <a:ext cx="27368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643438"/>
            <a:ext cx="27305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4643438"/>
            <a:ext cx="28146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Рисунок 11" descr="1329556709_7681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3143250"/>
            <a:ext cx="27860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Рисунок 13" descr="344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1" y="4643438"/>
            <a:ext cx="26654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Прямоугольник 7"/>
          <p:cNvSpPr>
            <a:spLocks noChangeArrowheads="1"/>
          </p:cNvSpPr>
          <p:nvPr/>
        </p:nvSpPr>
        <p:spPr bwMode="auto">
          <a:xfrm>
            <a:off x="2500313" y="571500"/>
            <a:ext cx="43576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b="1" i="1">
                <a:solidFill>
                  <a:schemeClr val="hlink"/>
                </a:solidFill>
                <a:latin typeface="Monotype Corsiva" pitchFamily="66" charset="0"/>
              </a:rPr>
              <a:t>В гостях у сказки</a:t>
            </a:r>
            <a:r>
              <a:rPr lang="ru-RU" altLang="ru-RU" b="1" i="1">
                <a:solidFill>
                  <a:schemeClr val="hlink"/>
                </a:solidFill>
              </a:rPr>
              <a:t/>
            </a:r>
            <a:br>
              <a:rPr lang="ru-RU" altLang="ru-RU" b="1" i="1">
                <a:solidFill>
                  <a:schemeClr val="hlink"/>
                </a:solidFill>
              </a:rPr>
            </a:br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3" name="Group 61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Откуда эти предметы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Закончи имя сказочного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героя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Загадки про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Сказочный переполох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Волшебные предметы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Назови сказку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Адреса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Сказка стала былью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1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643438"/>
            <a:ext cx="27305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643438"/>
            <a:ext cx="28146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Рисунок 11" descr="1329556709_7681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143250"/>
            <a:ext cx="27860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Рисунок 13" descr="344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4643438"/>
            <a:ext cx="26908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Прямоугольник 7"/>
          <p:cNvSpPr>
            <a:spLocks noChangeArrowheads="1"/>
          </p:cNvSpPr>
          <p:nvPr/>
        </p:nvSpPr>
        <p:spPr bwMode="auto">
          <a:xfrm>
            <a:off x="2500313" y="571500"/>
            <a:ext cx="43576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b="1" i="1">
                <a:solidFill>
                  <a:schemeClr val="hlink"/>
                </a:solidFill>
                <a:latin typeface="Monotype Corsiva" pitchFamily="66" charset="0"/>
              </a:rPr>
              <a:t>В гостях у сказки</a:t>
            </a:r>
            <a:r>
              <a:rPr lang="ru-RU" altLang="ru-RU" b="1" i="1">
                <a:solidFill>
                  <a:schemeClr val="hlink"/>
                </a:solidFill>
              </a:rPr>
              <a:t/>
            </a:r>
            <a:br>
              <a:rPr lang="ru-RU" altLang="ru-RU" b="1" i="1">
                <a:solidFill>
                  <a:schemeClr val="hlink"/>
                </a:solidFill>
              </a:rPr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664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images-cms-image-0000228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6016" y="2060848"/>
            <a:ext cx="4210029" cy="3157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0a322e34674b8478dcbca46248fe435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1519" y="692696"/>
            <a:ext cx="4316053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>Внимание</a:t>
            </a:r>
          </a:p>
        </p:txBody>
      </p:sp>
      <p:pic>
        <p:nvPicPr>
          <p:cNvPr id="51206" name="Picture 6" descr="leopold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555875" y="1412875"/>
            <a:ext cx="3671888" cy="4660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chemeClr val="hlink"/>
                </a:solidFill>
                <a:latin typeface="Arial Black" pitchFamily="34" charset="0"/>
              </a:rPr>
              <a:t>Какого цвета шарики?</a:t>
            </a:r>
          </a:p>
          <a:p>
            <a:pPr eaLnBrk="1" hangingPunct="1"/>
            <a:r>
              <a:rPr lang="ru-RU" altLang="ru-RU" sz="2800" smtClean="0">
                <a:solidFill>
                  <a:schemeClr val="hlink"/>
                </a:solidFill>
                <a:latin typeface="Arial Black" pitchFamily="34" charset="0"/>
              </a:rPr>
              <a:t>Сколько шариков?</a:t>
            </a:r>
          </a:p>
          <a:p>
            <a:pPr eaLnBrk="1" hangingPunct="1"/>
            <a:r>
              <a:rPr lang="ru-RU" altLang="ru-RU" sz="2800" smtClean="0">
                <a:solidFill>
                  <a:schemeClr val="hlink"/>
                </a:solidFill>
                <a:latin typeface="Arial Black" pitchFamily="34" charset="0"/>
              </a:rPr>
              <a:t>Какого цвета одежда у кота Леопольда?</a:t>
            </a:r>
          </a:p>
          <a:p>
            <a:pPr eaLnBrk="1" hangingPunct="1"/>
            <a:r>
              <a:rPr lang="ru-RU" altLang="ru-RU" sz="2800" smtClean="0">
                <a:solidFill>
                  <a:schemeClr val="hlink"/>
                </a:solidFill>
                <a:latin typeface="Arial Black" pitchFamily="34" charset="0"/>
              </a:rPr>
              <a:t>Какого цвета шарик у серого мышонка?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>Внимание</a:t>
            </a:r>
          </a:p>
        </p:txBody>
      </p:sp>
      <p:pic>
        <p:nvPicPr>
          <p:cNvPr id="52228" name="Picture 4" descr="hjhj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339752" y="1268412"/>
            <a:ext cx="4104431" cy="4798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chemeClr val="hlink"/>
                </a:solidFill>
                <a:latin typeface="Arial Black" pitchFamily="34" charset="0"/>
              </a:rPr>
              <a:t>Что держит крокодил Гена?</a:t>
            </a:r>
          </a:p>
          <a:p>
            <a:pPr eaLnBrk="1" hangingPunct="1"/>
            <a:r>
              <a:rPr lang="ru-RU" altLang="ru-RU" sz="2800" smtClean="0">
                <a:solidFill>
                  <a:schemeClr val="hlink"/>
                </a:solidFill>
                <a:latin typeface="Arial Black" pitchFamily="34" charset="0"/>
              </a:rPr>
              <a:t>Что держит Чебурашка?</a:t>
            </a:r>
          </a:p>
          <a:p>
            <a:pPr eaLnBrk="1" hangingPunct="1"/>
            <a:r>
              <a:rPr lang="ru-RU" altLang="ru-RU" sz="2800" smtClean="0">
                <a:solidFill>
                  <a:schemeClr val="hlink"/>
                </a:solidFill>
                <a:latin typeface="Arial Black" pitchFamily="34" charset="0"/>
              </a:rPr>
              <a:t>Во что одет крокодил Гена?</a:t>
            </a:r>
          </a:p>
          <a:p>
            <a:pPr eaLnBrk="1" hangingPunct="1"/>
            <a:r>
              <a:rPr lang="ru-RU" altLang="ru-RU" sz="2800" smtClean="0">
                <a:solidFill>
                  <a:schemeClr val="hlink"/>
                </a:solidFill>
                <a:latin typeface="Arial Black" pitchFamily="34" charset="0"/>
              </a:rPr>
              <a:t>Сколько гвоздей забил крокодил Гена?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3" name="Group 61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Откуда эти предметы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Закончи имя сказочного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героя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Загадки про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Сказочный переполох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Волшебные предметы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Назови сказку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Адреса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Сказка стала былью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21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643438"/>
            <a:ext cx="27305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949" y="4633118"/>
            <a:ext cx="28146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Рисунок 13" descr="344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1" y="4643438"/>
            <a:ext cx="2714654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476250"/>
            <a:ext cx="7686675" cy="941388"/>
          </a:xfrm>
        </p:spPr>
        <p:txBody>
          <a:bodyPr/>
          <a:lstStyle/>
          <a:p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/>
            </a:r>
            <a:b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</a:br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>«Золотой ключик, или Приключения Буратино»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123728" y="1844824"/>
            <a:ext cx="4905505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>«Сорока –Белобока»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979712" y="1556792"/>
            <a:ext cx="5167520" cy="3548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188604" y="1500174"/>
            <a:ext cx="4847185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>«Аленький цветочек»</a:t>
            </a:r>
            <a:endParaRPr lang="ru-RU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>«Спящая красавица»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500298" y="1428736"/>
            <a:ext cx="4179122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>«Принцесса на горошине»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139071" y="1357298"/>
            <a:ext cx="4801958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r>
              <a:rPr lang="ru-RU" altLang="ru-RU" sz="5400" b="1" i="1" smtClean="0">
                <a:solidFill>
                  <a:schemeClr val="hlink"/>
                </a:solidFill>
                <a:latin typeface="Monotype Corsiva" pitchFamily="66" charset="0"/>
              </a:rPr>
              <a:t>В гостях у сказки</a:t>
            </a:r>
            <a:r>
              <a:rPr lang="ru-RU" altLang="ru-RU" sz="5400" b="1" i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5400" b="1" i="1" smtClean="0">
                <a:solidFill>
                  <a:schemeClr val="hlink"/>
                </a:solidFill>
                <a:latin typeface="Arial" charset="0"/>
              </a:rPr>
            </a:br>
            <a:endParaRPr lang="ru-RU" sz="5400" smtClean="0"/>
          </a:p>
        </p:txBody>
      </p:sp>
      <p:pic>
        <p:nvPicPr>
          <p:cNvPr id="6" name="Содержимое 5" descr="wpapers_ru_Сказочные-гриб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7" y="928670"/>
            <a:ext cx="7325891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>«Волшебная лампа Алладина»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35606" y="1428736"/>
            <a:ext cx="4902607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>«Приключения Али-Бабы и сорока разбойников»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71670" y="1714488"/>
            <a:ext cx="4633916" cy="3845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>«Золушка»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928794" y="1357298"/>
            <a:ext cx="5574662" cy="3915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7C80"/>
                </a:solidFill>
                <a:latin typeface="Monotype Corsiva" pitchFamily="66" charset="0"/>
              </a:rPr>
              <a:t>«Кот в сапогах»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85918" y="1428736"/>
            <a:ext cx="5249227" cy="3914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3" name="Group 61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Откуда эти предметы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Закончи имя сказочного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героя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Загадки про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Сказочный переполох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Волшебные предметы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Назови сказку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Адреса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Сказка стала былью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22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4643438"/>
            <a:ext cx="28146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Рисунок 13" descr="344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1" y="4643438"/>
            <a:ext cx="2714654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7C80"/>
                </a:solidFill>
                <a:latin typeface="Monotype Corsiva" pitchFamily="66" charset="0"/>
              </a:rPr>
              <a:t>«Адреса сказочных героев»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sz="half" idx="1"/>
          </p:nvPr>
        </p:nvSpPr>
        <p:spPr>
          <a:xfrm>
            <a:off x="34925" y="1916113"/>
            <a:ext cx="3960813" cy="42100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hlink"/>
                </a:solidFill>
                <a:latin typeface="Arial Black" pitchFamily="34" charset="0"/>
              </a:rPr>
              <a:t>Кот Матроскин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hlink"/>
                </a:solidFill>
                <a:latin typeface="Arial Black" pitchFamily="34" charset="0"/>
              </a:rPr>
              <a:t>Гулливер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hlink"/>
                </a:solidFill>
                <a:latin typeface="Arial Black" pitchFamily="34" charset="0"/>
              </a:rPr>
              <a:t>Василиса Премудрая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hlink"/>
                </a:solidFill>
                <a:latin typeface="Arial Black" pitchFamily="34" charset="0"/>
              </a:rPr>
              <a:t>Великий Гудвин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hlink"/>
                </a:solidFill>
                <a:latin typeface="Arial Black" pitchFamily="34" charset="0"/>
              </a:rPr>
              <a:t>Незнайка</a:t>
            </a:r>
            <a:r>
              <a:rPr lang="en-US" altLang="ru-RU" sz="2000" smtClean="0">
                <a:solidFill>
                  <a:schemeClr val="hlink"/>
                </a:solidFill>
                <a:latin typeface="Arial Black" pitchFamily="34" charset="0"/>
              </a:rPr>
              <a:t> </a:t>
            </a:r>
            <a:endParaRPr lang="ru-RU" altLang="ru-RU" sz="2000" smtClean="0">
              <a:solidFill>
                <a:schemeClr val="hlink"/>
              </a:solidFill>
              <a:latin typeface="Arial Black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hlink"/>
                </a:solidFill>
                <a:latin typeface="Arial Black" pitchFamily="34" charset="0"/>
              </a:rPr>
              <a:t>Рассеянный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hlink"/>
                </a:solidFill>
                <a:latin typeface="Arial Black" pitchFamily="34" charset="0"/>
              </a:rPr>
              <a:t>Капитан Врунгель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hlink"/>
                </a:solidFill>
                <a:latin typeface="Arial Black" pitchFamily="34" charset="0"/>
              </a:rPr>
              <a:t>Алиса</a:t>
            </a:r>
            <a:endParaRPr lang="ru-RU" altLang="ru-RU" sz="2000" i="1" smtClean="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79204" name="Rectangle 4"/>
          <p:cNvSpPr>
            <a:spLocks noGrp="1"/>
          </p:cNvSpPr>
          <p:nvPr>
            <p:ph type="body" sz="half" idx="2"/>
          </p:nvPr>
        </p:nvSpPr>
        <p:spPr>
          <a:xfrm>
            <a:off x="4140200" y="1844675"/>
            <a:ext cx="5003800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i="1" smtClean="0">
                <a:solidFill>
                  <a:schemeClr val="hlink"/>
                </a:solidFill>
                <a:latin typeface="Arial Black" pitchFamily="34" charset="0"/>
              </a:rPr>
              <a:t>Зазеркалье</a:t>
            </a:r>
            <a:endParaRPr lang="ru-RU" altLang="ru-RU" sz="2000" smtClean="0">
              <a:solidFill>
                <a:schemeClr val="hlink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i="1" smtClean="0">
                <a:solidFill>
                  <a:schemeClr val="hlink"/>
                </a:solidFill>
                <a:latin typeface="Arial Black" pitchFamily="34" charset="0"/>
              </a:rPr>
              <a:t>Деревня  Простоквашино</a:t>
            </a:r>
            <a:endParaRPr lang="ru-RU" altLang="ru-RU" sz="2000" smtClean="0">
              <a:solidFill>
                <a:schemeClr val="hlink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i="1" smtClean="0">
                <a:solidFill>
                  <a:schemeClr val="hlink"/>
                </a:solidFill>
                <a:latin typeface="Arial Black" pitchFamily="34" charset="0"/>
              </a:rPr>
              <a:t>Цветочный город</a:t>
            </a:r>
            <a:endParaRPr lang="ru-RU" altLang="ru-RU" sz="2000" smtClean="0">
              <a:solidFill>
                <a:schemeClr val="hlink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i="1" smtClean="0">
                <a:solidFill>
                  <a:schemeClr val="hlink"/>
                </a:solidFill>
                <a:latin typeface="Arial Black" pitchFamily="34" charset="0"/>
              </a:rPr>
              <a:t>Тридевятое царство</a:t>
            </a:r>
            <a:endParaRPr lang="ru-RU" altLang="ru-RU" sz="2000" smtClean="0">
              <a:solidFill>
                <a:schemeClr val="hlink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hlink"/>
                </a:solidFill>
                <a:latin typeface="Arial Black" pitchFamily="34" charset="0"/>
              </a:rPr>
              <a:t>г</a:t>
            </a:r>
            <a:r>
              <a:rPr lang="ru-RU" altLang="ru-RU" sz="2000" i="1" smtClean="0">
                <a:solidFill>
                  <a:schemeClr val="hlink"/>
                </a:solidFill>
                <a:latin typeface="Arial Black" pitchFamily="34" charset="0"/>
              </a:rPr>
              <a:t>. Ленинград, ул. Бассейная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i="1" smtClean="0">
                <a:solidFill>
                  <a:schemeClr val="hlink"/>
                </a:solidFill>
                <a:latin typeface="Arial Black" pitchFamily="34" charset="0"/>
              </a:rPr>
              <a:t>Яхта «Беда»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i="1" smtClean="0">
                <a:solidFill>
                  <a:schemeClr val="hlink"/>
                </a:solidFill>
                <a:latin typeface="Arial Black" pitchFamily="34" charset="0"/>
              </a:rPr>
              <a:t>Изумрудный город</a:t>
            </a:r>
            <a:endParaRPr lang="ru-RU" altLang="ru-RU" sz="2000" smtClean="0">
              <a:solidFill>
                <a:schemeClr val="hlink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i="1" smtClean="0">
                <a:solidFill>
                  <a:schemeClr val="hlink"/>
                </a:solidFill>
                <a:latin typeface="Arial Black" pitchFamily="34" charset="0"/>
              </a:rPr>
              <a:t>Лилипутия</a:t>
            </a:r>
            <a:endParaRPr lang="ru-RU" altLang="ru-RU" sz="2000" smtClean="0">
              <a:solidFill>
                <a:schemeClr val="hlink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79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79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79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179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79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79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79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79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79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179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79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179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3" name="Group 61"/>
          <p:cNvGraphicFramePr>
            <a:graphicFrameLocks noGrp="1"/>
          </p:cNvGraphicFramePr>
          <p:nvPr>
            <p:ph type="tbl" idx="1"/>
          </p:nvPr>
        </p:nvGraphicFramePr>
        <p:xfrm>
          <a:off x="428625" y="11430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Откуда эти предметы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Закончи имя сказочного героя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Загадки про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Сказочный переполох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Волшебные предметы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Назови сказку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Адреса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Сказка стала былью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Рисунок 13" descr="34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143375"/>
            <a:ext cx="2714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5"/>
          <p:cNvSpPr>
            <a:spLocks noGrp="1"/>
          </p:cNvSpPr>
          <p:nvPr>
            <p:ph idx="1"/>
          </p:nvPr>
        </p:nvSpPr>
        <p:spPr>
          <a:xfrm>
            <a:off x="357188" y="928688"/>
            <a:ext cx="4286250" cy="5268912"/>
          </a:xfrm>
        </p:spPr>
        <p:txBody>
          <a:bodyPr/>
          <a:lstStyle/>
          <a:p>
            <a:r>
              <a:rPr lang="ru-RU" sz="2800" b="1" smtClean="0">
                <a:solidFill>
                  <a:srgbClr val="0070C0"/>
                </a:solidFill>
              </a:rPr>
              <a:t>Перо Жар - птицы   </a:t>
            </a:r>
          </a:p>
          <a:p>
            <a:r>
              <a:rPr lang="ru-RU" sz="2800" b="1" smtClean="0">
                <a:solidFill>
                  <a:srgbClr val="0070C0"/>
                </a:solidFill>
              </a:rPr>
              <a:t>Сани, что везут сами Печь Емели</a:t>
            </a:r>
          </a:p>
          <a:p>
            <a:r>
              <a:rPr lang="ru-RU" sz="2800" b="1" smtClean="0">
                <a:solidFill>
                  <a:srgbClr val="0070C0"/>
                </a:solidFill>
              </a:rPr>
              <a:t>У Емели вёдра сами воду несли </a:t>
            </a:r>
          </a:p>
          <a:p>
            <a:r>
              <a:rPr lang="ru-RU" sz="2800" b="1" smtClean="0">
                <a:solidFill>
                  <a:srgbClr val="0070C0"/>
                </a:solidFill>
              </a:rPr>
              <a:t>Гусли – самогуды        </a:t>
            </a:r>
          </a:p>
          <a:p>
            <a:r>
              <a:rPr lang="ru-RU" sz="2800" b="1" smtClean="0">
                <a:solidFill>
                  <a:srgbClr val="0070C0"/>
                </a:solidFill>
              </a:rPr>
              <a:t>Чудо – зеркало</a:t>
            </a:r>
          </a:p>
          <a:p>
            <a:r>
              <a:rPr lang="ru-RU" sz="2800" b="1" smtClean="0">
                <a:solidFill>
                  <a:srgbClr val="0070C0"/>
                </a:solidFill>
              </a:rPr>
              <a:t>Ковёр-самолет, ступа</a:t>
            </a:r>
          </a:p>
          <a:p>
            <a:r>
              <a:rPr lang="ru-RU" sz="2800" b="1" smtClean="0">
                <a:solidFill>
                  <a:srgbClr val="0070C0"/>
                </a:solidFill>
              </a:rPr>
              <a:t>Клубок ниток, указывающий дорогу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000125"/>
            <a:ext cx="428625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Лампа, прожектор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Автомобиль, аэросани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b="1" dirty="0">
              <a:solidFill>
                <a:srgbClr val="0070C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Водопровод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b="1" dirty="0">
              <a:solidFill>
                <a:srgbClr val="0070C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Магнитофон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b="1" dirty="0">
              <a:solidFill>
                <a:srgbClr val="0070C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Телевизор, компьютер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Ракета, самолёт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Компас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214313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7C80"/>
                </a:solidFill>
                <a:latin typeface="Monotype Corsiva" pitchFamily="66" charset="0"/>
                <a:cs typeface="Times New Roman" pitchFamily="18" charset="0"/>
              </a:rPr>
              <a:t>«Сказка стала былью»</a:t>
            </a:r>
            <a:endParaRPr lang="ru-RU" sz="4400">
              <a:solidFill>
                <a:srgbClr val="FF7C8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3894-2-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385531588_motivator-0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1288" y="0"/>
            <a:ext cx="928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3" name="Group 61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Откуда эти предметы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Закончи имя сказочного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героя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Загадки про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Сказочный переполох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Волшебные предметы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Назови сказку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Адреса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Сказка стала былью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27352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3738" y="1628775"/>
            <a:ext cx="27066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628775"/>
            <a:ext cx="27352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3143250"/>
            <a:ext cx="2735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3143250"/>
            <a:ext cx="27368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4643438"/>
            <a:ext cx="27305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Рисунок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88" y="4629151"/>
            <a:ext cx="28146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Рисунок 11" descr="1329556709_7681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13" y="3143250"/>
            <a:ext cx="27860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Рисунок 13" descr="344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13" y="4643438"/>
            <a:ext cx="2786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3" name="Прямоугольник 11"/>
          <p:cNvSpPr>
            <a:spLocks noChangeArrowheads="1"/>
          </p:cNvSpPr>
          <p:nvPr/>
        </p:nvSpPr>
        <p:spPr bwMode="auto">
          <a:xfrm>
            <a:off x="2214563" y="285750"/>
            <a:ext cx="4857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b="1" i="1">
                <a:solidFill>
                  <a:schemeClr val="hlink"/>
                </a:solidFill>
                <a:latin typeface="Monotype Corsiva" pitchFamily="66" charset="0"/>
              </a:rPr>
              <a:t>В гостях у сказки</a:t>
            </a:r>
            <a:r>
              <a:rPr lang="ru-RU" altLang="ru-RU" sz="4400" b="1" i="1">
                <a:solidFill>
                  <a:schemeClr val="hlink"/>
                </a:solidFill>
              </a:rPr>
              <a:t/>
            </a:r>
            <a:br>
              <a:rPr lang="ru-RU" altLang="ru-RU" sz="4400" b="1" i="1">
                <a:solidFill>
                  <a:schemeClr val="hlink"/>
                </a:solidFill>
              </a:rPr>
            </a:br>
            <a:endParaRPr lang="ru-RU" sz="440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9039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4400" b="1" dirty="0">
                <a:solidFill>
                  <a:srgbClr val="FF7C80"/>
                </a:solidFill>
                <a:latin typeface="Monotype Corsiva" panose="03010101010201010101" pitchFamily="66" charset="0"/>
              </a:rPr>
              <a:t>И</a:t>
            </a:r>
            <a:r>
              <a:rPr lang="ru-RU" altLang="ru-RU" sz="4400" b="1" dirty="0" smtClean="0">
                <a:solidFill>
                  <a:srgbClr val="FF7C80"/>
                </a:solidFill>
                <a:latin typeface="Monotype Corsiva" panose="03010101010201010101" pitchFamily="66" charset="0"/>
              </a:rPr>
              <a:t>з какой сказки эти предметы?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1. Веретено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2. Стрела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3. Корыто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4. Меч - </a:t>
            </a:r>
            <a:r>
              <a:rPr lang="ru-RU" sz="2800" b="1" dirty="0" err="1" smtClean="0">
                <a:solidFill>
                  <a:srgbClr val="0070C0"/>
                </a:solidFill>
              </a:rPr>
              <a:t>кладенец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5. Колыбелька из скорлупы грецкого ореха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6. Лепесток</a:t>
            </a:r>
          </a:p>
          <a:p>
            <a:pPr eaLnBrk="1" hangingPunct="1">
              <a:defRPr/>
            </a:pPr>
            <a:endParaRPr lang="ru-RU" altLang="ru-RU" sz="28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3" name="Group 61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Откуда эти предметы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Закончи имя сказочного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героя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Загадки про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Сказочный переполох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Волшебные предметы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Назови сказку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Адреса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Сказка стала былью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1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738" y="1628775"/>
            <a:ext cx="27066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628775"/>
            <a:ext cx="27352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143250"/>
            <a:ext cx="2735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3143250"/>
            <a:ext cx="27368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075" y="4664075"/>
            <a:ext cx="27305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4643438"/>
            <a:ext cx="28146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Рисунок 11" descr="1329556709_7681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56300" y="3143250"/>
            <a:ext cx="2714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Рисунок 13" descr="344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13" y="4643438"/>
            <a:ext cx="2786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0" name="Прямоугольник 10"/>
          <p:cNvSpPr>
            <a:spLocks noChangeArrowheads="1"/>
          </p:cNvSpPr>
          <p:nvPr/>
        </p:nvSpPr>
        <p:spPr bwMode="auto">
          <a:xfrm>
            <a:off x="2428875" y="428625"/>
            <a:ext cx="457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b="1" i="1">
                <a:solidFill>
                  <a:schemeClr val="hlink"/>
                </a:solidFill>
                <a:latin typeface="Monotype Corsiva" pitchFamily="66" charset="0"/>
              </a:rPr>
              <a:t>В гостях у сказки</a:t>
            </a:r>
            <a:r>
              <a:rPr lang="ru-RU" altLang="ru-RU" sz="4400" b="1" i="1">
                <a:solidFill>
                  <a:schemeClr val="hlink"/>
                </a:solidFill>
              </a:rPr>
              <a:t/>
            </a:r>
            <a:br>
              <a:rPr lang="ru-RU" altLang="ru-RU" sz="4400" b="1" i="1">
                <a:solidFill>
                  <a:schemeClr val="hlink"/>
                </a:solidFill>
              </a:rPr>
            </a:br>
            <a:endParaRPr lang="ru-RU" sz="440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7C80"/>
                </a:solidFill>
                <a:latin typeface="Monotype Corsiva" pitchFamily="66" charset="0"/>
              </a:rPr>
              <a:t>Закончи имя сказочного героя</a:t>
            </a:r>
          </a:p>
        </p:txBody>
      </p:sp>
      <p:sp>
        <p:nvSpPr>
          <p:cNvPr id="92164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70C0"/>
                </a:solidFill>
                <a:latin typeface="Arial Black" pitchFamily="34" charset="0"/>
              </a:rPr>
              <a:t>1. Кощей ……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70C0"/>
                </a:solidFill>
                <a:latin typeface="Arial Black" pitchFamily="34" charset="0"/>
              </a:rPr>
              <a:t>2. Иван …….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70C0"/>
                </a:solidFill>
                <a:latin typeface="Arial Black" pitchFamily="34" charset="0"/>
              </a:rPr>
              <a:t>3. Василиса ….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70C0"/>
                </a:solidFill>
                <a:latin typeface="Arial Black" pitchFamily="34" charset="0"/>
              </a:rPr>
              <a:t>4. Сестрица ……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70C0"/>
                </a:solidFill>
                <a:latin typeface="Arial Black" pitchFamily="34" charset="0"/>
              </a:rPr>
              <a:t>5. Братец ……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70C0"/>
                </a:solidFill>
                <a:latin typeface="Arial Black" pitchFamily="34" charset="0"/>
              </a:rPr>
              <a:t>6. Крошечка ….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70C0"/>
                </a:solidFill>
                <a:latin typeface="Arial Black" pitchFamily="34" charset="0"/>
              </a:rPr>
              <a:t>7. Змей …..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70C0"/>
                </a:solidFill>
                <a:latin typeface="Arial Black" pitchFamily="34" charset="0"/>
              </a:rPr>
              <a:t>8. Сивка ….. </a:t>
            </a:r>
          </a:p>
          <a:p>
            <a:pPr eaLnBrk="1" hangingPunct="1">
              <a:lnSpc>
                <a:spcPct val="90000"/>
              </a:lnSpc>
            </a:pPr>
            <a:endParaRPr lang="ru-RU" altLang="ru-RU" smtClean="0">
              <a:solidFill>
                <a:srgbClr val="FF7C80"/>
              </a:solidFill>
            </a:endParaRPr>
          </a:p>
        </p:txBody>
      </p:sp>
      <p:sp>
        <p:nvSpPr>
          <p:cNvPr id="92165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b="1" smtClean="0">
                <a:solidFill>
                  <a:srgbClr val="0070C0"/>
                </a:solidFill>
                <a:latin typeface="Arial Black" pitchFamily="34" charset="0"/>
              </a:rPr>
              <a:t>Бессмертный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b="1" smtClean="0">
                <a:solidFill>
                  <a:srgbClr val="0070C0"/>
                </a:solidFill>
                <a:latin typeface="Arial Black" pitchFamily="34" charset="0"/>
              </a:rPr>
              <a:t>Царевич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b="1" smtClean="0">
                <a:solidFill>
                  <a:srgbClr val="0070C0"/>
                </a:solidFill>
                <a:latin typeface="Arial Black" pitchFamily="34" charset="0"/>
              </a:rPr>
              <a:t>Премудрая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b="1" smtClean="0">
                <a:solidFill>
                  <a:srgbClr val="0070C0"/>
                </a:solidFill>
                <a:latin typeface="Arial Black" pitchFamily="34" charset="0"/>
              </a:rPr>
              <a:t>Алёнушка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b="1" smtClean="0">
                <a:solidFill>
                  <a:srgbClr val="0070C0"/>
                </a:solidFill>
                <a:latin typeface="Arial Black" pitchFamily="34" charset="0"/>
              </a:rPr>
              <a:t>Иванушка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b="1" smtClean="0">
                <a:solidFill>
                  <a:srgbClr val="0070C0"/>
                </a:solidFill>
                <a:latin typeface="Arial Black" pitchFamily="34" charset="0"/>
              </a:rPr>
              <a:t>Хаврошечка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b="1" smtClean="0">
                <a:solidFill>
                  <a:srgbClr val="0070C0"/>
                </a:solidFill>
                <a:latin typeface="Arial Black" pitchFamily="34" charset="0"/>
              </a:rPr>
              <a:t>Горыныч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b="1" smtClean="0">
                <a:solidFill>
                  <a:srgbClr val="0070C0"/>
                </a:solidFill>
                <a:latin typeface="Arial Black" pitchFamily="34" charset="0"/>
              </a:rPr>
              <a:t>Бурка</a:t>
            </a:r>
          </a:p>
          <a:p>
            <a:pPr eaLnBrk="1" hangingPunct="1">
              <a:lnSpc>
                <a:spcPct val="90000"/>
              </a:lnSpc>
            </a:pPr>
            <a:endParaRPr lang="ru-RU" altLang="ru-RU" smtClean="0">
              <a:solidFill>
                <a:srgbClr val="FF7C8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3" name="Group 61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Откуда эти предметы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Закончи имя сказочного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героя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Загадки про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Сказочный переполох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Волшебные предметы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Внимание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Назови сказку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Адреса сказочных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Сказка стала былью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1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888" y="1643063"/>
            <a:ext cx="2778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143250"/>
            <a:ext cx="27352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3143250"/>
            <a:ext cx="27368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4643438"/>
            <a:ext cx="27305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4643438"/>
            <a:ext cx="28146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Рисунок 11" descr="1329556709_7681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13" y="3143250"/>
            <a:ext cx="27860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Рисунок 13" descr="344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13" y="4643438"/>
            <a:ext cx="2786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7" name="Прямоугольник 9"/>
          <p:cNvSpPr>
            <a:spLocks noChangeArrowheads="1"/>
          </p:cNvSpPr>
          <p:nvPr/>
        </p:nvSpPr>
        <p:spPr bwMode="auto">
          <a:xfrm>
            <a:off x="2357438" y="571500"/>
            <a:ext cx="4572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b="1" i="1">
                <a:solidFill>
                  <a:schemeClr val="hlink"/>
                </a:solidFill>
                <a:latin typeface="Monotype Corsiva" pitchFamily="66" charset="0"/>
              </a:rPr>
              <a:t>В гостях у сказки</a:t>
            </a:r>
            <a:r>
              <a:rPr lang="ru-RU" altLang="ru-RU" b="1" i="1">
                <a:solidFill>
                  <a:schemeClr val="hlink"/>
                </a:solidFill>
              </a:rPr>
              <a:t/>
            </a:r>
            <a:br>
              <a:rPr lang="ru-RU" altLang="ru-RU" b="1" i="1">
                <a:solidFill>
                  <a:schemeClr val="hlink"/>
                </a:solidFill>
              </a:rPr>
            </a:br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5929354" cy="485778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Герой наш мохом весь оброс,</a:t>
            </a:r>
            <a:b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Еле-еле виден нос.</a:t>
            </a:r>
            <a:b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Весь пропах болотной тиной,</a:t>
            </a:r>
            <a:b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Его прозвали...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4" name="Рисунок 3" descr="d671a2e3f0591f2d10d969201192e6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285860"/>
            <a:ext cx="2619938" cy="3583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Цветочная поляна аним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625</Words>
  <Application>Microsoft Office PowerPoint</Application>
  <PresentationFormat>Экран (4:3)</PresentationFormat>
  <Paragraphs>230</Paragraphs>
  <Slides>38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  <vt:variant>
        <vt:lpstr>Произвольные показы</vt:lpstr>
      </vt:variant>
      <vt:variant>
        <vt:i4>1</vt:i4>
      </vt:variant>
    </vt:vector>
  </HeadingPairs>
  <TitlesOfParts>
    <vt:vector size="46" baseType="lpstr">
      <vt:lpstr>Arial</vt:lpstr>
      <vt:lpstr>Arial Black</vt:lpstr>
      <vt:lpstr>Calibri</vt:lpstr>
      <vt:lpstr>Microsoft Uighur</vt:lpstr>
      <vt:lpstr>Monotype Corsiva</vt:lpstr>
      <vt:lpstr>Times New Roman</vt:lpstr>
      <vt:lpstr>Цветочная поляна анимр</vt:lpstr>
      <vt:lpstr>Презентация PowerPoint</vt:lpstr>
      <vt:lpstr>Презентация PowerPoint</vt:lpstr>
      <vt:lpstr>В гостях у сказки </vt:lpstr>
      <vt:lpstr>Презентация PowerPoint</vt:lpstr>
      <vt:lpstr>Презентация PowerPoint</vt:lpstr>
      <vt:lpstr>Презентация PowerPoint</vt:lpstr>
      <vt:lpstr>Закончи имя сказочного героя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«Сказочный переполох»</vt:lpstr>
      <vt:lpstr>Презентация PowerPoint</vt:lpstr>
      <vt:lpstr>Презентация PowerPoint</vt:lpstr>
      <vt:lpstr>Презентация PowerPoint</vt:lpstr>
      <vt:lpstr>Внимание</vt:lpstr>
      <vt:lpstr>Презентация PowerPoint</vt:lpstr>
      <vt:lpstr>Внимание</vt:lpstr>
      <vt:lpstr>Презентация PowerPoint</vt:lpstr>
      <vt:lpstr>Презентация PowerPoint</vt:lpstr>
      <vt:lpstr> «Золотой ключик, или Приключения Буратино» </vt:lpstr>
      <vt:lpstr>«Сорока –Белобока»</vt:lpstr>
      <vt:lpstr>«Аленький цветочек»</vt:lpstr>
      <vt:lpstr>«Спящая красавица»</vt:lpstr>
      <vt:lpstr>«Принцесса на горошине»</vt:lpstr>
      <vt:lpstr>«Волшебная лампа Алладина»</vt:lpstr>
      <vt:lpstr>«Приключения Али-Бабы и сорока разбойников»</vt:lpstr>
      <vt:lpstr>«Золушка»</vt:lpstr>
      <vt:lpstr>«Кот в сапогах»</vt:lpstr>
      <vt:lpstr>Презентация PowerPoint</vt:lpstr>
      <vt:lpstr>«Адреса сказочных героев»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</dc:title>
  <dc:creator>Admin</dc:creator>
  <cp:lastModifiedBy>RePack by Diakov</cp:lastModifiedBy>
  <cp:revision>117</cp:revision>
  <dcterms:created xsi:type="dcterms:W3CDTF">2011-01-09T04:53:57Z</dcterms:created>
  <dcterms:modified xsi:type="dcterms:W3CDTF">2015-08-28T14:51:39Z</dcterms:modified>
</cp:coreProperties>
</file>