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70" r:id="rId15"/>
    <p:sldId id="271" r:id="rId16"/>
    <p:sldId id="272" r:id="rId17"/>
    <p:sldId id="275" r:id="rId18"/>
    <p:sldId id="283" r:id="rId19"/>
    <p:sldId id="284" r:id="rId20"/>
    <p:sldId id="276" r:id="rId21"/>
    <p:sldId id="269" r:id="rId22"/>
    <p:sldId id="277" r:id="rId23"/>
    <p:sldId id="278" r:id="rId24"/>
    <p:sldId id="279" r:id="rId25"/>
    <p:sldId id="280" r:id="rId26"/>
    <p:sldId id="273" r:id="rId27"/>
    <p:sldId id="274" r:id="rId28"/>
    <p:sldId id="281" r:id="rId29"/>
    <p:sldId id="282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308" r:id="rId42"/>
    <p:sldId id="296" r:id="rId43"/>
    <p:sldId id="297" r:id="rId44"/>
    <p:sldId id="298" r:id="rId45"/>
    <p:sldId id="299" r:id="rId46"/>
    <p:sldId id="300" r:id="rId47"/>
    <p:sldId id="301" r:id="rId48"/>
    <p:sldId id="302" r:id="rId49"/>
    <p:sldId id="303" r:id="rId50"/>
    <p:sldId id="304" r:id="rId51"/>
    <p:sldId id="305" r:id="rId52"/>
    <p:sldId id="306" r:id="rId53"/>
    <p:sldId id="307" r:id="rId54"/>
    <p:sldId id="309" r:id="rId55"/>
    <p:sldId id="310" r:id="rId56"/>
    <p:sldId id="311" r:id="rId57"/>
    <p:sldId id="347" r:id="rId58"/>
    <p:sldId id="348" r:id="rId59"/>
    <p:sldId id="349" r:id="rId60"/>
    <p:sldId id="350" r:id="rId61"/>
    <p:sldId id="351" r:id="rId62"/>
    <p:sldId id="312" r:id="rId63"/>
    <p:sldId id="313" r:id="rId64"/>
    <p:sldId id="318" r:id="rId65"/>
    <p:sldId id="314" r:id="rId66"/>
    <p:sldId id="315" r:id="rId67"/>
    <p:sldId id="316" r:id="rId68"/>
    <p:sldId id="317" r:id="rId69"/>
    <p:sldId id="319" r:id="rId70"/>
    <p:sldId id="320" r:id="rId71"/>
    <p:sldId id="321" r:id="rId72"/>
    <p:sldId id="322" r:id="rId73"/>
    <p:sldId id="323" r:id="rId74"/>
    <p:sldId id="324" r:id="rId75"/>
    <p:sldId id="325" r:id="rId76"/>
    <p:sldId id="326" r:id="rId77"/>
    <p:sldId id="327" r:id="rId78"/>
    <p:sldId id="330" r:id="rId79"/>
    <p:sldId id="331" r:id="rId80"/>
    <p:sldId id="329" r:id="rId81"/>
    <p:sldId id="332" r:id="rId82"/>
    <p:sldId id="333" r:id="rId83"/>
    <p:sldId id="334" r:id="rId84"/>
    <p:sldId id="335" r:id="rId85"/>
    <p:sldId id="352" r:id="rId86"/>
    <p:sldId id="336" r:id="rId87"/>
    <p:sldId id="337" r:id="rId88"/>
    <p:sldId id="338" r:id="rId89"/>
    <p:sldId id="345" r:id="rId90"/>
    <p:sldId id="346" r:id="rId91"/>
    <p:sldId id="339" r:id="rId92"/>
    <p:sldId id="340" r:id="rId93"/>
    <p:sldId id="341" r:id="rId94"/>
    <p:sldId id="342" r:id="rId95"/>
    <p:sldId id="343" r:id="rId96"/>
    <p:sldId id="344" r:id="rId97"/>
  </p:sldIdLst>
  <p:sldSz cx="9144000" cy="6858000" type="screen4x3"/>
  <p:notesSz cx="6834188" cy="997902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02604"/>
    <a:srgbClr val="582A04"/>
    <a:srgbClr val="F4EC4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660"/>
  </p:normalViewPr>
  <p:slideViewPr>
    <p:cSldViewPr>
      <p:cViewPr>
        <p:scale>
          <a:sx n="100" d="100"/>
          <a:sy n="100" d="100"/>
        </p:scale>
        <p:origin x="-702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97" Type="http://schemas.openxmlformats.org/officeDocument/2006/relationships/slide" Target="slides/slide96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viewProps" Target="viewProps.xml"/><Relationship Id="rId10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3200">
                <a:solidFill>
                  <a:srgbClr val="502604"/>
                </a:solidFill>
              </a:defRPr>
            </a:pPr>
            <a:r>
              <a:rPr lang="ru-RU" sz="3200">
                <a:solidFill>
                  <a:srgbClr val="502604"/>
                </a:solidFill>
              </a:rPr>
              <a:t>Технические функции смартфонов</a:t>
            </a:r>
          </a:p>
        </c:rich>
      </c:tx>
      <c:layout/>
      <c:overlay val="0"/>
    </c:title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1.7102235741927981E-2"/>
          <c:y val="0.20624595320935862"/>
          <c:w val="0.62208036600368055"/>
          <c:h val="0.79375404679064143"/>
        </c:manualLayout>
      </c:layout>
      <c:pie3DChart>
        <c:varyColors val="1"/>
        <c:ser>
          <c:idx val="0"/>
          <c:order val="0"/>
          <c:explosion val="25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Лист1!$A$1:$A$8</c:f>
              <c:strCache>
                <c:ptCount val="8"/>
                <c:pt idx="0">
                  <c:v>Операционная система Android не ниже 4.4. </c:v>
                </c:pt>
                <c:pt idx="1">
                  <c:v>Доступ в Интернет GPRS,  3G,WAP , EDGE, HSDPA, Wi-Fi, USB,  Bluetooth</c:v>
                </c:pt>
                <c:pt idx="2">
                  <c:v>Проигрывание MP3-файлов, AAC,WAV,WMA, FM-радио  </c:v>
                </c:pt>
                <c:pt idx="3">
                  <c:v>Воспроизведение видео </c:v>
                </c:pt>
                <c:pt idx="4">
                  <c:v>Диктофон</c:v>
                </c:pt>
                <c:pt idx="5">
                  <c:v>Калькулятор </c:v>
                </c:pt>
                <c:pt idx="6">
                  <c:v>Спутниковая навигация  </c:v>
                </c:pt>
                <c:pt idx="7">
                  <c:v>Фотокамера не менее 13 млн. пк </c:v>
                </c:pt>
              </c:strCache>
            </c:strRef>
          </c:cat>
          <c:val>
            <c:numRef>
              <c:f>Лист1!$B$1:$B$8</c:f>
              <c:numCache>
                <c:formatCode>General</c:formatCode>
                <c:ptCount val="8"/>
                <c:pt idx="0">
                  <c:v>15</c:v>
                </c:pt>
                <c:pt idx="1">
                  <c:v>15</c:v>
                </c:pt>
                <c:pt idx="2">
                  <c:v>15</c:v>
                </c:pt>
                <c:pt idx="3">
                  <c:v>14</c:v>
                </c:pt>
                <c:pt idx="4">
                  <c:v>15</c:v>
                </c:pt>
                <c:pt idx="5">
                  <c:v>15</c:v>
                </c:pt>
                <c:pt idx="6">
                  <c:v>14</c:v>
                </c:pt>
                <c:pt idx="7">
                  <c:v>15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</c:plotArea>
    <c:legend>
      <c:legendPos val="r"/>
      <c:layout>
        <c:manualLayout>
          <c:xMode val="edge"/>
          <c:yMode val="edge"/>
          <c:x val="0.65480170791129344"/>
          <c:y val="0.12881569327997039"/>
          <c:w val="0.33926577378373446"/>
          <c:h val="0.84795817645026783"/>
        </c:manualLayout>
      </c:layout>
      <c:overlay val="0"/>
      <c:txPr>
        <a:bodyPr/>
        <a:lstStyle/>
        <a:p>
          <a:pPr>
            <a:defRPr sz="14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>
                <a:solidFill>
                  <a:srgbClr val="502604"/>
                </a:solidFill>
              </a:defRPr>
            </a:pPr>
            <a:r>
              <a:rPr lang="ru-RU" sz="2400">
                <a:solidFill>
                  <a:srgbClr val="502604"/>
                </a:solidFill>
              </a:rPr>
              <a:t>Приложения для мобильных телефонов</a:t>
            </a:r>
          </a:p>
        </c:rich>
      </c:tx>
      <c:layout>
        <c:manualLayout>
          <c:xMode val="edge"/>
          <c:yMode val="edge"/>
          <c:x val="8.7353820589982749E-3"/>
          <c:y val="0.12839639620806378"/>
        </c:manualLayout>
      </c:layout>
      <c:overlay val="0"/>
    </c:title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8.5973539171976116E-3"/>
          <c:y val="0.16984490531783317"/>
          <c:w val="0.63413557913854979"/>
          <c:h val="0.83015509468216686"/>
        </c:manualLayout>
      </c:layout>
      <c:pie3DChart>
        <c:varyColors val="1"/>
        <c:ser>
          <c:idx val="0"/>
          <c:order val="0"/>
          <c:explosion val="25"/>
          <c:dLbls>
            <c:showLegendKey val="0"/>
            <c:showVal val="0"/>
            <c:showCatName val="0"/>
            <c:showSerName val="0"/>
            <c:showPercent val="1"/>
            <c:showBubbleSize val="0"/>
            <c:showLeaderLines val="1"/>
          </c:dLbls>
          <c:cat>
            <c:strRef>
              <c:f>Лист2!$A$1:$A$13</c:f>
              <c:strCache>
                <c:ptCount val="13"/>
                <c:pt idx="0">
                  <c:v>браузер для просмотра Интернет страниц Chrome </c:v>
                </c:pt>
                <c:pt idx="1">
                  <c:v>программы для просмотра электронной почты Gmail </c:v>
                </c:pt>
                <c:pt idx="2">
                  <c:v>социальные сети: В контакте, Facebook,  Instagram</c:v>
                </c:pt>
                <c:pt idx="3">
                  <c:v>программы для чтения электронных книг   UB Reader </c:v>
                </c:pt>
                <c:pt idx="4">
                  <c:v>офисные программы (аналоги Word, Excel и т.д.) </c:v>
                </c:pt>
                <c:pt idx="5">
                  <c:v>диктофон</c:v>
                </c:pt>
                <c:pt idx="6">
                  <c:v>калькулятор </c:v>
                </c:pt>
                <c:pt idx="7">
                  <c:v>социальные мессенджеры  Viber, WhatsApp, Skype, ICQ -</c:v>
                </c:pt>
                <c:pt idx="8">
                  <c:v>электронные словари, шпаргалки, учебные пособия</c:v>
                </c:pt>
                <c:pt idx="9">
                  <c:v>S Translator </c:v>
                </c:pt>
                <c:pt idx="10">
                  <c:v>Total Commander </c:v>
                </c:pt>
                <c:pt idx="11">
                  <c:v>Class Life </c:v>
                </c:pt>
                <c:pt idx="12">
                  <c:v>Электронные учебники</c:v>
                </c:pt>
              </c:strCache>
            </c:strRef>
          </c:cat>
          <c:val>
            <c:numRef>
              <c:f>Лист2!$B$1:$B$13</c:f>
              <c:numCache>
                <c:formatCode>General</c:formatCode>
                <c:ptCount val="13"/>
                <c:pt idx="0">
                  <c:v>15</c:v>
                </c:pt>
                <c:pt idx="1">
                  <c:v>10</c:v>
                </c:pt>
                <c:pt idx="2">
                  <c:v>15</c:v>
                </c:pt>
                <c:pt idx="3">
                  <c:v>10</c:v>
                </c:pt>
                <c:pt idx="4">
                  <c:v>5</c:v>
                </c:pt>
                <c:pt idx="5">
                  <c:v>15</c:v>
                </c:pt>
                <c:pt idx="6">
                  <c:v>15</c:v>
                </c:pt>
                <c:pt idx="7">
                  <c:v>15</c:v>
                </c:pt>
                <c:pt idx="8">
                  <c:v>7</c:v>
                </c:pt>
                <c:pt idx="9">
                  <c:v>10</c:v>
                </c:pt>
                <c:pt idx="10">
                  <c:v>7</c:v>
                </c:pt>
                <c:pt idx="11">
                  <c:v>15</c:v>
                </c:pt>
                <c:pt idx="12">
                  <c:v>10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</c:plotArea>
    <c:legend>
      <c:legendPos val="r"/>
      <c:layout>
        <c:manualLayout>
          <c:xMode val="edge"/>
          <c:yMode val="edge"/>
          <c:x val="0.65295281200639543"/>
          <c:y val="8.9811320482694607E-2"/>
          <c:w val="0.34704711532761362"/>
          <c:h val="0.90070046665437775"/>
        </c:manualLayout>
      </c:layout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9E9722-B3B6-4DBE-8FE4-F49423777C61}" type="datetimeFigureOut">
              <a:rPr lang="ru-RU" smtClean="0"/>
              <a:t>13.05.2015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12F781-FE84-42A6-B49D-C75818B2CE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21104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9E9722-B3B6-4DBE-8FE4-F49423777C61}" type="datetimeFigureOut">
              <a:rPr lang="ru-RU" smtClean="0"/>
              <a:t>13.05.2015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12F781-FE84-42A6-B49D-C75818B2CE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4059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9E9722-B3B6-4DBE-8FE4-F49423777C61}" type="datetimeFigureOut">
              <a:rPr lang="ru-RU" smtClean="0"/>
              <a:t>13.05.2015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12F781-FE84-42A6-B49D-C75818B2CE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47903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9E9722-B3B6-4DBE-8FE4-F49423777C61}" type="datetimeFigureOut">
              <a:rPr lang="ru-RU" smtClean="0"/>
              <a:t>13.05.2015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12F781-FE84-42A6-B49D-C75818B2CE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27138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9E9722-B3B6-4DBE-8FE4-F49423777C61}" type="datetimeFigureOut">
              <a:rPr lang="ru-RU" smtClean="0"/>
              <a:t>13.05.2015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12F781-FE84-42A6-B49D-C75818B2CE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8489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9E9722-B3B6-4DBE-8FE4-F49423777C61}" type="datetimeFigureOut">
              <a:rPr lang="ru-RU" smtClean="0"/>
              <a:t>13.05.2015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12F781-FE84-42A6-B49D-C75818B2CE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04533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9E9722-B3B6-4DBE-8FE4-F49423777C61}" type="datetimeFigureOut">
              <a:rPr lang="ru-RU" smtClean="0"/>
              <a:t>13.05.2015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12F781-FE84-42A6-B49D-C75818B2CE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79159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9E9722-B3B6-4DBE-8FE4-F49423777C61}" type="datetimeFigureOut">
              <a:rPr lang="ru-RU" smtClean="0"/>
              <a:t>13.05.2015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12F781-FE84-42A6-B49D-C75818B2CE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14547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9E9722-B3B6-4DBE-8FE4-F49423777C61}" type="datetimeFigureOut">
              <a:rPr lang="ru-RU" smtClean="0"/>
              <a:t>13.05.2015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12F781-FE84-42A6-B49D-C75818B2CE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53068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9E9722-B3B6-4DBE-8FE4-F49423777C61}" type="datetimeFigureOut">
              <a:rPr lang="ru-RU" smtClean="0"/>
              <a:t>13.05.2015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12F781-FE84-42A6-B49D-C75818B2CE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35249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9E9722-B3B6-4DBE-8FE4-F49423777C61}" type="datetimeFigureOut">
              <a:rPr lang="ru-RU" smtClean="0"/>
              <a:t>13.05.2015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12F781-FE84-42A6-B49D-C75818B2CE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46837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9E9722-B3B6-4DBE-8FE4-F49423777C61}" type="datetimeFigureOut">
              <a:rPr lang="ru-RU" smtClean="0"/>
              <a:t>13.05.2015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12F781-FE84-42A6-B49D-C75818B2CE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78122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rebus1.com/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://rebus1.com/index.php?item=rebus_generator" TargetMode="External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://mastertk.ru/" TargetMode="External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://poncy.ru/anagram/" TargetMode="External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://poncy.ru/anagram/" TargetMode="External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://poncy.ru/anagram/" TargetMode="External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http://poncy.ru/anagram/" TargetMode="External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hyperlink" Target="http://poncy.ru/anagram/" TargetMode="External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2.jpe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Z:\---W-O-R-K----\2015\Презентации\11 - Гильфанова. Игровые технологии\слайды\000-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5" y="0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Z:\---W-O-R-K----\2015\Презентации\11 - Гильфанова. Игровые технологии\слайды\000-0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5" y="0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Z:\---W-O-R-K----\2015\Презентации\11 - Гильфанова. Игровые технологии\слайды\000-0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5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Z:\---W-O-R-K----\2015\Презентации\11 - Гильфанова. Игровые технологии\слайды\000-05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4" y="0"/>
            <a:ext cx="9137686" cy="2934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Z:\---W-O-R-K----\2015\Презентации\11 - Гильфанова. Игровые технологии\слайды\000-06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50316" cy="2680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Z:\---W-O-R-K----\2015\Презентации\11 - Гильфанова. Игровые технологии\слайды\000-07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55063"/>
            <a:ext cx="9150316" cy="3602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Z:\---W-O-R-K----\2015\Презентации\11 - Гильфанова. Игровые технологии\слайды\000-08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5" y="3260037"/>
            <a:ext cx="9137685" cy="3597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07504" y="5868094"/>
            <a:ext cx="39604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Автор: учитель информатики</a:t>
            </a:r>
          </a:p>
          <a:p>
            <a:r>
              <a:rPr lang="ru-RU" b="1" dirty="0" smtClean="0">
                <a:solidFill>
                  <a:srgbClr val="002060"/>
                </a:solidFill>
              </a:rPr>
              <a:t> МАОУ СОШ №1 п.г.т. Забайкальск </a:t>
            </a:r>
          </a:p>
          <a:p>
            <a:r>
              <a:rPr lang="ru-RU" b="1" dirty="0" smtClean="0">
                <a:solidFill>
                  <a:srgbClr val="002060"/>
                </a:solidFill>
              </a:rPr>
              <a:t>Гильфанова Юлия Игоревна</a:t>
            </a:r>
            <a:endParaRPr lang="ru-RU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9752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" dur="2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20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000"/>
                            </p:stCondLst>
                            <p:childTnLst>
                              <p:par>
                                <p:cTn id="2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3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31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Z:\---W-O-R-K----\2015\Презентации\11 - Гильфанова. Игровые технологии\слайды\01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971600" y="764704"/>
            <a:ext cx="2331023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600" b="1" dirty="0" smtClean="0">
                <a:solidFill>
                  <a:schemeClr val="accent6">
                    <a:lumMod val="50000"/>
                  </a:schemeClr>
                </a:solidFill>
              </a:rPr>
              <a:t>Определение: </a:t>
            </a:r>
            <a:endParaRPr lang="ru-RU" sz="26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grpSp>
        <p:nvGrpSpPr>
          <p:cNvPr id="5" name="Группа 4"/>
          <p:cNvGrpSpPr/>
          <p:nvPr/>
        </p:nvGrpSpPr>
        <p:grpSpPr>
          <a:xfrm>
            <a:off x="539552" y="1988840"/>
            <a:ext cx="4569216" cy="1872208"/>
            <a:chOff x="539552" y="2060848"/>
            <a:chExt cx="4203679" cy="2258936"/>
          </a:xfrm>
        </p:grpSpPr>
        <p:sp>
          <p:nvSpPr>
            <p:cNvPr id="6" name="Скругленный прямоугольник 5"/>
            <p:cNvSpPr/>
            <p:nvPr/>
          </p:nvSpPr>
          <p:spPr>
            <a:xfrm>
              <a:off x="539552" y="2060848"/>
              <a:ext cx="4173584" cy="2258936"/>
            </a:xfrm>
            <a:prstGeom prst="roundRect">
              <a:avLst/>
            </a:prstGeom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697956" y="2216684"/>
              <a:ext cx="4045275" cy="140689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vl="0"/>
              <a:r>
                <a:rPr lang="ru-RU" sz="2400" b="1" dirty="0">
                  <a:solidFill>
                    <a:schemeClr val="accent6">
                      <a:lumMod val="50000"/>
                    </a:schemeClr>
                  </a:solidFill>
                </a:rPr>
                <a:t>Кроссворд </a:t>
              </a:r>
              <a:r>
                <a:rPr lang="ru-RU" b="1" dirty="0">
                  <a:solidFill>
                    <a:schemeClr val="accent6">
                      <a:lumMod val="50000"/>
                    </a:schemeClr>
                  </a:solidFill>
                </a:rPr>
                <a:t>- игра-задача, </a:t>
              </a:r>
              <a:endParaRPr lang="ru-RU" b="1" dirty="0" smtClean="0">
                <a:solidFill>
                  <a:schemeClr val="accent6">
                    <a:lumMod val="50000"/>
                  </a:schemeClr>
                </a:solidFill>
              </a:endParaRPr>
            </a:p>
            <a:p>
              <a:pPr lvl="0"/>
              <a:r>
                <a:rPr lang="ru-RU" b="1" dirty="0" smtClean="0">
                  <a:solidFill>
                    <a:schemeClr val="accent6">
                      <a:lumMod val="50000"/>
                    </a:schemeClr>
                  </a:solidFill>
                </a:rPr>
                <a:t>в </a:t>
              </a:r>
              <a:r>
                <a:rPr lang="ru-RU" b="1" dirty="0">
                  <a:solidFill>
                    <a:schemeClr val="accent6">
                      <a:lumMod val="50000"/>
                    </a:schemeClr>
                  </a:solidFill>
                </a:rPr>
                <a:t>которой фигура из рядов пустых клеток </a:t>
              </a:r>
              <a:endParaRPr lang="ru-RU" b="1" dirty="0" smtClean="0">
                <a:solidFill>
                  <a:schemeClr val="accent6">
                    <a:lumMod val="50000"/>
                  </a:schemeClr>
                </a:solidFill>
              </a:endParaRPr>
            </a:p>
            <a:p>
              <a:pPr lvl="0"/>
              <a:r>
                <a:rPr lang="ru-RU" b="1" dirty="0" smtClean="0">
                  <a:solidFill>
                    <a:schemeClr val="accent6">
                      <a:lumMod val="50000"/>
                    </a:schemeClr>
                  </a:solidFill>
                </a:rPr>
                <a:t>заполняется </a:t>
              </a:r>
              <a:r>
                <a:rPr lang="ru-RU" b="1" dirty="0">
                  <a:solidFill>
                    <a:schemeClr val="accent6">
                      <a:lumMod val="50000"/>
                    </a:schemeClr>
                  </a:solidFill>
                </a:rPr>
                <a:t>перекрещивающимися </a:t>
              </a:r>
              <a:endParaRPr lang="ru-RU" b="1" dirty="0" smtClean="0">
                <a:solidFill>
                  <a:schemeClr val="accent6">
                    <a:lumMod val="50000"/>
                  </a:schemeClr>
                </a:solidFill>
              </a:endParaRPr>
            </a:p>
            <a:p>
              <a:pPr lvl="0"/>
              <a:r>
                <a:rPr lang="ru-RU" b="1" dirty="0" smtClean="0">
                  <a:solidFill>
                    <a:schemeClr val="accent6">
                      <a:lumMod val="50000"/>
                    </a:schemeClr>
                  </a:solidFill>
                </a:rPr>
                <a:t>словами со </a:t>
              </a:r>
              <a:r>
                <a:rPr lang="ru-RU" b="1" dirty="0">
                  <a:solidFill>
                    <a:schemeClr val="accent6">
                      <a:lumMod val="50000"/>
                    </a:schemeClr>
                  </a:solidFill>
                </a:rPr>
                <a:t>значениями, заданными </a:t>
              </a:r>
              <a:endParaRPr lang="ru-RU" b="1" dirty="0" smtClean="0">
                <a:solidFill>
                  <a:schemeClr val="accent6">
                    <a:lumMod val="50000"/>
                  </a:schemeClr>
                </a:solidFill>
              </a:endParaRPr>
            </a:p>
            <a:p>
              <a:pPr lvl="0"/>
              <a:r>
                <a:rPr lang="ru-RU" b="1" dirty="0" smtClean="0">
                  <a:solidFill>
                    <a:schemeClr val="accent6">
                      <a:lumMod val="50000"/>
                    </a:schemeClr>
                  </a:solidFill>
                </a:rPr>
                <a:t>по </a:t>
              </a:r>
              <a:r>
                <a:rPr lang="ru-RU" b="1" dirty="0">
                  <a:solidFill>
                    <a:schemeClr val="accent6">
                      <a:lumMod val="50000"/>
                    </a:schemeClr>
                  </a:solidFill>
                </a:rPr>
                <a:t>условиям игры</a:t>
              </a:r>
            </a:p>
          </p:txBody>
        </p:sp>
      </p:grpSp>
      <p:grpSp>
        <p:nvGrpSpPr>
          <p:cNvPr id="8" name="Группа 7"/>
          <p:cNvGrpSpPr/>
          <p:nvPr/>
        </p:nvGrpSpPr>
        <p:grpSpPr>
          <a:xfrm>
            <a:off x="539552" y="4149080"/>
            <a:ext cx="4536504" cy="2252815"/>
            <a:chOff x="539552" y="2060848"/>
            <a:chExt cx="4173584" cy="2718163"/>
          </a:xfrm>
        </p:grpSpPr>
        <p:sp>
          <p:nvSpPr>
            <p:cNvPr id="9" name="Скругленный прямоугольник 8"/>
            <p:cNvSpPr/>
            <p:nvPr/>
          </p:nvSpPr>
          <p:spPr>
            <a:xfrm>
              <a:off x="539552" y="2060848"/>
              <a:ext cx="4173584" cy="2519583"/>
            </a:xfrm>
            <a:prstGeom prst="roundRect">
              <a:avLst/>
            </a:prstGeom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697956" y="2216684"/>
              <a:ext cx="3676820" cy="256232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vl="0"/>
              <a:r>
                <a:rPr lang="ru-RU" sz="2400" b="1" dirty="0">
                  <a:solidFill>
                    <a:schemeClr val="accent6">
                      <a:lumMod val="50000"/>
                    </a:schemeClr>
                  </a:solidFill>
                </a:rPr>
                <a:t>Кроссворд </a:t>
              </a:r>
              <a:r>
                <a:rPr lang="ru-RU" b="1" dirty="0">
                  <a:solidFill>
                    <a:schemeClr val="accent6">
                      <a:lumMod val="50000"/>
                    </a:schemeClr>
                  </a:solidFill>
                </a:rPr>
                <a:t>- </a:t>
              </a:r>
              <a:r>
                <a:rPr lang="ru-RU" b="1" dirty="0" smtClean="0">
                  <a:solidFill>
                    <a:schemeClr val="accent6">
                      <a:lumMod val="50000"/>
                    </a:schemeClr>
                  </a:solidFill>
                </a:rPr>
                <a:t>задача-головоломка</a:t>
              </a:r>
              <a:r>
                <a:rPr lang="ru-RU" b="1" dirty="0">
                  <a:solidFill>
                    <a:schemeClr val="accent6">
                      <a:lumMod val="50000"/>
                    </a:schemeClr>
                  </a:solidFill>
                </a:rPr>
                <a:t>, </a:t>
              </a:r>
              <a:endParaRPr lang="ru-RU" b="1" dirty="0" smtClean="0">
                <a:solidFill>
                  <a:schemeClr val="accent6">
                    <a:lumMod val="50000"/>
                  </a:schemeClr>
                </a:solidFill>
              </a:endParaRPr>
            </a:p>
            <a:p>
              <a:pPr lvl="0"/>
              <a:r>
                <a:rPr lang="ru-RU" b="1" dirty="0" smtClean="0">
                  <a:solidFill>
                    <a:schemeClr val="accent6">
                      <a:lumMod val="50000"/>
                    </a:schemeClr>
                  </a:solidFill>
                </a:rPr>
                <a:t>заключающаяся </a:t>
              </a:r>
              <a:r>
                <a:rPr lang="ru-RU" b="1" dirty="0">
                  <a:solidFill>
                    <a:schemeClr val="accent6">
                      <a:lumMod val="50000"/>
                    </a:schemeClr>
                  </a:solidFill>
                </a:rPr>
                <a:t>в заполнении </a:t>
              </a:r>
              <a:endParaRPr lang="ru-RU" b="1" dirty="0" smtClean="0">
                <a:solidFill>
                  <a:schemeClr val="accent6">
                    <a:lumMod val="50000"/>
                  </a:schemeClr>
                </a:solidFill>
              </a:endParaRPr>
            </a:p>
            <a:p>
              <a:pPr lvl="0"/>
              <a:r>
                <a:rPr lang="ru-RU" b="1" dirty="0" smtClean="0">
                  <a:solidFill>
                    <a:schemeClr val="accent6">
                      <a:lumMod val="50000"/>
                    </a:schemeClr>
                  </a:solidFill>
                </a:rPr>
                <a:t>буквами </a:t>
              </a:r>
              <a:r>
                <a:rPr lang="ru-RU" b="1" dirty="0">
                  <a:solidFill>
                    <a:schemeClr val="accent6">
                      <a:lumMod val="50000"/>
                    </a:schemeClr>
                  </a:solidFill>
                </a:rPr>
                <a:t>перекрещивающихся </a:t>
              </a:r>
              <a:r>
                <a:rPr lang="ru-RU" b="1" dirty="0" smtClean="0">
                  <a:solidFill>
                    <a:schemeClr val="accent6">
                      <a:lumMod val="50000"/>
                    </a:schemeClr>
                  </a:solidFill>
                </a:rPr>
                <a:t>рядов </a:t>
              </a:r>
            </a:p>
            <a:p>
              <a:pPr lvl="0"/>
              <a:r>
                <a:rPr lang="ru-RU" b="1" dirty="0" smtClean="0">
                  <a:solidFill>
                    <a:schemeClr val="accent6">
                      <a:lumMod val="50000"/>
                    </a:schemeClr>
                  </a:solidFill>
                </a:rPr>
                <a:t>клеточек </a:t>
              </a:r>
              <a:r>
                <a:rPr lang="ru-RU" b="1" dirty="0">
                  <a:solidFill>
                    <a:schemeClr val="accent6">
                      <a:lumMod val="50000"/>
                    </a:schemeClr>
                  </a:solidFill>
                </a:rPr>
                <a:t>так, чтобы </a:t>
              </a:r>
              <a:r>
                <a:rPr lang="ru-RU" b="1" dirty="0" smtClean="0">
                  <a:solidFill>
                    <a:schemeClr val="accent6">
                      <a:lumMod val="50000"/>
                    </a:schemeClr>
                  </a:solidFill>
                </a:rPr>
                <a:t>по </a:t>
              </a:r>
              <a:r>
                <a:rPr lang="ru-RU" b="1" dirty="0">
                  <a:solidFill>
                    <a:schemeClr val="accent6">
                      <a:lumMod val="50000"/>
                    </a:schemeClr>
                  </a:solidFill>
                </a:rPr>
                <a:t>горизонталям </a:t>
              </a:r>
              <a:endParaRPr lang="ru-RU" b="1" dirty="0" smtClean="0">
                <a:solidFill>
                  <a:schemeClr val="accent6">
                    <a:lumMod val="50000"/>
                  </a:schemeClr>
                </a:solidFill>
              </a:endParaRPr>
            </a:p>
            <a:p>
              <a:pPr lvl="0"/>
              <a:r>
                <a:rPr lang="ru-RU" b="1" dirty="0" smtClean="0">
                  <a:solidFill>
                    <a:schemeClr val="accent6">
                      <a:lumMod val="50000"/>
                    </a:schemeClr>
                  </a:solidFill>
                </a:rPr>
                <a:t>и </a:t>
              </a:r>
              <a:r>
                <a:rPr lang="ru-RU" b="1" dirty="0">
                  <a:solidFill>
                    <a:schemeClr val="accent6">
                      <a:lumMod val="50000"/>
                    </a:schemeClr>
                  </a:solidFill>
                </a:rPr>
                <a:t>вертикалям </a:t>
              </a:r>
              <a:r>
                <a:rPr lang="ru-RU" b="1" dirty="0" smtClean="0">
                  <a:solidFill>
                    <a:schemeClr val="accent6">
                      <a:lumMod val="50000"/>
                    </a:schemeClr>
                  </a:solidFill>
                </a:rPr>
                <a:t>получились </a:t>
              </a:r>
              <a:r>
                <a:rPr lang="ru-RU" b="1" dirty="0">
                  <a:solidFill>
                    <a:schemeClr val="accent6">
                      <a:lumMod val="50000"/>
                    </a:schemeClr>
                  </a:solidFill>
                </a:rPr>
                <a:t>заданные </a:t>
              </a:r>
              <a:endParaRPr lang="ru-RU" b="1" dirty="0" smtClean="0">
                <a:solidFill>
                  <a:schemeClr val="accent6">
                    <a:lumMod val="50000"/>
                  </a:schemeClr>
                </a:solidFill>
              </a:endParaRPr>
            </a:p>
            <a:p>
              <a:pPr lvl="0"/>
              <a:r>
                <a:rPr lang="ru-RU" b="1" dirty="0" smtClean="0">
                  <a:solidFill>
                    <a:schemeClr val="accent6">
                      <a:lumMod val="50000"/>
                    </a:schemeClr>
                  </a:solidFill>
                </a:rPr>
                <a:t>по </a:t>
              </a:r>
              <a:r>
                <a:rPr lang="ru-RU" b="1" dirty="0">
                  <a:solidFill>
                    <a:schemeClr val="accent6">
                      <a:lumMod val="50000"/>
                    </a:schemeClr>
                  </a:solidFill>
                </a:rPr>
                <a:t>значениям слова</a:t>
              </a:r>
            </a:p>
            <a:p>
              <a:pPr lvl="0"/>
              <a:endParaRPr lang="ru-RU" b="1" dirty="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19380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Z:\---W-O-R-K----\2015\Презентации\11 - Гильфанова. Игровые технологии\слайды\0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203848" y="674400"/>
            <a:ext cx="423514" cy="55092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/>
              <a:t>д</a:t>
            </a:r>
          </a:p>
          <a:p>
            <a:r>
              <a:rPr lang="ru-RU" sz="3200" b="1" dirty="0" smtClean="0"/>
              <a:t>о</a:t>
            </a:r>
          </a:p>
          <a:p>
            <a:r>
              <a:rPr lang="ru-RU" sz="3200" b="1" dirty="0" smtClean="0"/>
              <a:t>с</a:t>
            </a:r>
          </a:p>
          <a:p>
            <a:r>
              <a:rPr lang="ru-RU" sz="3200" b="1" dirty="0" smtClean="0"/>
              <a:t>т</a:t>
            </a:r>
          </a:p>
          <a:p>
            <a:r>
              <a:rPr lang="ru-RU" sz="3200" b="1" dirty="0" smtClean="0"/>
              <a:t>о</a:t>
            </a:r>
          </a:p>
          <a:p>
            <a:r>
              <a:rPr lang="ru-RU" sz="3200" b="1" dirty="0" smtClean="0"/>
              <a:t>и</a:t>
            </a:r>
          </a:p>
          <a:p>
            <a:r>
              <a:rPr lang="ru-RU" sz="3200" b="1" dirty="0" smtClean="0"/>
              <a:t>н</a:t>
            </a:r>
          </a:p>
          <a:p>
            <a:r>
              <a:rPr lang="ru-RU" sz="3200" b="1" dirty="0" smtClean="0"/>
              <a:t>с</a:t>
            </a:r>
          </a:p>
          <a:p>
            <a:r>
              <a:rPr lang="ru-RU" sz="3200" b="1" dirty="0" smtClean="0"/>
              <a:t>т</a:t>
            </a:r>
          </a:p>
          <a:p>
            <a:r>
              <a:rPr lang="ru-RU" sz="3200" b="1" dirty="0" smtClean="0"/>
              <a:t>в</a:t>
            </a:r>
          </a:p>
          <a:p>
            <a:r>
              <a:rPr lang="ru-RU" sz="3200" b="1" dirty="0"/>
              <a:t>а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451031" y="836712"/>
            <a:ext cx="3929281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err="1" smtClean="0">
                <a:solidFill>
                  <a:schemeClr val="accent6">
                    <a:lumMod val="50000"/>
                  </a:schemeClr>
                </a:solidFill>
              </a:rPr>
              <a:t>ает</a:t>
            </a: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</a:rPr>
              <a:t>возможность проявить себя, </a:t>
            </a: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</a:rPr>
              <a:t/>
            </a:r>
            <a:br>
              <a:rPr lang="ru-RU" sz="2000" b="1" dirty="0" smtClean="0">
                <a:solidFill>
                  <a:schemeClr val="accent6">
                    <a:lumMod val="50000"/>
                  </a:schemeClr>
                </a:solidFill>
              </a:rPr>
            </a:b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</a:rPr>
              <a:t>       позволяет </a:t>
            </a: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</a:rPr>
              <a:t>самостоятельно </a:t>
            </a: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</a:rPr>
              <a:t/>
            </a:r>
            <a:br>
              <a:rPr lang="ru-RU" sz="2000" b="1" dirty="0" smtClean="0">
                <a:solidFill>
                  <a:schemeClr val="accent6">
                    <a:lumMod val="50000"/>
                  </a:schemeClr>
                </a:solidFill>
              </a:rPr>
            </a:b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</a:rPr>
              <a:t>       отыскивать </a:t>
            </a: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</a:rPr>
              <a:t>ответы </a:t>
            </a: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</a:rPr>
              <a:t/>
            </a:r>
            <a:br>
              <a:rPr lang="ru-RU" sz="2000" b="1" dirty="0" smtClean="0">
                <a:solidFill>
                  <a:schemeClr val="accent6">
                    <a:lumMod val="50000"/>
                  </a:schemeClr>
                </a:solidFill>
              </a:rPr>
            </a:b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</a:rPr>
              <a:t>       на </a:t>
            </a: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</a:rPr>
              <a:t>поставленные </a:t>
            </a: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</a:rPr>
              <a:t>вопросы</a:t>
            </a:r>
            <a:endParaRPr lang="ru-RU" sz="2000" b="1" dirty="0">
              <a:solidFill>
                <a:schemeClr val="accent6">
                  <a:lumMod val="50000"/>
                </a:schemeClr>
              </a:solidFill>
            </a:endParaRPr>
          </a:p>
          <a:p>
            <a:endParaRPr lang="ru-RU" sz="2000" dirty="0"/>
          </a:p>
        </p:txBody>
      </p:sp>
      <p:sp>
        <p:nvSpPr>
          <p:cNvPr id="4" name="TextBox 3"/>
          <p:cNvSpPr txBox="1"/>
          <p:nvPr/>
        </p:nvSpPr>
        <p:spPr>
          <a:xfrm>
            <a:off x="2123728" y="2282932"/>
            <a:ext cx="26900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err="1" smtClean="0">
                <a:solidFill>
                  <a:schemeClr val="accent6">
                    <a:lumMod val="50000"/>
                  </a:schemeClr>
                </a:solidFill>
              </a:rPr>
              <a:t>расширяе</a:t>
            </a: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</a:rPr>
              <a:t>       кругозор</a:t>
            </a:r>
            <a:endParaRPr lang="ru-RU" sz="20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212988" y="4707892"/>
            <a:ext cx="411086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err="1" smtClean="0">
                <a:solidFill>
                  <a:schemeClr val="accent6">
                    <a:lumMod val="50000"/>
                  </a:schemeClr>
                </a:solidFill>
              </a:rPr>
              <a:t>развивае</a:t>
            </a: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</a:rPr>
              <a:t>      логическое </a:t>
            </a: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</a:rPr>
              <a:t>мышление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419872" y="2769736"/>
            <a:ext cx="505055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err="1" smtClean="0">
                <a:solidFill>
                  <a:schemeClr val="accent6">
                    <a:lumMod val="50000"/>
                  </a:schemeClr>
                </a:solidFill>
              </a:rPr>
              <a:t>бращение</a:t>
            </a: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</a:rPr>
              <a:t>к дополнительным источникам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843808" y="3740344"/>
            <a:ext cx="22656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err="1" smtClean="0">
                <a:solidFill>
                  <a:schemeClr val="accent6">
                    <a:lumMod val="50000"/>
                  </a:schemeClr>
                </a:solidFill>
              </a:rPr>
              <a:t>тре</a:t>
            </a: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</a:rPr>
              <a:t>    </a:t>
            </a:r>
            <a:r>
              <a:rPr lang="ru-RU" sz="2000" b="1" dirty="0" err="1" smtClean="0">
                <a:solidFill>
                  <a:schemeClr val="accent6">
                    <a:lumMod val="50000"/>
                  </a:schemeClr>
                </a:solidFill>
              </a:rPr>
              <a:t>ирует</a:t>
            </a: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</a:rPr>
              <a:t>память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822451" y="4229714"/>
            <a:ext cx="37662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>
                <a:solidFill>
                  <a:schemeClr val="accent6">
                    <a:lumMod val="50000"/>
                  </a:schemeClr>
                </a:solidFill>
              </a:rPr>
              <a:t>оттачивает </a:t>
            </a: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</a:rPr>
              <a:t>     </a:t>
            </a:r>
            <a:r>
              <a:rPr lang="ru-RU" sz="2000" b="1" dirty="0" err="1" smtClean="0">
                <a:solidFill>
                  <a:schemeClr val="accent6">
                    <a:lumMod val="50000"/>
                  </a:schemeClr>
                </a:solidFill>
              </a:rPr>
              <a:t>ообразительность</a:t>
            </a:r>
            <a:endParaRPr lang="ru-RU" sz="20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729184" y="3254823"/>
            <a:ext cx="50640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</a:rPr>
              <a:t>пробуждает      </a:t>
            </a:r>
            <a:r>
              <a:rPr lang="ru-RU" sz="2000" b="1" dirty="0" err="1" smtClean="0">
                <a:solidFill>
                  <a:schemeClr val="accent6">
                    <a:lumMod val="50000"/>
                  </a:schemeClr>
                </a:solidFill>
              </a:rPr>
              <a:t>нтерес</a:t>
            </a: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</a:rPr>
              <a:t>к углублению знаний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399275" y="5204481"/>
            <a:ext cx="373621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err="1" smtClean="0">
                <a:solidFill>
                  <a:schemeClr val="accent6">
                    <a:lumMod val="50000"/>
                  </a:schemeClr>
                </a:solidFill>
              </a:rPr>
              <a:t>ырабатывает</a:t>
            </a: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</a:rPr>
              <a:t>умение доводить </a:t>
            </a: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</a:rPr>
              <a:t/>
            </a:r>
            <a:br>
              <a:rPr lang="ru-RU" sz="2000" b="1" dirty="0" smtClean="0">
                <a:solidFill>
                  <a:schemeClr val="accent6">
                    <a:lumMod val="50000"/>
                  </a:schemeClr>
                </a:solidFill>
              </a:rPr>
            </a:br>
            <a:endParaRPr lang="ru-RU" sz="20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42231" y="5686434"/>
            <a:ext cx="26708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>
                <a:solidFill>
                  <a:schemeClr val="accent6">
                    <a:lumMod val="50000"/>
                  </a:schemeClr>
                </a:solidFill>
              </a:rPr>
              <a:t> начатое дело до </a:t>
            </a:r>
            <a:r>
              <a:rPr lang="ru-RU" sz="2000" b="1" dirty="0" err="1" smtClean="0">
                <a:solidFill>
                  <a:schemeClr val="accent6">
                    <a:lumMod val="50000"/>
                  </a:schemeClr>
                </a:solidFill>
              </a:rPr>
              <a:t>конц</a:t>
            </a:r>
            <a:endParaRPr lang="ru-RU" sz="2000" b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7712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/>
      <p:bldP spid="7" grpId="0"/>
      <p:bldP spid="8" grpId="0"/>
      <p:bldP spid="9" grpId="0"/>
      <p:bldP spid="10" grpId="0"/>
      <p:bldP spid="11" grpId="0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Z:\---W-O-R-K----\2015\Презентации\11 - Гильфанова. Игровые технологии\слайды\01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04"/>
            <a:ext cx="9140396" cy="6855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971600" y="764704"/>
            <a:ext cx="1566454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600" b="1" dirty="0" smtClean="0">
                <a:solidFill>
                  <a:schemeClr val="accent6">
                    <a:lumMod val="50000"/>
                  </a:schemeClr>
                </a:solidFill>
              </a:rPr>
              <a:t>Функции </a:t>
            </a:r>
            <a:endParaRPr lang="ru-RU" sz="26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8195" name="Picture 3" descr="Z:\---W-O-R-K----\2015\Презентации\11 - Гильфанова. Игровые технологии\photo18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8868" y="410434"/>
            <a:ext cx="1781175" cy="13271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Группа 4"/>
          <p:cNvGrpSpPr/>
          <p:nvPr/>
        </p:nvGrpSpPr>
        <p:grpSpPr>
          <a:xfrm>
            <a:off x="611559" y="2204864"/>
            <a:ext cx="3785267" cy="1225488"/>
            <a:chOff x="395536" y="5589240"/>
            <a:chExt cx="2088232" cy="792088"/>
          </a:xfrm>
        </p:grpSpPr>
        <p:sp>
          <p:nvSpPr>
            <p:cNvPr id="6" name="Скругленный прямоугольник 5"/>
            <p:cNvSpPr/>
            <p:nvPr/>
          </p:nvSpPr>
          <p:spPr>
            <a:xfrm>
              <a:off x="395536" y="5589240"/>
              <a:ext cx="2088232" cy="792088"/>
            </a:xfrm>
            <a:prstGeom prst="roundRect">
              <a:avLst/>
            </a:prstGeom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969240" y="5836086"/>
              <a:ext cx="960600" cy="2983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vl="0" algn="ctr"/>
              <a:r>
                <a:rPr lang="ru-RU" sz="2400" b="1" dirty="0" smtClean="0">
                  <a:solidFill>
                    <a:schemeClr val="accent6">
                      <a:lumMod val="50000"/>
                    </a:schemeClr>
                  </a:solidFill>
                </a:rPr>
                <a:t>обучающая</a:t>
              </a:r>
              <a:endParaRPr lang="ru-RU" b="1" dirty="0" smtClean="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</p:grpSp>
      <p:grpSp>
        <p:nvGrpSpPr>
          <p:cNvPr id="8" name="Группа 7"/>
          <p:cNvGrpSpPr/>
          <p:nvPr/>
        </p:nvGrpSpPr>
        <p:grpSpPr>
          <a:xfrm>
            <a:off x="1403648" y="3645024"/>
            <a:ext cx="3785267" cy="1225488"/>
            <a:chOff x="395536" y="5589240"/>
            <a:chExt cx="2088232" cy="792088"/>
          </a:xfrm>
        </p:grpSpPr>
        <p:sp>
          <p:nvSpPr>
            <p:cNvPr id="9" name="Скругленный прямоугольник 8"/>
            <p:cNvSpPr/>
            <p:nvPr/>
          </p:nvSpPr>
          <p:spPr>
            <a:xfrm>
              <a:off x="395536" y="5589240"/>
              <a:ext cx="2088232" cy="792088"/>
            </a:xfrm>
            <a:prstGeom prst="roundRect">
              <a:avLst/>
            </a:prstGeom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750618" y="5836086"/>
              <a:ext cx="1397850" cy="2983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vl="0" algn="ctr"/>
              <a:r>
                <a:rPr lang="ru-RU" sz="2400" b="1" dirty="0" smtClean="0">
                  <a:solidFill>
                    <a:schemeClr val="accent6">
                      <a:lumMod val="50000"/>
                    </a:schemeClr>
                  </a:solidFill>
                </a:rPr>
                <a:t>контролирующая</a:t>
              </a:r>
              <a:endParaRPr lang="ru-RU" b="1" dirty="0" smtClean="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</p:grpSp>
      <p:grpSp>
        <p:nvGrpSpPr>
          <p:cNvPr id="11" name="Группа 10"/>
          <p:cNvGrpSpPr/>
          <p:nvPr/>
        </p:nvGrpSpPr>
        <p:grpSpPr>
          <a:xfrm>
            <a:off x="611559" y="5085184"/>
            <a:ext cx="3785267" cy="1225488"/>
            <a:chOff x="395536" y="5589240"/>
            <a:chExt cx="2088232" cy="792088"/>
          </a:xfrm>
        </p:grpSpPr>
        <p:sp>
          <p:nvSpPr>
            <p:cNvPr id="12" name="Скругленный прямоугольник 11"/>
            <p:cNvSpPr/>
            <p:nvPr/>
          </p:nvSpPr>
          <p:spPr>
            <a:xfrm>
              <a:off x="395536" y="5589240"/>
              <a:ext cx="2088232" cy="792088"/>
            </a:xfrm>
            <a:prstGeom prst="roundRect">
              <a:avLst/>
            </a:prstGeom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987145" y="5836086"/>
              <a:ext cx="924801" cy="2983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vl="0" algn="ctr"/>
              <a:r>
                <a:rPr lang="ru-RU" sz="2400" b="1" dirty="0" smtClean="0">
                  <a:solidFill>
                    <a:schemeClr val="accent6">
                      <a:lumMod val="50000"/>
                    </a:schemeClr>
                  </a:solidFill>
                </a:rPr>
                <a:t>творческая</a:t>
              </a:r>
              <a:endParaRPr lang="ru-RU" b="1" dirty="0" smtClean="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0353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Z:\---W-O-R-K----\2015\Презентации\11 - Гильфанова. Игровые технологии\слайды\01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04"/>
            <a:ext cx="9140396" cy="6855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971600" y="764704"/>
            <a:ext cx="42101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chemeClr val="accent6">
                    <a:lumMod val="50000"/>
                  </a:schemeClr>
                </a:solidFill>
              </a:rPr>
              <a:t>Результаты деятельности</a:t>
            </a:r>
            <a:r>
              <a:rPr lang="ru-RU" sz="2600" b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endParaRPr lang="ru-RU" sz="26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8195" name="Picture 3" descr="Z:\---W-O-R-K----\2015\Презентации\11 - Гильфанова. Игровые технологии\photo18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8868" y="410434"/>
            <a:ext cx="1781175" cy="13271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Группа 4"/>
          <p:cNvGrpSpPr/>
          <p:nvPr/>
        </p:nvGrpSpPr>
        <p:grpSpPr>
          <a:xfrm>
            <a:off x="437788" y="2244078"/>
            <a:ext cx="4248473" cy="3290498"/>
            <a:chOff x="150481" y="5614587"/>
            <a:chExt cx="5991293" cy="2126797"/>
          </a:xfrm>
        </p:grpSpPr>
        <p:sp>
          <p:nvSpPr>
            <p:cNvPr id="6" name="Скругленный прямоугольник 5"/>
            <p:cNvSpPr/>
            <p:nvPr/>
          </p:nvSpPr>
          <p:spPr>
            <a:xfrm>
              <a:off x="150481" y="5614587"/>
              <a:ext cx="5991293" cy="2126797"/>
            </a:xfrm>
            <a:prstGeom prst="roundRect">
              <a:avLst/>
            </a:prstGeom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514711" y="5836086"/>
              <a:ext cx="5262834" cy="14919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/>
              <a:r>
                <a:rPr lang="ru-RU" sz="2400" dirty="0">
                  <a:solidFill>
                    <a:schemeClr val="accent6">
                      <a:lumMod val="50000"/>
                    </a:schemeClr>
                  </a:solidFill>
                </a:rPr>
                <a:t>При начертании </a:t>
              </a:r>
              <a:endParaRPr lang="ru-RU" sz="2400" dirty="0" smtClean="0">
                <a:solidFill>
                  <a:schemeClr val="accent6">
                    <a:lumMod val="50000"/>
                  </a:schemeClr>
                </a:solidFill>
              </a:endParaRPr>
            </a:p>
            <a:p>
              <a:pPr lvl="0"/>
              <a:r>
                <a:rPr lang="ru-RU" sz="2400" dirty="0" smtClean="0">
                  <a:solidFill>
                    <a:schemeClr val="accent6">
                      <a:lumMod val="50000"/>
                    </a:schemeClr>
                  </a:solidFill>
                </a:rPr>
                <a:t>геометрической </a:t>
              </a:r>
              <a:r>
                <a:rPr lang="ru-RU" sz="2400" dirty="0">
                  <a:solidFill>
                    <a:schemeClr val="accent6">
                      <a:lumMod val="50000"/>
                    </a:schemeClr>
                  </a:solidFill>
                </a:rPr>
                <a:t>формы </a:t>
              </a:r>
              <a:endParaRPr lang="ru-RU" sz="2400" dirty="0" smtClean="0">
                <a:solidFill>
                  <a:schemeClr val="accent6">
                    <a:lumMod val="50000"/>
                  </a:schemeClr>
                </a:solidFill>
              </a:endParaRPr>
            </a:p>
            <a:p>
              <a:pPr lvl="0"/>
              <a:r>
                <a:rPr lang="ru-RU" sz="2400" dirty="0" smtClean="0">
                  <a:solidFill>
                    <a:schemeClr val="accent6">
                      <a:lumMod val="50000"/>
                    </a:schemeClr>
                  </a:solidFill>
                </a:rPr>
                <a:t>кроссворда </a:t>
              </a:r>
              <a:r>
                <a:rPr lang="ru-RU" sz="2400" dirty="0">
                  <a:solidFill>
                    <a:schemeClr val="accent6">
                      <a:lumMod val="50000"/>
                    </a:schemeClr>
                  </a:solidFill>
                </a:rPr>
                <a:t>у учащихся </a:t>
              </a:r>
              <a:endParaRPr lang="ru-RU" sz="2400" dirty="0" smtClean="0">
                <a:solidFill>
                  <a:schemeClr val="accent6">
                    <a:lumMod val="50000"/>
                  </a:schemeClr>
                </a:solidFill>
              </a:endParaRPr>
            </a:p>
            <a:p>
              <a:pPr lvl="0"/>
              <a:r>
                <a:rPr lang="ru-RU" sz="2400" b="1" dirty="0" smtClean="0">
                  <a:solidFill>
                    <a:schemeClr val="accent6">
                      <a:lumMod val="50000"/>
                    </a:schemeClr>
                  </a:solidFill>
                </a:rPr>
                <a:t>развивается </a:t>
              </a:r>
            </a:p>
            <a:p>
              <a:pPr lvl="0"/>
              <a:r>
                <a:rPr lang="ru-RU" sz="2400" b="1" dirty="0" smtClean="0">
                  <a:solidFill>
                    <a:schemeClr val="accent6">
                      <a:lumMod val="50000"/>
                    </a:schemeClr>
                  </a:solidFill>
                </a:rPr>
                <a:t>пространственное </a:t>
              </a:r>
            </a:p>
            <a:p>
              <a:pPr lvl="0"/>
              <a:r>
                <a:rPr lang="ru-RU" sz="2400" b="1" dirty="0" smtClean="0">
                  <a:solidFill>
                    <a:schemeClr val="accent6">
                      <a:lumMod val="50000"/>
                    </a:schemeClr>
                  </a:solidFill>
                </a:rPr>
                <a:t>образное </a:t>
              </a:r>
              <a:r>
                <a:rPr lang="ru-RU" sz="2400" b="1" dirty="0">
                  <a:solidFill>
                    <a:schemeClr val="accent6">
                      <a:lumMod val="50000"/>
                    </a:schemeClr>
                  </a:solidFill>
                </a:rPr>
                <a:t>мышление</a:t>
              </a:r>
              <a:endParaRPr lang="ru-RU" b="1" dirty="0" smtClean="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28002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Z:\---W-O-R-K----\2015\Презентации\11 - Гильфанова. Игровые технологии\слайды\01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04"/>
            <a:ext cx="9140396" cy="6855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11560" y="404664"/>
            <a:ext cx="7834902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chemeClr val="accent6">
                    <a:lumMod val="50000"/>
                  </a:schemeClr>
                </a:solidFill>
              </a:rPr>
              <a:t>Создание кроссворда на тему: </a:t>
            </a:r>
            <a:endParaRPr lang="ru-RU" sz="2800" b="1" dirty="0" smtClean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</a:rPr>
              <a:t>«</a:t>
            </a:r>
            <a:r>
              <a:rPr lang="ru-RU" sz="2800" b="1" dirty="0">
                <a:solidFill>
                  <a:schemeClr val="accent6">
                    <a:lumMod val="50000"/>
                  </a:schemeClr>
                </a:solidFill>
              </a:rPr>
              <a:t>Процедуры и функции» с помощью </a:t>
            </a:r>
            <a:endParaRPr lang="ru-RU" sz="2800" b="1" dirty="0" smtClean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</a:rPr>
              <a:t>Сервиса </a:t>
            </a:r>
            <a:r>
              <a:rPr lang="ru-RU" sz="2800" b="1" dirty="0">
                <a:solidFill>
                  <a:schemeClr val="accent6">
                    <a:lumMod val="50000"/>
                  </a:schemeClr>
                </a:solidFill>
              </a:rPr>
              <a:t>составления кроссворда онлайн </a:t>
            </a:r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</a:rPr>
              <a:t>- </a:t>
            </a:r>
            <a:r>
              <a:rPr lang="ru-RU" sz="2800" b="1" dirty="0">
                <a:solidFill>
                  <a:schemeClr val="accent6">
                    <a:lumMod val="50000"/>
                  </a:schemeClr>
                </a:solidFill>
              </a:rPr>
              <a:t>CROSS</a:t>
            </a:r>
            <a:endParaRPr lang="ru-RU" sz="26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8" name="Picture 2"/>
          <p:cNvPicPr>
            <a:picLocks noGrp="1"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99" t="26696" r="21290" b="19909"/>
          <a:stretch/>
        </p:blipFill>
        <p:spPr bwMode="auto">
          <a:xfrm>
            <a:off x="179512" y="2348880"/>
            <a:ext cx="5666800" cy="4248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73062782"/>
              </p:ext>
            </p:extLst>
          </p:nvPr>
        </p:nvGraphicFramePr>
        <p:xfrm>
          <a:off x="5940152" y="3134445"/>
          <a:ext cx="2952328" cy="3462907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1476164"/>
                <a:gridCol w="1476164"/>
              </a:tblGrid>
              <a:tr h="272540"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600" dirty="0" err="1">
                          <a:effectLst/>
                        </a:rPr>
                        <a:t>По</a:t>
                      </a:r>
                      <a:r>
                        <a:rPr lang="en-US" sz="1600" dirty="0">
                          <a:effectLst/>
                        </a:rPr>
                        <a:t> </a:t>
                      </a:r>
                      <a:r>
                        <a:rPr lang="en-US" sz="1600" dirty="0" err="1">
                          <a:effectLst/>
                        </a:rPr>
                        <a:t>горизонтали</a:t>
                      </a:r>
                      <a:r>
                        <a:rPr lang="en-US" sz="1600" dirty="0">
                          <a:effectLst/>
                        </a:rPr>
                        <a:t>: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600" dirty="0" err="1">
                          <a:effectLst/>
                        </a:rPr>
                        <a:t>По</a:t>
                      </a:r>
                      <a:r>
                        <a:rPr lang="en-US" sz="1600" dirty="0">
                          <a:effectLst/>
                        </a:rPr>
                        <a:t> </a:t>
                      </a:r>
                      <a:r>
                        <a:rPr lang="ru-RU" sz="1600" dirty="0" smtClean="0">
                          <a:effectLst/>
                        </a:rPr>
                        <a:t/>
                      </a:r>
                      <a:br>
                        <a:rPr lang="ru-RU" sz="1600" dirty="0" smtClean="0">
                          <a:effectLst/>
                        </a:rPr>
                      </a:br>
                      <a:r>
                        <a:rPr lang="en-US" sz="1600" dirty="0" err="1" smtClean="0">
                          <a:effectLst/>
                        </a:rPr>
                        <a:t>вертикали</a:t>
                      </a:r>
                      <a:r>
                        <a:rPr lang="en-US" sz="1600" dirty="0">
                          <a:effectLst/>
                        </a:rPr>
                        <a:t>: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975227">
                <a:tc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en-US" sz="1600" dirty="0">
                          <a:effectLst/>
                        </a:rPr>
                        <a:t>5. </a:t>
                      </a:r>
                      <a:r>
                        <a:rPr lang="en-US" sz="1600" dirty="0" err="1">
                          <a:effectLst/>
                        </a:rPr>
                        <a:t>процедура</a:t>
                      </a:r>
                      <a:endParaRPr lang="ru-RU" sz="1600" dirty="0">
                        <a:effectLst/>
                      </a:endParaRPr>
                    </a:p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en-US" sz="1600" dirty="0">
                          <a:effectLst/>
                        </a:rPr>
                        <a:t>7. </a:t>
                      </a:r>
                      <a:r>
                        <a:rPr lang="en-US" sz="1600" dirty="0" err="1">
                          <a:effectLst/>
                        </a:rPr>
                        <a:t>тип</a:t>
                      </a:r>
                      <a:endParaRPr lang="ru-RU" sz="1600" dirty="0">
                        <a:effectLst/>
                      </a:endParaRPr>
                    </a:p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en-US" sz="1600" dirty="0">
                          <a:effectLst/>
                        </a:rPr>
                        <a:t>8. </a:t>
                      </a:r>
                      <a:r>
                        <a:rPr lang="en-US" sz="1600" dirty="0" err="1">
                          <a:effectLst/>
                        </a:rPr>
                        <a:t>переменная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ru-RU" sz="1600" dirty="0">
                          <a:effectLst/>
                        </a:rPr>
                        <a:t>1. алгоритм</a:t>
                      </a:r>
                    </a:p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ru-RU" sz="1600" dirty="0">
                          <a:effectLst/>
                        </a:rPr>
                        <a:t>2. аргумент</a:t>
                      </a:r>
                    </a:p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ru-RU" sz="1600" dirty="0">
                          <a:effectLst/>
                        </a:rPr>
                        <a:t>3. программа</a:t>
                      </a:r>
                    </a:p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ru-RU" sz="1600" dirty="0">
                          <a:effectLst/>
                        </a:rPr>
                        <a:t>4. список</a:t>
                      </a:r>
                    </a:p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ru-RU" sz="1600" dirty="0">
                          <a:effectLst/>
                        </a:rPr>
                        <a:t>6. результат</a:t>
                      </a:r>
                    </a:p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ru-RU" sz="1600" dirty="0">
                          <a:effectLst/>
                        </a:rPr>
                        <a:t>9. параметр</a:t>
                      </a:r>
                    </a:p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en-US" sz="1600" dirty="0">
                          <a:effectLst/>
                        </a:rPr>
                        <a:t>10. </a:t>
                      </a:r>
                      <a:r>
                        <a:rPr lang="en-US" sz="1600" dirty="0" err="1">
                          <a:effectLst/>
                        </a:rPr>
                        <a:t>значение</a:t>
                      </a:r>
                      <a:endParaRPr lang="ru-RU" sz="1600" dirty="0">
                        <a:effectLst/>
                      </a:endParaRPr>
                    </a:p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en-US" sz="1600" dirty="0">
                          <a:effectLst/>
                        </a:rPr>
                        <a:t>11. </a:t>
                      </a:r>
                      <a:r>
                        <a:rPr lang="en-US" sz="1600" dirty="0" err="1">
                          <a:effectLst/>
                        </a:rPr>
                        <a:t>функция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72829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Z:\---W-O-R-K----\2015\Презентации\11 - Гильфанова. Игровые технологии\слайды\01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04"/>
            <a:ext cx="9140396" cy="6855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91947" y="764704"/>
            <a:ext cx="21209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</a:rPr>
              <a:t>Hot 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</a:rPr>
              <a:t>P</a:t>
            </a:r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</a:rPr>
              <a:t>otatoes</a:t>
            </a:r>
            <a:endParaRPr lang="ru-RU" sz="26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6" name="Picture 2" descr="C:\Users\учитель\Desktop\hotpo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192516"/>
            <a:ext cx="3024336" cy="201234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grpSp>
        <p:nvGrpSpPr>
          <p:cNvPr id="2" name="Группа 1"/>
          <p:cNvGrpSpPr/>
          <p:nvPr/>
        </p:nvGrpSpPr>
        <p:grpSpPr>
          <a:xfrm>
            <a:off x="395535" y="2320002"/>
            <a:ext cx="8250592" cy="4365830"/>
            <a:chOff x="395535" y="2320002"/>
            <a:chExt cx="8250592" cy="4365830"/>
          </a:xfrm>
        </p:grpSpPr>
        <p:pic>
          <p:nvPicPr>
            <p:cNvPr id="7" name="Picture 5" descr="http://infourok.ru/images/doc/27/35467/hello_html_m6859ac51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5535" y="2862464"/>
              <a:ext cx="3881219" cy="3816424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  <a:extLst/>
          </p:spPr>
        </p:pic>
        <p:pic>
          <p:nvPicPr>
            <p:cNvPr id="9" name="Picture 3" descr="C:\Users\учитель\Desktop\кроссворд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86689" y="2320002"/>
              <a:ext cx="3959438" cy="436583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  <a:extLst/>
          </p:spPr>
        </p:pic>
      </p:grpSp>
    </p:spTree>
    <p:extLst>
      <p:ext uri="{BB962C8B-B14F-4D97-AF65-F5344CB8AC3E}">
        <p14:creationId xmlns:p14="http://schemas.microsoft.com/office/powerpoint/2010/main" val="1223571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 descr="Z:\---W-O-R-K----\2015\Презентации\11 - Гильфанова. Игровые технологии\слайды\01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36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331640" y="1496368"/>
            <a:ext cx="211993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Ребусы</a:t>
            </a:r>
            <a:endParaRPr lang="ru-RU" sz="48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77913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Z:\---W-O-R-K----\2015\Презентации\11 - Гильфанова. Игровые технологии\слайды\01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961811" y="802482"/>
            <a:ext cx="2164310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600" b="1" dirty="0" smtClean="0">
                <a:solidFill>
                  <a:schemeClr val="accent6">
                    <a:lumMod val="50000"/>
                  </a:schemeClr>
                </a:solidFill>
              </a:rPr>
              <a:t>Определение</a:t>
            </a:r>
            <a:endParaRPr lang="ru-RU" sz="26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grpSp>
        <p:nvGrpSpPr>
          <p:cNvPr id="8" name="Группа 7"/>
          <p:cNvGrpSpPr/>
          <p:nvPr/>
        </p:nvGrpSpPr>
        <p:grpSpPr>
          <a:xfrm>
            <a:off x="467544" y="2060848"/>
            <a:ext cx="5395351" cy="3600400"/>
            <a:chOff x="395536" y="5589240"/>
            <a:chExt cx="2114394" cy="792088"/>
          </a:xfrm>
        </p:grpSpPr>
        <p:sp>
          <p:nvSpPr>
            <p:cNvPr id="9" name="Скругленный прямоугольник 8"/>
            <p:cNvSpPr/>
            <p:nvPr/>
          </p:nvSpPr>
          <p:spPr>
            <a:xfrm>
              <a:off x="395536" y="5589240"/>
              <a:ext cx="2088232" cy="792088"/>
            </a:xfrm>
            <a:prstGeom prst="roundRect">
              <a:avLst/>
            </a:prstGeom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533023" y="5620924"/>
              <a:ext cx="1976907" cy="6974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3200" b="1" dirty="0">
                  <a:solidFill>
                    <a:schemeClr val="accent6">
                      <a:lumMod val="50000"/>
                    </a:schemeClr>
                  </a:solidFill>
                </a:rPr>
                <a:t>Ребус</a:t>
              </a:r>
              <a:r>
                <a:rPr lang="ru-RU" sz="3200" dirty="0">
                  <a:solidFill>
                    <a:schemeClr val="accent6">
                      <a:lumMod val="50000"/>
                    </a:schemeClr>
                  </a:solidFill>
                </a:rPr>
                <a:t>  - это</a:t>
              </a:r>
            </a:p>
            <a:p>
              <a:endParaRPr lang="ru-RU" sz="2400" dirty="0" smtClean="0"/>
            </a:p>
            <a:p>
              <a:r>
                <a:rPr lang="ru-RU" sz="2400" dirty="0" smtClean="0">
                  <a:solidFill>
                    <a:schemeClr val="accent6">
                      <a:lumMod val="50000"/>
                    </a:schemeClr>
                  </a:solidFill>
                </a:rPr>
                <a:t>1</a:t>
              </a:r>
              <a:r>
                <a:rPr lang="ru-RU" sz="2400" dirty="0">
                  <a:solidFill>
                    <a:schemeClr val="accent6">
                      <a:lumMod val="50000"/>
                    </a:schemeClr>
                  </a:solidFill>
                </a:rPr>
                <a:t>. </a:t>
              </a:r>
              <a:r>
                <a:rPr lang="ru-RU" sz="2400" b="1" dirty="0">
                  <a:solidFill>
                    <a:schemeClr val="accent6">
                      <a:lumMod val="50000"/>
                    </a:schemeClr>
                  </a:solidFill>
                </a:rPr>
                <a:t>Загадка, </a:t>
              </a:r>
              <a:r>
                <a:rPr lang="ru-RU" sz="2400" dirty="0">
                  <a:solidFill>
                    <a:schemeClr val="accent6">
                      <a:lumMod val="50000"/>
                    </a:schemeClr>
                  </a:solidFill>
                </a:rPr>
                <a:t>в которой искомое слово </a:t>
              </a:r>
              <a:r>
                <a:rPr lang="ru-RU" sz="2400" dirty="0" smtClean="0">
                  <a:solidFill>
                    <a:schemeClr val="accent6">
                      <a:lumMod val="50000"/>
                    </a:schemeClr>
                  </a:solidFill>
                </a:rPr>
                <a:t/>
              </a:r>
              <a:br>
                <a:rPr lang="ru-RU" sz="2400" dirty="0" smtClean="0">
                  <a:solidFill>
                    <a:schemeClr val="accent6">
                      <a:lumMod val="50000"/>
                    </a:schemeClr>
                  </a:solidFill>
                </a:rPr>
              </a:br>
              <a:r>
                <a:rPr lang="ru-RU" sz="2400" dirty="0" smtClean="0">
                  <a:solidFill>
                    <a:schemeClr val="accent6">
                      <a:lumMod val="50000"/>
                    </a:schemeClr>
                  </a:solidFill>
                </a:rPr>
                <a:t>     или </a:t>
              </a:r>
              <a:r>
                <a:rPr lang="ru-RU" sz="2400" dirty="0">
                  <a:solidFill>
                    <a:schemeClr val="accent6">
                      <a:lumMod val="50000"/>
                    </a:schemeClr>
                  </a:solidFill>
                </a:rPr>
                <a:t>фраза изображены </a:t>
              </a:r>
              <a:r>
                <a:rPr lang="ru-RU" sz="2400" dirty="0" smtClean="0">
                  <a:solidFill>
                    <a:schemeClr val="accent6">
                      <a:lumMod val="50000"/>
                    </a:schemeClr>
                  </a:solidFill>
                </a:rPr>
                <a:t/>
              </a:r>
              <a:br>
                <a:rPr lang="ru-RU" sz="2400" dirty="0" smtClean="0">
                  <a:solidFill>
                    <a:schemeClr val="accent6">
                      <a:lumMod val="50000"/>
                    </a:schemeClr>
                  </a:solidFill>
                </a:rPr>
              </a:br>
              <a:r>
                <a:rPr lang="ru-RU" sz="2400" dirty="0" smtClean="0">
                  <a:solidFill>
                    <a:schemeClr val="accent6">
                      <a:lumMod val="50000"/>
                    </a:schemeClr>
                  </a:solidFill>
                </a:rPr>
                <a:t>     в </a:t>
              </a:r>
              <a:r>
                <a:rPr lang="ru-RU" sz="2400" dirty="0">
                  <a:solidFill>
                    <a:schemeClr val="accent6">
                      <a:lumMod val="50000"/>
                    </a:schemeClr>
                  </a:solidFill>
                </a:rPr>
                <a:t>комбинации рисунков, </a:t>
              </a:r>
              <a:r>
                <a:rPr lang="ru-RU" sz="2400" dirty="0" smtClean="0">
                  <a:solidFill>
                    <a:schemeClr val="accent6">
                      <a:lumMod val="50000"/>
                    </a:schemeClr>
                  </a:solidFill>
                </a:rPr>
                <a:t/>
              </a:r>
              <a:br>
                <a:rPr lang="ru-RU" sz="2400" dirty="0" smtClean="0">
                  <a:solidFill>
                    <a:schemeClr val="accent6">
                      <a:lumMod val="50000"/>
                    </a:schemeClr>
                  </a:solidFill>
                </a:rPr>
              </a:br>
              <a:r>
                <a:rPr lang="ru-RU" sz="2400" dirty="0" smtClean="0">
                  <a:solidFill>
                    <a:schemeClr val="accent6">
                      <a:lumMod val="50000"/>
                    </a:schemeClr>
                  </a:solidFill>
                </a:rPr>
                <a:t>     букв</a:t>
              </a:r>
              <a:r>
                <a:rPr lang="ru-RU" sz="2400" dirty="0">
                  <a:solidFill>
                    <a:schemeClr val="accent6">
                      <a:lumMod val="50000"/>
                    </a:schemeClr>
                  </a:solidFill>
                </a:rPr>
                <a:t>, знаков. </a:t>
              </a:r>
            </a:p>
            <a:p>
              <a:endParaRPr lang="ru-RU" sz="2400" dirty="0" smtClean="0">
                <a:solidFill>
                  <a:schemeClr val="accent6">
                    <a:lumMod val="50000"/>
                  </a:schemeClr>
                </a:solidFill>
              </a:endParaRPr>
            </a:p>
            <a:p>
              <a:r>
                <a:rPr lang="ru-RU" sz="2400" dirty="0" smtClean="0">
                  <a:solidFill>
                    <a:schemeClr val="accent6">
                      <a:lumMod val="50000"/>
                    </a:schemeClr>
                  </a:solidFill>
                </a:rPr>
                <a:t>2</a:t>
              </a:r>
              <a:r>
                <a:rPr lang="ru-RU" sz="2400" dirty="0">
                  <a:solidFill>
                    <a:schemeClr val="accent6">
                      <a:lumMod val="50000"/>
                    </a:schemeClr>
                  </a:solidFill>
                </a:rPr>
                <a:t>. </a:t>
              </a:r>
              <a:r>
                <a:rPr lang="ru-RU" sz="2400" b="1" dirty="0">
                  <a:solidFill>
                    <a:schemeClr val="accent6">
                      <a:lumMod val="50000"/>
                    </a:schemeClr>
                  </a:solidFill>
                </a:rPr>
                <a:t>То, </a:t>
              </a:r>
              <a:r>
                <a:rPr lang="ru-RU" sz="2400" dirty="0">
                  <a:solidFill>
                    <a:schemeClr val="accent6">
                      <a:lumMod val="50000"/>
                    </a:schemeClr>
                  </a:solidFill>
                </a:rPr>
                <a:t>что загадочно и непонятно.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9318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Z:\---W-O-R-K----\2015\Презентации\11 - Гильфанова. Игровые технологии\слайды\01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971600" y="764704"/>
            <a:ext cx="1999393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600" b="1" dirty="0" smtClean="0">
                <a:solidFill>
                  <a:schemeClr val="accent6">
                    <a:lumMod val="50000"/>
                  </a:schemeClr>
                </a:solidFill>
              </a:rPr>
              <a:t>Достоинства</a:t>
            </a:r>
            <a:endParaRPr lang="ru-RU" sz="26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grpSp>
        <p:nvGrpSpPr>
          <p:cNvPr id="8" name="Группа 7"/>
          <p:cNvGrpSpPr/>
          <p:nvPr/>
        </p:nvGrpSpPr>
        <p:grpSpPr>
          <a:xfrm>
            <a:off x="467544" y="2060848"/>
            <a:ext cx="4536504" cy="612744"/>
            <a:chOff x="395536" y="5589240"/>
            <a:chExt cx="2088232" cy="396044"/>
          </a:xfrm>
        </p:grpSpPr>
        <p:sp>
          <p:nvSpPr>
            <p:cNvPr id="9" name="Скругленный прямоугольник 8"/>
            <p:cNvSpPr/>
            <p:nvPr/>
          </p:nvSpPr>
          <p:spPr>
            <a:xfrm>
              <a:off x="395536" y="5589240"/>
              <a:ext cx="2088232" cy="396044"/>
            </a:xfrm>
            <a:prstGeom prst="roundRect">
              <a:avLst/>
            </a:prstGeom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525161" y="5638064"/>
              <a:ext cx="1766126" cy="33818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vl="0"/>
              <a:r>
                <a:rPr lang="ru-RU" sz="2800" b="1" dirty="0">
                  <a:solidFill>
                    <a:schemeClr val="accent6">
                      <a:lumMod val="50000"/>
                    </a:schemeClr>
                  </a:solidFill>
                </a:rPr>
                <a:t>Разгадывание ребусов:</a:t>
              </a:r>
              <a:endParaRPr lang="ru-RU" sz="2000" b="1" dirty="0" smtClean="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</p:grpSp>
      <p:grpSp>
        <p:nvGrpSpPr>
          <p:cNvPr id="11" name="Группа 10"/>
          <p:cNvGrpSpPr/>
          <p:nvPr/>
        </p:nvGrpSpPr>
        <p:grpSpPr>
          <a:xfrm>
            <a:off x="485477" y="3068961"/>
            <a:ext cx="5310659" cy="864096"/>
            <a:chOff x="405429" y="5356530"/>
            <a:chExt cx="2088232" cy="558504"/>
          </a:xfrm>
        </p:grpSpPr>
        <p:sp>
          <p:nvSpPr>
            <p:cNvPr id="12" name="Скругленный прямоугольник 11"/>
            <p:cNvSpPr/>
            <p:nvPr/>
          </p:nvSpPr>
          <p:spPr>
            <a:xfrm>
              <a:off x="405429" y="5356530"/>
              <a:ext cx="2088232" cy="558504"/>
            </a:xfrm>
            <a:prstGeom prst="roundRect">
              <a:avLst/>
            </a:prstGeom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512195" y="5476370"/>
              <a:ext cx="1664462" cy="2983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vl="0"/>
              <a:r>
                <a:rPr lang="ru-RU" sz="2400" b="1" dirty="0">
                  <a:solidFill>
                    <a:schemeClr val="accent6">
                      <a:lumMod val="50000"/>
                    </a:schemeClr>
                  </a:solidFill>
                </a:rPr>
                <a:t>своеобразная </a:t>
              </a:r>
              <a:r>
                <a:rPr lang="ru-RU" sz="2400" b="1" dirty="0" smtClean="0">
                  <a:solidFill>
                    <a:schemeClr val="accent6">
                      <a:lumMod val="50000"/>
                    </a:schemeClr>
                  </a:solidFill>
                </a:rPr>
                <a:t>гимнастика </a:t>
              </a:r>
              <a:r>
                <a:rPr lang="ru-RU" sz="2400" b="1" dirty="0">
                  <a:solidFill>
                    <a:schemeClr val="accent6">
                      <a:lumMod val="50000"/>
                    </a:schemeClr>
                  </a:solidFill>
                </a:rPr>
                <a:t>ума</a:t>
              </a:r>
              <a:endParaRPr lang="ru-RU" b="1" dirty="0" smtClean="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</p:grpSp>
      <p:grpSp>
        <p:nvGrpSpPr>
          <p:cNvPr id="17" name="Группа 16"/>
          <p:cNvGrpSpPr/>
          <p:nvPr/>
        </p:nvGrpSpPr>
        <p:grpSpPr>
          <a:xfrm>
            <a:off x="485477" y="4093622"/>
            <a:ext cx="5350564" cy="1999674"/>
            <a:chOff x="405429" y="5356530"/>
            <a:chExt cx="2951765" cy="1292479"/>
          </a:xfrm>
        </p:grpSpPr>
        <p:sp>
          <p:nvSpPr>
            <p:cNvPr id="18" name="Скругленный прямоугольник 17"/>
            <p:cNvSpPr/>
            <p:nvPr/>
          </p:nvSpPr>
          <p:spPr>
            <a:xfrm>
              <a:off x="405429" y="5356530"/>
              <a:ext cx="2929751" cy="1292479"/>
            </a:xfrm>
            <a:prstGeom prst="roundRect">
              <a:avLst/>
            </a:prstGeom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606878" y="5484018"/>
              <a:ext cx="2750316" cy="10145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vl="0"/>
              <a:r>
                <a:rPr lang="ru-RU" sz="2400" b="1" dirty="0">
                  <a:solidFill>
                    <a:schemeClr val="accent6">
                      <a:lumMod val="50000"/>
                    </a:schemeClr>
                  </a:solidFill>
                </a:rPr>
                <a:t>превосходная </a:t>
              </a:r>
              <a:r>
                <a:rPr lang="ru-RU" sz="2400" b="1" dirty="0" smtClean="0">
                  <a:solidFill>
                    <a:schemeClr val="accent6">
                      <a:lumMod val="50000"/>
                    </a:schemeClr>
                  </a:solidFill>
                </a:rPr>
                <a:t>тренировка</a:t>
              </a:r>
            </a:p>
            <a:p>
              <a:pPr lvl="0"/>
              <a:r>
                <a:rPr lang="ru-RU" sz="2400" b="1" dirty="0" smtClean="0">
                  <a:solidFill>
                    <a:schemeClr val="accent6">
                      <a:lumMod val="50000"/>
                    </a:schemeClr>
                  </a:solidFill>
                </a:rPr>
                <a:t>логического  </a:t>
              </a:r>
              <a:r>
                <a:rPr lang="ru-RU" sz="2400" b="1" dirty="0">
                  <a:solidFill>
                    <a:schemeClr val="accent6">
                      <a:lumMod val="50000"/>
                    </a:schemeClr>
                  </a:solidFill>
                </a:rPr>
                <a:t>мышления, терпения, </a:t>
              </a:r>
              <a:endParaRPr lang="ru-RU" sz="2400" b="1" dirty="0" smtClean="0">
                <a:solidFill>
                  <a:schemeClr val="accent6">
                    <a:lumMod val="50000"/>
                  </a:schemeClr>
                </a:solidFill>
              </a:endParaRPr>
            </a:p>
            <a:p>
              <a:pPr lvl="0"/>
              <a:r>
                <a:rPr lang="ru-RU" sz="2400" b="1" dirty="0" smtClean="0">
                  <a:solidFill>
                    <a:schemeClr val="accent6">
                      <a:lumMod val="50000"/>
                    </a:schemeClr>
                  </a:solidFill>
                </a:rPr>
                <a:t>силы </a:t>
              </a:r>
              <a:r>
                <a:rPr lang="ru-RU" sz="2400" b="1" dirty="0">
                  <a:solidFill>
                    <a:schemeClr val="accent6">
                      <a:lumMod val="50000"/>
                    </a:schemeClr>
                  </a:solidFill>
                </a:rPr>
                <a:t>воли, усидчивости, </a:t>
              </a:r>
              <a:endParaRPr lang="ru-RU" sz="2400" b="1" dirty="0" smtClean="0">
                <a:solidFill>
                  <a:schemeClr val="accent6">
                    <a:lumMod val="50000"/>
                  </a:schemeClr>
                </a:solidFill>
              </a:endParaRPr>
            </a:p>
            <a:p>
              <a:pPr lvl="0"/>
              <a:r>
                <a:rPr lang="ru-RU" sz="2400" b="1" dirty="0" smtClean="0">
                  <a:solidFill>
                    <a:schemeClr val="accent6">
                      <a:lumMod val="50000"/>
                    </a:schemeClr>
                  </a:solidFill>
                </a:rPr>
                <a:t>настойчивости</a:t>
              </a:r>
              <a:endParaRPr lang="ru-RU" b="1" dirty="0" smtClean="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63404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Z:\---W-O-R-K----\2015\Презентации\11 - Гильфанова. Игровые технологии\слайды\01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971600" y="620688"/>
            <a:ext cx="3853940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600" b="1" dirty="0" smtClean="0">
                <a:solidFill>
                  <a:schemeClr val="accent6">
                    <a:lumMod val="50000"/>
                  </a:schemeClr>
                </a:solidFill>
              </a:rPr>
              <a:t>Функции</a:t>
            </a:r>
          </a:p>
          <a:p>
            <a:r>
              <a:rPr lang="ru-RU" sz="2600" b="1" dirty="0" smtClean="0">
                <a:solidFill>
                  <a:schemeClr val="accent6">
                    <a:lumMod val="50000"/>
                  </a:schemeClr>
                </a:solidFill>
              </a:rPr>
              <a:t>Результаты </a:t>
            </a:r>
            <a:r>
              <a:rPr lang="ru-RU" sz="2600" b="1" dirty="0">
                <a:solidFill>
                  <a:schemeClr val="accent6">
                    <a:lumMod val="50000"/>
                  </a:schemeClr>
                </a:solidFill>
              </a:rPr>
              <a:t>деятельности</a:t>
            </a:r>
          </a:p>
        </p:txBody>
      </p:sp>
      <p:grpSp>
        <p:nvGrpSpPr>
          <p:cNvPr id="8" name="Группа 7"/>
          <p:cNvGrpSpPr/>
          <p:nvPr/>
        </p:nvGrpSpPr>
        <p:grpSpPr>
          <a:xfrm>
            <a:off x="467544" y="2060848"/>
            <a:ext cx="3785267" cy="1225488"/>
            <a:chOff x="395536" y="5589240"/>
            <a:chExt cx="2088232" cy="792088"/>
          </a:xfrm>
        </p:grpSpPr>
        <p:sp>
          <p:nvSpPr>
            <p:cNvPr id="9" name="Скругленный прямоугольник 8"/>
            <p:cNvSpPr/>
            <p:nvPr/>
          </p:nvSpPr>
          <p:spPr>
            <a:xfrm>
              <a:off x="395536" y="5589240"/>
              <a:ext cx="2088232" cy="792088"/>
            </a:xfrm>
            <a:prstGeom prst="roundRect">
              <a:avLst/>
            </a:prstGeom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969240" y="5836086"/>
              <a:ext cx="960600" cy="2983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vl="0" algn="ctr"/>
              <a:r>
                <a:rPr lang="ru-RU" sz="2400" b="1" dirty="0" smtClean="0">
                  <a:solidFill>
                    <a:schemeClr val="accent6">
                      <a:lumMod val="50000"/>
                    </a:schemeClr>
                  </a:solidFill>
                </a:rPr>
                <a:t>обучающая</a:t>
              </a:r>
              <a:endParaRPr lang="ru-RU" b="1" dirty="0" smtClean="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</p:grpSp>
      <p:grpSp>
        <p:nvGrpSpPr>
          <p:cNvPr id="11" name="Группа 10"/>
          <p:cNvGrpSpPr/>
          <p:nvPr/>
        </p:nvGrpSpPr>
        <p:grpSpPr>
          <a:xfrm>
            <a:off x="467544" y="3429000"/>
            <a:ext cx="3785267" cy="1225488"/>
            <a:chOff x="395536" y="5589240"/>
            <a:chExt cx="2088232" cy="792088"/>
          </a:xfrm>
        </p:grpSpPr>
        <p:sp>
          <p:nvSpPr>
            <p:cNvPr id="12" name="Скругленный прямоугольник 11"/>
            <p:cNvSpPr/>
            <p:nvPr/>
          </p:nvSpPr>
          <p:spPr>
            <a:xfrm>
              <a:off x="395536" y="5589240"/>
              <a:ext cx="2088232" cy="792088"/>
            </a:xfrm>
            <a:prstGeom prst="roundRect">
              <a:avLst/>
            </a:prstGeom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750618" y="5836086"/>
              <a:ext cx="1397850" cy="2983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vl="0" algn="ctr"/>
              <a:r>
                <a:rPr lang="ru-RU" sz="2400" b="1" dirty="0" smtClean="0">
                  <a:solidFill>
                    <a:schemeClr val="accent6">
                      <a:lumMod val="50000"/>
                    </a:schemeClr>
                  </a:solidFill>
                </a:rPr>
                <a:t>контролирующая</a:t>
              </a:r>
              <a:endParaRPr lang="ru-RU" b="1" dirty="0" smtClean="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</p:grpSp>
      <p:grpSp>
        <p:nvGrpSpPr>
          <p:cNvPr id="14" name="Группа 13"/>
          <p:cNvGrpSpPr/>
          <p:nvPr/>
        </p:nvGrpSpPr>
        <p:grpSpPr>
          <a:xfrm>
            <a:off x="467544" y="4816982"/>
            <a:ext cx="3785267" cy="1225488"/>
            <a:chOff x="395536" y="5589240"/>
            <a:chExt cx="2088232" cy="792088"/>
          </a:xfrm>
        </p:grpSpPr>
        <p:sp>
          <p:nvSpPr>
            <p:cNvPr id="15" name="Скругленный прямоугольник 14"/>
            <p:cNvSpPr/>
            <p:nvPr/>
          </p:nvSpPr>
          <p:spPr>
            <a:xfrm>
              <a:off x="395536" y="5589240"/>
              <a:ext cx="2088232" cy="792088"/>
            </a:xfrm>
            <a:prstGeom prst="roundRect">
              <a:avLst/>
            </a:prstGeom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987145" y="5836086"/>
              <a:ext cx="924801" cy="2983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vl="0" algn="ctr"/>
              <a:r>
                <a:rPr lang="ru-RU" sz="2400" b="1" dirty="0" smtClean="0">
                  <a:solidFill>
                    <a:schemeClr val="accent6">
                      <a:lumMod val="50000"/>
                    </a:schemeClr>
                  </a:solidFill>
                </a:rPr>
                <a:t>творческая</a:t>
              </a:r>
              <a:endParaRPr lang="ru-RU" b="1" dirty="0" smtClean="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31616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Z:\---W-O-R-K----\2015\Презентации\11 - Гильфанова. Игровые технологии\слайды\0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Объект 2"/>
          <p:cNvSpPr>
            <a:spLocks noGrp="1"/>
          </p:cNvSpPr>
          <p:nvPr/>
        </p:nvSpPr>
        <p:spPr>
          <a:xfrm>
            <a:off x="4086283" y="3717032"/>
            <a:ext cx="4824536" cy="2934485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dirty="0"/>
              <a:t>В мировой педагогике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b="1" dirty="0" smtClean="0"/>
              <a:t>игра</a:t>
            </a:r>
            <a:r>
              <a:rPr lang="ru-RU" dirty="0" smtClean="0"/>
              <a:t> </a:t>
            </a:r>
            <a:r>
              <a:rPr lang="ru-RU" dirty="0"/>
              <a:t>рассматривается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как </a:t>
            </a:r>
            <a:r>
              <a:rPr lang="ru-RU" b="1" dirty="0"/>
              <a:t>соревнование или состязание </a:t>
            </a:r>
            <a:r>
              <a:rPr lang="ru-RU" dirty="0"/>
              <a:t>между играющими, </a:t>
            </a:r>
            <a:r>
              <a:rPr lang="ru-RU" dirty="0" smtClean="0"/>
              <a:t>действия </a:t>
            </a:r>
            <a:r>
              <a:rPr lang="ru-RU" dirty="0"/>
              <a:t>которых ограничены определенными </a:t>
            </a:r>
            <a:r>
              <a:rPr lang="ru-RU" b="1" dirty="0"/>
              <a:t>условиями</a:t>
            </a:r>
            <a:r>
              <a:rPr lang="ru-RU" dirty="0"/>
              <a:t> (правилами) </a:t>
            </a:r>
            <a:r>
              <a:rPr lang="ru-RU" dirty="0" smtClean="0"/>
              <a:t>и </a:t>
            </a:r>
            <a:r>
              <a:rPr lang="ru-RU" dirty="0"/>
              <a:t>направлены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на </a:t>
            </a:r>
            <a:r>
              <a:rPr lang="ru-RU" b="1" dirty="0"/>
              <a:t>достижение определенной цели</a:t>
            </a:r>
            <a:r>
              <a:rPr lang="ru-RU" dirty="0"/>
              <a:t>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(</a:t>
            </a:r>
            <a:r>
              <a:rPr lang="ru-RU" dirty="0"/>
              <a:t>выигрыш, победа, приз,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хорошая </a:t>
            </a:r>
            <a:r>
              <a:rPr lang="ru-RU" dirty="0"/>
              <a:t>оценка).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45232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Z:\---W-O-R-K----\2015\Презентации\11 - Гильфанова. Игровые технологии\слайды\02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971600" y="764704"/>
            <a:ext cx="2217274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600" b="1" dirty="0" smtClean="0">
                <a:solidFill>
                  <a:schemeClr val="accent6">
                    <a:lumMod val="50000"/>
                  </a:schemeClr>
                </a:solidFill>
              </a:rPr>
              <a:t>Применение: </a:t>
            </a:r>
            <a:endParaRPr lang="ru-RU" sz="26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2987824" y="5445224"/>
            <a:ext cx="6043131" cy="1152128"/>
            <a:chOff x="2987824" y="5445224"/>
            <a:chExt cx="6043131" cy="1152128"/>
          </a:xfrm>
        </p:grpSpPr>
        <p:sp>
          <p:nvSpPr>
            <p:cNvPr id="6" name="Скругленный прямоугольник 5"/>
            <p:cNvSpPr/>
            <p:nvPr/>
          </p:nvSpPr>
          <p:spPr>
            <a:xfrm>
              <a:off x="2987824" y="5445224"/>
              <a:ext cx="6043131" cy="1152128"/>
            </a:xfrm>
            <a:prstGeom prst="roundRect">
              <a:avLst/>
            </a:prstGeom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b="1" dirty="0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3154218" y="5589240"/>
              <a:ext cx="5876737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vl="0"/>
              <a:r>
                <a:rPr lang="ru-RU" dirty="0">
                  <a:solidFill>
                    <a:schemeClr val="accent6">
                      <a:lumMod val="50000"/>
                    </a:schemeClr>
                  </a:solidFill>
                </a:rPr>
                <a:t>средство графического кодирования, </a:t>
              </a:r>
              <a:r>
                <a:rPr lang="ru-RU" dirty="0" smtClean="0">
                  <a:solidFill>
                    <a:schemeClr val="accent6">
                      <a:lumMod val="50000"/>
                    </a:schemeClr>
                  </a:solidFill>
                </a:rPr>
                <a:t>когда </a:t>
              </a:r>
              <a:r>
                <a:rPr lang="ru-RU" dirty="0">
                  <a:solidFill>
                    <a:schemeClr val="accent6">
                      <a:lumMod val="50000"/>
                    </a:schemeClr>
                  </a:solidFill>
                </a:rPr>
                <a:t>для сокрытия </a:t>
              </a:r>
              <a:r>
                <a:rPr lang="ru-RU" dirty="0" smtClean="0">
                  <a:solidFill>
                    <a:schemeClr val="accent6">
                      <a:lumMod val="50000"/>
                    </a:schemeClr>
                  </a:solidFill>
                </a:rPr>
                <a:t/>
              </a:r>
              <a:br>
                <a:rPr lang="ru-RU" dirty="0" smtClean="0">
                  <a:solidFill>
                    <a:schemeClr val="accent6">
                      <a:lumMod val="50000"/>
                    </a:schemeClr>
                  </a:solidFill>
                </a:rPr>
              </a:br>
              <a:r>
                <a:rPr lang="ru-RU" dirty="0" smtClean="0">
                  <a:solidFill>
                    <a:schemeClr val="accent6">
                      <a:lumMod val="50000"/>
                    </a:schemeClr>
                  </a:solidFill>
                </a:rPr>
                <a:t>информации </a:t>
              </a:r>
              <a:r>
                <a:rPr lang="ru-RU" dirty="0">
                  <a:solidFill>
                    <a:schemeClr val="accent6">
                      <a:lumMod val="50000"/>
                    </a:schemeClr>
                  </a:solidFill>
                </a:rPr>
                <a:t>применяются рисунки </a:t>
              </a:r>
              <a:r>
                <a:rPr lang="ru-RU" dirty="0" smtClean="0">
                  <a:solidFill>
                    <a:schemeClr val="accent6">
                      <a:lumMod val="50000"/>
                    </a:schemeClr>
                  </a:solidFill>
                </a:rPr>
                <a:t>и </a:t>
              </a:r>
              <a:r>
                <a:rPr lang="ru-RU" dirty="0">
                  <a:solidFill>
                    <a:schemeClr val="accent6">
                      <a:lumMod val="50000"/>
                    </a:schemeClr>
                  </a:solidFill>
                </a:rPr>
                <a:t>символические </a:t>
              </a:r>
              <a:r>
                <a:rPr lang="ru-RU" dirty="0" smtClean="0">
                  <a:solidFill>
                    <a:schemeClr val="accent6">
                      <a:lumMod val="50000"/>
                    </a:schemeClr>
                  </a:solidFill>
                </a:rPr>
                <a:t/>
              </a:r>
              <a:br>
                <a:rPr lang="ru-RU" dirty="0" smtClean="0">
                  <a:solidFill>
                    <a:schemeClr val="accent6">
                      <a:lumMod val="50000"/>
                    </a:schemeClr>
                  </a:solidFill>
                </a:rPr>
              </a:br>
              <a:r>
                <a:rPr lang="ru-RU" dirty="0" smtClean="0">
                  <a:solidFill>
                    <a:schemeClr val="accent6">
                      <a:lumMod val="50000"/>
                    </a:schemeClr>
                  </a:solidFill>
                </a:rPr>
                <a:t>обозначения </a:t>
              </a:r>
              <a:endParaRPr lang="ru-RU" dirty="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</p:grpSp>
      <p:grpSp>
        <p:nvGrpSpPr>
          <p:cNvPr id="9" name="Группа 8"/>
          <p:cNvGrpSpPr/>
          <p:nvPr/>
        </p:nvGrpSpPr>
        <p:grpSpPr>
          <a:xfrm>
            <a:off x="2987824" y="4521894"/>
            <a:ext cx="6079091" cy="923330"/>
            <a:chOff x="2987824" y="5445224"/>
            <a:chExt cx="6079091" cy="1231107"/>
          </a:xfrm>
        </p:grpSpPr>
        <p:sp>
          <p:nvSpPr>
            <p:cNvPr id="10" name="Скругленный прямоугольник 9"/>
            <p:cNvSpPr/>
            <p:nvPr/>
          </p:nvSpPr>
          <p:spPr>
            <a:xfrm>
              <a:off x="2987824" y="5445224"/>
              <a:ext cx="6043131" cy="1152128"/>
            </a:xfrm>
            <a:prstGeom prst="roundRect">
              <a:avLst/>
            </a:prstGeom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b="1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3174725" y="5445224"/>
              <a:ext cx="5892190" cy="1231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vl="0"/>
              <a:r>
                <a:rPr lang="ru-RU" dirty="0">
                  <a:solidFill>
                    <a:schemeClr val="accent6">
                      <a:lumMod val="50000"/>
                    </a:schemeClr>
                  </a:solidFill>
                </a:rPr>
                <a:t>в учебной деятельности применение в качестве средства </a:t>
              </a:r>
              <a:r>
                <a:rPr lang="ru-RU" dirty="0" smtClean="0">
                  <a:solidFill>
                    <a:schemeClr val="accent6">
                      <a:lumMod val="50000"/>
                    </a:schemeClr>
                  </a:solidFill>
                </a:rPr>
                <a:t/>
              </a:r>
              <a:br>
                <a:rPr lang="ru-RU" dirty="0" smtClean="0">
                  <a:solidFill>
                    <a:schemeClr val="accent6">
                      <a:lumMod val="50000"/>
                    </a:schemeClr>
                  </a:solidFill>
                </a:rPr>
              </a:br>
              <a:r>
                <a:rPr lang="ru-RU" dirty="0" smtClean="0">
                  <a:solidFill>
                    <a:schemeClr val="accent6">
                      <a:lumMod val="50000"/>
                    </a:schemeClr>
                  </a:solidFill>
                </a:rPr>
                <a:t>снятия </a:t>
              </a:r>
              <a:r>
                <a:rPr lang="ru-RU" dirty="0">
                  <a:solidFill>
                    <a:schemeClr val="accent6">
                      <a:lumMod val="50000"/>
                    </a:schemeClr>
                  </a:solidFill>
                </a:rPr>
                <a:t>умственной нагрузки или создания </a:t>
              </a:r>
              <a:r>
                <a:rPr lang="ru-RU" dirty="0" smtClean="0">
                  <a:solidFill>
                    <a:schemeClr val="accent6">
                      <a:lumMod val="50000"/>
                    </a:schemeClr>
                  </a:solidFill>
                </a:rPr>
                <a:t/>
              </a:r>
              <a:br>
                <a:rPr lang="ru-RU" dirty="0" smtClean="0">
                  <a:solidFill>
                    <a:schemeClr val="accent6">
                      <a:lumMod val="50000"/>
                    </a:schemeClr>
                  </a:solidFill>
                </a:rPr>
              </a:br>
              <a:r>
                <a:rPr lang="ru-RU" dirty="0" smtClean="0">
                  <a:solidFill>
                    <a:schemeClr val="accent6">
                      <a:lumMod val="50000"/>
                    </a:schemeClr>
                  </a:solidFill>
                </a:rPr>
                <a:t>положительного </a:t>
              </a:r>
              <a:r>
                <a:rPr lang="ru-RU" dirty="0">
                  <a:solidFill>
                    <a:schemeClr val="accent6">
                      <a:lumMod val="50000"/>
                    </a:schemeClr>
                  </a:solidFill>
                </a:rPr>
                <a:t>эмоционального фона</a:t>
              </a:r>
            </a:p>
          </p:txBody>
        </p:sp>
      </p:grpSp>
      <p:grpSp>
        <p:nvGrpSpPr>
          <p:cNvPr id="12" name="Группа 11"/>
          <p:cNvGrpSpPr/>
          <p:nvPr/>
        </p:nvGrpSpPr>
        <p:grpSpPr>
          <a:xfrm>
            <a:off x="2987824" y="3585790"/>
            <a:ext cx="6043131" cy="923330"/>
            <a:chOff x="2987824" y="5445224"/>
            <a:chExt cx="6043131" cy="1231107"/>
          </a:xfrm>
        </p:grpSpPr>
        <p:sp>
          <p:nvSpPr>
            <p:cNvPr id="13" name="Скругленный прямоугольник 12"/>
            <p:cNvSpPr/>
            <p:nvPr/>
          </p:nvSpPr>
          <p:spPr>
            <a:xfrm>
              <a:off x="2987824" y="5445224"/>
              <a:ext cx="6043131" cy="1152128"/>
            </a:xfrm>
            <a:prstGeom prst="roundRect">
              <a:avLst/>
            </a:prstGeom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b="1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3174725" y="5445224"/>
              <a:ext cx="5512791" cy="1231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vl="0"/>
              <a:r>
                <a:rPr lang="ru-RU" dirty="0">
                  <a:solidFill>
                    <a:schemeClr val="accent6">
                      <a:lumMod val="50000"/>
                    </a:schemeClr>
                  </a:solidFill>
                </a:rPr>
                <a:t>внеурочная деятельность </a:t>
              </a:r>
              <a:r>
                <a:rPr lang="ru-RU" dirty="0" smtClean="0">
                  <a:solidFill>
                    <a:schemeClr val="accent6">
                      <a:lumMod val="50000"/>
                    </a:schemeClr>
                  </a:solidFill>
                </a:rPr>
                <a:t/>
              </a:r>
              <a:br>
                <a:rPr lang="ru-RU" dirty="0" smtClean="0">
                  <a:solidFill>
                    <a:schemeClr val="accent6">
                      <a:lumMod val="50000"/>
                    </a:schemeClr>
                  </a:solidFill>
                </a:rPr>
              </a:br>
              <a:r>
                <a:rPr lang="ru-RU" dirty="0" smtClean="0">
                  <a:solidFill>
                    <a:schemeClr val="accent6">
                      <a:lumMod val="50000"/>
                    </a:schemeClr>
                  </a:solidFill>
                </a:rPr>
                <a:t>(</a:t>
              </a:r>
              <a:r>
                <a:rPr lang="ru-RU" dirty="0">
                  <a:solidFill>
                    <a:schemeClr val="accent6">
                      <a:lumMod val="50000"/>
                    </a:schemeClr>
                  </a:solidFill>
                </a:rPr>
                <a:t>на КВН, вечерах по информатике, играх, викторинах, </a:t>
              </a:r>
              <a:r>
                <a:rPr lang="ru-RU" dirty="0" smtClean="0">
                  <a:solidFill>
                    <a:schemeClr val="accent6">
                      <a:lumMod val="50000"/>
                    </a:schemeClr>
                  </a:solidFill>
                </a:rPr>
                <a:t/>
              </a:r>
              <a:br>
                <a:rPr lang="ru-RU" dirty="0" smtClean="0">
                  <a:solidFill>
                    <a:schemeClr val="accent6">
                      <a:lumMod val="50000"/>
                    </a:schemeClr>
                  </a:solidFill>
                </a:rPr>
              </a:br>
              <a:r>
                <a:rPr lang="ru-RU" dirty="0" smtClean="0">
                  <a:solidFill>
                    <a:schemeClr val="accent6">
                      <a:lumMod val="50000"/>
                    </a:schemeClr>
                  </a:solidFill>
                </a:rPr>
                <a:t>в </a:t>
              </a:r>
              <a:r>
                <a:rPr lang="ru-RU" dirty="0">
                  <a:solidFill>
                    <a:schemeClr val="accent6">
                      <a:lumMod val="50000"/>
                    </a:schemeClr>
                  </a:solidFill>
                </a:rPr>
                <a:t>кружковой работе)</a:t>
              </a:r>
            </a:p>
          </p:txBody>
        </p:sp>
      </p:grpSp>
      <p:grpSp>
        <p:nvGrpSpPr>
          <p:cNvPr id="19" name="Группа 18"/>
          <p:cNvGrpSpPr/>
          <p:nvPr/>
        </p:nvGrpSpPr>
        <p:grpSpPr>
          <a:xfrm>
            <a:off x="2987824" y="2854677"/>
            <a:ext cx="6043131" cy="646331"/>
            <a:chOff x="2987824" y="5445224"/>
            <a:chExt cx="6043131" cy="1152128"/>
          </a:xfrm>
        </p:grpSpPr>
        <p:sp>
          <p:nvSpPr>
            <p:cNvPr id="20" name="Скругленный прямоугольник 19"/>
            <p:cNvSpPr/>
            <p:nvPr/>
          </p:nvSpPr>
          <p:spPr>
            <a:xfrm>
              <a:off x="2987824" y="5445224"/>
              <a:ext cx="6043131" cy="1152128"/>
            </a:xfrm>
            <a:prstGeom prst="roundRect">
              <a:avLst/>
            </a:prstGeom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b="1" dirty="0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3174725" y="5445224"/>
              <a:ext cx="5682005" cy="11521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vl="0"/>
              <a:r>
                <a:rPr lang="ru-RU" dirty="0">
                  <a:solidFill>
                    <a:schemeClr val="accent6">
                      <a:lumMod val="50000"/>
                    </a:schemeClr>
                  </a:solidFill>
                </a:rPr>
                <a:t>для изучения новой темы: </a:t>
              </a:r>
              <a:r>
                <a:rPr lang="ru-RU" dirty="0" smtClean="0">
                  <a:solidFill>
                    <a:schemeClr val="accent6">
                      <a:lumMod val="50000"/>
                    </a:schemeClr>
                  </a:solidFill>
                </a:rPr>
                <a:t/>
              </a:r>
              <a:br>
                <a:rPr lang="ru-RU" dirty="0" smtClean="0">
                  <a:solidFill>
                    <a:schemeClr val="accent6">
                      <a:lumMod val="50000"/>
                    </a:schemeClr>
                  </a:solidFill>
                </a:rPr>
              </a:br>
              <a:r>
                <a:rPr lang="ru-RU" dirty="0" smtClean="0">
                  <a:solidFill>
                    <a:schemeClr val="accent6">
                      <a:lumMod val="50000"/>
                    </a:schemeClr>
                  </a:solidFill>
                </a:rPr>
                <a:t>заинтриговать </a:t>
              </a:r>
              <a:r>
                <a:rPr lang="ru-RU" dirty="0">
                  <a:solidFill>
                    <a:schemeClr val="accent6">
                      <a:lumMod val="50000"/>
                    </a:schemeClr>
                  </a:solidFill>
                </a:rPr>
                <a:t>новым словом, а затем объяснить </a:t>
              </a:r>
              <a:r>
                <a:rPr lang="ru-RU" dirty="0" smtClean="0">
                  <a:solidFill>
                    <a:schemeClr val="accent6">
                      <a:lumMod val="50000"/>
                    </a:schemeClr>
                  </a:solidFill>
                </a:rPr>
                <a:t>смысл</a:t>
              </a:r>
              <a:endParaRPr lang="ru-RU" dirty="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</p:grpSp>
      <p:grpSp>
        <p:nvGrpSpPr>
          <p:cNvPr id="22" name="Группа 21"/>
          <p:cNvGrpSpPr/>
          <p:nvPr/>
        </p:nvGrpSpPr>
        <p:grpSpPr>
          <a:xfrm>
            <a:off x="2987824" y="2134597"/>
            <a:ext cx="6043131" cy="646331"/>
            <a:chOff x="2987824" y="5445224"/>
            <a:chExt cx="6043131" cy="1152128"/>
          </a:xfrm>
        </p:grpSpPr>
        <p:sp>
          <p:nvSpPr>
            <p:cNvPr id="23" name="Скругленный прямоугольник 22"/>
            <p:cNvSpPr/>
            <p:nvPr/>
          </p:nvSpPr>
          <p:spPr>
            <a:xfrm>
              <a:off x="2987824" y="5445224"/>
              <a:ext cx="6043131" cy="1152128"/>
            </a:xfrm>
            <a:prstGeom prst="roundRect">
              <a:avLst/>
            </a:prstGeom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b="1" dirty="0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3174725" y="5445224"/>
              <a:ext cx="4385175" cy="11521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dirty="0">
                  <a:solidFill>
                    <a:schemeClr val="accent6">
                      <a:lumMod val="50000"/>
                    </a:schemeClr>
                  </a:solidFill>
                </a:rPr>
                <a:t>при повторении , когда учащиеся сами </a:t>
              </a:r>
              <a:r>
                <a:rPr lang="ru-RU" dirty="0" smtClean="0">
                  <a:solidFill>
                    <a:schemeClr val="accent6">
                      <a:lumMod val="50000"/>
                    </a:schemeClr>
                  </a:solidFill>
                </a:rPr>
                <a:t/>
              </a:r>
              <a:br>
                <a:rPr lang="ru-RU" dirty="0" smtClean="0">
                  <a:solidFill>
                    <a:schemeClr val="accent6">
                      <a:lumMod val="50000"/>
                    </a:schemeClr>
                  </a:solidFill>
                </a:rPr>
              </a:br>
              <a:r>
                <a:rPr lang="ru-RU" dirty="0" smtClean="0">
                  <a:solidFill>
                    <a:schemeClr val="accent6">
                      <a:lumMod val="50000"/>
                    </a:schemeClr>
                  </a:solidFill>
                </a:rPr>
                <a:t>объясняют </a:t>
              </a:r>
              <a:r>
                <a:rPr lang="ru-RU" dirty="0">
                  <a:solidFill>
                    <a:schemeClr val="accent6">
                      <a:lumMod val="50000"/>
                    </a:schemeClr>
                  </a:solidFill>
                </a:rPr>
                <a:t>смысл предложенного понятия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07894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Z:\---W-O-R-K----\2015\Презентации\11 - Гильфанова. Игровые технологии\слайды\01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3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27584" y="550789"/>
            <a:ext cx="476425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chemeClr val="accent6">
                    <a:lumMod val="50000"/>
                  </a:schemeClr>
                </a:solidFill>
              </a:rPr>
              <a:t>Необходимое оборудование </a:t>
            </a:r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</a:rPr>
              <a:t/>
            </a:r>
            <a:br>
              <a:rPr lang="ru-RU" sz="2800" b="1" dirty="0" smtClean="0">
                <a:solidFill>
                  <a:schemeClr val="accent6">
                    <a:lumMod val="50000"/>
                  </a:schemeClr>
                </a:solidFill>
              </a:rPr>
            </a:br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</a:rPr>
              <a:t>и </a:t>
            </a:r>
            <a:r>
              <a:rPr lang="ru-RU" sz="2800" b="1" dirty="0">
                <a:solidFill>
                  <a:schemeClr val="accent6">
                    <a:lumMod val="50000"/>
                  </a:schemeClr>
                </a:solidFill>
              </a:rPr>
              <a:t>программное обеспечение</a:t>
            </a:r>
            <a:endParaRPr lang="ru-RU" sz="26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66312" y="432474"/>
            <a:ext cx="1738136" cy="126229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51136" y="1988840"/>
            <a:ext cx="5685852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</a:rPr>
              <a:t>Русскоязычный </a:t>
            </a:r>
            <a:r>
              <a:rPr lang="ru-RU" sz="2800" b="1" dirty="0">
                <a:solidFill>
                  <a:schemeClr val="accent6">
                    <a:lumMod val="50000"/>
                  </a:schemeClr>
                </a:solidFill>
              </a:rPr>
              <a:t>генератор ребусов </a:t>
            </a:r>
            <a:endParaRPr lang="ru-RU" sz="2800" b="1" dirty="0" smtClean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</a:rPr>
              <a:t>Ссылка: </a:t>
            </a:r>
            <a:r>
              <a:rPr lang="ru-RU" sz="2400" u="sng" dirty="0" smtClean="0">
                <a:hlinkClick r:id="rId4"/>
              </a:rPr>
              <a:t>http</a:t>
            </a:r>
            <a:r>
              <a:rPr lang="ru-RU" sz="2400" u="sng" dirty="0">
                <a:hlinkClick r:id="rId4"/>
              </a:rPr>
              <a:t>://rebus1.com</a:t>
            </a:r>
            <a:r>
              <a:rPr lang="ru-RU" sz="2400" u="sng" dirty="0" smtClean="0">
                <a:hlinkClick r:id="rId4"/>
              </a:rPr>
              <a:t>/</a:t>
            </a:r>
            <a:endParaRPr lang="ru-RU" sz="2400" u="sng" dirty="0" smtClean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23528" y="3072348"/>
            <a:ext cx="4104457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chemeClr val="accent6">
                    <a:lumMod val="50000"/>
                  </a:schemeClr>
                </a:solidFill>
              </a:rPr>
              <a:t>Задайте любое слово или фразу, </a:t>
            </a: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</a:rPr>
              <a:t/>
            </a:r>
            <a:br>
              <a:rPr lang="ru-RU" sz="2000" b="1" dirty="0" smtClean="0">
                <a:solidFill>
                  <a:schemeClr val="accent6">
                    <a:lumMod val="50000"/>
                  </a:schemeClr>
                </a:solidFill>
              </a:rPr>
            </a:b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</a:rPr>
              <a:t>и </a:t>
            </a: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</a:rPr>
              <a:t>программа моментально сгенерирует по вашему запросу ребус. </a:t>
            </a:r>
            <a:endParaRPr lang="ru-RU" sz="2000" b="1" dirty="0" smtClean="0">
              <a:solidFill>
                <a:schemeClr val="accent6">
                  <a:lumMod val="50000"/>
                </a:schemeClr>
              </a:solidFill>
            </a:endParaRPr>
          </a:p>
          <a:p>
            <a:endParaRPr lang="ru-RU" sz="800" b="1" dirty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</a:rPr>
              <a:t>Используя </a:t>
            </a: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</a:rPr>
              <a:t>соответствующий переключатель, можно создавать специальные ребусы для детей, </a:t>
            </a: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</a:rPr>
              <a:t/>
            </a:r>
            <a:br>
              <a:rPr lang="ru-RU" sz="2000" b="1" dirty="0" smtClean="0">
                <a:solidFill>
                  <a:schemeClr val="accent6">
                    <a:lumMod val="50000"/>
                  </a:schemeClr>
                </a:solidFill>
              </a:rPr>
            </a:b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</a:rPr>
              <a:t>в </a:t>
            </a: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</a:rPr>
              <a:t>которых использованы изображения детских героев </a:t>
            </a: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</a:rPr>
              <a:t/>
            </a:r>
            <a:br>
              <a:rPr lang="ru-RU" sz="2000" b="1" dirty="0" smtClean="0">
                <a:solidFill>
                  <a:schemeClr val="accent6">
                    <a:lumMod val="50000"/>
                  </a:schemeClr>
                </a:solidFill>
              </a:rPr>
            </a:b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</a:rPr>
              <a:t>из </a:t>
            </a: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</a:rPr>
              <a:t>сказок и мультфильмов.</a:t>
            </a:r>
          </a:p>
        </p:txBody>
      </p:sp>
    </p:spTree>
    <p:extLst>
      <p:ext uri="{BB962C8B-B14F-4D97-AF65-F5344CB8AC3E}">
        <p14:creationId xmlns:p14="http://schemas.microsoft.com/office/powerpoint/2010/main" val="2592864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Z:\---W-O-R-K----\2015\Презентации\11 - Гильфанова. Игровые технологии\слайды\02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57755" y="188640"/>
            <a:ext cx="292310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smtClean="0">
                <a:solidFill>
                  <a:schemeClr val="accent6">
                    <a:lumMod val="50000"/>
                  </a:schemeClr>
                </a:solidFill>
              </a:rPr>
              <a:t>rebus1.com</a:t>
            </a:r>
            <a:endParaRPr lang="ru-RU" sz="44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13315" name="Picture 3" descr="Z:\---W-O-R-K----\2015\Презентации\11 - Гильфанова. Игровые технологии\слайды\022-0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014413"/>
            <a:ext cx="9144000" cy="5843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7461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27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Z:\---W-O-R-K----\2015\Презентации\11 - Гильфанова. Игровые технологии\слайды\02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4590"/>
            <a:ext cx="9150119" cy="6862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11559" y="620688"/>
            <a:ext cx="805637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chemeClr val="accent6">
                    <a:lumMod val="50000"/>
                  </a:schemeClr>
                </a:solidFill>
              </a:rPr>
              <a:t>Создание ребусов с помощью генератора </a:t>
            </a:r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</a:rPr>
              <a:t>ребусов</a:t>
            </a:r>
            <a:r>
              <a:rPr lang="en-US" sz="2800" b="1" dirty="0" smtClean="0"/>
              <a:t/>
            </a:r>
            <a:br>
              <a:rPr lang="en-US" sz="2800" b="1" dirty="0" smtClean="0"/>
            </a:br>
            <a:r>
              <a:rPr lang="ru-RU" u="sng" dirty="0">
                <a:hlinkClick r:id="rId3"/>
              </a:rPr>
              <a:t>http://rebus1.com/index.php?item=rebus_generator</a:t>
            </a:r>
            <a:endParaRPr lang="ru-RU" sz="2600" u="sng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924211" y="2043913"/>
            <a:ext cx="34720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502604"/>
                </a:solidFill>
                <a:latin typeface="Arial" pitchFamily="34" charset="0"/>
                <a:cs typeface="Arial" pitchFamily="34" charset="0"/>
              </a:rPr>
              <a:t>Ребус </a:t>
            </a:r>
            <a:r>
              <a:rPr lang="ru-RU" b="1" dirty="0">
                <a:solidFill>
                  <a:srgbClr val="502604"/>
                </a:solidFill>
                <a:latin typeface="Arial" pitchFamily="34" charset="0"/>
                <a:cs typeface="Arial" pitchFamily="34" charset="0"/>
              </a:rPr>
              <a:t>слова </a:t>
            </a:r>
            <a:r>
              <a:rPr lang="ru-RU" b="1" dirty="0" smtClean="0">
                <a:solidFill>
                  <a:srgbClr val="502604"/>
                </a:solidFill>
                <a:latin typeface="Arial" pitchFamily="34" charset="0"/>
                <a:cs typeface="Arial" pitchFamily="34" charset="0"/>
              </a:rPr>
              <a:t>«Мультимедиа»</a:t>
            </a:r>
            <a:endParaRPr lang="ru-RU" b="1" dirty="0">
              <a:solidFill>
                <a:srgbClr val="502604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5148064" y="3717032"/>
            <a:ext cx="302433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b="1" i="0" u="none" strike="noStrike" cap="none" normalizeH="0" baseline="0" dirty="0" smtClean="0">
                <a:ln>
                  <a:noFill/>
                </a:ln>
                <a:solidFill>
                  <a:srgbClr val="582A04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Ребус слова «Пиксель»</a:t>
            </a:r>
            <a:endParaRPr kumimoji="0" lang="ru-RU" altLang="ru-RU" b="1" i="0" u="none" strike="noStrike" cap="none" normalizeH="0" baseline="0" dirty="0" smtClean="0">
              <a:ln>
                <a:noFill/>
              </a:ln>
              <a:solidFill>
                <a:srgbClr val="582A04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4788024" y="5301208"/>
            <a:ext cx="396044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b="1" i="0" u="none" strike="noStrike" cap="none" normalizeH="0" baseline="0" dirty="0" smtClean="0">
                <a:ln>
                  <a:noFill/>
                </a:ln>
                <a:solidFill>
                  <a:srgbClr val="582A04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Ребус слова «Дискретизация»</a:t>
            </a:r>
            <a:endParaRPr kumimoji="0" lang="ru-RU" altLang="ru-RU" b="1" i="0" u="none" strike="noStrike" cap="none" normalizeH="0" baseline="0" dirty="0" smtClean="0">
              <a:ln>
                <a:noFill/>
              </a:ln>
              <a:solidFill>
                <a:srgbClr val="582A04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1351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Объект 3"/>
          <p:cNvPicPr>
            <a:picLocks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8" t="1852" b="5803"/>
          <a:stretch/>
        </p:blipFill>
        <p:spPr>
          <a:xfrm>
            <a:off x="0" y="0"/>
            <a:ext cx="9143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2598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3" name="Picture 3" descr="Z:\---W-O-R-K----\2015\Презентации\11 - Гильфанова. Игровые технологии\слайды\02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27293" y="476672"/>
            <a:ext cx="393902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Маршрутный </a:t>
            </a:r>
          </a:p>
          <a:p>
            <a:r>
              <a:rPr lang="ru-RU" sz="4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лист</a:t>
            </a:r>
            <a:endParaRPr lang="ru-RU" sz="48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776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4" descr="Z:\---W-O-R-K----\2015\Презентации\11 - Гильфанова. Игровые технологии\слайды\02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971600" y="764704"/>
            <a:ext cx="2331023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600" b="1" dirty="0" smtClean="0">
                <a:solidFill>
                  <a:schemeClr val="accent6">
                    <a:lumMod val="50000"/>
                  </a:schemeClr>
                </a:solidFill>
              </a:rPr>
              <a:t>Определение: </a:t>
            </a:r>
            <a:endParaRPr lang="ru-RU" sz="26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grpSp>
        <p:nvGrpSpPr>
          <p:cNvPr id="5" name="Группа 4"/>
          <p:cNvGrpSpPr/>
          <p:nvPr/>
        </p:nvGrpSpPr>
        <p:grpSpPr>
          <a:xfrm>
            <a:off x="539551" y="2124891"/>
            <a:ext cx="5688631" cy="1512168"/>
            <a:chOff x="539552" y="2060848"/>
            <a:chExt cx="5233542" cy="2258936"/>
          </a:xfrm>
        </p:grpSpPr>
        <p:sp>
          <p:nvSpPr>
            <p:cNvPr id="6" name="Скругленный прямоугольник 5"/>
            <p:cNvSpPr/>
            <p:nvPr/>
          </p:nvSpPr>
          <p:spPr>
            <a:xfrm>
              <a:off x="539552" y="2060848"/>
              <a:ext cx="5233542" cy="2258936"/>
            </a:xfrm>
            <a:prstGeom prst="roundRect">
              <a:avLst/>
            </a:prstGeom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697956" y="2261445"/>
              <a:ext cx="4842414" cy="17930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400" b="1" dirty="0">
                  <a:solidFill>
                    <a:schemeClr val="accent6">
                      <a:lumMod val="50000"/>
                    </a:schemeClr>
                  </a:solidFill>
                </a:rPr>
                <a:t>индивидуальный документ, </a:t>
              </a:r>
              <a:r>
                <a:rPr lang="ru-RU" sz="2400" b="1" dirty="0" smtClean="0">
                  <a:solidFill>
                    <a:schemeClr val="accent6">
                      <a:lumMod val="50000"/>
                    </a:schemeClr>
                  </a:solidFill>
                </a:rPr>
                <a:t/>
              </a:r>
              <a:br>
                <a:rPr lang="ru-RU" sz="2400" b="1" dirty="0" smtClean="0">
                  <a:solidFill>
                    <a:schemeClr val="accent6">
                      <a:lumMod val="50000"/>
                    </a:schemeClr>
                  </a:solidFill>
                </a:rPr>
              </a:br>
              <a:r>
                <a:rPr lang="ru-RU" sz="2400" b="1" dirty="0" smtClean="0">
                  <a:solidFill>
                    <a:schemeClr val="accent6">
                      <a:lumMod val="50000"/>
                    </a:schemeClr>
                  </a:solidFill>
                </a:rPr>
                <a:t>где </a:t>
              </a:r>
              <a:r>
                <a:rPr lang="ru-RU" sz="2400" b="1" dirty="0">
                  <a:solidFill>
                    <a:schemeClr val="accent6">
                      <a:lumMod val="50000"/>
                    </a:schemeClr>
                  </a:solidFill>
                </a:rPr>
                <a:t>учтены личностные возможности </a:t>
              </a:r>
              <a:r>
                <a:rPr lang="ru-RU" sz="2400" b="1" dirty="0" smtClean="0">
                  <a:solidFill>
                    <a:schemeClr val="accent6">
                      <a:lumMod val="50000"/>
                    </a:schemeClr>
                  </a:solidFill>
                </a:rPr>
                <a:t/>
              </a:r>
              <a:br>
                <a:rPr lang="ru-RU" sz="2400" b="1" dirty="0" smtClean="0">
                  <a:solidFill>
                    <a:schemeClr val="accent6">
                      <a:lumMod val="50000"/>
                    </a:schemeClr>
                  </a:solidFill>
                </a:rPr>
              </a:br>
              <a:r>
                <a:rPr lang="ru-RU" sz="2400" b="1" dirty="0" smtClean="0">
                  <a:solidFill>
                    <a:schemeClr val="accent6">
                      <a:lumMod val="50000"/>
                    </a:schemeClr>
                  </a:solidFill>
                </a:rPr>
                <a:t>каждого </a:t>
              </a:r>
              <a:r>
                <a:rPr lang="ru-RU" sz="2400" b="1" dirty="0">
                  <a:solidFill>
                    <a:schemeClr val="accent6">
                      <a:lumMod val="50000"/>
                    </a:schemeClr>
                  </a:solidFill>
                </a:rPr>
                <a:t>обучающегося</a:t>
              </a:r>
            </a:p>
          </p:txBody>
        </p:sp>
      </p:grpSp>
      <p:grpSp>
        <p:nvGrpSpPr>
          <p:cNvPr id="11" name="Группа 10"/>
          <p:cNvGrpSpPr/>
          <p:nvPr/>
        </p:nvGrpSpPr>
        <p:grpSpPr>
          <a:xfrm>
            <a:off x="539551" y="4149080"/>
            <a:ext cx="6768752" cy="2232248"/>
            <a:chOff x="539552" y="2060848"/>
            <a:chExt cx="6227252" cy="5001929"/>
          </a:xfrm>
        </p:grpSpPr>
        <p:sp>
          <p:nvSpPr>
            <p:cNvPr id="12" name="Скругленный прямоугольник 11"/>
            <p:cNvSpPr/>
            <p:nvPr/>
          </p:nvSpPr>
          <p:spPr>
            <a:xfrm>
              <a:off x="539552" y="2060848"/>
              <a:ext cx="6227252" cy="5001929"/>
            </a:xfrm>
            <a:prstGeom prst="roundRect">
              <a:avLst/>
            </a:prstGeom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b="1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697956" y="2261445"/>
              <a:ext cx="5567760" cy="434481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400" dirty="0">
                  <a:solidFill>
                    <a:srgbClr val="582A04"/>
                  </a:solidFill>
                </a:rPr>
                <a:t>В старших классах  маршрутный лист </a:t>
              </a:r>
              <a:endParaRPr lang="ru-RU" sz="2400" dirty="0" smtClean="0">
                <a:solidFill>
                  <a:srgbClr val="582A04"/>
                </a:solidFill>
              </a:endParaRPr>
            </a:p>
            <a:p>
              <a:r>
                <a:rPr lang="ru-RU" sz="2400" dirty="0" smtClean="0">
                  <a:solidFill>
                    <a:srgbClr val="582A04"/>
                  </a:solidFill>
                </a:rPr>
                <a:t>либо </a:t>
              </a:r>
              <a:r>
                <a:rPr lang="ru-RU" sz="2400" dirty="0">
                  <a:solidFill>
                    <a:srgbClr val="582A04"/>
                  </a:solidFill>
                </a:rPr>
                <a:t>создается учителем, распечатывается </a:t>
              </a:r>
              <a:endParaRPr lang="ru-RU" sz="2400" dirty="0" smtClean="0">
                <a:solidFill>
                  <a:srgbClr val="582A04"/>
                </a:solidFill>
              </a:endParaRPr>
            </a:p>
            <a:p>
              <a:r>
                <a:rPr lang="ru-RU" sz="2400" dirty="0" smtClean="0">
                  <a:solidFill>
                    <a:srgbClr val="582A04"/>
                  </a:solidFill>
                </a:rPr>
                <a:t>и </a:t>
              </a:r>
              <a:r>
                <a:rPr lang="ru-RU" sz="2400" dirty="0">
                  <a:solidFill>
                    <a:srgbClr val="582A04"/>
                  </a:solidFill>
                </a:rPr>
                <a:t>раздается ученикам, </a:t>
              </a:r>
              <a:endParaRPr lang="ru-RU" sz="2400" dirty="0" smtClean="0">
                <a:solidFill>
                  <a:srgbClr val="582A04"/>
                </a:solidFill>
              </a:endParaRPr>
            </a:p>
            <a:p>
              <a:r>
                <a:rPr lang="ru-RU" sz="2400" dirty="0" smtClean="0">
                  <a:solidFill>
                    <a:srgbClr val="582A04"/>
                  </a:solidFill>
                </a:rPr>
                <a:t>либо </a:t>
              </a:r>
              <a:r>
                <a:rPr lang="ru-RU" sz="2400" dirty="0">
                  <a:solidFill>
                    <a:srgbClr val="582A04"/>
                  </a:solidFill>
                </a:rPr>
                <a:t>обсуждается и вырабатывается </a:t>
              </a:r>
              <a:endParaRPr lang="ru-RU" sz="2400" dirty="0" smtClean="0">
                <a:solidFill>
                  <a:srgbClr val="582A04"/>
                </a:solidFill>
              </a:endParaRPr>
            </a:p>
            <a:p>
              <a:r>
                <a:rPr lang="ru-RU" sz="2400" dirty="0" smtClean="0">
                  <a:solidFill>
                    <a:srgbClr val="582A04"/>
                  </a:solidFill>
                </a:rPr>
                <a:t>вместе </a:t>
              </a:r>
              <a:r>
                <a:rPr lang="ru-RU" sz="2400" dirty="0">
                  <a:solidFill>
                    <a:srgbClr val="582A04"/>
                  </a:solidFill>
                </a:rPr>
                <a:t>с ними и заносится в </a:t>
              </a:r>
              <a:r>
                <a:rPr lang="ru-RU" sz="2400" dirty="0" smtClean="0">
                  <a:solidFill>
                    <a:srgbClr val="582A04"/>
                  </a:solidFill>
                </a:rPr>
                <a:t>тетрадь</a:t>
              </a:r>
              <a:r>
                <a:rPr lang="ru-RU" sz="2400" dirty="0">
                  <a:solidFill>
                    <a:srgbClr val="582A04"/>
                  </a:solidFill>
                </a:rPr>
                <a:t> 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30950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8" name="Picture 4" descr="Z:\---W-O-R-K----\2015\Презентации\11 - Гильфанова. Игровые технологии\слайды\025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648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25543" y="518482"/>
            <a:ext cx="2166106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600" b="1" dirty="0" smtClean="0">
                <a:solidFill>
                  <a:schemeClr val="accent6">
                    <a:lumMod val="50000"/>
                  </a:schemeClr>
                </a:solidFill>
              </a:rPr>
              <a:t>Достоинства: </a:t>
            </a:r>
            <a:endParaRPr lang="ru-RU" sz="26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grpSp>
        <p:nvGrpSpPr>
          <p:cNvPr id="5" name="Группа 4"/>
          <p:cNvGrpSpPr/>
          <p:nvPr/>
        </p:nvGrpSpPr>
        <p:grpSpPr>
          <a:xfrm>
            <a:off x="539553" y="2276873"/>
            <a:ext cx="4536504" cy="864095"/>
            <a:chOff x="539552" y="2060848"/>
            <a:chExt cx="4173584" cy="2258936"/>
          </a:xfrm>
        </p:grpSpPr>
        <p:sp>
          <p:nvSpPr>
            <p:cNvPr id="6" name="Скругленный прямоугольник 5"/>
            <p:cNvSpPr/>
            <p:nvPr/>
          </p:nvSpPr>
          <p:spPr>
            <a:xfrm>
              <a:off x="539552" y="2060848"/>
              <a:ext cx="4173584" cy="2258936"/>
            </a:xfrm>
            <a:prstGeom prst="roundRect">
              <a:avLst/>
            </a:prstGeom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697956" y="2261446"/>
              <a:ext cx="2820278" cy="15349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vl="0"/>
              <a:r>
                <a:rPr lang="ru-RU" sz="2000" b="1" dirty="0">
                  <a:solidFill>
                    <a:schemeClr val="accent6">
                      <a:lumMod val="50000"/>
                    </a:schemeClr>
                  </a:solidFill>
                </a:rPr>
                <a:t>вариативный характер </a:t>
              </a:r>
              <a:endParaRPr lang="ru-RU" sz="2000" b="1" dirty="0" smtClean="0">
                <a:solidFill>
                  <a:schemeClr val="accent6">
                    <a:lumMod val="50000"/>
                  </a:schemeClr>
                </a:solidFill>
              </a:endParaRPr>
            </a:p>
            <a:p>
              <a:pPr lvl="0"/>
              <a:r>
                <a:rPr lang="ru-RU" sz="2000" b="1" dirty="0" smtClean="0">
                  <a:solidFill>
                    <a:schemeClr val="accent6">
                      <a:lumMod val="50000"/>
                    </a:schemeClr>
                  </a:solidFill>
                </a:rPr>
                <a:t>содержания </a:t>
              </a:r>
              <a:r>
                <a:rPr lang="ru-RU" sz="2000" b="1" dirty="0">
                  <a:solidFill>
                    <a:schemeClr val="accent6">
                      <a:lumMod val="50000"/>
                    </a:schemeClr>
                  </a:solidFill>
                </a:rPr>
                <a:t>образования</a:t>
              </a:r>
              <a:endParaRPr lang="ru-RU" sz="1600" b="1" dirty="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725543" y="1000010"/>
            <a:ext cx="71159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>
                <a:solidFill>
                  <a:schemeClr val="accent6">
                    <a:lumMod val="50000"/>
                  </a:schemeClr>
                </a:solidFill>
              </a:rPr>
              <a:t>Использование маршрутных листов </a:t>
            </a: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</a:rPr>
              <a:t>обеспечивает </a:t>
            </a:r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</a:rPr>
              <a:t>ученику</a:t>
            </a:r>
            <a:endParaRPr lang="ru-RU" sz="28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grpSp>
        <p:nvGrpSpPr>
          <p:cNvPr id="14" name="Группа 13"/>
          <p:cNvGrpSpPr/>
          <p:nvPr/>
        </p:nvGrpSpPr>
        <p:grpSpPr>
          <a:xfrm>
            <a:off x="539553" y="3285457"/>
            <a:ext cx="4536504" cy="1041791"/>
            <a:chOff x="539552" y="1437328"/>
            <a:chExt cx="4173584" cy="2258935"/>
          </a:xfrm>
        </p:grpSpPr>
        <p:sp>
          <p:nvSpPr>
            <p:cNvPr id="15" name="Скругленный прямоугольник 14"/>
            <p:cNvSpPr/>
            <p:nvPr/>
          </p:nvSpPr>
          <p:spPr>
            <a:xfrm>
              <a:off x="539552" y="1437328"/>
              <a:ext cx="4173584" cy="2258935"/>
            </a:xfrm>
            <a:prstGeom prst="roundRect">
              <a:avLst/>
            </a:prstGeom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697955" y="1473686"/>
              <a:ext cx="3882685" cy="22022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/>
              <a:r>
                <a:rPr lang="ru-RU" sz="2000" b="1" dirty="0">
                  <a:solidFill>
                    <a:schemeClr val="accent6">
                      <a:lumMod val="50000"/>
                    </a:schemeClr>
                  </a:solidFill>
                </a:rPr>
                <a:t>возможность проявления </a:t>
              </a:r>
              <a:r>
                <a:rPr lang="ru-RU" sz="2000" b="1" dirty="0" smtClean="0">
                  <a:solidFill>
                    <a:schemeClr val="accent6">
                      <a:lumMod val="50000"/>
                    </a:schemeClr>
                  </a:solidFill>
                </a:rPr>
                <a:t/>
              </a:r>
              <a:br>
                <a:rPr lang="ru-RU" sz="2000" b="1" dirty="0" smtClean="0">
                  <a:solidFill>
                    <a:schemeClr val="accent6">
                      <a:lumMod val="50000"/>
                    </a:schemeClr>
                  </a:solidFill>
                </a:rPr>
              </a:br>
              <a:r>
                <a:rPr lang="ru-RU" sz="2000" b="1" dirty="0" smtClean="0">
                  <a:solidFill>
                    <a:schemeClr val="accent6">
                      <a:lumMod val="50000"/>
                    </a:schemeClr>
                  </a:solidFill>
                </a:rPr>
                <a:t>избирательности </a:t>
              </a:r>
              <a:r>
                <a:rPr lang="ru-RU" sz="2000" b="1" dirty="0">
                  <a:solidFill>
                    <a:schemeClr val="accent6">
                      <a:lumMod val="50000"/>
                    </a:schemeClr>
                  </a:solidFill>
                </a:rPr>
                <a:t>к изучаемому </a:t>
              </a:r>
              <a:r>
                <a:rPr lang="ru-RU" sz="2000" b="1" dirty="0" smtClean="0">
                  <a:solidFill>
                    <a:schemeClr val="accent6">
                      <a:lumMod val="50000"/>
                    </a:schemeClr>
                  </a:solidFill>
                </a:rPr>
                <a:t/>
              </a:r>
              <a:br>
                <a:rPr lang="ru-RU" sz="2000" b="1" dirty="0" smtClean="0">
                  <a:solidFill>
                    <a:schemeClr val="accent6">
                      <a:lumMod val="50000"/>
                    </a:schemeClr>
                  </a:solidFill>
                </a:rPr>
              </a:br>
              <a:r>
                <a:rPr lang="ru-RU" sz="2000" b="1" dirty="0" smtClean="0">
                  <a:solidFill>
                    <a:schemeClr val="accent6">
                      <a:lumMod val="50000"/>
                    </a:schemeClr>
                  </a:solidFill>
                </a:rPr>
                <a:t>материалу </a:t>
              </a:r>
              <a:r>
                <a:rPr lang="ru-RU" sz="2000" b="1" dirty="0">
                  <a:solidFill>
                    <a:schemeClr val="accent6">
                      <a:lumMod val="50000"/>
                    </a:schemeClr>
                  </a:solidFill>
                </a:rPr>
                <a:t>и способам </a:t>
              </a:r>
              <a:r>
                <a:rPr lang="ru-RU" sz="2000" b="1" dirty="0" smtClean="0">
                  <a:solidFill>
                    <a:schemeClr val="accent6">
                      <a:lumMod val="50000"/>
                    </a:schemeClr>
                  </a:solidFill>
                </a:rPr>
                <a:t>его </a:t>
              </a:r>
              <a:r>
                <a:rPr lang="ru-RU" sz="2000" b="1" dirty="0">
                  <a:solidFill>
                    <a:schemeClr val="accent6">
                      <a:lumMod val="50000"/>
                    </a:schemeClr>
                  </a:solidFill>
                </a:rPr>
                <a:t>изучения</a:t>
              </a:r>
              <a:endParaRPr lang="ru-RU" sz="1600" b="1" dirty="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</p:grpSp>
      <p:grpSp>
        <p:nvGrpSpPr>
          <p:cNvPr id="17" name="Группа 16"/>
          <p:cNvGrpSpPr/>
          <p:nvPr/>
        </p:nvGrpSpPr>
        <p:grpSpPr>
          <a:xfrm>
            <a:off x="539553" y="4509120"/>
            <a:ext cx="4536504" cy="1728192"/>
            <a:chOff x="539552" y="1437328"/>
            <a:chExt cx="4173584" cy="3747270"/>
          </a:xfrm>
        </p:grpSpPr>
        <p:sp>
          <p:nvSpPr>
            <p:cNvPr id="18" name="Скругленный прямоугольник 17"/>
            <p:cNvSpPr/>
            <p:nvPr/>
          </p:nvSpPr>
          <p:spPr>
            <a:xfrm>
              <a:off x="539552" y="1437328"/>
              <a:ext cx="4173584" cy="3747270"/>
            </a:xfrm>
            <a:prstGeom prst="roundRect">
              <a:avLst/>
            </a:prstGeom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697955" y="1473686"/>
              <a:ext cx="3882685" cy="3536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/>
              <a:r>
                <a:rPr lang="ru-RU" sz="2000" b="1" dirty="0">
                  <a:solidFill>
                    <a:schemeClr val="accent6">
                      <a:lumMod val="50000"/>
                    </a:schemeClr>
                  </a:solidFill>
                </a:rPr>
                <a:t>возможность обучения в темпе </a:t>
              </a:r>
              <a:r>
                <a:rPr lang="ru-RU" sz="2000" b="1" dirty="0" smtClean="0">
                  <a:solidFill>
                    <a:schemeClr val="accent6">
                      <a:lumMod val="50000"/>
                    </a:schemeClr>
                  </a:solidFill>
                </a:rPr>
                <a:t/>
              </a:r>
              <a:br>
                <a:rPr lang="ru-RU" sz="2000" b="1" dirty="0" smtClean="0">
                  <a:solidFill>
                    <a:schemeClr val="accent6">
                      <a:lumMod val="50000"/>
                    </a:schemeClr>
                  </a:solidFill>
                </a:rPr>
              </a:br>
              <a:r>
                <a:rPr lang="ru-RU" sz="2000" b="1" dirty="0" smtClean="0">
                  <a:solidFill>
                    <a:schemeClr val="accent6">
                      <a:lumMod val="50000"/>
                    </a:schemeClr>
                  </a:solidFill>
                </a:rPr>
                <a:t>и </a:t>
              </a:r>
              <a:r>
                <a:rPr lang="ru-RU" sz="2000" b="1" dirty="0">
                  <a:solidFill>
                    <a:schemeClr val="accent6">
                      <a:lumMod val="50000"/>
                    </a:schemeClr>
                  </a:solidFill>
                </a:rPr>
                <a:t>на уровне, обусловленном индивидуальными особенностями учащихся, самореализации </a:t>
              </a:r>
              <a:r>
                <a:rPr lang="ru-RU" sz="2000" b="1" dirty="0" smtClean="0">
                  <a:solidFill>
                    <a:schemeClr val="accent6">
                      <a:lumMod val="50000"/>
                    </a:schemeClr>
                  </a:solidFill>
                </a:rPr>
                <a:t/>
              </a:r>
              <a:br>
                <a:rPr lang="ru-RU" sz="2000" b="1" dirty="0" smtClean="0">
                  <a:solidFill>
                    <a:schemeClr val="accent6">
                      <a:lumMod val="50000"/>
                    </a:schemeClr>
                  </a:solidFill>
                </a:rPr>
              </a:br>
              <a:r>
                <a:rPr lang="ru-RU" sz="2000" b="1" dirty="0" smtClean="0">
                  <a:solidFill>
                    <a:schemeClr val="accent6">
                      <a:lumMod val="50000"/>
                    </a:schemeClr>
                  </a:solidFill>
                </a:rPr>
                <a:t>в </a:t>
              </a:r>
              <a:r>
                <a:rPr lang="ru-RU" sz="2000" b="1" dirty="0">
                  <a:solidFill>
                    <a:schemeClr val="accent6">
                      <a:lumMod val="50000"/>
                    </a:schemeClr>
                  </a:solidFill>
                </a:rPr>
                <a:t>учебной деятельности</a:t>
              </a:r>
              <a:endParaRPr lang="ru-RU" sz="1600" b="1" dirty="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30960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Z:\---W-O-R-K----\2015\Презентации\11 - Гильфанова. Игровые технологии\слайды\0260-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547" y="0"/>
            <a:ext cx="9147604" cy="6860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25543" y="518482"/>
            <a:ext cx="2166106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600" b="1" dirty="0" smtClean="0">
                <a:solidFill>
                  <a:schemeClr val="accent6">
                    <a:lumMod val="50000"/>
                  </a:schemeClr>
                </a:solidFill>
              </a:rPr>
              <a:t>Достоинства: </a:t>
            </a:r>
            <a:endParaRPr lang="ru-RU" sz="26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grpSp>
        <p:nvGrpSpPr>
          <p:cNvPr id="5" name="Группа 4"/>
          <p:cNvGrpSpPr/>
          <p:nvPr/>
        </p:nvGrpSpPr>
        <p:grpSpPr>
          <a:xfrm>
            <a:off x="4067944" y="2024531"/>
            <a:ext cx="4536504" cy="1088296"/>
            <a:chOff x="552505" y="1306232"/>
            <a:chExt cx="4173584" cy="2845047"/>
          </a:xfrm>
        </p:grpSpPr>
        <p:sp>
          <p:nvSpPr>
            <p:cNvPr id="6" name="Скругленный прямоугольник 5"/>
            <p:cNvSpPr/>
            <p:nvPr/>
          </p:nvSpPr>
          <p:spPr>
            <a:xfrm>
              <a:off x="552505" y="1306232"/>
              <a:ext cx="4173584" cy="2845047"/>
            </a:xfrm>
            <a:prstGeom prst="roundRect">
              <a:avLst/>
            </a:prstGeom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710663" y="1496111"/>
              <a:ext cx="3435725" cy="265516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vl="0"/>
              <a:r>
                <a:rPr lang="ru-RU" sz="2000" b="1" dirty="0">
                  <a:solidFill>
                    <a:schemeClr val="accent6">
                      <a:lumMod val="50000"/>
                    </a:schemeClr>
                  </a:solidFill>
                </a:rPr>
                <a:t>возможность работать со всем </a:t>
              </a:r>
              <a:r>
                <a:rPr lang="ru-RU" sz="2000" b="1" dirty="0" smtClean="0">
                  <a:solidFill>
                    <a:schemeClr val="accent6">
                      <a:lumMod val="50000"/>
                    </a:schemeClr>
                  </a:solidFill>
                </a:rPr>
                <a:t/>
              </a:r>
              <a:br>
                <a:rPr lang="ru-RU" sz="2000" b="1" dirty="0" smtClean="0">
                  <a:solidFill>
                    <a:schemeClr val="accent6">
                      <a:lumMod val="50000"/>
                    </a:schemeClr>
                  </a:solidFill>
                </a:rPr>
              </a:br>
              <a:r>
                <a:rPr lang="ru-RU" sz="2000" b="1" dirty="0" smtClean="0">
                  <a:solidFill>
                    <a:schemeClr val="accent6">
                      <a:lumMod val="50000"/>
                    </a:schemeClr>
                  </a:solidFill>
                </a:rPr>
                <a:t>классом </a:t>
              </a:r>
              <a:r>
                <a:rPr lang="ru-RU" sz="2000" b="1" dirty="0">
                  <a:solidFill>
                    <a:schemeClr val="accent6">
                      <a:lumMod val="50000"/>
                    </a:schemeClr>
                  </a:solidFill>
                </a:rPr>
                <a:t>и с каждым учащимся </a:t>
              </a:r>
              <a:r>
                <a:rPr lang="ru-RU" sz="2000" b="1" dirty="0" smtClean="0">
                  <a:solidFill>
                    <a:schemeClr val="accent6">
                      <a:lumMod val="50000"/>
                    </a:schemeClr>
                  </a:solidFill>
                </a:rPr>
                <a:t/>
              </a:r>
              <a:br>
                <a:rPr lang="ru-RU" sz="2000" b="1" dirty="0" smtClean="0">
                  <a:solidFill>
                    <a:schemeClr val="accent6">
                      <a:lumMod val="50000"/>
                    </a:schemeClr>
                  </a:solidFill>
                </a:rPr>
              </a:br>
              <a:r>
                <a:rPr lang="ru-RU" sz="2000" b="1" dirty="0" smtClean="0">
                  <a:solidFill>
                    <a:schemeClr val="accent6">
                      <a:lumMod val="50000"/>
                    </a:schemeClr>
                  </a:solidFill>
                </a:rPr>
                <a:t>в </a:t>
              </a:r>
              <a:r>
                <a:rPr lang="ru-RU" sz="2000" b="1" dirty="0">
                  <a:solidFill>
                    <a:schemeClr val="accent6">
                      <a:lumMod val="50000"/>
                    </a:schemeClr>
                  </a:solidFill>
                </a:rPr>
                <a:t>отдельности</a:t>
              </a:r>
              <a:endParaRPr lang="ru-RU" sz="1600" b="1" dirty="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725543" y="1000010"/>
            <a:ext cx="71639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>
                <a:solidFill>
                  <a:schemeClr val="accent6">
                    <a:lumMod val="50000"/>
                  </a:schemeClr>
                </a:solidFill>
              </a:rPr>
              <a:t>Использование маршрутных листов </a:t>
            </a: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</a:rPr>
              <a:t>обеспечивает </a:t>
            </a:r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</a:rPr>
              <a:t>учителю</a:t>
            </a:r>
            <a:endParaRPr lang="ru-RU" sz="28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grpSp>
        <p:nvGrpSpPr>
          <p:cNvPr id="14" name="Группа 13"/>
          <p:cNvGrpSpPr/>
          <p:nvPr/>
        </p:nvGrpSpPr>
        <p:grpSpPr>
          <a:xfrm>
            <a:off x="4053865" y="3321773"/>
            <a:ext cx="4536504" cy="1041791"/>
            <a:chOff x="539552" y="1437328"/>
            <a:chExt cx="4173584" cy="2258935"/>
          </a:xfrm>
        </p:grpSpPr>
        <p:sp>
          <p:nvSpPr>
            <p:cNvPr id="15" name="Скругленный прямоугольник 14"/>
            <p:cNvSpPr/>
            <p:nvPr/>
          </p:nvSpPr>
          <p:spPr>
            <a:xfrm>
              <a:off x="539552" y="1437328"/>
              <a:ext cx="4173584" cy="2258935"/>
            </a:xfrm>
            <a:prstGeom prst="roundRect">
              <a:avLst/>
            </a:prstGeom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697955" y="1473686"/>
              <a:ext cx="3882685" cy="22022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/>
              <a:r>
                <a:rPr lang="ru-RU" sz="2000" b="1" dirty="0">
                  <a:solidFill>
                    <a:schemeClr val="accent6">
                      <a:lumMod val="50000"/>
                    </a:schemeClr>
                  </a:solidFill>
                </a:rPr>
                <a:t>возможность увеличить время </a:t>
              </a:r>
              <a:r>
                <a:rPr lang="ru-RU" sz="2000" b="1" dirty="0" smtClean="0">
                  <a:solidFill>
                    <a:schemeClr val="accent6">
                      <a:lumMod val="50000"/>
                    </a:schemeClr>
                  </a:solidFill>
                </a:rPr>
                <a:t/>
              </a:r>
              <a:br>
                <a:rPr lang="ru-RU" sz="2000" b="1" dirty="0" smtClean="0">
                  <a:solidFill>
                    <a:schemeClr val="accent6">
                      <a:lumMod val="50000"/>
                    </a:schemeClr>
                  </a:solidFill>
                </a:rPr>
              </a:br>
              <a:r>
                <a:rPr lang="ru-RU" sz="2000" b="1" dirty="0" smtClean="0">
                  <a:solidFill>
                    <a:schemeClr val="accent6">
                      <a:lumMod val="50000"/>
                    </a:schemeClr>
                  </a:solidFill>
                </a:rPr>
                <a:t>для </a:t>
              </a:r>
              <a:r>
                <a:rPr lang="ru-RU" sz="2000" b="1" dirty="0">
                  <a:solidFill>
                    <a:schemeClr val="accent6">
                      <a:lumMod val="50000"/>
                    </a:schemeClr>
                  </a:solidFill>
                </a:rPr>
                <a:t>индивидуальной работы </a:t>
              </a:r>
              <a:r>
                <a:rPr lang="ru-RU" sz="2000" b="1" dirty="0" smtClean="0">
                  <a:solidFill>
                    <a:schemeClr val="accent6">
                      <a:lumMod val="50000"/>
                    </a:schemeClr>
                  </a:solidFill>
                </a:rPr>
                <a:t/>
              </a:r>
              <a:br>
                <a:rPr lang="ru-RU" sz="2000" b="1" dirty="0" smtClean="0">
                  <a:solidFill>
                    <a:schemeClr val="accent6">
                      <a:lumMod val="50000"/>
                    </a:schemeClr>
                  </a:solidFill>
                </a:rPr>
              </a:br>
              <a:r>
                <a:rPr lang="ru-RU" sz="2000" b="1" dirty="0" smtClean="0">
                  <a:solidFill>
                    <a:schemeClr val="accent6">
                      <a:lumMod val="50000"/>
                    </a:schemeClr>
                  </a:solidFill>
                </a:rPr>
                <a:t>с </a:t>
              </a:r>
              <a:r>
                <a:rPr lang="ru-RU" sz="2000" b="1" dirty="0">
                  <a:solidFill>
                    <a:schemeClr val="accent6">
                      <a:lumMod val="50000"/>
                    </a:schemeClr>
                  </a:solidFill>
                </a:rPr>
                <a:t>каждым учащимся</a:t>
              </a:r>
              <a:endParaRPr lang="ru-RU" sz="1600" b="1" dirty="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</p:grpSp>
      <p:grpSp>
        <p:nvGrpSpPr>
          <p:cNvPr id="17" name="Группа 16"/>
          <p:cNvGrpSpPr/>
          <p:nvPr/>
        </p:nvGrpSpPr>
        <p:grpSpPr>
          <a:xfrm>
            <a:off x="4053865" y="4545436"/>
            <a:ext cx="4536504" cy="1955760"/>
            <a:chOff x="539552" y="1437328"/>
            <a:chExt cx="4173584" cy="4240709"/>
          </a:xfrm>
        </p:grpSpPr>
        <p:sp>
          <p:nvSpPr>
            <p:cNvPr id="18" name="Скругленный прямоугольник 17"/>
            <p:cNvSpPr/>
            <p:nvPr/>
          </p:nvSpPr>
          <p:spPr>
            <a:xfrm>
              <a:off x="539552" y="1437328"/>
              <a:ext cx="4173584" cy="4240709"/>
            </a:xfrm>
            <a:prstGeom prst="roundRect">
              <a:avLst/>
            </a:prstGeom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697955" y="1473686"/>
              <a:ext cx="3882685" cy="42043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/>
              <a:r>
                <a:rPr lang="ru-RU" sz="2000" b="1" dirty="0">
                  <a:solidFill>
                    <a:schemeClr val="accent6">
                      <a:lumMod val="50000"/>
                    </a:schemeClr>
                  </a:solidFill>
                </a:rPr>
                <a:t>возможность расширения содержания образования </a:t>
              </a:r>
              <a:r>
                <a:rPr lang="ru-RU" sz="2000" b="1" dirty="0" smtClean="0">
                  <a:solidFill>
                    <a:schemeClr val="accent6">
                      <a:lumMod val="50000"/>
                    </a:schemeClr>
                  </a:solidFill>
                </a:rPr>
                <a:t>(</a:t>
              </a:r>
              <a:r>
                <a:rPr lang="ru-RU" sz="2000" b="1" dirty="0">
                  <a:solidFill>
                    <a:schemeClr val="accent6">
                      <a:lumMod val="50000"/>
                    </a:schemeClr>
                  </a:solidFill>
                </a:rPr>
                <a:t>за счет дифференциации по уровням </a:t>
              </a:r>
              <a:r>
                <a:rPr lang="ru-RU" sz="2000" b="1" dirty="0" smtClean="0">
                  <a:solidFill>
                    <a:schemeClr val="accent6">
                      <a:lumMod val="50000"/>
                    </a:schemeClr>
                  </a:solidFill>
                </a:rPr>
                <a:t/>
              </a:r>
              <a:br>
                <a:rPr lang="ru-RU" sz="2000" b="1" dirty="0" smtClean="0">
                  <a:solidFill>
                    <a:schemeClr val="accent6">
                      <a:lumMod val="50000"/>
                    </a:schemeClr>
                  </a:solidFill>
                </a:rPr>
              </a:br>
              <a:r>
                <a:rPr lang="ru-RU" sz="2000" b="1" dirty="0" smtClean="0">
                  <a:solidFill>
                    <a:schemeClr val="accent6">
                      <a:lumMod val="50000"/>
                    </a:schemeClr>
                  </a:solidFill>
                </a:rPr>
                <a:t>и </a:t>
              </a:r>
              <a:r>
                <a:rPr lang="ru-RU" sz="2000" b="1" dirty="0">
                  <a:solidFill>
                    <a:schemeClr val="accent6">
                      <a:lumMod val="50000"/>
                    </a:schemeClr>
                  </a:solidFill>
                </a:rPr>
                <a:t>применения различных активных методов обучения) без увеличения времени на изучаемый предмет</a:t>
              </a:r>
              <a:endParaRPr lang="ru-RU" sz="1600" b="1" dirty="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62262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Z:\---W-O-R-K----\2015\Презентации\11 - Гильфанова. Игровые технологии\слайды\02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15" y="0"/>
            <a:ext cx="9145215" cy="6858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971600" y="620688"/>
            <a:ext cx="3853940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600" b="1" dirty="0" smtClean="0">
                <a:solidFill>
                  <a:schemeClr val="accent6">
                    <a:lumMod val="50000"/>
                  </a:schemeClr>
                </a:solidFill>
              </a:rPr>
              <a:t>Функции</a:t>
            </a:r>
          </a:p>
          <a:p>
            <a:r>
              <a:rPr lang="ru-RU" sz="2600" b="1" dirty="0" smtClean="0">
                <a:solidFill>
                  <a:schemeClr val="accent6">
                    <a:lumMod val="50000"/>
                  </a:schemeClr>
                </a:solidFill>
              </a:rPr>
              <a:t>Результаты </a:t>
            </a:r>
            <a:r>
              <a:rPr lang="ru-RU" sz="2600" b="1" dirty="0">
                <a:solidFill>
                  <a:schemeClr val="accent6">
                    <a:lumMod val="50000"/>
                  </a:schemeClr>
                </a:solidFill>
              </a:rPr>
              <a:t>деятельности</a:t>
            </a:r>
          </a:p>
        </p:txBody>
      </p:sp>
      <p:grpSp>
        <p:nvGrpSpPr>
          <p:cNvPr id="8" name="Группа 7"/>
          <p:cNvGrpSpPr/>
          <p:nvPr/>
        </p:nvGrpSpPr>
        <p:grpSpPr>
          <a:xfrm>
            <a:off x="539553" y="2060846"/>
            <a:ext cx="4824536" cy="1944218"/>
            <a:chOff x="435261" y="5589239"/>
            <a:chExt cx="2661569" cy="2606354"/>
          </a:xfrm>
        </p:grpSpPr>
        <p:sp>
          <p:nvSpPr>
            <p:cNvPr id="9" name="Скругленный прямоугольник 8"/>
            <p:cNvSpPr/>
            <p:nvPr/>
          </p:nvSpPr>
          <p:spPr>
            <a:xfrm>
              <a:off x="435261" y="5589239"/>
              <a:ext cx="2661569" cy="2606354"/>
            </a:xfrm>
            <a:prstGeom prst="roundRect">
              <a:avLst/>
            </a:prstGeom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540538" y="5878836"/>
              <a:ext cx="2522687" cy="198045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b="1" dirty="0">
                  <a:solidFill>
                    <a:schemeClr val="accent6">
                      <a:lumMod val="50000"/>
                    </a:schemeClr>
                  </a:solidFill>
                </a:rPr>
                <a:t>Создание маршрутных листов, </a:t>
              </a:r>
              <a:r>
                <a:rPr lang="ru-RU" b="1" dirty="0" smtClean="0">
                  <a:solidFill>
                    <a:schemeClr val="accent6">
                      <a:lumMod val="50000"/>
                    </a:schemeClr>
                  </a:solidFill>
                </a:rPr>
                <a:t/>
              </a:r>
              <a:br>
                <a:rPr lang="ru-RU" b="1" dirty="0" smtClean="0">
                  <a:solidFill>
                    <a:schemeClr val="accent6">
                      <a:lumMod val="50000"/>
                    </a:schemeClr>
                  </a:solidFill>
                </a:rPr>
              </a:br>
              <a:r>
                <a:rPr lang="ru-RU" b="1" dirty="0" smtClean="0">
                  <a:solidFill>
                    <a:schemeClr val="accent6">
                      <a:lumMod val="50000"/>
                    </a:schemeClr>
                  </a:solidFill>
                </a:rPr>
                <a:t>включающих </a:t>
              </a:r>
              <a:r>
                <a:rPr lang="ru-RU" b="1" dirty="0">
                  <a:solidFill>
                    <a:schemeClr val="accent6">
                      <a:lumMod val="50000"/>
                    </a:schemeClr>
                  </a:solidFill>
                </a:rPr>
                <a:t>формулировку темы урока, </a:t>
              </a:r>
              <a:r>
                <a:rPr lang="ru-RU" b="1" dirty="0" smtClean="0">
                  <a:solidFill>
                    <a:schemeClr val="accent6">
                      <a:lumMod val="50000"/>
                    </a:schemeClr>
                  </a:solidFill>
                </a:rPr>
                <a:t/>
              </a:r>
              <a:br>
                <a:rPr lang="ru-RU" b="1" dirty="0" smtClean="0">
                  <a:solidFill>
                    <a:schemeClr val="accent6">
                      <a:lumMod val="50000"/>
                    </a:schemeClr>
                  </a:solidFill>
                </a:rPr>
              </a:br>
              <a:r>
                <a:rPr lang="ru-RU" b="1" dirty="0" smtClean="0">
                  <a:solidFill>
                    <a:schemeClr val="accent6">
                      <a:lumMod val="50000"/>
                    </a:schemeClr>
                  </a:solidFill>
                </a:rPr>
                <a:t>цели </a:t>
              </a:r>
              <a:r>
                <a:rPr lang="ru-RU" b="1" dirty="0">
                  <a:solidFill>
                    <a:schemeClr val="accent6">
                      <a:lumMod val="50000"/>
                    </a:schemeClr>
                  </a:solidFill>
                </a:rPr>
                <a:t>и задач, совокупность заданий, </a:t>
              </a:r>
              <a:r>
                <a:rPr lang="ru-RU" b="1" dirty="0" smtClean="0">
                  <a:solidFill>
                    <a:schemeClr val="accent6">
                      <a:lumMod val="50000"/>
                    </a:schemeClr>
                  </a:solidFill>
                </a:rPr>
                <a:t/>
              </a:r>
              <a:br>
                <a:rPr lang="ru-RU" b="1" dirty="0" smtClean="0">
                  <a:solidFill>
                    <a:schemeClr val="accent6">
                      <a:lumMod val="50000"/>
                    </a:schemeClr>
                  </a:solidFill>
                </a:rPr>
              </a:br>
              <a:r>
                <a:rPr lang="ru-RU" b="1" dirty="0" smtClean="0">
                  <a:solidFill>
                    <a:schemeClr val="accent6">
                      <a:lumMod val="50000"/>
                    </a:schemeClr>
                  </a:solidFill>
                </a:rPr>
                <a:t>представленных </a:t>
              </a:r>
              <a:r>
                <a:rPr lang="ru-RU" b="1" dirty="0">
                  <a:solidFill>
                    <a:schemeClr val="accent6">
                      <a:lumMod val="50000"/>
                    </a:schemeClr>
                  </a:solidFill>
                </a:rPr>
                <a:t>в определенной логике </a:t>
              </a:r>
              <a:r>
                <a:rPr lang="ru-RU" b="1" dirty="0" smtClean="0">
                  <a:solidFill>
                    <a:schemeClr val="accent6">
                      <a:lumMod val="50000"/>
                    </a:schemeClr>
                  </a:solidFill>
                </a:rPr>
                <a:t/>
              </a:r>
              <a:br>
                <a:rPr lang="ru-RU" b="1" dirty="0" smtClean="0">
                  <a:solidFill>
                    <a:schemeClr val="accent6">
                      <a:lumMod val="50000"/>
                    </a:schemeClr>
                  </a:solidFill>
                </a:rPr>
              </a:br>
              <a:r>
                <a:rPr lang="ru-RU" b="1" dirty="0" smtClean="0">
                  <a:solidFill>
                    <a:schemeClr val="accent6">
                      <a:lumMod val="50000"/>
                    </a:schemeClr>
                  </a:solidFill>
                </a:rPr>
                <a:t>и </a:t>
              </a:r>
              <a:r>
                <a:rPr lang="ru-RU" b="1" dirty="0">
                  <a:solidFill>
                    <a:schemeClr val="accent6">
                      <a:lumMod val="50000"/>
                    </a:schemeClr>
                  </a:solidFill>
                </a:rPr>
                <a:t>обеспечивающих достижение </a:t>
              </a:r>
              <a:r>
                <a:rPr lang="ru-RU" b="1" dirty="0" smtClean="0">
                  <a:solidFill>
                    <a:schemeClr val="accent6">
                      <a:lumMod val="50000"/>
                    </a:schemeClr>
                  </a:solidFill>
                </a:rPr>
                <a:t>результата </a:t>
              </a:r>
              <a:endParaRPr lang="ru-RU" b="1" dirty="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</p:grpSp>
      <p:grpSp>
        <p:nvGrpSpPr>
          <p:cNvPr id="17" name="Группа 16"/>
          <p:cNvGrpSpPr/>
          <p:nvPr/>
        </p:nvGrpSpPr>
        <p:grpSpPr>
          <a:xfrm>
            <a:off x="539553" y="4221088"/>
            <a:ext cx="4824536" cy="1944218"/>
            <a:chOff x="435261" y="5589239"/>
            <a:chExt cx="2661569" cy="2606354"/>
          </a:xfrm>
        </p:grpSpPr>
        <p:sp>
          <p:nvSpPr>
            <p:cNvPr id="18" name="Скругленный прямоугольник 17"/>
            <p:cNvSpPr/>
            <p:nvPr/>
          </p:nvSpPr>
          <p:spPr>
            <a:xfrm>
              <a:off x="435261" y="5589239"/>
              <a:ext cx="2661569" cy="2606354"/>
            </a:xfrm>
            <a:prstGeom prst="roundRect">
              <a:avLst/>
            </a:prstGeom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540538" y="5878836"/>
              <a:ext cx="2478153" cy="21454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b="1" dirty="0">
                  <a:solidFill>
                    <a:schemeClr val="accent6">
                      <a:lumMod val="50000"/>
                    </a:schemeClr>
                  </a:solidFill>
                </a:rPr>
                <a:t>Преобладание самостоятельной </a:t>
              </a:r>
              <a:endParaRPr lang="ru-RU" b="1" dirty="0" smtClean="0">
                <a:solidFill>
                  <a:schemeClr val="accent6">
                    <a:lumMod val="50000"/>
                  </a:schemeClr>
                </a:solidFill>
              </a:endParaRPr>
            </a:p>
            <a:p>
              <a:r>
                <a:rPr lang="ru-RU" b="1" dirty="0" smtClean="0">
                  <a:solidFill>
                    <a:schemeClr val="accent6">
                      <a:lumMod val="50000"/>
                    </a:schemeClr>
                  </a:solidFill>
                </a:rPr>
                <a:t>деятельности </a:t>
              </a:r>
              <a:r>
                <a:rPr lang="ru-RU" b="1" dirty="0">
                  <a:solidFill>
                    <a:schemeClr val="accent6">
                      <a:lumMod val="50000"/>
                    </a:schemeClr>
                  </a:solidFill>
                </a:rPr>
                <a:t>учеников по выполнению </a:t>
              </a:r>
              <a:endParaRPr lang="ru-RU" b="1" dirty="0" smtClean="0">
                <a:solidFill>
                  <a:schemeClr val="accent6">
                    <a:lumMod val="50000"/>
                  </a:schemeClr>
                </a:solidFill>
              </a:endParaRPr>
            </a:p>
            <a:p>
              <a:r>
                <a:rPr lang="ru-RU" b="1" dirty="0" smtClean="0">
                  <a:solidFill>
                    <a:schemeClr val="accent6">
                      <a:lumMod val="50000"/>
                    </a:schemeClr>
                  </a:solidFill>
                </a:rPr>
                <a:t>выбранных </a:t>
              </a:r>
              <a:r>
                <a:rPr lang="ru-RU" b="1" dirty="0">
                  <a:solidFill>
                    <a:schemeClr val="accent6">
                      <a:lumMod val="50000"/>
                    </a:schemeClr>
                  </a:solidFill>
                </a:rPr>
                <a:t>заданий. </a:t>
              </a:r>
              <a:endParaRPr lang="ru-RU" b="1" dirty="0" smtClean="0">
                <a:solidFill>
                  <a:schemeClr val="accent6">
                    <a:lumMod val="50000"/>
                  </a:schemeClr>
                </a:solidFill>
              </a:endParaRPr>
            </a:p>
            <a:p>
              <a:endParaRPr lang="ru-RU" sz="800" b="1" dirty="0">
                <a:solidFill>
                  <a:schemeClr val="accent6">
                    <a:lumMod val="50000"/>
                  </a:schemeClr>
                </a:solidFill>
              </a:endParaRPr>
            </a:p>
            <a:p>
              <a:r>
                <a:rPr lang="ru-RU" b="1" dirty="0" smtClean="0">
                  <a:solidFill>
                    <a:schemeClr val="accent6">
                      <a:lumMod val="50000"/>
                    </a:schemeClr>
                  </a:solidFill>
                </a:rPr>
                <a:t>Консультирование </a:t>
              </a:r>
              <a:r>
                <a:rPr lang="ru-RU" b="1" dirty="0">
                  <a:solidFill>
                    <a:schemeClr val="accent6">
                      <a:lumMod val="50000"/>
                    </a:schemeClr>
                  </a:solidFill>
                </a:rPr>
                <a:t>и поддержка учащихся </a:t>
              </a:r>
              <a:endParaRPr lang="ru-RU" b="1" dirty="0" smtClean="0">
                <a:solidFill>
                  <a:schemeClr val="accent6">
                    <a:lumMod val="50000"/>
                  </a:schemeClr>
                </a:solidFill>
              </a:endParaRPr>
            </a:p>
            <a:p>
              <a:r>
                <a:rPr lang="ru-RU" b="1" dirty="0" smtClean="0">
                  <a:solidFill>
                    <a:schemeClr val="accent6">
                      <a:lumMod val="50000"/>
                    </a:schemeClr>
                  </a:solidFill>
                </a:rPr>
                <a:t>в </a:t>
              </a:r>
              <a:r>
                <a:rPr lang="ru-RU" b="1" dirty="0">
                  <a:solidFill>
                    <a:schemeClr val="accent6">
                      <a:lumMod val="50000"/>
                    </a:schemeClr>
                  </a:solidFill>
                </a:rPr>
                <a:t>процессе учебной деятельности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8350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Z:\---W-O-R-K----\2015\Презентации\11 - Гильфанова. Игровые технологии\слайды\0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55576" y="620688"/>
            <a:ext cx="7758984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600" b="1" dirty="0" smtClean="0">
                <a:solidFill>
                  <a:schemeClr val="accent6">
                    <a:lumMod val="50000"/>
                  </a:schemeClr>
                </a:solidFill>
              </a:rPr>
              <a:t>Игровые технологии отличаются </a:t>
            </a:r>
            <a:endParaRPr lang="en-US" sz="2600" b="1" dirty="0" smtClean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ru-RU" sz="2600" b="1" dirty="0" smtClean="0">
                <a:solidFill>
                  <a:schemeClr val="accent6">
                    <a:lumMod val="50000"/>
                  </a:schemeClr>
                </a:solidFill>
              </a:rPr>
              <a:t>от других педагогических технологий тем, что игра: </a:t>
            </a:r>
            <a:endParaRPr lang="ru-RU" sz="26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grpSp>
        <p:nvGrpSpPr>
          <p:cNvPr id="5" name="Группа 4"/>
          <p:cNvGrpSpPr/>
          <p:nvPr/>
        </p:nvGrpSpPr>
        <p:grpSpPr>
          <a:xfrm>
            <a:off x="539552" y="2060848"/>
            <a:ext cx="3312368" cy="1872208"/>
            <a:chOff x="539552" y="2060848"/>
            <a:chExt cx="3312368" cy="1872208"/>
          </a:xfrm>
        </p:grpSpPr>
        <p:sp>
          <p:nvSpPr>
            <p:cNvPr id="3" name="Скругленный прямоугольник 2"/>
            <p:cNvSpPr/>
            <p:nvPr/>
          </p:nvSpPr>
          <p:spPr>
            <a:xfrm>
              <a:off x="539552" y="2060848"/>
              <a:ext cx="3312368" cy="1872208"/>
            </a:xfrm>
            <a:prstGeom prst="roundRect">
              <a:avLst/>
            </a:prstGeom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834315" y="2453302"/>
              <a:ext cx="2268570" cy="110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vl="0"/>
              <a:r>
                <a:rPr lang="ru-RU" sz="1600" b="1" dirty="0" smtClean="0">
                  <a:solidFill>
                    <a:schemeClr val="accent6">
                      <a:lumMod val="50000"/>
                    </a:schemeClr>
                  </a:solidFill>
                </a:rPr>
                <a:t>привычная и любимая </a:t>
              </a:r>
              <a:endParaRPr lang="en-US" sz="1600" b="1" dirty="0" smtClean="0">
                <a:solidFill>
                  <a:schemeClr val="accent6">
                    <a:lumMod val="50000"/>
                  </a:schemeClr>
                </a:solidFill>
              </a:endParaRPr>
            </a:p>
            <a:p>
              <a:pPr lvl="0"/>
              <a:r>
                <a:rPr lang="ru-RU" sz="1600" b="1" dirty="0" smtClean="0">
                  <a:solidFill>
                    <a:schemeClr val="accent6">
                      <a:lumMod val="50000"/>
                    </a:schemeClr>
                  </a:solidFill>
                </a:rPr>
                <a:t>форма деятельности </a:t>
              </a:r>
              <a:endParaRPr lang="en-US" sz="1600" b="1" dirty="0" smtClean="0">
                <a:solidFill>
                  <a:schemeClr val="accent6">
                    <a:lumMod val="50000"/>
                  </a:schemeClr>
                </a:solidFill>
              </a:endParaRPr>
            </a:p>
            <a:p>
              <a:pPr lvl="0"/>
              <a:r>
                <a:rPr lang="ru-RU" sz="1600" b="1" dirty="0" smtClean="0">
                  <a:solidFill>
                    <a:schemeClr val="accent6">
                      <a:lumMod val="50000"/>
                    </a:schemeClr>
                  </a:solidFill>
                </a:rPr>
                <a:t>для человека </a:t>
              </a:r>
              <a:endParaRPr lang="en-US" sz="1600" b="1" dirty="0" smtClean="0">
                <a:solidFill>
                  <a:schemeClr val="accent6">
                    <a:lumMod val="50000"/>
                  </a:schemeClr>
                </a:solidFill>
              </a:endParaRPr>
            </a:p>
            <a:p>
              <a:pPr lvl="0"/>
              <a:r>
                <a:rPr lang="ru-RU" sz="1600" b="1" dirty="0" smtClean="0">
                  <a:solidFill>
                    <a:schemeClr val="accent6">
                      <a:lumMod val="50000"/>
                    </a:schemeClr>
                  </a:solidFill>
                </a:rPr>
                <a:t>любого возраста</a:t>
              </a:r>
            </a:p>
          </p:txBody>
        </p:sp>
      </p:grpSp>
      <p:grpSp>
        <p:nvGrpSpPr>
          <p:cNvPr id="7" name="Группа 6"/>
          <p:cNvGrpSpPr/>
          <p:nvPr/>
        </p:nvGrpSpPr>
        <p:grpSpPr>
          <a:xfrm>
            <a:off x="851166" y="3497707"/>
            <a:ext cx="3600400" cy="2088810"/>
            <a:chOff x="539552" y="2060848"/>
            <a:chExt cx="3312368" cy="1872208"/>
          </a:xfrm>
        </p:grpSpPr>
        <p:sp>
          <p:nvSpPr>
            <p:cNvPr id="8" name="Скругленный прямоугольник 7"/>
            <p:cNvSpPr/>
            <p:nvPr/>
          </p:nvSpPr>
          <p:spPr>
            <a:xfrm>
              <a:off x="539552" y="2060848"/>
              <a:ext cx="3312368" cy="1872208"/>
            </a:xfrm>
            <a:prstGeom prst="roundRect">
              <a:avLst/>
            </a:prstGeom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697956" y="2216684"/>
              <a:ext cx="2710496" cy="162758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vl="0"/>
              <a:r>
                <a:rPr lang="ru-RU" sz="1600" b="1" dirty="0" smtClean="0">
                  <a:solidFill>
                    <a:schemeClr val="accent6">
                      <a:lumMod val="50000"/>
                    </a:schemeClr>
                  </a:solidFill>
                </a:rPr>
                <a:t>вызывает у учащихся </a:t>
              </a:r>
              <a:endParaRPr lang="en-US" sz="1600" b="1" dirty="0" smtClean="0">
                <a:solidFill>
                  <a:schemeClr val="accent6">
                    <a:lumMod val="50000"/>
                  </a:schemeClr>
                </a:solidFill>
              </a:endParaRPr>
            </a:p>
            <a:p>
              <a:pPr lvl="0"/>
              <a:r>
                <a:rPr lang="ru-RU" sz="1600" b="1" dirty="0" smtClean="0">
                  <a:solidFill>
                    <a:schemeClr val="accent6">
                      <a:lumMod val="50000"/>
                    </a:schemeClr>
                  </a:solidFill>
                </a:rPr>
                <a:t>высокое эмоциональное </a:t>
              </a:r>
              <a:endParaRPr lang="en-US" sz="1600" b="1" dirty="0" smtClean="0">
                <a:solidFill>
                  <a:schemeClr val="accent6">
                    <a:lumMod val="50000"/>
                  </a:schemeClr>
                </a:solidFill>
              </a:endParaRPr>
            </a:p>
            <a:p>
              <a:pPr lvl="0"/>
              <a:r>
                <a:rPr lang="ru-RU" sz="1600" b="1" dirty="0" smtClean="0">
                  <a:solidFill>
                    <a:schemeClr val="accent6">
                      <a:lumMod val="50000"/>
                    </a:schemeClr>
                  </a:solidFill>
                </a:rPr>
                <a:t>и физическое напряжение, </a:t>
              </a:r>
              <a:endParaRPr lang="en-US" sz="1600" b="1" dirty="0" smtClean="0">
                <a:solidFill>
                  <a:schemeClr val="accent6">
                    <a:lumMod val="50000"/>
                  </a:schemeClr>
                </a:solidFill>
              </a:endParaRPr>
            </a:p>
            <a:p>
              <a:pPr lvl="0"/>
              <a:r>
                <a:rPr lang="ru-RU" sz="1600" b="1" dirty="0" smtClean="0">
                  <a:solidFill>
                    <a:schemeClr val="accent6">
                      <a:lumMod val="50000"/>
                    </a:schemeClr>
                  </a:solidFill>
                </a:rPr>
                <a:t>в игре значительно легче </a:t>
              </a:r>
              <a:endParaRPr lang="en-US" sz="1600" b="1" dirty="0" smtClean="0">
                <a:solidFill>
                  <a:schemeClr val="accent6">
                    <a:lumMod val="50000"/>
                  </a:schemeClr>
                </a:solidFill>
              </a:endParaRPr>
            </a:p>
            <a:p>
              <a:pPr lvl="0"/>
              <a:r>
                <a:rPr lang="ru-RU" sz="1600" b="1" dirty="0" smtClean="0">
                  <a:solidFill>
                    <a:schemeClr val="accent6">
                      <a:lumMod val="50000"/>
                    </a:schemeClr>
                  </a:solidFill>
                </a:rPr>
                <a:t>преодолеваются трудности, </a:t>
              </a:r>
              <a:endParaRPr lang="en-US" sz="1600" b="1" dirty="0" smtClean="0">
                <a:solidFill>
                  <a:schemeClr val="accent6">
                    <a:lumMod val="50000"/>
                  </a:schemeClr>
                </a:solidFill>
              </a:endParaRPr>
            </a:p>
            <a:p>
              <a:pPr lvl="0"/>
              <a:r>
                <a:rPr lang="ru-RU" sz="1600" b="1" dirty="0" smtClean="0">
                  <a:solidFill>
                    <a:schemeClr val="accent6">
                      <a:lumMod val="50000"/>
                    </a:schemeClr>
                  </a:solidFill>
                </a:rPr>
                <a:t>препятствия, психологические </a:t>
              </a:r>
              <a:endParaRPr lang="en-US" sz="1600" b="1" dirty="0" smtClean="0">
                <a:solidFill>
                  <a:schemeClr val="accent6">
                    <a:lumMod val="50000"/>
                  </a:schemeClr>
                </a:solidFill>
              </a:endParaRPr>
            </a:p>
            <a:p>
              <a:pPr lvl="0"/>
              <a:r>
                <a:rPr lang="ru-RU" sz="1600" b="1" dirty="0" smtClean="0">
                  <a:solidFill>
                    <a:schemeClr val="accent6">
                      <a:lumMod val="50000"/>
                    </a:schemeClr>
                  </a:solidFill>
                </a:rPr>
                <a:t>барьеры</a:t>
              </a:r>
              <a:endParaRPr lang="ru-RU" sz="1600" b="1" dirty="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</p:grpSp>
      <p:grpSp>
        <p:nvGrpSpPr>
          <p:cNvPr id="13" name="Группа 12"/>
          <p:cNvGrpSpPr/>
          <p:nvPr/>
        </p:nvGrpSpPr>
        <p:grpSpPr>
          <a:xfrm>
            <a:off x="4788024" y="2791237"/>
            <a:ext cx="3600401" cy="1822720"/>
            <a:chOff x="539552" y="2060848"/>
            <a:chExt cx="3312368" cy="1872208"/>
          </a:xfrm>
        </p:grpSpPr>
        <p:sp>
          <p:nvSpPr>
            <p:cNvPr id="14" name="Скругленный прямоугольник 13"/>
            <p:cNvSpPr/>
            <p:nvPr/>
          </p:nvSpPr>
          <p:spPr>
            <a:xfrm>
              <a:off x="539552" y="2060848"/>
              <a:ext cx="3312368" cy="1872208"/>
            </a:xfrm>
            <a:prstGeom prst="roundRect">
              <a:avLst/>
            </a:prstGeom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697956" y="2403851"/>
              <a:ext cx="2919440" cy="11064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vl="0"/>
              <a:r>
                <a:rPr lang="ru-RU" sz="1600" b="1" dirty="0" smtClean="0">
                  <a:solidFill>
                    <a:schemeClr val="accent6">
                      <a:lumMod val="50000"/>
                    </a:schemeClr>
                  </a:solidFill>
                </a:rPr>
                <a:t>требует и вызывает у участников </a:t>
              </a:r>
              <a:endParaRPr lang="en-US" sz="1600" b="1" dirty="0" smtClean="0">
                <a:solidFill>
                  <a:schemeClr val="accent6">
                    <a:lumMod val="50000"/>
                  </a:schemeClr>
                </a:solidFill>
              </a:endParaRPr>
            </a:p>
            <a:p>
              <a:pPr lvl="0"/>
              <a:r>
                <a:rPr lang="ru-RU" sz="1600" b="1" dirty="0" smtClean="0">
                  <a:solidFill>
                    <a:schemeClr val="accent6">
                      <a:lumMod val="50000"/>
                    </a:schemeClr>
                  </a:solidFill>
                </a:rPr>
                <a:t>инициативу, настойчивость, </a:t>
              </a:r>
              <a:endParaRPr lang="en-US" sz="1600" b="1" dirty="0" smtClean="0">
                <a:solidFill>
                  <a:schemeClr val="accent6">
                    <a:lumMod val="50000"/>
                  </a:schemeClr>
                </a:solidFill>
              </a:endParaRPr>
            </a:p>
            <a:p>
              <a:pPr lvl="0"/>
              <a:r>
                <a:rPr lang="ru-RU" sz="1600" b="1" dirty="0" smtClean="0">
                  <a:solidFill>
                    <a:schemeClr val="accent6">
                      <a:lumMod val="50000"/>
                    </a:schemeClr>
                  </a:solidFill>
                </a:rPr>
                <a:t>творческий подход, </a:t>
              </a:r>
              <a:endParaRPr lang="en-US" sz="1600" b="1" dirty="0" smtClean="0">
                <a:solidFill>
                  <a:schemeClr val="accent6">
                    <a:lumMod val="50000"/>
                  </a:schemeClr>
                </a:solidFill>
              </a:endParaRPr>
            </a:p>
            <a:p>
              <a:pPr lvl="0"/>
              <a:r>
                <a:rPr lang="ru-RU" sz="1600" b="1" dirty="0" smtClean="0">
                  <a:solidFill>
                    <a:schemeClr val="accent6">
                      <a:lumMod val="50000"/>
                    </a:schemeClr>
                  </a:solidFill>
                </a:rPr>
                <a:t>воображение, устремленность</a:t>
              </a:r>
              <a:endParaRPr lang="ru-RU" sz="1600" b="1" dirty="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</p:grpSp>
      <p:grpSp>
        <p:nvGrpSpPr>
          <p:cNvPr id="10" name="Группа 9"/>
          <p:cNvGrpSpPr/>
          <p:nvPr/>
        </p:nvGrpSpPr>
        <p:grpSpPr>
          <a:xfrm>
            <a:off x="3851920" y="4486600"/>
            <a:ext cx="3600400" cy="1822720"/>
            <a:chOff x="539552" y="2060848"/>
            <a:chExt cx="3312368" cy="1872208"/>
          </a:xfrm>
        </p:grpSpPr>
        <p:sp>
          <p:nvSpPr>
            <p:cNvPr id="11" name="Скругленный прямоугольник 10"/>
            <p:cNvSpPr/>
            <p:nvPr/>
          </p:nvSpPr>
          <p:spPr>
            <a:xfrm>
              <a:off x="539552" y="2060848"/>
              <a:ext cx="3312368" cy="1872208"/>
            </a:xfrm>
            <a:prstGeom prst="roundRect">
              <a:avLst/>
            </a:prstGeom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697956" y="2403851"/>
              <a:ext cx="2917730" cy="118620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vl="0"/>
              <a:r>
                <a:rPr lang="ru-RU" sz="1600" b="1" dirty="0" smtClean="0">
                  <a:solidFill>
                    <a:schemeClr val="accent6">
                      <a:lumMod val="50000"/>
                    </a:schemeClr>
                  </a:solidFill>
                </a:rPr>
                <a:t>способствует использованию </a:t>
              </a:r>
              <a:endParaRPr lang="en-US" sz="1600" b="1" dirty="0" smtClean="0">
                <a:solidFill>
                  <a:schemeClr val="accent6">
                    <a:lumMod val="50000"/>
                  </a:schemeClr>
                </a:solidFill>
              </a:endParaRPr>
            </a:p>
            <a:p>
              <a:pPr lvl="0"/>
              <a:r>
                <a:rPr lang="ru-RU" sz="1600" b="1" dirty="0" smtClean="0">
                  <a:solidFill>
                    <a:schemeClr val="accent6">
                      <a:lumMod val="50000"/>
                    </a:schemeClr>
                  </a:solidFill>
                </a:rPr>
                <a:t>различных способов мотивации: </a:t>
              </a:r>
              <a:endParaRPr lang="en-US" sz="1600" b="1" dirty="0" smtClean="0">
                <a:solidFill>
                  <a:schemeClr val="accent6">
                    <a:lumMod val="50000"/>
                  </a:schemeClr>
                </a:solidFill>
              </a:endParaRPr>
            </a:p>
            <a:p>
              <a:pPr lvl="0"/>
              <a:r>
                <a:rPr lang="ru-RU" sz="1600" b="1" dirty="0" smtClean="0">
                  <a:solidFill>
                    <a:schemeClr val="accent6">
                      <a:lumMod val="50000"/>
                    </a:schemeClr>
                  </a:solidFill>
                </a:rPr>
                <a:t>мотивы общения, </a:t>
              </a:r>
              <a:endParaRPr lang="en-US" sz="1600" b="1" dirty="0" smtClean="0">
                <a:solidFill>
                  <a:schemeClr val="accent6">
                    <a:lumMod val="50000"/>
                  </a:schemeClr>
                </a:solidFill>
              </a:endParaRPr>
            </a:p>
            <a:p>
              <a:pPr lvl="0"/>
              <a:r>
                <a:rPr lang="ru-RU" sz="1600" b="1" dirty="0" smtClean="0">
                  <a:solidFill>
                    <a:schemeClr val="accent6">
                      <a:lumMod val="50000"/>
                    </a:schemeClr>
                  </a:solidFill>
                </a:rPr>
                <a:t>моральные мотивы, </a:t>
              </a:r>
              <a:endParaRPr lang="en-US" sz="1600" b="1" dirty="0" smtClean="0">
                <a:solidFill>
                  <a:schemeClr val="accent6">
                    <a:lumMod val="50000"/>
                  </a:schemeClr>
                </a:solidFill>
              </a:endParaRPr>
            </a:p>
            <a:p>
              <a:pPr lvl="0"/>
              <a:r>
                <a:rPr lang="ru-RU" sz="1600" b="1" dirty="0" smtClean="0">
                  <a:solidFill>
                    <a:schemeClr val="accent6">
                      <a:lumMod val="50000"/>
                    </a:schemeClr>
                  </a:solidFill>
                </a:rPr>
                <a:t>познавательные мотивы</a:t>
              </a:r>
              <a:endParaRPr lang="ru-RU" sz="1600" b="1" dirty="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57779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Z:\---W-O-R-K----\2015\Презентации\11 - Гильфанова. Игровые технологии\слайды\02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15" y="0"/>
            <a:ext cx="9145215" cy="6858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971600" y="620688"/>
            <a:ext cx="3853940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600" b="1" dirty="0" smtClean="0">
                <a:solidFill>
                  <a:schemeClr val="accent6">
                    <a:lumMod val="50000"/>
                  </a:schemeClr>
                </a:solidFill>
              </a:rPr>
              <a:t>Функции</a:t>
            </a:r>
          </a:p>
          <a:p>
            <a:r>
              <a:rPr lang="ru-RU" sz="2600" b="1" dirty="0" smtClean="0">
                <a:solidFill>
                  <a:schemeClr val="accent6">
                    <a:lumMod val="50000"/>
                  </a:schemeClr>
                </a:solidFill>
              </a:rPr>
              <a:t>Результаты </a:t>
            </a:r>
            <a:r>
              <a:rPr lang="ru-RU" sz="2600" b="1" dirty="0">
                <a:solidFill>
                  <a:schemeClr val="accent6">
                    <a:lumMod val="50000"/>
                  </a:schemeClr>
                </a:solidFill>
              </a:rPr>
              <a:t>деятельности</a:t>
            </a:r>
          </a:p>
        </p:txBody>
      </p:sp>
      <p:grpSp>
        <p:nvGrpSpPr>
          <p:cNvPr id="8" name="Группа 7"/>
          <p:cNvGrpSpPr/>
          <p:nvPr/>
        </p:nvGrpSpPr>
        <p:grpSpPr>
          <a:xfrm>
            <a:off x="539552" y="2060846"/>
            <a:ext cx="4824535" cy="4176466"/>
            <a:chOff x="435261" y="5589239"/>
            <a:chExt cx="2661569" cy="2606354"/>
          </a:xfrm>
        </p:grpSpPr>
        <p:sp>
          <p:nvSpPr>
            <p:cNvPr id="9" name="Скругленный прямоугольник 8"/>
            <p:cNvSpPr/>
            <p:nvPr/>
          </p:nvSpPr>
          <p:spPr>
            <a:xfrm>
              <a:off x="435261" y="5589239"/>
              <a:ext cx="2661569" cy="2606354"/>
            </a:xfrm>
            <a:prstGeom prst="roundRect">
              <a:avLst/>
            </a:prstGeom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597473" y="5877873"/>
              <a:ext cx="2482575" cy="21882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vl="0"/>
              <a:r>
                <a:rPr lang="ru-RU" b="1" dirty="0">
                  <a:solidFill>
                    <a:schemeClr val="accent6">
                      <a:lumMod val="50000"/>
                    </a:schemeClr>
                  </a:solidFill>
                </a:rPr>
                <a:t>Создание организационных условий </a:t>
              </a:r>
              <a:endParaRPr lang="ru-RU" b="1" dirty="0" smtClean="0">
                <a:solidFill>
                  <a:schemeClr val="accent6">
                    <a:lumMod val="50000"/>
                  </a:schemeClr>
                </a:solidFill>
              </a:endParaRPr>
            </a:p>
            <a:p>
              <a:pPr lvl="0"/>
              <a:r>
                <a:rPr lang="ru-RU" b="1" dirty="0" smtClean="0">
                  <a:solidFill>
                    <a:schemeClr val="accent6">
                      <a:lumMod val="50000"/>
                    </a:schemeClr>
                  </a:solidFill>
                </a:rPr>
                <a:t>для </a:t>
              </a:r>
              <a:r>
                <a:rPr lang="ru-RU" b="1" dirty="0">
                  <a:solidFill>
                    <a:schemeClr val="accent6">
                      <a:lumMod val="50000"/>
                    </a:schemeClr>
                  </a:solidFill>
                </a:rPr>
                <a:t>самостоятельного выбора учащимися </a:t>
              </a:r>
              <a:endParaRPr lang="ru-RU" b="1" dirty="0" smtClean="0">
                <a:solidFill>
                  <a:schemeClr val="accent6">
                    <a:lumMod val="50000"/>
                  </a:schemeClr>
                </a:solidFill>
              </a:endParaRPr>
            </a:p>
            <a:p>
              <a:pPr lvl="0"/>
              <a:r>
                <a:rPr lang="ru-RU" b="1" dirty="0" smtClean="0">
                  <a:solidFill>
                    <a:schemeClr val="accent6">
                      <a:lumMod val="50000"/>
                    </a:schemeClr>
                  </a:solidFill>
                </a:rPr>
                <a:t>маршрутов </a:t>
              </a:r>
              <a:r>
                <a:rPr lang="ru-RU" b="1" dirty="0">
                  <a:solidFill>
                    <a:schemeClr val="accent6">
                      <a:lumMod val="50000"/>
                    </a:schemeClr>
                  </a:solidFill>
                </a:rPr>
                <a:t>деятельности на уроке. </a:t>
              </a:r>
              <a:r>
                <a:rPr lang="ru-RU" b="1" dirty="0" smtClean="0">
                  <a:solidFill>
                    <a:schemeClr val="accent6">
                      <a:lumMod val="50000"/>
                    </a:schemeClr>
                  </a:solidFill>
                </a:rPr>
                <a:t/>
              </a:r>
              <a:br>
                <a:rPr lang="ru-RU" b="1" dirty="0" smtClean="0">
                  <a:solidFill>
                    <a:schemeClr val="accent6">
                      <a:lumMod val="50000"/>
                    </a:schemeClr>
                  </a:solidFill>
                </a:rPr>
              </a:br>
              <a:endParaRPr lang="ru-RU" sz="800" b="1" dirty="0" smtClean="0">
                <a:solidFill>
                  <a:schemeClr val="accent6">
                    <a:lumMod val="50000"/>
                  </a:schemeClr>
                </a:solidFill>
              </a:endParaRPr>
            </a:p>
            <a:p>
              <a:pPr lvl="0"/>
              <a:r>
                <a:rPr lang="ru-RU" b="1" dirty="0" smtClean="0">
                  <a:solidFill>
                    <a:schemeClr val="accent6">
                      <a:lumMod val="50000"/>
                    </a:schemeClr>
                  </a:solidFill>
                </a:rPr>
                <a:t>Обеспечить </a:t>
              </a:r>
              <a:r>
                <a:rPr lang="ru-RU" b="1" dirty="0">
                  <a:solidFill>
                    <a:schemeClr val="accent6">
                      <a:lumMod val="50000"/>
                    </a:schemeClr>
                  </a:solidFill>
                </a:rPr>
                <a:t>выбор каждым учащимся </a:t>
              </a:r>
              <a:endParaRPr lang="ru-RU" b="1" dirty="0" smtClean="0">
                <a:solidFill>
                  <a:schemeClr val="accent6">
                    <a:lumMod val="50000"/>
                  </a:schemeClr>
                </a:solidFill>
              </a:endParaRPr>
            </a:p>
            <a:p>
              <a:pPr lvl="0"/>
              <a:r>
                <a:rPr lang="ru-RU" b="1" dirty="0" smtClean="0">
                  <a:solidFill>
                    <a:schemeClr val="accent6">
                      <a:lumMod val="50000"/>
                    </a:schemeClr>
                  </a:solidFill>
                </a:rPr>
                <a:t>собственной </a:t>
              </a:r>
              <a:r>
                <a:rPr lang="ru-RU" b="1" dirty="0">
                  <a:solidFill>
                    <a:schemeClr val="accent6">
                      <a:lumMod val="50000"/>
                    </a:schemeClr>
                  </a:solidFill>
                </a:rPr>
                <a:t>траектории образовательной </a:t>
              </a:r>
              <a:endParaRPr lang="ru-RU" b="1" dirty="0" smtClean="0">
                <a:solidFill>
                  <a:schemeClr val="accent6">
                    <a:lumMod val="50000"/>
                  </a:schemeClr>
                </a:solidFill>
              </a:endParaRPr>
            </a:p>
            <a:p>
              <a:pPr lvl="0"/>
              <a:r>
                <a:rPr lang="ru-RU" b="1" dirty="0" smtClean="0">
                  <a:solidFill>
                    <a:schemeClr val="accent6">
                      <a:lumMod val="50000"/>
                    </a:schemeClr>
                  </a:solidFill>
                </a:rPr>
                <a:t>деятельности</a:t>
              </a:r>
              <a:r>
                <a:rPr lang="ru-RU" b="1" dirty="0">
                  <a:solidFill>
                    <a:schemeClr val="accent6">
                      <a:lumMod val="50000"/>
                    </a:schemeClr>
                  </a:solidFill>
                </a:rPr>
                <a:t>, учитывающей не только </a:t>
              </a:r>
              <a:endParaRPr lang="ru-RU" b="1" dirty="0" smtClean="0">
                <a:solidFill>
                  <a:schemeClr val="accent6">
                    <a:lumMod val="50000"/>
                  </a:schemeClr>
                </a:solidFill>
              </a:endParaRPr>
            </a:p>
            <a:p>
              <a:pPr lvl="0"/>
              <a:r>
                <a:rPr lang="ru-RU" b="1" dirty="0" smtClean="0">
                  <a:solidFill>
                    <a:schemeClr val="accent6">
                      <a:lumMod val="50000"/>
                    </a:schemeClr>
                  </a:solidFill>
                </a:rPr>
                <a:t>его </a:t>
              </a:r>
              <a:r>
                <a:rPr lang="ru-RU" b="1" dirty="0">
                  <a:solidFill>
                    <a:schemeClr val="accent6">
                      <a:lumMod val="50000"/>
                    </a:schemeClr>
                  </a:solidFill>
                </a:rPr>
                <a:t>интересы, но и учебные возможности</a:t>
              </a:r>
              <a:r>
                <a:rPr lang="ru-RU" b="1" dirty="0" smtClean="0">
                  <a:solidFill>
                    <a:schemeClr val="accent6">
                      <a:lumMod val="50000"/>
                    </a:schemeClr>
                  </a:solidFill>
                </a:rPr>
                <a:t>.</a:t>
              </a:r>
            </a:p>
            <a:p>
              <a:pPr lvl="0"/>
              <a:r>
                <a:rPr lang="ru-RU" sz="800" b="1" dirty="0" smtClean="0">
                  <a:solidFill>
                    <a:schemeClr val="accent6">
                      <a:lumMod val="50000"/>
                    </a:schemeClr>
                  </a:solidFill>
                </a:rPr>
                <a:t> </a:t>
              </a:r>
            </a:p>
            <a:p>
              <a:pPr lvl="0"/>
              <a:r>
                <a:rPr lang="ru-RU" b="1" dirty="0" smtClean="0">
                  <a:solidFill>
                    <a:schemeClr val="accent6">
                      <a:lumMod val="50000"/>
                    </a:schemeClr>
                  </a:solidFill>
                </a:rPr>
                <a:t>Результатом </a:t>
              </a:r>
              <a:r>
                <a:rPr lang="ru-RU" b="1" dirty="0">
                  <a:solidFill>
                    <a:schemeClr val="accent6">
                      <a:lumMod val="50000"/>
                    </a:schemeClr>
                  </a:solidFill>
                </a:rPr>
                <a:t>на данном этапе будет </a:t>
              </a:r>
              <a:endParaRPr lang="ru-RU" b="1" dirty="0" smtClean="0">
                <a:solidFill>
                  <a:schemeClr val="accent6">
                    <a:lumMod val="50000"/>
                  </a:schemeClr>
                </a:solidFill>
              </a:endParaRPr>
            </a:p>
            <a:p>
              <a:pPr lvl="0"/>
              <a:r>
                <a:rPr lang="ru-RU" b="1" dirty="0" smtClean="0">
                  <a:solidFill>
                    <a:schemeClr val="accent6">
                      <a:lumMod val="50000"/>
                    </a:schemeClr>
                  </a:solidFill>
                </a:rPr>
                <a:t>оформление </a:t>
              </a:r>
              <a:r>
                <a:rPr lang="ru-RU" b="1" dirty="0">
                  <a:solidFill>
                    <a:schemeClr val="accent6">
                      <a:lumMod val="50000"/>
                    </a:schemeClr>
                  </a:solidFill>
                </a:rPr>
                <a:t>рабочих групп учащихся, </a:t>
              </a:r>
              <a:endParaRPr lang="ru-RU" b="1" dirty="0" smtClean="0">
                <a:solidFill>
                  <a:schemeClr val="accent6">
                    <a:lumMod val="50000"/>
                  </a:schemeClr>
                </a:solidFill>
              </a:endParaRPr>
            </a:p>
            <a:p>
              <a:pPr lvl="0"/>
              <a:r>
                <a:rPr lang="ru-RU" b="1" dirty="0" smtClean="0">
                  <a:solidFill>
                    <a:schemeClr val="accent6">
                      <a:lumMod val="50000"/>
                    </a:schemeClr>
                  </a:solidFill>
                </a:rPr>
                <a:t>пар</a:t>
              </a:r>
              <a:r>
                <a:rPr lang="ru-RU" b="1" dirty="0">
                  <a:solidFill>
                    <a:schemeClr val="accent6">
                      <a:lumMod val="50000"/>
                    </a:schemeClr>
                  </a:solidFill>
                </a:rPr>
                <a:t>, объединенных общим маршрутом </a:t>
              </a:r>
              <a:endParaRPr lang="ru-RU" b="1" dirty="0" smtClean="0">
                <a:solidFill>
                  <a:schemeClr val="accent6">
                    <a:lumMod val="50000"/>
                  </a:schemeClr>
                </a:solidFill>
              </a:endParaRPr>
            </a:p>
            <a:p>
              <a:pPr lvl="0"/>
              <a:r>
                <a:rPr lang="ru-RU" b="1" dirty="0" smtClean="0">
                  <a:solidFill>
                    <a:schemeClr val="accent6">
                      <a:lumMod val="50000"/>
                    </a:schemeClr>
                  </a:solidFill>
                </a:rPr>
                <a:t>или </a:t>
              </a:r>
              <a:r>
                <a:rPr lang="ru-RU" b="1" dirty="0">
                  <a:solidFill>
                    <a:schemeClr val="accent6">
                      <a:lumMod val="50000"/>
                    </a:schemeClr>
                  </a:solidFill>
                </a:rPr>
                <a:t>индивидуальный выбор</a:t>
              </a:r>
              <a:endParaRPr lang="ru-RU" sz="1400" b="1" dirty="0" smtClean="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65693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Z:\---W-O-R-K----\2015\Презентации\11 - Гильфанова. Игровые технологии\слайды\02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15" y="0"/>
            <a:ext cx="9145215" cy="6858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971600" y="620688"/>
            <a:ext cx="3853940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600" b="1" dirty="0" smtClean="0">
                <a:solidFill>
                  <a:schemeClr val="accent6">
                    <a:lumMod val="50000"/>
                  </a:schemeClr>
                </a:solidFill>
              </a:rPr>
              <a:t>Функции</a:t>
            </a:r>
          </a:p>
          <a:p>
            <a:r>
              <a:rPr lang="ru-RU" sz="2600" b="1" dirty="0" smtClean="0">
                <a:solidFill>
                  <a:schemeClr val="accent6">
                    <a:lumMod val="50000"/>
                  </a:schemeClr>
                </a:solidFill>
              </a:rPr>
              <a:t>Результаты </a:t>
            </a:r>
            <a:r>
              <a:rPr lang="ru-RU" sz="2600" b="1" dirty="0">
                <a:solidFill>
                  <a:schemeClr val="accent6">
                    <a:lumMod val="50000"/>
                  </a:schemeClr>
                </a:solidFill>
              </a:rPr>
              <a:t>деятельности</a:t>
            </a:r>
          </a:p>
        </p:txBody>
      </p:sp>
      <p:grpSp>
        <p:nvGrpSpPr>
          <p:cNvPr id="8" name="Группа 7"/>
          <p:cNvGrpSpPr/>
          <p:nvPr/>
        </p:nvGrpSpPr>
        <p:grpSpPr>
          <a:xfrm>
            <a:off x="539553" y="2060846"/>
            <a:ext cx="4824536" cy="1944218"/>
            <a:chOff x="435261" y="5589239"/>
            <a:chExt cx="2661569" cy="2606354"/>
          </a:xfrm>
        </p:grpSpPr>
        <p:sp>
          <p:nvSpPr>
            <p:cNvPr id="9" name="Скругленный прямоугольник 8"/>
            <p:cNvSpPr/>
            <p:nvPr/>
          </p:nvSpPr>
          <p:spPr>
            <a:xfrm>
              <a:off x="435261" y="5589239"/>
              <a:ext cx="2661569" cy="2606354"/>
            </a:xfrm>
            <a:prstGeom prst="roundRect">
              <a:avLst/>
            </a:prstGeom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540538" y="5878836"/>
              <a:ext cx="2235456" cy="198045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b="1" dirty="0">
                  <a:solidFill>
                    <a:schemeClr val="accent6">
                      <a:lumMod val="50000"/>
                    </a:schemeClr>
                  </a:solidFill>
                </a:rPr>
                <a:t>Презентация продуктов деятельности </a:t>
              </a:r>
              <a:endParaRPr lang="ru-RU" b="1" dirty="0" smtClean="0">
                <a:solidFill>
                  <a:schemeClr val="accent6">
                    <a:lumMod val="50000"/>
                  </a:schemeClr>
                </a:solidFill>
              </a:endParaRPr>
            </a:p>
            <a:p>
              <a:r>
                <a:rPr lang="ru-RU" b="1" dirty="0" smtClean="0">
                  <a:solidFill>
                    <a:schemeClr val="accent6">
                      <a:lumMod val="50000"/>
                    </a:schemeClr>
                  </a:solidFill>
                </a:rPr>
                <a:t>учащихся </a:t>
              </a:r>
              <a:r>
                <a:rPr lang="ru-RU" b="1" dirty="0">
                  <a:solidFill>
                    <a:schemeClr val="accent6">
                      <a:lumMod val="50000"/>
                    </a:schemeClr>
                  </a:solidFill>
                </a:rPr>
                <a:t>главная функция учителя </a:t>
              </a:r>
              <a:endParaRPr lang="ru-RU" b="1" dirty="0" smtClean="0">
                <a:solidFill>
                  <a:schemeClr val="accent6">
                    <a:lumMod val="50000"/>
                  </a:schemeClr>
                </a:solidFill>
              </a:endParaRPr>
            </a:p>
            <a:p>
              <a:r>
                <a:rPr lang="ru-RU" b="1" dirty="0" smtClean="0">
                  <a:solidFill>
                    <a:schemeClr val="accent6">
                      <a:lumMod val="50000"/>
                    </a:schemeClr>
                  </a:solidFill>
                </a:rPr>
                <a:t>состоит </a:t>
              </a:r>
              <a:r>
                <a:rPr lang="ru-RU" b="1" dirty="0">
                  <a:solidFill>
                    <a:schemeClr val="accent6">
                      <a:lumMod val="50000"/>
                    </a:schemeClr>
                  </a:solidFill>
                </a:rPr>
                <a:t>в стимулировании </a:t>
              </a:r>
              <a:endParaRPr lang="ru-RU" b="1" dirty="0" smtClean="0">
                <a:solidFill>
                  <a:schemeClr val="accent6">
                    <a:lumMod val="50000"/>
                  </a:schemeClr>
                </a:solidFill>
              </a:endParaRPr>
            </a:p>
            <a:p>
              <a:r>
                <a:rPr lang="ru-RU" b="1" dirty="0" err="1" smtClean="0">
                  <a:solidFill>
                    <a:schemeClr val="accent6">
                      <a:lumMod val="50000"/>
                    </a:schemeClr>
                  </a:solidFill>
                </a:rPr>
                <a:t>мыследеятельности</a:t>
              </a:r>
              <a:r>
                <a:rPr lang="ru-RU" b="1" dirty="0" smtClean="0">
                  <a:solidFill>
                    <a:schemeClr val="accent6">
                      <a:lumMod val="50000"/>
                    </a:schemeClr>
                  </a:solidFill>
                </a:rPr>
                <a:t> </a:t>
              </a:r>
              <a:r>
                <a:rPr lang="ru-RU" b="1" dirty="0">
                  <a:solidFill>
                    <a:schemeClr val="accent6">
                      <a:lumMod val="50000"/>
                    </a:schemeClr>
                  </a:solidFill>
                </a:rPr>
                <a:t>учеников </a:t>
              </a:r>
              <a:endParaRPr lang="ru-RU" b="1" dirty="0" smtClean="0">
                <a:solidFill>
                  <a:schemeClr val="accent6">
                    <a:lumMod val="50000"/>
                  </a:schemeClr>
                </a:solidFill>
              </a:endParaRPr>
            </a:p>
            <a:p>
              <a:r>
                <a:rPr lang="ru-RU" b="1" dirty="0" smtClean="0">
                  <a:solidFill>
                    <a:schemeClr val="accent6">
                      <a:lumMod val="50000"/>
                    </a:schemeClr>
                  </a:solidFill>
                </a:rPr>
                <a:t>по </a:t>
              </a:r>
              <a:r>
                <a:rPr lang="ru-RU" b="1" dirty="0">
                  <a:solidFill>
                    <a:schemeClr val="accent6">
                      <a:lumMod val="50000"/>
                    </a:schemeClr>
                  </a:solidFill>
                </a:rPr>
                <a:t>обобщению результатов работы</a:t>
              </a:r>
            </a:p>
          </p:txBody>
        </p:sp>
      </p:grpSp>
      <p:grpSp>
        <p:nvGrpSpPr>
          <p:cNvPr id="17" name="Группа 16"/>
          <p:cNvGrpSpPr/>
          <p:nvPr/>
        </p:nvGrpSpPr>
        <p:grpSpPr>
          <a:xfrm>
            <a:off x="539553" y="4221089"/>
            <a:ext cx="4824536" cy="576064"/>
            <a:chOff x="435261" y="5589239"/>
            <a:chExt cx="2661569" cy="2606354"/>
          </a:xfrm>
        </p:grpSpPr>
        <p:sp>
          <p:nvSpPr>
            <p:cNvPr id="18" name="Скругленный прямоугольник 17"/>
            <p:cNvSpPr/>
            <p:nvPr/>
          </p:nvSpPr>
          <p:spPr>
            <a:xfrm>
              <a:off x="435261" y="5589239"/>
              <a:ext cx="2661569" cy="2606354"/>
            </a:xfrm>
            <a:prstGeom prst="roundRect">
              <a:avLst/>
            </a:prstGeom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540538" y="6054141"/>
              <a:ext cx="1457312" cy="4951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b="1" dirty="0">
                  <a:solidFill>
                    <a:schemeClr val="accent6">
                      <a:lumMod val="50000"/>
                    </a:schemeClr>
                  </a:solidFill>
                </a:rPr>
                <a:t>Организация рефлексии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96060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Z:\---W-O-R-K----\2015\Презентации\11 - Гильфанова. Игровые технологии\слайды\02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15" y="0"/>
            <a:ext cx="9145215" cy="6858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971599" y="764704"/>
            <a:ext cx="2050561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600" b="1" dirty="0" smtClean="0">
                <a:solidFill>
                  <a:schemeClr val="accent6">
                    <a:lumMod val="50000"/>
                  </a:schemeClr>
                </a:solidFill>
              </a:rPr>
              <a:t>Применение</a:t>
            </a:r>
            <a:endParaRPr lang="ru-RU" sz="26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grpSp>
        <p:nvGrpSpPr>
          <p:cNvPr id="8" name="Группа 7"/>
          <p:cNvGrpSpPr/>
          <p:nvPr/>
        </p:nvGrpSpPr>
        <p:grpSpPr>
          <a:xfrm>
            <a:off x="539553" y="2060850"/>
            <a:ext cx="4824536" cy="3456382"/>
            <a:chOff x="435261" y="5589239"/>
            <a:chExt cx="2661569" cy="4633507"/>
          </a:xfrm>
        </p:grpSpPr>
        <p:sp>
          <p:nvSpPr>
            <p:cNvPr id="9" name="Скругленный прямоугольник 8"/>
            <p:cNvSpPr/>
            <p:nvPr/>
          </p:nvSpPr>
          <p:spPr>
            <a:xfrm>
              <a:off x="435261" y="5589239"/>
              <a:ext cx="2661569" cy="4633507"/>
            </a:xfrm>
            <a:prstGeom prst="roundRect">
              <a:avLst/>
            </a:prstGeom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540538" y="5878836"/>
              <a:ext cx="2497396" cy="42084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b="1" dirty="0">
                  <a:solidFill>
                    <a:schemeClr val="accent6">
                      <a:lumMod val="50000"/>
                    </a:schemeClr>
                  </a:solidFill>
                </a:rPr>
                <a:t>Применение маршрутных листов </a:t>
              </a:r>
              <a:endParaRPr lang="ru-RU" b="1" dirty="0" smtClean="0">
                <a:solidFill>
                  <a:schemeClr val="accent6">
                    <a:lumMod val="50000"/>
                  </a:schemeClr>
                </a:solidFill>
              </a:endParaRPr>
            </a:p>
            <a:p>
              <a:r>
                <a:rPr lang="ru-RU" b="1" dirty="0" smtClean="0">
                  <a:solidFill>
                    <a:schemeClr val="accent6">
                      <a:lumMod val="50000"/>
                    </a:schemeClr>
                  </a:solidFill>
                </a:rPr>
                <a:t>в </a:t>
              </a:r>
              <a:r>
                <a:rPr lang="ru-RU" b="1" dirty="0">
                  <a:solidFill>
                    <a:schemeClr val="accent6">
                      <a:lumMod val="50000"/>
                    </a:schemeClr>
                  </a:solidFill>
                </a:rPr>
                <a:t>учебной деятельности позволит учителю </a:t>
              </a:r>
              <a:endParaRPr lang="ru-RU" b="1" dirty="0" smtClean="0">
                <a:solidFill>
                  <a:schemeClr val="accent6">
                    <a:lumMod val="50000"/>
                  </a:schemeClr>
                </a:solidFill>
              </a:endParaRPr>
            </a:p>
            <a:p>
              <a:r>
                <a:rPr lang="ru-RU" b="1" dirty="0" smtClean="0">
                  <a:solidFill>
                    <a:schemeClr val="accent6">
                      <a:lumMod val="50000"/>
                    </a:schemeClr>
                  </a:solidFill>
                </a:rPr>
                <a:t>использовать </a:t>
              </a:r>
              <a:r>
                <a:rPr lang="ru-RU" b="1" dirty="0">
                  <a:solidFill>
                    <a:schemeClr val="accent6">
                      <a:lumMod val="50000"/>
                    </a:schemeClr>
                  </a:solidFill>
                </a:rPr>
                <a:t>новую форму </a:t>
              </a:r>
              <a:endParaRPr lang="ru-RU" b="1" dirty="0" smtClean="0">
                <a:solidFill>
                  <a:schemeClr val="accent6">
                    <a:lumMod val="50000"/>
                  </a:schemeClr>
                </a:solidFill>
              </a:endParaRPr>
            </a:p>
            <a:p>
              <a:r>
                <a:rPr lang="ru-RU" b="1" dirty="0" smtClean="0">
                  <a:solidFill>
                    <a:schemeClr val="accent6">
                      <a:lumMod val="50000"/>
                    </a:schemeClr>
                  </a:solidFill>
                </a:rPr>
                <a:t>организации </a:t>
              </a:r>
              <a:r>
                <a:rPr lang="ru-RU" b="1" dirty="0">
                  <a:solidFill>
                    <a:schemeClr val="accent6">
                      <a:lumMod val="50000"/>
                    </a:schemeClr>
                  </a:solidFill>
                </a:rPr>
                <a:t>урока, </a:t>
              </a:r>
              <a:endParaRPr lang="ru-RU" b="1" dirty="0" smtClean="0">
                <a:solidFill>
                  <a:schemeClr val="accent6">
                    <a:lumMod val="50000"/>
                  </a:schemeClr>
                </a:solidFill>
              </a:endParaRPr>
            </a:p>
            <a:p>
              <a:r>
                <a:rPr lang="ru-RU" b="1" dirty="0" smtClean="0">
                  <a:solidFill>
                    <a:schemeClr val="accent6">
                      <a:lumMod val="50000"/>
                    </a:schemeClr>
                  </a:solidFill>
                </a:rPr>
                <a:t>моделировать </a:t>
              </a:r>
              <a:r>
                <a:rPr lang="ru-RU" b="1" dirty="0">
                  <a:solidFill>
                    <a:schemeClr val="accent6">
                      <a:lumMod val="50000"/>
                    </a:schemeClr>
                  </a:solidFill>
                </a:rPr>
                <a:t>групповую </a:t>
              </a:r>
              <a:endParaRPr lang="ru-RU" b="1" dirty="0" smtClean="0">
                <a:solidFill>
                  <a:schemeClr val="accent6">
                    <a:lumMod val="50000"/>
                  </a:schemeClr>
                </a:solidFill>
              </a:endParaRPr>
            </a:p>
            <a:p>
              <a:r>
                <a:rPr lang="ru-RU" b="1" dirty="0" smtClean="0">
                  <a:solidFill>
                    <a:schemeClr val="accent6">
                      <a:lumMod val="50000"/>
                    </a:schemeClr>
                  </a:solidFill>
                </a:rPr>
                <a:t>и </a:t>
              </a:r>
              <a:r>
                <a:rPr lang="ru-RU" b="1" dirty="0">
                  <a:solidFill>
                    <a:schemeClr val="accent6">
                      <a:lumMod val="50000"/>
                    </a:schemeClr>
                  </a:solidFill>
                </a:rPr>
                <a:t>индивидуальную работу  с детьми: </a:t>
              </a:r>
              <a:endParaRPr lang="ru-RU" b="1" dirty="0" smtClean="0">
                <a:solidFill>
                  <a:schemeClr val="accent6">
                    <a:lumMod val="50000"/>
                  </a:schemeClr>
                </a:solidFill>
              </a:endParaRPr>
            </a:p>
            <a:p>
              <a:r>
                <a:rPr lang="ru-RU" b="1" dirty="0" smtClean="0">
                  <a:solidFill>
                    <a:schemeClr val="accent6">
                      <a:lumMod val="50000"/>
                    </a:schemeClr>
                  </a:solidFill>
                </a:rPr>
                <a:t>пока </a:t>
              </a:r>
              <a:r>
                <a:rPr lang="ru-RU" b="1" dirty="0">
                  <a:solidFill>
                    <a:schemeClr val="accent6">
                      <a:lumMod val="50000"/>
                    </a:schemeClr>
                  </a:solidFill>
                </a:rPr>
                <a:t>сильные учащиеся работают </a:t>
              </a:r>
              <a:endParaRPr lang="ru-RU" b="1" dirty="0" smtClean="0">
                <a:solidFill>
                  <a:schemeClr val="accent6">
                    <a:lumMod val="50000"/>
                  </a:schemeClr>
                </a:solidFill>
              </a:endParaRPr>
            </a:p>
            <a:p>
              <a:r>
                <a:rPr lang="ru-RU" b="1" dirty="0" smtClean="0">
                  <a:solidFill>
                    <a:schemeClr val="accent6">
                      <a:lumMod val="50000"/>
                    </a:schemeClr>
                  </a:solidFill>
                </a:rPr>
                <a:t>по </a:t>
              </a:r>
              <a:r>
                <a:rPr lang="ru-RU" b="1" dirty="0">
                  <a:solidFill>
                    <a:schemeClr val="accent6">
                      <a:lumMod val="50000"/>
                    </a:schemeClr>
                  </a:solidFill>
                </a:rPr>
                <a:t>маршрутным листам, </a:t>
              </a:r>
              <a:endParaRPr lang="ru-RU" b="1" dirty="0" smtClean="0">
                <a:solidFill>
                  <a:schemeClr val="accent6">
                    <a:lumMod val="50000"/>
                  </a:schemeClr>
                </a:solidFill>
              </a:endParaRPr>
            </a:p>
            <a:p>
              <a:r>
                <a:rPr lang="ru-RU" b="1" dirty="0" smtClean="0">
                  <a:solidFill>
                    <a:schemeClr val="accent6">
                      <a:lumMod val="50000"/>
                    </a:schemeClr>
                  </a:solidFill>
                </a:rPr>
                <a:t>учитель </a:t>
              </a:r>
              <a:r>
                <a:rPr lang="ru-RU" b="1" dirty="0">
                  <a:solidFill>
                    <a:schemeClr val="accent6">
                      <a:lumMod val="50000"/>
                    </a:schemeClr>
                  </a:solidFill>
                </a:rPr>
                <a:t>работает с группой детей </a:t>
              </a:r>
              <a:endParaRPr lang="ru-RU" b="1" dirty="0" smtClean="0">
                <a:solidFill>
                  <a:schemeClr val="accent6">
                    <a:lumMod val="50000"/>
                  </a:schemeClr>
                </a:solidFill>
              </a:endParaRPr>
            </a:p>
            <a:p>
              <a:r>
                <a:rPr lang="ru-RU" b="1" dirty="0" smtClean="0">
                  <a:solidFill>
                    <a:schemeClr val="accent6">
                      <a:lumMod val="50000"/>
                    </a:schemeClr>
                  </a:solidFill>
                </a:rPr>
                <a:t>с </a:t>
              </a:r>
              <a:r>
                <a:rPr lang="ru-RU" b="1" dirty="0">
                  <a:solidFill>
                    <a:schemeClr val="accent6">
                      <a:lumMod val="50000"/>
                    </a:schemeClr>
                  </a:solidFill>
                </a:rPr>
                <a:t>низкой учебной мотивацией </a:t>
              </a:r>
              <a:endParaRPr lang="ru-RU" b="1" dirty="0" smtClean="0">
                <a:solidFill>
                  <a:schemeClr val="accent6">
                    <a:lumMod val="50000"/>
                  </a:schemeClr>
                </a:solidFill>
              </a:endParaRPr>
            </a:p>
            <a:p>
              <a:r>
                <a:rPr lang="ru-RU" b="1" dirty="0" smtClean="0">
                  <a:solidFill>
                    <a:schemeClr val="accent6">
                      <a:lumMod val="50000"/>
                    </a:schemeClr>
                  </a:solidFill>
                </a:rPr>
                <a:t>или </a:t>
              </a:r>
              <a:r>
                <a:rPr lang="ru-RU" b="1" dirty="0">
                  <a:solidFill>
                    <a:schemeClr val="accent6">
                      <a:lumMod val="50000"/>
                    </a:schemeClr>
                  </a:solidFill>
                </a:rPr>
                <a:t>со слабоуспевающими детьми.</a:t>
              </a:r>
            </a:p>
          </p:txBody>
        </p:sp>
      </p:grpSp>
      <p:grpSp>
        <p:nvGrpSpPr>
          <p:cNvPr id="17" name="Группа 16"/>
          <p:cNvGrpSpPr/>
          <p:nvPr/>
        </p:nvGrpSpPr>
        <p:grpSpPr>
          <a:xfrm>
            <a:off x="5038966" y="4245064"/>
            <a:ext cx="3889040" cy="2342266"/>
            <a:chOff x="523453" y="6559376"/>
            <a:chExt cx="2661569" cy="2606354"/>
          </a:xfrm>
        </p:grpSpPr>
        <p:sp>
          <p:nvSpPr>
            <p:cNvPr id="18" name="Скругленный прямоугольник 17"/>
            <p:cNvSpPr/>
            <p:nvPr/>
          </p:nvSpPr>
          <p:spPr>
            <a:xfrm>
              <a:off x="523453" y="6559376"/>
              <a:ext cx="2661569" cy="2606354"/>
            </a:xfrm>
            <a:prstGeom prst="roundRect">
              <a:avLst/>
            </a:prstGeom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684893" y="6933331"/>
              <a:ext cx="2272534" cy="13871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b="1" dirty="0">
                  <a:solidFill>
                    <a:schemeClr val="accent6">
                      <a:lumMod val="50000"/>
                    </a:schemeClr>
                  </a:solidFill>
                </a:rPr>
                <a:t>Внеурочная деятельность </a:t>
              </a:r>
              <a:endParaRPr lang="ru-RU" b="1" dirty="0" smtClean="0">
                <a:solidFill>
                  <a:schemeClr val="accent6">
                    <a:lumMod val="50000"/>
                  </a:schemeClr>
                </a:solidFill>
              </a:endParaRPr>
            </a:p>
            <a:p>
              <a:r>
                <a:rPr lang="ru-RU" b="1" dirty="0" smtClean="0">
                  <a:solidFill>
                    <a:schemeClr val="accent6">
                      <a:lumMod val="50000"/>
                    </a:schemeClr>
                  </a:solidFill>
                </a:rPr>
                <a:t>(</a:t>
              </a:r>
              <a:r>
                <a:rPr lang="ru-RU" b="1" dirty="0">
                  <a:solidFill>
                    <a:schemeClr val="accent6">
                      <a:lumMod val="50000"/>
                    </a:schemeClr>
                  </a:solidFill>
                </a:rPr>
                <a:t>в рамках предметной недели </a:t>
              </a:r>
              <a:endParaRPr lang="ru-RU" b="1" dirty="0" smtClean="0">
                <a:solidFill>
                  <a:schemeClr val="accent6">
                    <a:lumMod val="50000"/>
                  </a:schemeClr>
                </a:solidFill>
              </a:endParaRPr>
            </a:p>
            <a:p>
              <a:r>
                <a:rPr lang="ru-RU" b="1" dirty="0" smtClean="0">
                  <a:solidFill>
                    <a:schemeClr val="accent6">
                      <a:lumMod val="50000"/>
                    </a:schemeClr>
                  </a:solidFill>
                </a:rPr>
                <a:t>информатики</a:t>
              </a:r>
              <a:r>
                <a:rPr lang="ru-RU" b="1" dirty="0">
                  <a:solidFill>
                    <a:schemeClr val="accent6">
                      <a:lumMod val="50000"/>
                    </a:schemeClr>
                  </a:solidFill>
                </a:rPr>
                <a:t>, внеклассные </a:t>
              </a:r>
              <a:endParaRPr lang="ru-RU" b="1" dirty="0" smtClean="0">
                <a:solidFill>
                  <a:schemeClr val="accent6">
                    <a:lumMod val="50000"/>
                  </a:schemeClr>
                </a:solidFill>
              </a:endParaRPr>
            </a:p>
            <a:p>
              <a:r>
                <a:rPr lang="ru-RU" b="1" dirty="0" smtClean="0">
                  <a:solidFill>
                    <a:schemeClr val="accent6">
                      <a:lumMod val="50000"/>
                    </a:schemeClr>
                  </a:solidFill>
                </a:rPr>
                <a:t>мероприятия </a:t>
              </a:r>
              <a:r>
                <a:rPr lang="ru-RU" b="1" dirty="0">
                  <a:solidFill>
                    <a:schemeClr val="accent6">
                      <a:lumMod val="50000"/>
                    </a:schemeClr>
                  </a:solidFill>
                </a:rPr>
                <a:t>по информатике </a:t>
              </a:r>
              <a:endParaRPr lang="ru-RU" b="1" dirty="0" smtClean="0">
                <a:solidFill>
                  <a:schemeClr val="accent6">
                    <a:lumMod val="50000"/>
                  </a:schemeClr>
                </a:solidFill>
              </a:endParaRPr>
            </a:p>
            <a:p>
              <a:r>
                <a:rPr lang="ru-RU" b="1" dirty="0" smtClean="0">
                  <a:solidFill>
                    <a:schemeClr val="accent6">
                      <a:lumMod val="50000"/>
                    </a:schemeClr>
                  </a:solidFill>
                </a:rPr>
                <a:t>между </a:t>
              </a:r>
              <a:r>
                <a:rPr lang="ru-RU" b="1" dirty="0">
                  <a:solidFill>
                    <a:schemeClr val="accent6">
                      <a:lumMod val="50000"/>
                    </a:schemeClr>
                  </a:solidFill>
                </a:rPr>
                <a:t>классами, </a:t>
              </a:r>
              <a:endParaRPr lang="ru-RU" b="1" dirty="0" smtClean="0">
                <a:solidFill>
                  <a:schemeClr val="accent6">
                    <a:lumMod val="50000"/>
                  </a:schemeClr>
                </a:solidFill>
              </a:endParaRPr>
            </a:p>
            <a:p>
              <a:r>
                <a:rPr lang="ru-RU" b="1" dirty="0" smtClean="0">
                  <a:solidFill>
                    <a:schemeClr val="accent6">
                      <a:lumMod val="50000"/>
                    </a:schemeClr>
                  </a:solidFill>
                </a:rPr>
                <a:t>между </a:t>
              </a:r>
              <a:r>
                <a:rPr lang="ru-RU" b="1" dirty="0">
                  <a:solidFill>
                    <a:schemeClr val="accent6">
                      <a:lumMod val="50000"/>
                    </a:schemeClr>
                  </a:solidFill>
                </a:rPr>
                <a:t>параллелями)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44205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Z:\---W-O-R-K----\2015\Презентации\11 - Гильфанова. Игровые технологии\слайды\02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27584" y="550789"/>
            <a:ext cx="476425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chemeClr val="accent6">
                    <a:lumMod val="50000"/>
                  </a:schemeClr>
                </a:solidFill>
              </a:rPr>
              <a:t>Необходимое оборудование </a:t>
            </a:r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</a:rPr>
              <a:t/>
            </a:r>
            <a:br>
              <a:rPr lang="ru-RU" sz="2800" b="1" dirty="0" smtClean="0">
                <a:solidFill>
                  <a:schemeClr val="accent6">
                    <a:lumMod val="50000"/>
                  </a:schemeClr>
                </a:solidFill>
              </a:rPr>
            </a:br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</a:rPr>
              <a:t>и </a:t>
            </a:r>
            <a:r>
              <a:rPr lang="ru-RU" sz="2800" b="1" dirty="0">
                <a:solidFill>
                  <a:schemeClr val="accent6">
                    <a:lumMod val="50000"/>
                  </a:schemeClr>
                </a:solidFill>
              </a:rPr>
              <a:t>программное обеспечение</a:t>
            </a:r>
            <a:endParaRPr lang="ru-RU" sz="26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39552" y="2276872"/>
            <a:ext cx="3694345" cy="26161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err="1">
                <a:solidFill>
                  <a:schemeClr val="accent6">
                    <a:lumMod val="50000"/>
                  </a:schemeClr>
                </a:solidFill>
              </a:rPr>
              <a:t>On</a:t>
            </a:r>
            <a:r>
              <a:rPr lang="ru-RU" sz="2800" b="1" dirty="0">
                <a:solidFill>
                  <a:schemeClr val="accent6">
                    <a:lumMod val="50000"/>
                  </a:schemeClr>
                </a:solidFill>
              </a:rPr>
              <a:t> - </a:t>
            </a:r>
            <a:r>
              <a:rPr lang="ru-RU" sz="2800" b="1" dirty="0" err="1">
                <a:solidFill>
                  <a:schemeClr val="accent6">
                    <a:lumMod val="50000"/>
                  </a:schemeClr>
                </a:solidFill>
              </a:rPr>
              <a:t>line</a:t>
            </a:r>
            <a:r>
              <a:rPr lang="ru-RU" sz="2800" b="1" dirty="0">
                <a:solidFill>
                  <a:schemeClr val="accent6">
                    <a:lumMod val="50000"/>
                  </a:schemeClr>
                </a:solidFill>
              </a:rPr>
              <a:t> сервис </a:t>
            </a:r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</a:rPr>
              <a:t/>
            </a:r>
            <a:br>
              <a:rPr lang="ru-RU" sz="2800" b="1" dirty="0" smtClean="0">
                <a:solidFill>
                  <a:schemeClr val="accent6">
                    <a:lumMod val="50000"/>
                  </a:schemeClr>
                </a:solidFill>
              </a:rPr>
            </a:br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</a:rPr>
              <a:t>по </a:t>
            </a:r>
            <a:r>
              <a:rPr lang="ru-RU" sz="2800" b="1" dirty="0">
                <a:solidFill>
                  <a:schemeClr val="accent6">
                    <a:lumMod val="50000"/>
                  </a:schemeClr>
                </a:solidFill>
              </a:rPr>
              <a:t>составлению </a:t>
            </a:r>
            <a:endParaRPr lang="ru-RU" sz="2800" b="1" dirty="0" smtClean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</a:rPr>
              <a:t>технологических </a:t>
            </a:r>
          </a:p>
          <a:p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</a:rPr>
              <a:t>карт уроков</a:t>
            </a:r>
          </a:p>
          <a:p>
            <a:endParaRPr lang="ru-RU" sz="2800" b="1" dirty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</a:rPr>
              <a:t>Ссылка: </a:t>
            </a:r>
            <a:r>
              <a:rPr lang="ru-RU" sz="2400" u="sng" dirty="0">
                <a:hlinkClick r:id="rId3"/>
              </a:rPr>
              <a:t>http://mastertk.ru/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936748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5" b="9551"/>
          <a:stretch/>
        </p:blipFill>
        <p:spPr bwMode="auto">
          <a:xfrm>
            <a:off x="19140" y="19803"/>
            <a:ext cx="9124859" cy="68381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98589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Z:\---W-O-R-K----\2015\Презентации\11 - Гильфанова. Игровые технологии\слайды\0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Объект 3" descr="1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9" y="476672"/>
            <a:ext cx="4248471" cy="623046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 descr="2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88640"/>
            <a:ext cx="3744416" cy="623046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522965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Z:\---W-O-R-K----\2015\Презентации\11 - Гильфанова. Игровые технологии\слайды\03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888686" y="1511069"/>
            <a:ext cx="336662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Анаграммы</a:t>
            </a:r>
            <a:endParaRPr lang="ru-RU" sz="48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29617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Z:\---W-O-R-K----\2015\Презентации\11 - Гильфанова. Игровые технологии\слайды\03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05" y="0"/>
            <a:ext cx="9147605" cy="6860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971600" y="807039"/>
            <a:ext cx="2331023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600" b="1" dirty="0" smtClean="0">
                <a:solidFill>
                  <a:schemeClr val="accent6">
                    <a:lumMod val="50000"/>
                  </a:schemeClr>
                </a:solidFill>
              </a:rPr>
              <a:t>Определение: </a:t>
            </a:r>
            <a:endParaRPr lang="ru-RU" sz="26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grpSp>
        <p:nvGrpSpPr>
          <p:cNvPr id="5" name="Группа 4"/>
          <p:cNvGrpSpPr/>
          <p:nvPr/>
        </p:nvGrpSpPr>
        <p:grpSpPr>
          <a:xfrm>
            <a:off x="534036" y="2381682"/>
            <a:ext cx="7371628" cy="2024189"/>
            <a:chOff x="534478" y="2610589"/>
            <a:chExt cx="6781900" cy="3023813"/>
          </a:xfrm>
        </p:grpSpPr>
        <p:sp>
          <p:nvSpPr>
            <p:cNvPr id="6" name="Скругленный прямоугольник 5"/>
            <p:cNvSpPr/>
            <p:nvPr/>
          </p:nvSpPr>
          <p:spPr>
            <a:xfrm>
              <a:off x="534478" y="2610589"/>
              <a:ext cx="6624739" cy="3023813"/>
            </a:xfrm>
            <a:prstGeom prst="roundRect">
              <a:avLst/>
            </a:prstGeom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685017" y="2858131"/>
              <a:ext cx="6631361" cy="252872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3200" b="1" dirty="0">
                  <a:solidFill>
                    <a:schemeClr val="accent6">
                      <a:lumMod val="50000"/>
                    </a:schemeClr>
                  </a:solidFill>
                </a:rPr>
                <a:t>Анаграмма</a:t>
              </a:r>
              <a:r>
                <a:rPr lang="ru-RU" sz="2400" b="1" dirty="0">
                  <a:solidFill>
                    <a:schemeClr val="accent6">
                      <a:lumMod val="50000"/>
                    </a:schemeClr>
                  </a:solidFill>
                </a:rPr>
                <a:t> – слово или фраза, </a:t>
              </a:r>
              <a:endParaRPr lang="ru-RU" sz="2400" b="1" dirty="0" smtClean="0">
                <a:solidFill>
                  <a:schemeClr val="accent6">
                    <a:lumMod val="50000"/>
                  </a:schemeClr>
                </a:solidFill>
              </a:endParaRPr>
            </a:p>
            <a:p>
              <a:r>
                <a:rPr lang="ru-RU" sz="2400" b="1" dirty="0" smtClean="0">
                  <a:solidFill>
                    <a:schemeClr val="accent6">
                      <a:lumMod val="50000"/>
                    </a:schemeClr>
                  </a:solidFill>
                </a:rPr>
                <a:t>получаемые </a:t>
              </a:r>
              <a:r>
                <a:rPr lang="ru-RU" sz="2400" b="1" dirty="0">
                  <a:solidFill>
                    <a:schemeClr val="accent6">
                      <a:lumMod val="50000"/>
                    </a:schemeClr>
                  </a:solidFill>
                </a:rPr>
                <a:t>из других осмысленных слов или фраз </a:t>
              </a:r>
              <a:endParaRPr lang="ru-RU" sz="2400" b="1" dirty="0" smtClean="0">
                <a:solidFill>
                  <a:schemeClr val="accent6">
                    <a:lumMod val="50000"/>
                  </a:schemeClr>
                </a:solidFill>
              </a:endParaRPr>
            </a:p>
            <a:p>
              <a:r>
                <a:rPr lang="ru-RU" sz="2400" b="1" dirty="0" smtClean="0">
                  <a:solidFill>
                    <a:schemeClr val="accent6">
                      <a:lumMod val="50000"/>
                    </a:schemeClr>
                  </a:solidFill>
                </a:rPr>
                <a:t>посредством </a:t>
              </a:r>
              <a:r>
                <a:rPr lang="ru-RU" sz="2400" b="1" dirty="0">
                  <a:solidFill>
                    <a:schemeClr val="accent6">
                      <a:lumMod val="50000"/>
                    </a:schemeClr>
                  </a:solidFill>
                </a:rPr>
                <a:t>перестановки букв, </a:t>
              </a:r>
              <a:endParaRPr lang="ru-RU" sz="2400" b="1" dirty="0" smtClean="0">
                <a:solidFill>
                  <a:schemeClr val="accent6">
                    <a:lumMod val="50000"/>
                  </a:schemeClr>
                </a:solidFill>
              </a:endParaRPr>
            </a:p>
            <a:p>
              <a:r>
                <a:rPr lang="ru-RU" sz="2400" b="1" dirty="0" smtClean="0">
                  <a:solidFill>
                    <a:schemeClr val="accent6">
                      <a:lumMod val="50000"/>
                    </a:schemeClr>
                  </a:solidFill>
                </a:rPr>
                <a:t>либо </a:t>
              </a:r>
              <a:r>
                <a:rPr lang="ru-RU" sz="2400" b="1" dirty="0">
                  <a:solidFill>
                    <a:schemeClr val="accent6">
                      <a:lumMod val="50000"/>
                    </a:schemeClr>
                  </a:solidFill>
                </a:rPr>
                <a:t>просто слово, в котором переставлены </a:t>
              </a:r>
              <a:r>
                <a:rPr lang="ru-RU" sz="2400" b="1" dirty="0" smtClean="0">
                  <a:solidFill>
                    <a:schemeClr val="accent6">
                      <a:lumMod val="50000"/>
                    </a:schemeClr>
                  </a:solidFill>
                </a:rPr>
                <a:t>буквы</a:t>
              </a:r>
              <a:endParaRPr lang="ru-RU" sz="2400" b="1" dirty="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93868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Z:\---W-O-R-K----\2015\Презентации\11 - Гильфанова. Игровые технологии\слайды\03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648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25543" y="809824"/>
            <a:ext cx="2166106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600" b="1" dirty="0" smtClean="0">
                <a:solidFill>
                  <a:schemeClr val="accent6">
                    <a:lumMod val="50000"/>
                  </a:schemeClr>
                </a:solidFill>
              </a:rPr>
              <a:t>Достоинства: </a:t>
            </a:r>
            <a:endParaRPr lang="ru-RU" sz="26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grpSp>
        <p:nvGrpSpPr>
          <p:cNvPr id="5" name="Группа 4"/>
          <p:cNvGrpSpPr/>
          <p:nvPr/>
        </p:nvGrpSpPr>
        <p:grpSpPr>
          <a:xfrm>
            <a:off x="539553" y="5301208"/>
            <a:ext cx="4536504" cy="864095"/>
            <a:chOff x="539552" y="2060848"/>
            <a:chExt cx="4173584" cy="2258936"/>
          </a:xfrm>
        </p:grpSpPr>
        <p:sp>
          <p:nvSpPr>
            <p:cNvPr id="6" name="Скругленный прямоугольник 5"/>
            <p:cNvSpPr/>
            <p:nvPr/>
          </p:nvSpPr>
          <p:spPr>
            <a:xfrm>
              <a:off x="539552" y="2060848"/>
              <a:ext cx="4173584" cy="2258936"/>
            </a:xfrm>
            <a:prstGeom prst="roundRect">
              <a:avLst/>
            </a:prstGeom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697956" y="2261445"/>
              <a:ext cx="3985459" cy="185057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vl="0"/>
              <a:r>
                <a:rPr lang="ru-RU" sz="2000" b="1" dirty="0" smtClean="0">
                  <a:solidFill>
                    <a:schemeClr val="accent6">
                      <a:lumMod val="50000"/>
                    </a:schemeClr>
                  </a:solidFill>
                </a:rPr>
                <a:t>Расширение </a:t>
              </a:r>
              <a:r>
                <a:rPr lang="ru-RU" sz="2000" b="1" dirty="0">
                  <a:solidFill>
                    <a:schemeClr val="accent6">
                      <a:lumMod val="50000"/>
                    </a:schemeClr>
                  </a:solidFill>
                </a:rPr>
                <a:t>«поля зрения» </a:t>
              </a:r>
              <a:r>
                <a:rPr lang="ru-RU" sz="2000" b="1" dirty="0" smtClean="0">
                  <a:solidFill>
                    <a:schemeClr val="accent6">
                      <a:lumMod val="50000"/>
                    </a:schemeClr>
                  </a:solidFill>
                </a:rPr>
                <a:t>ребенка,</a:t>
              </a:r>
            </a:p>
            <a:p>
              <a:pPr lvl="0"/>
              <a:r>
                <a:rPr lang="ru-RU" sz="2000" b="1" dirty="0" smtClean="0">
                  <a:solidFill>
                    <a:schemeClr val="accent6">
                      <a:lumMod val="50000"/>
                    </a:schemeClr>
                  </a:solidFill>
                </a:rPr>
                <a:t> </a:t>
              </a:r>
              <a:r>
                <a:rPr lang="ru-RU" sz="2000" b="1" dirty="0">
                  <a:solidFill>
                    <a:schemeClr val="accent6">
                      <a:lumMod val="50000"/>
                    </a:schemeClr>
                  </a:solidFill>
                </a:rPr>
                <a:t>воспитание интереса к чтению</a:t>
              </a:r>
              <a:endParaRPr lang="ru-RU" sz="1600" b="1" dirty="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</p:grpSp>
      <p:grpSp>
        <p:nvGrpSpPr>
          <p:cNvPr id="14" name="Группа 13"/>
          <p:cNvGrpSpPr/>
          <p:nvPr/>
        </p:nvGrpSpPr>
        <p:grpSpPr>
          <a:xfrm>
            <a:off x="539553" y="4207604"/>
            <a:ext cx="4536504" cy="829944"/>
            <a:chOff x="539552" y="1437328"/>
            <a:chExt cx="4173584" cy="2258935"/>
          </a:xfrm>
        </p:grpSpPr>
        <p:sp>
          <p:nvSpPr>
            <p:cNvPr id="15" name="Скругленный прямоугольник 14"/>
            <p:cNvSpPr/>
            <p:nvPr/>
          </p:nvSpPr>
          <p:spPr>
            <a:xfrm>
              <a:off x="539552" y="1437328"/>
              <a:ext cx="4173584" cy="2258935"/>
            </a:xfrm>
            <a:prstGeom prst="roundRect">
              <a:avLst/>
            </a:prstGeom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697955" y="1473686"/>
              <a:ext cx="3882685" cy="19267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/>
              <a:r>
                <a:rPr lang="ru-RU" sz="2000" b="1" dirty="0" smtClean="0">
                  <a:solidFill>
                    <a:schemeClr val="accent6">
                      <a:lumMod val="50000"/>
                    </a:schemeClr>
                  </a:solidFill>
                </a:rPr>
                <a:t>Развитие </a:t>
              </a:r>
              <a:r>
                <a:rPr lang="ru-RU" sz="2000" b="1" dirty="0">
                  <a:solidFill>
                    <a:schemeClr val="accent6">
                      <a:lumMod val="50000"/>
                    </a:schemeClr>
                  </a:solidFill>
                </a:rPr>
                <a:t>мышления, памяти, слухового и зрительного внимания</a:t>
              </a:r>
              <a:endParaRPr lang="ru-RU" sz="1600" b="1" dirty="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</p:grpSp>
      <p:grpSp>
        <p:nvGrpSpPr>
          <p:cNvPr id="17" name="Группа 16"/>
          <p:cNvGrpSpPr/>
          <p:nvPr/>
        </p:nvGrpSpPr>
        <p:grpSpPr>
          <a:xfrm>
            <a:off x="539553" y="2252978"/>
            <a:ext cx="4536504" cy="1728192"/>
            <a:chOff x="539552" y="1437328"/>
            <a:chExt cx="4173584" cy="3747270"/>
          </a:xfrm>
        </p:grpSpPr>
        <p:sp>
          <p:nvSpPr>
            <p:cNvPr id="18" name="Скругленный прямоугольник 17"/>
            <p:cNvSpPr/>
            <p:nvPr/>
          </p:nvSpPr>
          <p:spPr>
            <a:xfrm>
              <a:off x="539552" y="1437328"/>
              <a:ext cx="4173584" cy="3747270"/>
            </a:xfrm>
            <a:prstGeom prst="roundRect">
              <a:avLst/>
            </a:prstGeom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697955" y="1473686"/>
              <a:ext cx="3882684" cy="3536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/>
              <a:r>
                <a:rPr lang="ru-RU" sz="2000" b="1" dirty="0" smtClean="0">
                  <a:solidFill>
                    <a:schemeClr val="accent6">
                      <a:lumMod val="50000"/>
                    </a:schemeClr>
                  </a:solidFill>
                </a:rPr>
                <a:t>Развитие </a:t>
              </a:r>
              <a:r>
                <a:rPr lang="ru-RU" sz="2000" b="1" dirty="0">
                  <a:solidFill>
                    <a:schemeClr val="accent6">
                      <a:lumMod val="50000"/>
                    </a:schemeClr>
                  </a:solidFill>
                </a:rPr>
                <a:t>фонематического анализа и синтеза слов, фонематических </a:t>
              </a:r>
              <a:r>
                <a:rPr lang="ru-RU" sz="2000" b="1" dirty="0" smtClean="0">
                  <a:solidFill>
                    <a:schemeClr val="accent6">
                      <a:lumMod val="50000"/>
                    </a:schemeClr>
                  </a:solidFill>
                </a:rPr>
                <a:t>представлений.   </a:t>
              </a:r>
            </a:p>
            <a:p>
              <a:pPr lvl="0"/>
              <a:r>
                <a:rPr lang="ru-RU" sz="2000" b="1" dirty="0" smtClean="0">
                  <a:solidFill>
                    <a:schemeClr val="accent6">
                      <a:lumMod val="50000"/>
                    </a:schemeClr>
                  </a:solidFill>
                </a:rPr>
                <a:t>Расширение </a:t>
              </a:r>
              <a:r>
                <a:rPr lang="ru-RU" sz="2000" b="1" dirty="0">
                  <a:solidFill>
                    <a:schemeClr val="accent6">
                      <a:lumMod val="50000"/>
                    </a:schemeClr>
                  </a:solidFill>
                </a:rPr>
                <a:t>словарного запаса, обогащение активного словаря</a:t>
              </a:r>
              <a:endParaRPr lang="ru-RU" sz="1600" b="1" dirty="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30946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Z:\---W-O-R-K----\2015\Презентации\11 - Гильфанова. Игровые технологии\слайды\03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648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27916" y="620688"/>
            <a:ext cx="3853940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600" b="1" dirty="0" smtClean="0">
                <a:solidFill>
                  <a:schemeClr val="accent6">
                    <a:lumMod val="50000"/>
                  </a:schemeClr>
                </a:solidFill>
              </a:rPr>
              <a:t>Функции</a:t>
            </a:r>
          </a:p>
          <a:p>
            <a:r>
              <a:rPr lang="ru-RU" sz="2600" b="1" dirty="0" smtClean="0">
                <a:solidFill>
                  <a:schemeClr val="accent6">
                    <a:lumMod val="50000"/>
                  </a:schemeClr>
                </a:solidFill>
              </a:rPr>
              <a:t>Результаты деятельности</a:t>
            </a:r>
            <a:endParaRPr lang="ru-RU" sz="26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grpSp>
        <p:nvGrpSpPr>
          <p:cNvPr id="13" name="Группа 12"/>
          <p:cNvGrpSpPr/>
          <p:nvPr/>
        </p:nvGrpSpPr>
        <p:grpSpPr>
          <a:xfrm>
            <a:off x="467544" y="2291680"/>
            <a:ext cx="3785267" cy="1225488"/>
            <a:chOff x="395536" y="5589240"/>
            <a:chExt cx="2088232" cy="792088"/>
          </a:xfrm>
        </p:grpSpPr>
        <p:sp>
          <p:nvSpPr>
            <p:cNvPr id="20" name="Скругленный прямоугольник 19"/>
            <p:cNvSpPr/>
            <p:nvPr/>
          </p:nvSpPr>
          <p:spPr>
            <a:xfrm>
              <a:off x="395536" y="5589240"/>
              <a:ext cx="2088232" cy="792088"/>
            </a:xfrm>
            <a:prstGeom prst="roundRect">
              <a:avLst/>
            </a:prstGeom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969240" y="5836086"/>
              <a:ext cx="960600" cy="2983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vl="0" algn="ctr"/>
              <a:r>
                <a:rPr lang="ru-RU" sz="2400" b="1" dirty="0" smtClean="0">
                  <a:solidFill>
                    <a:schemeClr val="accent6">
                      <a:lumMod val="50000"/>
                    </a:schemeClr>
                  </a:solidFill>
                </a:rPr>
                <a:t>обучающая</a:t>
              </a:r>
              <a:endParaRPr lang="ru-RU" b="1" dirty="0" smtClean="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</p:grpSp>
      <p:grpSp>
        <p:nvGrpSpPr>
          <p:cNvPr id="22" name="Группа 21"/>
          <p:cNvGrpSpPr/>
          <p:nvPr/>
        </p:nvGrpSpPr>
        <p:grpSpPr>
          <a:xfrm>
            <a:off x="467544" y="3659832"/>
            <a:ext cx="3785267" cy="1225488"/>
            <a:chOff x="395536" y="5589240"/>
            <a:chExt cx="2088232" cy="792088"/>
          </a:xfrm>
        </p:grpSpPr>
        <p:sp>
          <p:nvSpPr>
            <p:cNvPr id="23" name="Скругленный прямоугольник 22"/>
            <p:cNvSpPr/>
            <p:nvPr/>
          </p:nvSpPr>
          <p:spPr>
            <a:xfrm>
              <a:off x="395536" y="5589240"/>
              <a:ext cx="2088232" cy="792088"/>
            </a:xfrm>
            <a:prstGeom prst="roundRect">
              <a:avLst/>
            </a:prstGeom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750618" y="5836086"/>
              <a:ext cx="1397850" cy="2983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vl="0" algn="ctr"/>
              <a:r>
                <a:rPr lang="ru-RU" sz="2400" b="1" dirty="0" smtClean="0">
                  <a:solidFill>
                    <a:schemeClr val="accent6">
                      <a:lumMod val="50000"/>
                    </a:schemeClr>
                  </a:solidFill>
                </a:rPr>
                <a:t>контролирующая</a:t>
              </a:r>
              <a:endParaRPr lang="ru-RU" b="1" dirty="0" smtClean="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</p:grpSp>
      <p:grpSp>
        <p:nvGrpSpPr>
          <p:cNvPr id="25" name="Группа 24"/>
          <p:cNvGrpSpPr/>
          <p:nvPr/>
        </p:nvGrpSpPr>
        <p:grpSpPr>
          <a:xfrm>
            <a:off x="467544" y="5047814"/>
            <a:ext cx="3785267" cy="1225488"/>
            <a:chOff x="395536" y="5589240"/>
            <a:chExt cx="2088232" cy="792088"/>
          </a:xfrm>
        </p:grpSpPr>
        <p:sp>
          <p:nvSpPr>
            <p:cNvPr id="26" name="Скругленный прямоугольник 25"/>
            <p:cNvSpPr/>
            <p:nvPr/>
          </p:nvSpPr>
          <p:spPr>
            <a:xfrm>
              <a:off x="395536" y="5589240"/>
              <a:ext cx="2088232" cy="792088"/>
            </a:xfrm>
            <a:prstGeom prst="roundRect">
              <a:avLst/>
            </a:prstGeom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987145" y="5836086"/>
              <a:ext cx="924801" cy="2983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vl="0" algn="ctr"/>
              <a:r>
                <a:rPr lang="ru-RU" sz="2400" b="1" dirty="0" smtClean="0">
                  <a:solidFill>
                    <a:schemeClr val="accent6">
                      <a:lumMod val="50000"/>
                    </a:schemeClr>
                  </a:solidFill>
                </a:rPr>
                <a:t>творческая</a:t>
              </a:r>
              <a:endParaRPr lang="ru-RU" b="1" dirty="0" smtClean="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9649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Z:\---W-O-R-K----\2015\Презентации\11 - Гильфанова. Игровые технологии\слайды\002-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55576" y="582548"/>
            <a:ext cx="7758984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600" b="1" dirty="0" smtClean="0">
                <a:solidFill>
                  <a:schemeClr val="accent6">
                    <a:lumMod val="50000"/>
                  </a:schemeClr>
                </a:solidFill>
              </a:rPr>
              <a:t>Игровые технологии отличаются </a:t>
            </a:r>
            <a:endParaRPr lang="en-US" sz="2600" b="1" dirty="0" smtClean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ru-RU" sz="2600" b="1" dirty="0" smtClean="0">
                <a:solidFill>
                  <a:schemeClr val="accent6">
                    <a:lumMod val="50000"/>
                  </a:schemeClr>
                </a:solidFill>
              </a:rPr>
              <a:t>от других педагогических технологий тем, что игра: </a:t>
            </a:r>
            <a:endParaRPr lang="ru-RU" sz="26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grpSp>
        <p:nvGrpSpPr>
          <p:cNvPr id="5" name="Группа 4"/>
          <p:cNvGrpSpPr/>
          <p:nvPr/>
        </p:nvGrpSpPr>
        <p:grpSpPr>
          <a:xfrm>
            <a:off x="4716016" y="1988840"/>
            <a:ext cx="3384376" cy="1879466"/>
            <a:chOff x="107504" y="2132856"/>
            <a:chExt cx="3600400" cy="2016224"/>
          </a:xfrm>
        </p:grpSpPr>
        <p:sp>
          <p:nvSpPr>
            <p:cNvPr id="3" name="Скругленный прямоугольник 2"/>
            <p:cNvSpPr/>
            <p:nvPr/>
          </p:nvSpPr>
          <p:spPr>
            <a:xfrm>
              <a:off x="107504" y="2132856"/>
              <a:ext cx="3600400" cy="2016224"/>
            </a:xfrm>
            <a:prstGeom prst="roundRect">
              <a:avLst/>
            </a:prstGeom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450097" y="2356138"/>
              <a:ext cx="3167919" cy="15696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vl="0"/>
              <a:r>
                <a:rPr lang="ru-RU" sz="1600" b="1" dirty="0" smtClean="0">
                  <a:solidFill>
                    <a:schemeClr val="accent6">
                      <a:lumMod val="50000"/>
                    </a:schemeClr>
                  </a:solidFill>
                </a:rPr>
                <a:t>позволяет решать вопросы </a:t>
              </a:r>
              <a:endParaRPr lang="en-US" sz="1600" b="1" dirty="0" smtClean="0">
                <a:solidFill>
                  <a:schemeClr val="accent6">
                    <a:lumMod val="50000"/>
                  </a:schemeClr>
                </a:solidFill>
              </a:endParaRPr>
            </a:p>
            <a:p>
              <a:pPr lvl="0"/>
              <a:r>
                <a:rPr lang="ru-RU" sz="1600" b="1" dirty="0" smtClean="0">
                  <a:solidFill>
                    <a:schemeClr val="accent6">
                      <a:lumMod val="50000"/>
                    </a:schemeClr>
                  </a:solidFill>
                </a:rPr>
                <a:t>передачи знаний, навыков, </a:t>
              </a:r>
              <a:endParaRPr lang="en-US" sz="1600" b="1" dirty="0" smtClean="0">
                <a:solidFill>
                  <a:schemeClr val="accent6">
                    <a:lumMod val="50000"/>
                  </a:schemeClr>
                </a:solidFill>
              </a:endParaRPr>
            </a:p>
            <a:p>
              <a:pPr lvl="0"/>
              <a:r>
                <a:rPr lang="ru-RU" sz="1600" b="1" dirty="0" smtClean="0">
                  <a:solidFill>
                    <a:schemeClr val="accent6">
                      <a:lumMod val="50000"/>
                    </a:schemeClr>
                  </a:solidFill>
                </a:rPr>
                <a:t>умений; </a:t>
              </a:r>
              <a:endParaRPr lang="en-US" sz="1600" b="1" dirty="0" smtClean="0">
                <a:solidFill>
                  <a:schemeClr val="accent6">
                    <a:lumMod val="50000"/>
                  </a:schemeClr>
                </a:solidFill>
              </a:endParaRPr>
            </a:p>
            <a:p>
              <a:pPr lvl="0"/>
              <a:r>
                <a:rPr lang="ru-RU" sz="1600" b="1" dirty="0" smtClean="0">
                  <a:solidFill>
                    <a:schemeClr val="accent6">
                      <a:lumMod val="50000"/>
                    </a:schemeClr>
                  </a:solidFill>
                </a:rPr>
                <a:t>способствует практическому </a:t>
              </a:r>
              <a:endParaRPr lang="en-US" sz="1600" b="1" dirty="0" smtClean="0">
                <a:solidFill>
                  <a:schemeClr val="accent6">
                    <a:lumMod val="50000"/>
                  </a:schemeClr>
                </a:solidFill>
              </a:endParaRPr>
            </a:p>
            <a:p>
              <a:pPr lvl="0"/>
              <a:r>
                <a:rPr lang="ru-RU" sz="1600" b="1" dirty="0" smtClean="0">
                  <a:solidFill>
                    <a:schemeClr val="accent6">
                      <a:lumMod val="50000"/>
                    </a:schemeClr>
                  </a:solidFill>
                </a:rPr>
                <a:t>применению умений и навыков, </a:t>
              </a:r>
              <a:endParaRPr lang="en-US" sz="1600" b="1" dirty="0" smtClean="0">
                <a:solidFill>
                  <a:schemeClr val="accent6">
                    <a:lumMod val="50000"/>
                  </a:schemeClr>
                </a:solidFill>
              </a:endParaRPr>
            </a:p>
            <a:p>
              <a:pPr lvl="0"/>
              <a:r>
                <a:rPr lang="ru-RU" sz="1600" b="1" dirty="0" smtClean="0">
                  <a:solidFill>
                    <a:schemeClr val="accent6">
                      <a:lumMod val="50000"/>
                    </a:schemeClr>
                  </a:solidFill>
                </a:rPr>
                <a:t>полученных на уроке</a:t>
              </a:r>
            </a:p>
          </p:txBody>
        </p:sp>
      </p:grpSp>
      <p:grpSp>
        <p:nvGrpSpPr>
          <p:cNvPr id="16" name="Группа 15"/>
          <p:cNvGrpSpPr/>
          <p:nvPr/>
        </p:nvGrpSpPr>
        <p:grpSpPr>
          <a:xfrm>
            <a:off x="1187624" y="2276872"/>
            <a:ext cx="3600400" cy="2016224"/>
            <a:chOff x="107504" y="2132856"/>
            <a:chExt cx="3600400" cy="2016224"/>
          </a:xfrm>
        </p:grpSpPr>
        <p:sp>
          <p:nvSpPr>
            <p:cNvPr id="17" name="Скругленный прямоугольник 16"/>
            <p:cNvSpPr/>
            <p:nvPr/>
          </p:nvSpPr>
          <p:spPr>
            <a:xfrm>
              <a:off x="107504" y="2132856"/>
              <a:ext cx="3600400" cy="2016224"/>
            </a:xfrm>
            <a:prstGeom prst="roundRect">
              <a:avLst/>
            </a:prstGeom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319256" y="2479248"/>
              <a:ext cx="3176895" cy="13234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vl="0"/>
              <a:r>
                <a:rPr lang="ru-RU" sz="1600" b="1" dirty="0" smtClean="0">
                  <a:solidFill>
                    <a:schemeClr val="accent6">
                      <a:lumMod val="50000"/>
                    </a:schemeClr>
                  </a:solidFill>
                </a:rPr>
                <a:t>способствует усвоению </a:t>
              </a:r>
              <a:endParaRPr lang="en-US" sz="1600" b="1" dirty="0" smtClean="0">
                <a:solidFill>
                  <a:schemeClr val="accent6">
                    <a:lumMod val="50000"/>
                  </a:schemeClr>
                </a:solidFill>
              </a:endParaRPr>
            </a:p>
            <a:p>
              <a:pPr lvl="0"/>
              <a:r>
                <a:rPr lang="ru-RU" sz="1600" b="1" dirty="0" smtClean="0">
                  <a:solidFill>
                    <a:schemeClr val="accent6">
                      <a:lumMod val="50000"/>
                    </a:schemeClr>
                  </a:solidFill>
                </a:rPr>
                <a:t>учащимися учебного материала, </a:t>
              </a:r>
              <a:endParaRPr lang="en-US" sz="1600" b="1" dirty="0" smtClean="0">
                <a:solidFill>
                  <a:schemeClr val="accent6">
                    <a:lumMod val="50000"/>
                  </a:schemeClr>
                </a:solidFill>
              </a:endParaRPr>
            </a:p>
            <a:p>
              <a:pPr lvl="0"/>
              <a:r>
                <a:rPr lang="ru-RU" sz="1600" b="1" dirty="0" smtClean="0">
                  <a:solidFill>
                    <a:schemeClr val="accent6">
                      <a:lumMod val="50000"/>
                    </a:schemeClr>
                  </a:solidFill>
                </a:rPr>
                <a:t>расширению их кругозора </a:t>
              </a:r>
              <a:endParaRPr lang="en-US" sz="1600" b="1" dirty="0" smtClean="0">
                <a:solidFill>
                  <a:schemeClr val="accent6">
                    <a:lumMod val="50000"/>
                  </a:schemeClr>
                </a:solidFill>
              </a:endParaRPr>
            </a:p>
            <a:p>
              <a:pPr lvl="0"/>
              <a:r>
                <a:rPr lang="ru-RU" sz="1600" b="1" dirty="0" smtClean="0">
                  <a:solidFill>
                    <a:schemeClr val="accent6">
                      <a:lumMod val="50000"/>
                    </a:schemeClr>
                  </a:solidFill>
                </a:rPr>
                <a:t>через использование </a:t>
              </a:r>
              <a:endParaRPr lang="en-US" sz="1600" b="1" dirty="0" smtClean="0">
                <a:solidFill>
                  <a:schemeClr val="accent6">
                    <a:lumMod val="50000"/>
                  </a:schemeClr>
                </a:solidFill>
              </a:endParaRPr>
            </a:p>
            <a:p>
              <a:pPr lvl="0"/>
              <a:r>
                <a:rPr lang="ru-RU" sz="1600" b="1" dirty="0" smtClean="0">
                  <a:solidFill>
                    <a:schemeClr val="accent6">
                      <a:lumMod val="50000"/>
                    </a:schemeClr>
                  </a:solidFill>
                </a:rPr>
                <a:t>дополнительных источников</a:t>
              </a:r>
            </a:p>
          </p:txBody>
        </p:sp>
      </p:grpSp>
      <p:grpSp>
        <p:nvGrpSpPr>
          <p:cNvPr id="19" name="Группа 18"/>
          <p:cNvGrpSpPr/>
          <p:nvPr/>
        </p:nvGrpSpPr>
        <p:grpSpPr>
          <a:xfrm>
            <a:off x="3707904" y="4221088"/>
            <a:ext cx="3816425" cy="2160240"/>
            <a:chOff x="107504" y="2132856"/>
            <a:chExt cx="3600400" cy="2016224"/>
          </a:xfrm>
        </p:grpSpPr>
        <p:sp>
          <p:nvSpPr>
            <p:cNvPr id="20" name="Скругленный прямоугольник 19"/>
            <p:cNvSpPr/>
            <p:nvPr/>
          </p:nvSpPr>
          <p:spPr>
            <a:xfrm>
              <a:off x="107504" y="2132856"/>
              <a:ext cx="3600400" cy="2016224"/>
            </a:xfrm>
            <a:prstGeom prst="roundRect">
              <a:avLst/>
            </a:prstGeom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259181" y="2293556"/>
              <a:ext cx="3297044" cy="16948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vl="0"/>
              <a:r>
                <a:rPr lang="ru-RU" sz="1600" b="1" dirty="0" smtClean="0">
                  <a:solidFill>
                    <a:schemeClr val="accent6">
                      <a:lumMod val="50000"/>
                    </a:schemeClr>
                  </a:solidFill>
                </a:rPr>
                <a:t>преимущественно коллективная, </a:t>
              </a:r>
              <a:endParaRPr lang="en-US" sz="1600" b="1" dirty="0" smtClean="0">
                <a:solidFill>
                  <a:schemeClr val="accent6">
                    <a:lumMod val="50000"/>
                  </a:schemeClr>
                </a:solidFill>
              </a:endParaRPr>
            </a:p>
            <a:p>
              <a:pPr lvl="0"/>
              <a:r>
                <a:rPr lang="ru-RU" sz="1600" b="1" dirty="0" smtClean="0">
                  <a:solidFill>
                    <a:schemeClr val="accent6">
                      <a:lumMod val="50000"/>
                    </a:schemeClr>
                  </a:solidFill>
                </a:rPr>
                <a:t>групповая форма деятельности, </a:t>
              </a:r>
              <a:endParaRPr lang="en-US" sz="1600" b="1" dirty="0" smtClean="0">
                <a:solidFill>
                  <a:schemeClr val="accent6">
                    <a:lumMod val="50000"/>
                  </a:schemeClr>
                </a:solidFill>
              </a:endParaRPr>
            </a:p>
            <a:p>
              <a:pPr lvl="0"/>
              <a:r>
                <a:rPr lang="ru-RU" sz="1600" b="1" dirty="0" smtClean="0">
                  <a:solidFill>
                    <a:schemeClr val="accent6">
                      <a:lumMod val="50000"/>
                    </a:schemeClr>
                  </a:solidFill>
                </a:rPr>
                <a:t>в основе которой лежит </a:t>
              </a:r>
              <a:endParaRPr lang="en-US" sz="1600" b="1" dirty="0" smtClean="0">
                <a:solidFill>
                  <a:schemeClr val="accent6">
                    <a:lumMod val="50000"/>
                  </a:schemeClr>
                </a:solidFill>
              </a:endParaRPr>
            </a:p>
            <a:p>
              <a:pPr lvl="0"/>
              <a:r>
                <a:rPr lang="ru-RU" sz="1600" b="1" dirty="0" smtClean="0">
                  <a:solidFill>
                    <a:schemeClr val="accent6">
                      <a:lumMod val="50000"/>
                    </a:schemeClr>
                  </a:solidFill>
                </a:rPr>
                <a:t>соревновательный аспект, </a:t>
              </a:r>
              <a:endParaRPr lang="en-US" sz="1600" b="1" dirty="0" smtClean="0">
                <a:solidFill>
                  <a:schemeClr val="accent6">
                    <a:lumMod val="50000"/>
                  </a:schemeClr>
                </a:solidFill>
              </a:endParaRPr>
            </a:p>
            <a:p>
              <a:pPr lvl="0"/>
              <a:r>
                <a:rPr lang="ru-RU" sz="1600" b="1" dirty="0" smtClean="0">
                  <a:solidFill>
                    <a:schemeClr val="accent6">
                      <a:lumMod val="50000"/>
                    </a:schemeClr>
                  </a:solidFill>
                </a:rPr>
                <a:t>развивает у учащихся </a:t>
              </a:r>
              <a:endParaRPr lang="en-US" sz="1600" b="1" dirty="0" smtClean="0">
                <a:solidFill>
                  <a:schemeClr val="accent6">
                    <a:lumMod val="50000"/>
                  </a:schemeClr>
                </a:solidFill>
              </a:endParaRPr>
            </a:p>
            <a:p>
              <a:pPr lvl="0"/>
              <a:r>
                <a:rPr lang="ru-RU" sz="1600" b="1" dirty="0" smtClean="0">
                  <a:solidFill>
                    <a:schemeClr val="accent6">
                      <a:lumMod val="50000"/>
                    </a:schemeClr>
                  </a:solidFill>
                </a:rPr>
                <a:t>коммуникативные качества, </a:t>
              </a:r>
              <a:endParaRPr lang="en-US" sz="1600" b="1" dirty="0" smtClean="0">
                <a:solidFill>
                  <a:schemeClr val="accent6">
                    <a:lumMod val="50000"/>
                  </a:schemeClr>
                </a:solidFill>
              </a:endParaRPr>
            </a:p>
            <a:p>
              <a:pPr lvl="0"/>
              <a:r>
                <a:rPr lang="ru-RU" sz="1600" b="1" dirty="0" smtClean="0">
                  <a:solidFill>
                    <a:schemeClr val="accent6">
                      <a:lumMod val="50000"/>
                    </a:schemeClr>
                  </a:solidFill>
                </a:rPr>
                <a:t>умение работать в парах и командах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26528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Z:\---W-O-R-K----\2015\Презентации\11 - Гильфанова. Игровые технологии\слайды\03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05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971599" y="764704"/>
            <a:ext cx="2050561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600" b="1" dirty="0" smtClean="0">
                <a:solidFill>
                  <a:schemeClr val="accent6">
                    <a:lumMod val="50000"/>
                  </a:schemeClr>
                </a:solidFill>
              </a:rPr>
              <a:t>Применение</a:t>
            </a:r>
            <a:endParaRPr lang="ru-RU" sz="26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grpSp>
        <p:nvGrpSpPr>
          <p:cNvPr id="8" name="Группа 7"/>
          <p:cNvGrpSpPr/>
          <p:nvPr/>
        </p:nvGrpSpPr>
        <p:grpSpPr>
          <a:xfrm>
            <a:off x="539553" y="2060847"/>
            <a:ext cx="4499413" cy="1370855"/>
            <a:chOff x="435261" y="5589238"/>
            <a:chExt cx="2661569" cy="1764213"/>
          </a:xfrm>
        </p:grpSpPr>
        <p:sp>
          <p:nvSpPr>
            <p:cNvPr id="9" name="Скругленный прямоугольник 8"/>
            <p:cNvSpPr/>
            <p:nvPr/>
          </p:nvSpPr>
          <p:spPr>
            <a:xfrm>
              <a:off x="435261" y="5589238"/>
              <a:ext cx="2661569" cy="1764213"/>
            </a:xfrm>
            <a:prstGeom prst="roundRect">
              <a:avLst/>
            </a:prstGeom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540538" y="5878836"/>
              <a:ext cx="2326118" cy="123778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b="1" dirty="0">
                  <a:solidFill>
                    <a:schemeClr val="accent6">
                      <a:lumMod val="50000"/>
                    </a:schemeClr>
                  </a:solidFill>
                </a:rPr>
                <a:t>внеурочная деятельность </a:t>
              </a:r>
              <a:endParaRPr lang="ru-RU" b="1" dirty="0" smtClean="0">
                <a:solidFill>
                  <a:schemeClr val="accent6">
                    <a:lumMod val="50000"/>
                  </a:schemeClr>
                </a:solidFill>
              </a:endParaRPr>
            </a:p>
            <a:p>
              <a:r>
                <a:rPr lang="ru-RU" b="1" dirty="0" smtClean="0">
                  <a:solidFill>
                    <a:schemeClr val="accent6">
                      <a:lumMod val="50000"/>
                    </a:schemeClr>
                  </a:solidFill>
                </a:rPr>
                <a:t>(</a:t>
              </a:r>
              <a:r>
                <a:rPr lang="ru-RU" b="1" dirty="0">
                  <a:solidFill>
                    <a:schemeClr val="accent6">
                      <a:lumMod val="50000"/>
                    </a:schemeClr>
                  </a:solidFill>
                </a:rPr>
                <a:t>на КВН, вечерах по информатике, </a:t>
              </a:r>
              <a:endParaRPr lang="ru-RU" b="1" dirty="0" smtClean="0">
                <a:solidFill>
                  <a:schemeClr val="accent6">
                    <a:lumMod val="50000"/>
                  </a:schemeClr>
                </a:solidFill>
              </a:endParaRPr>
            </a:p>
            <a:p>
              <a:r>
                <a:rPr lang="ru-RU" b="1" dirty="0" smtClean="0">
                  <a:solidFill>
                    <a:schemeClr val="accent6">
                      <a:lumMod val="50000"/>
                    </a:schemeClr>
                  </a:solidFill>
                </a:rPr>
                <a:t>играх</a:t>
              </a:r>
              <a:r>
                <a:rPr lang="ru-RU" b="1" dirty="0">
                  <a:solidFill>
                    <a:schemeClr val="accent6">
                      <a:lumMod val="50000"/>
                    </a:schemeClr>
                  </a:solidFill>
                </a:rPr>
                <a:t>, викторинах, в кружковой работе)</a:t>
              </a:r>
            </a:p>
          </p:txBody>
        </p:sp>
      </p:grpSp>
      <p:grpSp>
        <p:nvGrpSpPr>
          <p:cNvPr id="17" name="Группа 16"/>
          <p:cNvGrpSpPr/>
          <p:nvPr/>
        </p:nvGrpSpPr>
        <p:grpSpPr>
          <a:xfrm>
            <a:off x="4860032" y="2564904"/>
            <a:ext cx="3889040" cy="1813392"/>
            <a:chOff x="523453" y="6559376"/>
            <a:chExt cx="2661569" cy="2017850"/>
          </a:xfrm>
        </p:grpSpPr>
        <p:sp>
          <p:nvSpPr>
            <p:cNvPr id="18" name="Скругленный прямоугольник 17"/>
            <p:cNvSpPr/>
            <p:nvPr/>
          </p:nvSpPr>
          <p:spPr>
            <a:xfrm>
              <a:off x="523453" y="6559376"/>
              <a:ext cx="2661569" cy="2017850"/>
            </a:xfrm>
            <a:prstGeom prst="roundRect">
              <a:avLst/>
            </a:prstGeom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678929" y="6746353"/>
              <a:ext cx="2411246" cy="16438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b="1" dirty="0">
                  <a:solidFill>
                    <a:schemeClr val="accent6">
                      <a:lumMod val="50000"/>
                    </a:schemeClr>
                  </a:solidFill>
                </a:rPr>
                <a:t>в учебной деятельности </a:t>
              </a:r>
              <a:endParaRPr lang="ru-RU" b="1" dirty="0" smtClean="0">
                <a:solidFill>
                  <a:schemeClr val="accent6">
                    <a:lumMod val="50000"/>
                  </a:schemeClr>
                </a:solidFill>
              </a:endParaRPr>
            </a:p>
            <a:p>
              <a:r>
                <a:rPr lang="ru-RU" b="1" dirty="0" smtClean="0">
                  <a:solidFill>
                    <a:schemeClr val="accent6">
                      <a:lumMod val="50000"/>
                    </a:schemeClr>
                  </a:solidFill>
                </a:rPr>
                <a:t>применение </a:t>
              </a:r>
              <a:r>
                <a:rPr lang="ru-RU" b="1" dirty="0">
                  <a:solidFill>
                    <a:schemeClr val="accent6">
                      <a:lumMod val="50000"/>
                    </a:schemeClr>
                  </a:solidFill>
                </a:rPr>
                <a:t>в качестве средства </a:t>
              </a:r>
              <a:endParaRPr lang="ru-RU" b="1" dirty="0" smtClean="0">
                <a:solidFill>
                  <a:schemeClr val="accent6">
                    <a:lumMod val="50000"/>
                  </a:schemeClr>
                </a:solidFill>
              </a:endParaRPr>
            </a:p>
            <a:p>
              <a:r>
                <a:rPr lang="ru-RU" b="1" dirty="0" smtClean="0">
                  <a:solidFill>
                    <a:schemeClr val="accent6">
                      <a:lumMod val="50000"/>
                    </a:schemeClr>
                  </a:solidFill>
                </a:rPr>
                <a:t>снятия </a:t>
              </a:r>
              <a:r>
                <a:rPr lang="ru-RU" b="1" dirty="0">
                  <a:solidFill>
                    <a:schemeClr val="accent6">
                      <a:lumMod val="50000"/>
                    </a:schemeClr>
                  </a:solidFill>
                </a:rPr>
                <a:t>умственной нагрузки </a:t>
              </a:r>
              <a:endParaRPr lang="ru-RU" b="1" dirty="0" smtClean="0">
                <a:solidFill>
                  <a:schemeClr val="accent6">
                    <a:lumMod val="50000"/>
                  </a:schemeClr>
                </a:solidFill>
              </a:endParaRPr>
            </a:p>
            <a:p>
              <a:r>
                <a:rPr lang="ru-RU" b="1" dirty="0" smtClean="0">
                  <a:solidFill>
                    <a:schemeClr val="accent6">
                      <a:lumMod val="50000"/>
                    </a:schemeClr>
                  </a:solidFill>
                </a:rPr>
                <a:t>или </a:t>
              </a:r>
              <a:r>
                <a:rPr lang="ru-RU" b="1" dirty="0">
                  <a:solidFill>
                    <a:schemeClr val="accent6">
                      <a:lumMod val="50000"/>
                    </a:schemeClr>
                  </a:solidFill>
                </a:rPr>
                <a:t>создания положительного </a:t>
              </a:r>
              <a:endParaRPr lang="ru-RU" b="1" dirty="0" smtClean="0">
                <a:solidFill>
                  <a:schemeClr val="accent6">
                    <a:lumMod val="50000"/>
                  </a:schemeClr>
                </a:solidFill>
              </a:endParaRPr>
            </a:p>
            <a:p>
              <a:r>
                <a:rPr lang="ru-RU" b="1" dirty="0" smtClean="0">
                  <a:solidFill>
                    <a:schemeClr val="accent6">
                      <a:lumMod val="50000"/>
                    </a:schemeClr>
                  </a:solidFill>
                </a:rPr>
                <a:t>эмоционального </a:t>
              </a:r>
              <a:r>
                <a:rPr lang="ru-RU" b="1" dirty="0">
                  <a:solidFill>
                    <a:schemeClr val="accent6">
                      <a:lumMod val="50000"/>
                    </a:schemeClr>
                  </a:solidFill>
                </a:rPr>
                <a:t>фона</a:t>
              </a:r>
            </a:p>
          </p:txBody>
        </p:sp>
      </p:grpSp>
      <p:grpSp>
        <p:nvGrpSpPr>
          <p:cNvPr id="11" name="Группа 10"/>
          <p:cNvGrpSpPr/>
          <p:nvPr/>
        </p:nvGrpSpPr>
        <p:grpSpPr>
          <a:xfrm>
            <a:off x="539553" y="4005064"/>
            <a:ext cx="4499413" cy="1370855"/>
            <a:chOff x="435261" y="5589238"/>
            <a:chExt cx="2661569" cy="1764213"/>
          </a:xfrm>
        </p:grpSpPr>
        <p:sp>
          <p:nvSpPr>
            <p:cNvPr id="12" name="Скругленный прямоугольник 11"/>
            <p:cNvSpPr/>
            <p:nvPr/>
          </p:nvSpPr>
          <p:spPr>
            <a:xfrm>
              <a:off x="435261" y="5589238"/>
              <a:ext cx="2661569" cy="1764213"/>
            </a:xfrm>
            <a:prstGeom prst="roundRect">
              <a:avLst/>
            </a:prstGeom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540538" y="5878836"/>
              <a:ext cx="1941455" cy="11882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b="1" dirty="0">
                  <a:solidFill>
                    <a:schemeClr val="accent6">
                      <a:lumMod val="50000"/>
                    </a:schemeClr>
                  </a:solidFill>
                </a:rPr>
                <a:t>для изучения новой темы: </a:t>
              </a:r>
              <a:endParaRPr lang="ru-RU" b="1" dirty="0" smtClean="0">
                <a:solidFill>
                  <a:schemeClr val="accent6">
                    <a:lumMod val="50000"/>
                  </a:schemeClr>
                </a:solidFill>
              </a:endParaRPr>
            </a:p>
            <a:p>
              <a:r>
                <a:rPr lang="ru-RU" b="1" dirty="0" smtClean="0">
                  <a:solidFill>
                    <a:schemeClr val="accent6">
                      <a:lumMod val="50000"/>
                    </a:schemeClr>
                  </a:solidFill>
                </a:rPr>
                <a:t>заинтриговать </a:t>
              </a:r>
              <a:r>
                <a:rPr lang="ru-RU" b="1" dirty="0">
                  <a:solidFill>
                    <a:schemeClr val="accent6">
                      <a:lumMod val="50000"/>
                    </a:schemeClr>
                  </a:solidFill>
                </a:rPr>
                <a:t>новым словом, </a:t>
              </a:r>
              <a:endParaRPr lang="ru-RU" b="1" dirty="0" smtClean="0">
                <a:solidFill>
                  <a:schemeClr val="accent6">
                    <a:lumMod val="50000"/>
                  </a:schemeClr>
                </a:solidFill>
              </a:endParaRPr>
            </a:p>
            <a:p>
              <a:r>
                <a:rPr lang="ru-RU" b="1" dirty="0" smtClean="0">
                  <a:solidFill>
                    <a:schemeClr val="accent6">
                      <a:lumMod val="50000"/>
                    </a:schemeClr>
                  </a:solidFill>
                </a:rPr>
                <a:t>а </a:t>
              </a:r>
              <a:r>
                <a:rPr lang="ru-RU" b="1" dirty="0">
                  <a:solidFill>
                    <a:schemeClr val="accent6">
                      <a:lumMod val="50000"/>
                    </a:schemeClr>
                  </a:solidFill>
                </a:rPr>
                <a:t>затем объяснить его смысл</a:t>
              </a:r>
            </a:p>
          </p:txBody>
        </p:sp>
      </p:grpSp>
      <p:grpSp>
        <p:nvGrpSpPr>
          <p:cNvPr id="14" name="Группа 13"/>
          <p:cNvGrpSpPr/>
          <p:nvPr/>
        </p:nvGrpSpPr>
        <p:grpSpPr>
          <a:xfrm>
            <a:off x="4860032" y="4941168"/>
            <a:ext cx="3897883" cy="1370855"/>
            <a:chOff x="435261" y="5589238"/>
            <a:chExt cx="2661569" cy="1764213"/>
          </a:xfrm>
        </p:grpSpPr>
        <p:sp>
          <p:nvSpPr>
            <p:cNvPr id="15" name="Скругленный прямоугольник 14"/>
            <p:cNvSpPr/>
            <p:nvPr/>
          </p:nvSpPr>
          <p:spPr>
            <a:xfrm>
              <a:off x="435261" y="5589238"/>
              <a:ext cx="2661569" cy="1764213"/>
            </a:xfrm>
            <a:prstGeom prst="roundRect">
              <a:avLst/>
            </a:prstGeom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540538" y="5878836"/>
              <a:ext cx="2423902" cy="11882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b="1" dirty="0">
                  <a:solidFill>
                    <a:schemeClr val="accent6">
                      <a:lumMod val="50000"/>
                    </a:schemeClr>
                  </a:solidFill>
                </a:rPr>
                <a:t>при повторении, </a:t>
              </a:r>
              <a:r>
                <a:rPr lang="ru-RU" b="1" dirty="0" smtClean="0">
                  <a:solidFill>
                    <a:schemeClr val="accent6">
                      <a:lumMod val="50000"/>
                    </a:schemeClr>
                  </a:solidFill>
                </a:rPr>
                <a:t>когда </a:t>
              </a:r>
              <a:r>
                <a:rPr lang="ru-RU" b="1" dirty="0">
                  <a:solidFill>
                    <a:schemeClr val="accent6">
                      <a:lumMod val="50000"/>
                    </a:schemeClr>
                  </a:solidFill>
                </a:rPr>
                <a:t>учащиеся </a:t>
              </a:r>
              <a:endParaRPr lang="ru-RU" b="1" dirty="0" smtClean="0">
                <a:solidFill>
                  <a:schemeClr val="accent6">
                    <a:lumMod val="50000"/>
                  </a:schemeClr>
                </a:solidFill>
              </a:endParaRPr>
            </a:p>
            <a:p>
              <a:r>
                <a:rPr lang="ru-RU" b="1" dirty="0" smtClean="0">
                  <a:solidFill>
                    <a:schemeClr val="accent6">
                      <a:lumMod val="50000"/>
                    </a:schemeClr>
                  </a:solidFill>
                </a:rPr>
                <a:t>сами </a:t>
              </a:r>
              <a:r>
                <a:rPr lang="ru-RU" b="1" dirty="0">
                  <a:solidFill>
                    <a:schemeClr val="accent6">
                      <a:lumMod val="50000"/>
                    </a:schemeClr>
                  </a:solidFill>
                </a:rPr>
                <a:t>объясняют смысл </a:t>
              </a:r>
              <a:endParaRPr lang="ru-RU" b="1" dirty="0" smtClean="0">
                <a:solidFill>
                  <a:schemeClr val="accent6">
                    <a:lumMod val="50000"/>
                  </a:schemeClr>
                </a:solidFill>
              </a:endParaRPr>
            </a:p>
            <a:p>
              <a:r>
                <a:rPr lang="ru-RU" b="1" dirty="0" smtClean="0">
                  <a:solidFill>
                    <a:schemeClr val="accent6">
                      <a:lumMod val="50000"/>
                    </a:schemeClr>
                  </a:solidFill>
                </a:rPr>
                <a:t>предложенного </a:t>
              </a:r>
              <a:r>
                <a:rPr lang="ru-RU" b="1" dirty="0">
                  <a:solidFill>
                    <a:schemeClr val="accent6">
                      <a:lumMod val="50000"/>
                    </a:schemeClr>
                  </a:solidFill>
                </a:rPr>
                <a:t>понятия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32335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7" name="Picture 3" descr="Z:\---W-O-R-K----\2015\Презентации\11 - Гильфанова. Игровые технологии\слайды\03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99592" y="692696"/>
            <a:ext cx="411131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solidFill>
                  <a:schemeClr val="accent6">
                    <a:lumMod val="50000"/>
                  </a:schemeClr>
                </a:solidFill>
              </a:rPr>
              <a:t>Необходимое оборудование </a:t>
            </a:r>
            <a:endParaRPr lang="en-US" sz="2400" b="1" dirty="0" smtClean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</a:rPr>
              <a:t>и </a:t>
            </a: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</a:rPr>
              <a:t>программное обеспечение</a:t>
            </a:r>
            <a:endParaRPr lang="ru-RU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79170" y="2644170"/>
            <a:ext cx="638565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b="1" dirty="0">
                <a:solidFill>
                  <a:srgbClr val="582A04"/>
                </a:solidFill>
              </a:rPr>
              <a:t>Сервис для  решения, составления</a:t>
            </a:r>
          </a:p>
          <a:p>
            <a:pPr algn="ctr"/>
            <a:r>
              <a:rPr lang="ru-RU" sz="3200" b="1" dirty="0">
                <a:solidFill>
                  <a:srgbClr val="582A04"/>
                </a:solidFill>
              </a:rPr>
              <a:t>анаграмм он-</a:t>
            </a:r>
            <a:r>
              <a:rPr lang="ru-RU" sz="3200" b="1" dirty="0" err="1">
                <a:solidFill>
                  <a:srgbClr val="582A04"/>
                </a:solidFill>
              </a:rPr>
              <a:t>лайн</a:t>
            </a:r>
            <a:r>
              <a:rPr lang="ru-RU" sz="3200" b="1" dirty="0">
                <a:solidFill>
                  <a:srgbClr val="582A04"/>
                </a:solidFill>
              </a:rPr>
              <a:t>  </a:t>
            </a:r>
          </a:p>
          <a:p>
            <a:pPr algn="ctr"/>
            <a:r>
              <a:rPr lang="ru-RU" sz="3200" b="1" u="sng" dirty="0">
                <a:hlinkClick r:id="rId3"/>
              </a:rPr>
              <a:t>http://poncy.ru/anagram/</a:t>
            </a:r>
            <a:endParaRPr lang="ru-RU" sz="3200" b="1" dirty="0"/>
          </a:p>
        </p:txBody>
      </p:sp>
    </p:spTree>
    <p:extLst>
      <p:ext uri="{BB962C8B-B14F-4D97-AF65-F5344CB8AC3E}">
        <p14:creationId xmlns:p14="http://schemas.microsoft.com/office/powerpoint/2010/main" val="1308089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Z:\---W-O-R-K----\2015\Презентации\11 - Гильфанова. Игровые технологии\слайды\0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Объект 4"/>
          <p:cNvPicPr>
            <a:picLocks/>
          </p:cNvPicPr>
          <p:nvPr/>
        </p:nvPicPr>
        <p:blipFill rotWithShape="1">
          <a:blip r:embed="rId3"/>
          <a:srcRect l="8117" t="3196" r="13686" b="12545"/>
          <a:stretch/>
        </p:blipFill>
        <p:spPr bwMode="auto">
          <a:xfrm>
            <a:off x="233772" y="260648"/>
            <a:ext cx="8676456" cy="61831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171177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Z:\---W-O-R-K----\2015\Презентации\11 - Гильфанова. Игровые технологии\слайды\0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/>
          <p:nvPr/>
        </p:nvPicPr>
        <p:blipFill rotWithShape="1">
          <a:blip r:embed="rId3"/>
          <a:srcRect l="6595" t="3196" r="14673" b="13002"/>
          <a:stretch/>
        </p:blipFill>
        <p:spPr bwMode="auto">
          <a:xfrm>
            <a:off x="480428" y="980728"/>
            <a:ext cx="8183143" cy="48965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734738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7" name="Picture 3" descr="Z:\---W-O-R-K----\2015\Презентации\11 - Гильфанова. Игровые технологии\слайды\03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11560" y="493103"/>
            <a:ext cx="744005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solidFill>
                  <a:schemeClr val="accent6">
                    <a:lumMod val="50000"/>
                  </a:schemeClr>
                </a:solidFill>
              </a:rPr>
              <a:t>Создание анаграмм на тему: “Структура программы” </a:t>
            </a:r>
            <a:endParaRPr lang="ru-RU" sz="2400" b="1" dirty="0" smtClean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</a:rPr>
              <a:t>с </a:t>
            </a: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</a:rPr>
              <a:t>помощью сервиса решение, составление анаграмм </a:t>
            </a:r>
            <a:endParaRPr lang="ru-RU" sz="2400" b="1" dirty="0" smtClean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</a:rPr>
              <a:t>он-</a:t>
            </a:r>
            <a:r>
              <a:rPr lang="ru-RU" sz="2400" b="1" dirty="0" err="1" smtClean="0">
                <a:solidFill>
                  <a:schemeClr val="accent6">
                    <a:lumMod val="50000"/>
                  </a:schemeClr>
                </a:solidFill>
              </a:rPr>
              <a:t>лайн</a:t>
            </a:r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</a:rPr>
              <a:t>    </a:t>
            </a:r>
            <a:r>
              <a:rPr lang="ru-RU" b="1" u="sng" dirty="0" smtClean="0">
                <a:solidFill>
                  <a:schemeClr val="accent6">
                    <a:lumMod val="50000"/>
                  </a:schemeClr>
                </a:solidFill>
                <a:hlinkClick r:id="rId3"/>
              </a:rPr>
              <a:t>http</a:t>
            </a:r>
            <a:r>
              <a:rPr lang="ru-RU" b="1" u="sng" dirty="0">
                <a:solidFill>
                  <a:schemeClr val="accent6">
                    <a:lumMod val="50000"/>
                  </a:schemeClr>
                </a:solidFill>
                <a:hlinkClick r:id="rId3"/>
              </a:rPr>
              <a:t>://poncy.ru/anagram/</a:t>
            </a:r>
            <a:endParaRPr lang="ru-RU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83568" y="2060848"/>
            <a:ext cx="7887608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400" b="1" dirty="0">
                <a:solidFill>
                  <a:srgbClr val="502604"/>
                </a:solidFill>
              </a:rPr>
              <a:t>ЙННВЕЫВЩЕТЕС</a:t>
            </a:r>
            <a:r>
              <a:rPr lang="ru-RU" sz="2400" dirty="0">
                <a:solidFill>
                  <a:srgbClr val="502604"/>
                </a:solidFill>
              </a:rPr>
              <a:t> _ _ _ _ _ (Тип </a:t>
            </a:r>
            <a:r>
              <a:rPr lang="ru-RU" sz="2400" dirty="0" err="1">
                <a:solidFill>
                  <a:srgbClr val="502604"/>
                </a:solidFill>
              </a:rPr>
              <a:t>real</a:t>
            </a:r>
            <a:r>
              <a:rPr lang="ru-RU" sz="2400" dirty="0">
                <a:solidFill>
                  <a:srgbClr val="502604"/>
                </a:solidFill>
              </a:rPr>
              <a:t>) </a:t>
            </a:r>
          </a:p>
          <a:p>
            <a:pPr>
              <a:lnSpc>
                <a:spcPct val="150000"/>
              </a:lnSpc>
            </a:pPr>
            <a:r>
              <a:rPr lang="ru-RU" sz="2400" b="1" dirty="0">
                <a:solidFill>
                  <a:srgbClr val="502604"/>
                </a:solidFill>
              </a:rPr>
              <a:t>ОТТЫЙСКЕВ</a:t>
            </a:r>
            <a:r>
              <a:rPr lang="ru-RU" sz="2400" dirty="0">
                <a:solidFill>
                  <a:srgbClr val="502604"/>
                </a:solidFill>
              </a:rPr>
              <a:t> _ _ _ _ _ (Служебное слово </a:t>
            </a:r>
            <a:r>
              <a:rPr lang="ru-RU" sz="2400" dirty="0" err="1">
                <a:solidFill>
                  <a:srgbClr val="502604"/>
                </a:solidFill>
              </a:rPr>
              <a:t>string</a:t>
            </a:r>
            <a:r>
              <a:rPr lang="ru-RU" sz="2400" dirty="0">
                <a:solidFill>
                  <a:srgbClr val="502604"/>
                </a:solidFill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ru-RU" sz="2400" b="1" dirty="0">
                <a:solidFill>
                  <a:srgbClr val="502604"/>
                </a:solidFill>
              </a:rPr>
              <a:t>ННМЕЕЕПАЯР </a:t>
            </a:r>
            <a:r>
              <a:rPr lang="ru-RU" sz="2400" dirty="0">
                <a:solidFill>
                  <a:srgbClr val="502604"/>
                </a:solidFill>
              </a:rPr>
              <a:t>_ _ _ _ _ (Имя физического участка в памяти)</a:t>
            </a:r>
          </a:p>
          <a:p>
            <a:pPr>
              <a:lnSpc>
                <a:spcPct val="150000"/>
              </a:lnSpc>
            </a:pPr>
            <a:r>
              <a:rPr lang="ru-RU" sz="2400" b="1" dirty="0">
                <a:solidFill>
                  <a:srgbClr val="502604"/>
                </a:solidFill>
              </a:rPr>
              <a:t>ЕДН</a:t>
            </a:r>
            <a:r>
              <a:rPr lang="ru-RU" sz="2400" dirty="0">
                <a:solidFill>
                  <a:srgbClr val="502604"/>
                </a:solidFill>
              </a:rPr>
              <a:t> _ _ _ _ _ (Завершающий оператор)</a:t>
            </a:r>
          </a:p>
          <a:p>
            <a:pPr>
              <a:lnSpc>
                <a:spcPct val="150000"/>
              </a:lnSpc>
            </a:pPr>
            <a:r>
              <a:rPr lang="ru-RU" sz="2400" b="1" dirty="0">
                <a:solidFill>
                  <a:srgbClr val="502604"/>
                </a:solidFill>
              </a:rPr>
              <a:t>ОАКВОЗГЛО</a:t>
            </a:r>
            <a:r>
              <a:rPr lang="ru-RU" sz="2400" dirty="0">
                <a:solidFill>
                  <a:srgbClr val="502604"/>
                </a:solidFill>
              </a:rPr>
              <a:t> _ _ _ _ _ (Содержит имя программы</a:t>
            </a:r>
            <a:r>
              <a:rPr lang="ru-RU" sz="2400" dirty="0" smtClean="0">
                <a:solidFill>
                  <a:srgbClr val="502604"/>
                </a:solidFill>
              </a:rPr>
              <a:t>)</a:t>
            </a:r>
            <a:endParaRPr lang="ru-RU" sz="2400" dirty="0">
              <a:solidFill>
                <a:srgbClr val="50260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0932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7" name="Picture 3" descr="Z:\---W-O-R-K----\2015\Презентации\11 - Гильфанова. Игровые технологии\слайды\03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11560" y="493103"/>
            <a:ext cx="744005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solidFill>
                  <a:schemeClr val="accent6">
                    <a:lumMod val="50000"/>
                  </a:schemeClr>
                </a:solidFill>
              </a:rPr>
              <a:t>Создание анаграмм на тему: “Структура программы” </a:t>
            </a:r>
            <a:endParaRPr lang="ru-RU" sz="2400" b="1" dirty="0" smtClean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</a:rPr>
              <a:t>с </a:t>
            </a: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</a:rPr>
              <a:t>помощью сервиса решение, составление анаграмм </a:t>
            </a:r>
            <a:endParaRPr lang="ru-RU" sz="2400" b="1" dirty="0" smtClean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</a:rPr>
              <a:t>он-</a:t>
            </a:r>
            <a:r>
              <a:rPr lang="ru-RU" sz="2400" b="1" dirty="0" err="1" smtClean="0">
                <a:solidFill>
                  <a:schemeClr val="accent6">
                    <a:lumMod val="50000"/>
                  </a:schemeClr>
                </a:solidFill>
              </a:rPr>
              <a:t>лайн</a:t>
            </a:r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</a:rPr>
              <a:t>    </a:t>
            </a:r>
            <a:r>
              <a:rPr lang="ru-RU" b="1" u="sng" dirty="0" smtClean="0">
                <a:solidFill>
                  <a:schemeClr val="accent6">
                    <a:lumMod val="50000"/>
                  </a:schemeClr>
                </a:solidFill>
                <a:hlinkClick r:id="rId3"/>
              </a:rPr>
              <a:t>http</a:t>
            </a:r>
            <a:r>
              <a:rPr lang="ru-RU" b="1" u="sng" dirty="0">
                <a:solidFill>
                  <a:schemeClr val="accent6">
                    <a:lumMod val="50000"/>
                  </a:schemeClr>
                </a:solidFill>
                <a:hlinkClick r:id="rId3"/>
              </a:rPr>
              <a:t>://poncy.ru/anagram/</a:t>
            </a:r>
            <a:endParaRPr lang="ru-RU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83568" y="2276872"/>
            <a:ext cx="7860293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solidFill>
                  <a:srgbClr val="502604"/>
                </a:solidFill>
              </a:rPr>
              <a:t>ВНООКИКЩОМП </a:t>
            </a:r>
            <a:endParaRPr lang="ru-RU" sz="3200" b="1" dirty="0" smtClean="0">
              <a:solidFill>
                <a:srgbClr val="502604"/>
              </a:solidFill>
            </a:endParaRPr>
          </a:p>
          <a:p>
            <a:r>
              <a:rPr lang="ru-RU" sz="800" b="1" dirty="0" smtClean="0">
                <a:solidFill>
                  <a:srgbClr val="502604"/>
                </a:solidFill>
              </a:rPr>
              <a:t/>
            </a:r>
            <a:br>
              <a:rPr lang="ru-RU" sz="800" b="1" dirty="0" smtClean="0">
                <a:solidFill>
                  <a:srgbClr val="502604"/>
                </a:solidFill>
              </a:rPr>
            </a:br>
            <a:r>
              <a:rPr lang="ru-RU" sz="2400" b="1" dirty="0" smtClean="0">
                <a:solidFill>
                  <a:srgbClr val="502604"/>
                </a:solidFill>
              </a:rPr>
              <a:t>(</a:t>
            </a:r>
            <a:r>
              <a:rPr lang="ru-RU" sz="2400" b="1" dirty="0">
                <a:solidFill>
                  <a:srgbClr val="502604"/>
                </a:solidFill>
              </a:rPr>
              <a:t>программа, которая собирает разные </a:t>
            </a:r>
            <a:r>
              <a:rPr lang="ru-RU" sz="2400" b="1" dirty="0" smtClean="0">
                <a:solidFill>
                  <a:srgbClr val="502604"/>
                </a:solidFill>
              </a:rPr>
              <a:t>части </a:t>
            </a:r>
          </a:p>
          <a:p>
            <a:r>
              <a:rPr lang="ru-RU" sz="2400" b="1" dirty="0" smtClean="0">
                <a:solidFill>
                  <a:srgbClr val="502604"/>
                </a:solidFill>
              </a:rPr>
              <a:t>создаваемой </a:t>
            </a:r>
            <a:r>
              <a:rPr lang="ru-RU" sz="2400" b="1" dirty="0">
                <a:solidFill>
                  <a:srgbClr val="502604"/>
                </a:solidFill>
              </a:rPr>
              <a:t>программы и функции </a:t>
            </a:r>
            <a:endParaRPr lang="ru-RU" sz="2400" b="1" dirty="0" smtClean="0">
              <a:solidFill>
                <a:srgbClr val="502604"/>
              </a:solidFill>
            </a:endParaRPr>
          </a:p>
          <a:p>
            <a:r>
              <a:rPr lang="ru-RU" sz="2400" b="1" dirty="0" smtClean="0">
                <a:solidFill>
                  <a:srgbClr val="502604"/>
                </a:solidFill>
              </a:rPr>
              <a:t>и </a:t>
            </a:r>
            <a:r>
              <a:rPr lang="ru-RU" sz="2400" b="1" dirty="0">
                <a:solidFill>
                  <a:srgbClr val="502604"/>
                </a:solidFill>
              </a:rPr>
              <a:t>стандартных библиотек в </a:t>
            </a:r>
            <a:r>
              <a:rPr lang="ru-RU" sz="2400" b="1" dirty="0" smtClean="0">
                <a:solidFill>
                  <a:srgbClr val="502604"/>
                </a:solidFill>
              </a:rPr>
              <a:t>единый </a:t>
            </a:r>
            <a:r>
              <a:rPr lang="ru-RU" sz="2400" b="1" dirty="0">
                <a:solidFill>
                  <a:srgbClr val="502604"/>
                </a:solidFill>
              </a:rPr>
              <a:t>исполняемый файл).</a:t>
            </a:r>
            <a:endParaRPr lang="ru-RU" sz="2400" dirty="0">
              <a:solidFill>
                <a:srgbClr val="50260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0632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7" name="Picture 3" descr="Z:\---W-O-R-K----\2015\Презентации\11 - Гильфанова. Игровые технологии\слайды\03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11560" y="493103"/>
            <a:ext cx="744005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solidFill>
                  <a:schemeClr val="accent6">
                    <a:lumMod val="50000"/>
                  </a:schemeClr>
                </a:solidFill>
              </a:rPr>
              <a:t>Создание анаграмм на тему: “Структура программы” </a:t>
            </a:r>
            <a:endParaRPr lang="ru-RU" sz="2400" b="1" dirty="0" smtClean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</a:rPr>
              <a:t>с </a:t>
            </a: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</a:rPr>
              <a:t>помощью сервиса решение, составление анаграмм </a:t>
            </a:r>
            <a:endParaRPr lang="ru-RU" sz="2400" b="1" dirty="0" smtClean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</a:rPr>
              <a:t>он-</a:t>
            </a:r>
            <a:r>
              <a:rPr lang="ru-RU" sz="2400" b="1" dirty="0" err="1" smtClean="0">
                <a:solidFill>
                  <a:schemeClr val="accent6">
                    <a:lumMod val="50000"/>
                  </a:schemeClr>
                </a:solidFill>
              </a:rPr>
              <a:t>лайн</a:t>
            </a:r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</a:rPr>
              <a:t>    </a:t>
            </a:r>
            <a:r>
              <a:rPr lang="ru-RU" b="1" u="sng" dirty="0" smtClean="0">
                <a:solidFill>
                  <a:schemeClr val="accent6">
                    <a:lumMod val="50000"/>
                  </a:schemeClr>
                </a:solidFill>
                <a:hlinkClick r:id="rId3"/>
              </a:rPr>
              <a:t>http</a:t>
            </a:r>
            <a:r>
              <a:rPr lang="ru-RU" b="1" u="sng" dirty="0">
                <a:solidFill>
                  <a:schemeClr val="accent6">
                    <a:lumMod val="50000"/>
                  </a:schemeClr>
                </a:solidFill>
                <a:hlinkClick r:id="rId3"/>
              </a:rPr>
              <a:t>://poncy.ru/anagram/</a:t>
            </a:r>
            <a:endParaRPr lang="ru-RU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83568" y="2276872"/>
            <a:ext cx="6721712" cy="21852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solidFill>
                  <a:srgbClr val="502604"/>
                </a:solidFill>
              </a:rPr>
              <a:t>ЛНТРОАРТЯС </a:t>
            </a:r>
            <a:endParaRPr lang="ru-RU" sz="3200" b="1" dirty="0" smtClean="0">
              <a:solidFill>
                <a:srgbClr val="502604"/>
              </a:solidFill>
            </a:endParaRPr>
          </a:p>
          <a:p>
            <a:r>
              <a:rPr lang="ru-RU" sz="800" b="1" dirty="0" smtClean="0">
                <a:solidFill>
                  <a:srgbClr val="502604"/>
                </a:solidFill>
              </a:rPr>
              <a:t/>
            </a:r>
            <a:br>
              <a:rPr lang="ru-RU" sz="800" b="1" dirty="0" smtClean="0">
                <a:solidFill>
                  <a:srgbClr val="502604"/>
                </a:solidFill>
              </a:rPr>
            </a:br>
            <a:r>
              <a:rPr lang="ru-RU" sz="2400" b="1" dirty="0" smtClean="0">
                <a:solidFill>
                  <a:srgbClr val="502604"/>
                </a:solidFill>
              </a:rPr>
              <a:t>Программа-переводчик</a:t>
            </a:r>
            <a:r>
              <a:rPr lang="ru-RU" sz="2400" b="1" dirty="0">
                <a:solidFill>
                  <a:srgbClr val="502604"/>
                </a:solidFill>
              </a:rPr>
              <a:t>. </a:t>
            </a:r>
            <a:endParaRPr lang="ru-RU" sz="2400" b="1" dirty="0" smtClean="0">
              <a:solidFill>
                <a:srgbClr val="502604"/>
              </a:solidFill>
            </a:endParaRPr>
          </a:p>
          <a:p>
            <a:r>
              <a:rPr lang="ru-RU" sz="2400" b="1" dirty="0" smtClean="0">
                <a:solidFill>
                  <a:srgbClr val="502604"/>
                </a:solidFill>
              </a:rPr>
              <a:t>Она </a:t>
            </a:r>
            <a:r>
              <a:rPr lang="ru-RU" sz="2400" b="1" dirty="0">
                <a:solidFill>
                  <a:srgbClr val="502604"/>
                </a:solidFill>
              </a:rPr>
              <a:t>преобразует программу, написанную </a:t>
            </a:r>
            <a:endParaRPr lang="ru-RU" sz="2400" b="1" dirty="0" smtClean="0">
              <a:solidFill>
                <a:srgbClr val="502604"/>
              </a:solidFill>
            </a:endParaRPr>
          </a:p>
          <a:p>
            <a:r>
              <a:rPr lang="ru-RU" sz="2400" b="1" dirty="0" smtClean="0">
                <a:solidFill>
                  <a:srgbClr val="502604"/>
                </a:solidFill>
              </a:rPr>
              <a:t>на </a:t>
            </a:r>
            <a:r>
              <a:rPr lang="ru-RU" sz="2400" b="1" dirty="0">
                <a:solidFill>
                  <a:srgbClr val="502604"/>
                </a:solidFill>
              </a:rPr>
              <a:t>одном из языков высокого уровня, </a:t>
            </a:r>
            <a:endParaRPr lang="ru-RU" sz="2400" b="1" dirty="0" smtClean="0">
              <a:solidFill>
                <a:srgbClr val="502604"/>
              </a:solidFill>
            </a:endParaRPr>
          </a:p>
          <a:p>
            <a:r>
              <a:rPr lang="ru-RU" sz="2400" b="1" dirty="0" smtClean="0">
                <a:solidFill>
                  <a:srgbClr val="502604"/>
                </a:solidFill>
              </a:rPr>
              <a:t>в </a:t>
            </a:r>
            <a:r>
              <a:rPr lang="ru-RU" sz="2400" b="1" dirty="0">
                <a:solidFill>
                  <a:srgbClr val="502604"/>
                </a:solidFill>
              </a:rPr>
              <a:t>программу, состоящую из машинных </a:t>
            </a:r>
            <a:r>
              <a:rPr lang="ru-RU" sz="2400" b="1" dirty="0" smtClean="0">
                <a:solidFill>
                  <a:srgbClr val="502604"/>
                </a:solidFill>
              </a:rPr>
              <a:t>команд</a:t>
            </a:r>
            <a:endParaRPr lang="ru-RU" sz="2400" dirty="0">
              <a:solidFill>
                <a:srgbClr val="50260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2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7" name="Picture 3" descr="Z:\---W-O-R-K----\2015\Презентации\11 - Гильфанова. Игровые технологии\слайды\03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11560" y="493103"/>
            <a:ext cx="744005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solidFill>
                  <a:schemeClr val="accent6">
                    <a:lumMod val="50000"/>
                  </a:schemeClr>
                </a:solidFill>
              </a:rPr>
              <a:t>Создание анаграмм на тему: “Структура программы” </a:t>
            </a:r>
            <a:endParaRPr lang="ru-RU" sz="2400" b="1" dirty="0" smtClean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</a:rPr>
              <a:t>с </a:t>
            </a: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</a:rPr>
              <a:t>помощью сервиса решение, составление анаграмм </a:t>
            </a:r>
            <a:endParaRPr lang="ru-RU" sz="2400" b="1" dirty="0" smtClean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</a:rPr>
              <a:t>он-</a:t>
            </a:r>
            <a:r>
              <a:rPr lang="ru-RU" sz="2400" b="1" dirty="0" err="1" smtClean="0">
                <a:solidFill>
                  <a:schemeClr val="accent6">
                    <a:lumMod val="50000"/>
                  </a:schemeClr>
                </a:solidFill>
              </a:rPr>
              <a:t>лайн</a:t>
            </a:r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</a:rPr>
              <a:t>    </a:t>
            </a:r>
            <a:r>
              <a:rPr lang="ru-RU" b="1" u="sng" dirty="0" smtClean="0">
                <a:solidFill>
                  <a:schemeClr val="accent6">
                    <a:lumMod val="50000"/>
                  </a:schemeClr>
                </a:solidFill>
                <a:hlinkClick r:id="rId3"/>
              </a:rPr>
              <a:t>http</a:t>
            </a:r>
            <a:r>
              <a:rPr lang="ru-RU" b="1" u="sng" dirty="0">
                <a:solidFill>
                  <a:schemeClr val="accent6">
                    <a:lumMod val="50000"/>
                  </a:schemeClr>
                </a:solidFill>
                <a:hlinkClick r:id="rId3"/>
              </a:rPr>
              <a:t>://poncy.ru/anagram/</a:t>
            </a:r>
            <a:endParaRPr lang="ru-RU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83568" y="2276872"/>
            <a:ext cx="8379089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solidFill>
                  <a:srgbClr val="502604"/>
                </a:solidFill>
              </a:rPr>
              <a:t>ОМЯРТПОЛИК </a:t>
            </a:r>
            <a:r>
              <a:rPr lang="ru-RU" sz="3200" b="1" dirty="0" smtClean="0">
                <a:solidFill>
                  <a:srgbClr val="502604"/>
                </a:solidFill>
              </a:rPr>
              <a:t>- </a:t>
            </a:r>
            <a:r>
              <a:rPr lang="ru-RU" sz="2400" b="1" dirty="0" smtClean="0">
                <a:solidFill>
                  <a:srgbClr val="502604"/>
                </a:solidFill>
              </a:rPr>
              <a:t>тип трансляторов</a:t>
            </a:r>
            <a:endParaRPr lang="ru-RU" sz="2400" b="1" dirty="0">
              <a:solidFill>
                <a:srgbClr val="502604"/>
              </a:solidFill>
            </a:endParaRPr>
          </a:p>
          <a:p>
            <a:endParaRPr lang="ru-RU" sz="2400" b="1" dirty="0" smtClean="0">
              <a:solidFill>
                <a:srgbClr val="502604"/>
              </a:solidFill>
            </a:endParaRPr>
          </a:p>
          <a:p>
            <a:r>
              <a:rPr lang="ru-RU" sz="3200" b="1" dirty="0" smtClean="0">
                <a:solidFill>
                  <a:srgbClr val="502604"/>
                </a:solidFill>
              </a:rPr>
              <a:t>БТЙКА-ОД</a:t>
            </a:r>
            <a:r>
              <a:rPr lang="ru-RU" sz="2400" b="1" dirty="0" smtClean="0">
                <a:solidFill>
                  <a:srgbClr val="502604"/>
                </a:solidFill>
              </a:rPr>
              <a:t>  - разновидность </a:t>
            </a:r>
            <a:r>
              <a:rPr lang="ru-RU" sz="2400" b="1" dirty="0">
                <a:solidFill>
                  <a:srgbClr val="502604"/>
                </a:solidFill>
              </a:rPr>
              <a:t>псевдокода, в котором </a:t>
            </a:r>
            <a:r>
              <a:rPr lang="ru-RU" sz="2400" b="1" dirty="0" smtClean="0">
                <a:solidFill>
                  <a:srgbClr val="502604"/>
                </a:solidFill>
              </a:rPr>
              <a:t/>
            </a:r>
            <a:br>
              <a:rPr lang="ru-RU" sz="2400" b="1" dirty="0" smtClean="0">
                <a:solidFill>
                  <a:srgbClr val="502604"/>
                </a:solidFill>
              </a:rPr>
            </a:br>
            <a:r>
              <a:rPr lang="ru-RU" sz="2400" b="1" dirty="0" smtClean="0">
                <a:solidFill>
                  <a:srgbClr val="502604"/>
                </a:solidFill>
              </a:rPr>
              <a:t>команда </a:t>
            </a:r>
            <a:r>
              <a:rPr lang="ru-RU" sz="2400" b="1" dirty="0">
                <a:solidFill>
                  <a:srgbClr val="502604"/>
                </a:solidFill>
              </a:rPr>
              <a:t>занимает один байт, а далее следуют её </a:t>
            </a:r>
            <a:r>
              <a:rPr lang="ru-RU" sz="2400" b="1" dirty="0" smtClean="0">
                <a:solidFill>
                  <a:srgbClr val="502604"/>
                </a:solidFill>
              </a:rPr>
              <a:t>аргументы</a:t>
            </a:r>
            <a:endParaRPr lang="ru-RU" sz="2400" b="1" dirty="0">
              <a:solidFill>
                <a:srgbClr val="502604"/>
              </a:solidFill>
            </a:endParaRPr>
          </a:p>
          <a:p>
            <a:endParaRPr lang="ru-RU" sz="2400" b="1" dirty="0" smtClean="0">
              <a:solidFill>
                <a:srgbClr val="502604"/>
              </a:solidFill>
            </a:endParaRPr>
          </a:p>
          <a:p>
            <a:r>
              <a:rPr lang="ru-RU" sz="3200" b="1" dirty="0" smtClean="0">
                <a:solidFill>
                  <a:srgbClr val="502604"/>
                </a:solidFill>
              </a:rPr>
              <a:t>МТЫСЕИСГИОАОРЯАРПНМИВМР</a:t>
            </a:r>
            <a:br>
              <a:rPr lang="ru-RU" sz="3200" b="1" dirty="0" smtClean="0">
                <a:solidFill>
                  <a:srgbClr val="502604"/>
                </a:solidFill>
              </a:rPr>
            </a:br>
            <a:r>
              <a:rPr lang="ru-RU" sz="2400" b="1" dirty="0" smtClean="0">
                <a:solidFill>
                  <a:srgbClr val="502604"/>
                </a:solidFill>
              </a:rPr>
              <a:t>программные </a:t>
            </a:r>
            <a:r>
              <a:rPr lang="ru-RU" sz="2400" b="1" dirty="0">
                <a:solidFill>
                  <a:srgbClr val="502604"/>
                </a:solidFill>
              </a:rPr>
              <a:t>средства для создания и откладки </a:t>
            </a:r>
            <a:r>
              <a:rPr lang="ru-RU" sz="2400" b="1" dirty="0" smtClean="0">
                <a:solidFill>
                  <a:srgbClr val="502604"/>
                </a:solidFill>
              </a:rPr>
              <a:t/>
            </a:r>
            <a:br>
              <a:rPr lang="ru-RU" sz="2400" b="1" dirty="0" smtClean="0">
                <a:solidFill>
                  <a:srgbClr val="502604"/>
                </a:solidFill>
              </a:rPr>
            </a:br>
            <a:r>
              <a:rPr lang="ru-RU" sz="2400" b="1" dirty="0" smtClean="0">
                <a:solidFill>
                  <a:srgbClr val="502604"/>
                </a:solidFill>
              </a:rPr>
              <a:t>новых программ </a:t>
            </a:r>
            <a:endParaRPr lang="ru-RU" sz="2400" dirty="0">
              <a:solidFill>
                <a:srgbClr val="50260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4984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Объект 3"/>
          <p:cNvPicPr>
            <a:picLocks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19" b="6608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972835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Z:\---W-O-R-K----\2015\Презентации\11 - Гильфанова. Игровые технологии\слайды\04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4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427984" y="1506605"/>
            <a:ext cx="314586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Votum</a:t>
            </a:r>
            <a:r>
              <a:rPr lang="en-US" sz="4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-Play</a:t>
            </a:r>
            <a:endParaRPr lang="ru-RU" sz="48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82320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Z:\---W-O-R-K----\2015\Презентации\11 - Гильфанова. Игровые технологии\слайды\00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971600" y="764704"/>
            <a:ext cx="3372333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600" b="1" dirty="0" smtClean="0">
                <a:solidFill>
                  <a:schemeClr val="accent6">
                    <a:lumMod val="50000"/>
                  </a:schemeClr>
                </a:solidFill>
              </a:rPr>
              <a:t>Педагогическая игра: </a:t>
            </a:r>
            <a:endParaRPr lang="ru-RU" sz="26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1027" name="Picture 3" descr="Z:\---W-O-R-K----\2015\Презентации\11 - Гильфанова. Игровые технологии\слайды\006-0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7063" y="2460041"/>
            <a:ext cx="5056937" cy="4397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4932040" y="2852936"/>
            <a:ext cx="3555589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lnSpc>
                <a:spcPct val="150000"/>
              </a:lnSpc>
            </a:pPr>
            <a:r>
              <a:rPr lang="ru-RU" sz="1600" b="1" dirty="0">
                <a:solidFill>
                  <a:schemeClr val="accent6">
                    <a:lumMod val="50000"/>
                  </a:schemeClr>
                </a:solidFill>
              </a:rPr>
              <a:t>обладает существенным признаком</a:t>
            </a:r>
          </a:p>
          <a:p>
            <a:pPr lvl="0">
              <a:lnSpc>
                <a:spcPct val="150000"/>
              </a:lnSpc>
            </a:pPr>
            <a:r>
              <a:rPr lang="ru-RU" sz="1600" b="1" dirty="0">
                <a:solidFill>
                  <a:schemeClr val="accent6">
                    <a:lumMod val="50000"/>
                  </a:schemeClr>
                </a:solidFill>
              </a:rPr>
              <a:t> — четко поставленной целью </a:t>
            </a:r>
            <a:endParaRPr lang="ru-RU" sz="1600" b="1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lvl="0">
              <a:lnSpc>
                <a:spcPct val="150000"/>
              </a:lnSpc>
            </a:pPr>
            <a:r>
              <a:rPr lang="ru-RU" sz="1600" b="1" dirty="0" smtClean="0">
                <a:solidFill>
                  <a:schemeClr val="accent6">
                    <a:lumMod val="50000"/>
                  </a:schemeClr>
                </a:solidFill>
              </a:rPr>
              <a:t>      обучения </a:t>
            </a:r>
            <a:r>
              <a:rPr lang="ru-RU" sz="1600" b="1" dirty="0">
                <a:solidFill>
                  <a:schemeClr val="accent6">
                    <a:lumMod val="50000"/>
                  </a:schemeClr>
                </a:solidFill>
              </a:rPr>
              <a:t>и соответствующим ей </a:t>
            </a:r>
            <a:endParaRPr lang="ru-RU" sz="1600" b="1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lvl="0">
              <a:lnSpc>
                <a:spcPct val="150000"/>
              </a:lnSpc>
            </a:pPr>
            <a:r>
              <a:rPr lang="ru-RU" sz="1600" b="1" dirty="0" smtClean="0">
                <a:solidFill>
                  <a:schemeClr val="accent6">
                    <a:lumMod val="50000"/>
                  </a:schemeClr>
                </a:solidFill>
              </a:rPr>
              <a:t>      педагогическим </a:t>
            </a:r>
            <a:r>
              <a:rPr lang="ru-RU" sz="1600" b="1" dirty="0">
                <a:solidFill>
                  <a:schemeClr val="accent6">
                    <a:lumMod val="50000"/>
                  </a:schemeClr>
                </a:solidFill>
              </a:rPr>
              <a:t>ре­зультатом, </a:t>
            </a:r>
            <a:endParaRPr lang="ru-RU" sz="1600" b="1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lvl="0">
              <a:lnSpc>
                <a:spcPct val="150000"/>
              </a:lnSpc>
            </a:pPr>
            <a:r>
              <a:rPr lang="ru-RU" sz="1600" b="1" dirty="0" smtClean="0">
                <a:solidFill>
                  <a:schemeClr val="accent6">
                    <a:lumMod val="50000"/>
                  </a:schemeClr>
                </a:solidFill>
              </a:rPr>
              <a:t>      которые </a:t>
            </a:r>
            <a:r>
              <a:rPr lang="ru-RU" sz="1600" b="1" dirty="0">
                <a:solidFill>
                  <a:schemeClr val="accent6">
                    <a:lumMod val="50000"/>
                  </a:schemeClr>
                </a:solidFill>
              </a:rPr>
              <a:t>могут быть обоснованы, </a:t>
            </a:r>
            <a:endParaRPr lang="ru-RU" sz="1600" b="1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lvl="0">
              <a:lnSpc>
                <a:spcPct val="150000"/>
              </a:lnSpc>
            </a:pPr>
            <a:r>
              <a:rPr lang="ru-RU" sz="1600" b="1" dirty="0" smtClean="0">
                <a:solidFill>
                  <a:schemeClr val="accent6">
                    <a:lumMod val="50000"/>
                  </a:schemeClr>
                </a:solidFill>
              </a:rPr>
              <a:t>      выделены </a:t>
            </a:r>
            <a:r>
              <a:rPr lang="ru-RU" sz="1600" b="1" dirty="0">
                <a:solidFill>
                  <a:schemeClr val="accent6">
                    <a:lumMod val="50000"/>
                  </a:schemeClr>
                </a:solidFill>
              </a:rPr>
              <a:t>в явном виде </a:t>
            </a:r>
            <a:endParaRPr lang="ru-RU" sz="1600" b="1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lvl="0">
              <a:lnSpc>
                <a:spcPct val="150000"/>
              </a:lnSpc>
            </a:pPr>
            <a:r>
              <a:rPr lang="ru-RU" sz="1600" b="1" dirty="0" smtClean="0">
                <a:solidFill>
                  <a:schemeClr val="accent6">
                    <a:lumMod val="50000"/>
                  </a:schemeClr>
                </a:solidFill>
              </a:rPr>
              <a:t>      и </a:t>
            </a:r>
            <a:r>
              <a:rPr lang="ru-RU" sz="1600" b="1" dirty="0">
                <a:solidFill>
                  <a:schemeClr val="accent6">
                    <a:lumMod val="50000"/>
                  </a:schemeClr>
                </a:solidFill>
              </a:rPr>
              <a:t>характеризуются </a:t>
            </a:r>
            <a:r>
              <a:rPr lang="ru-RU" sz="1600" b="1" dirty="0" smtClean="0">
                <a:solidFill>
                  <a:schemeClr val="accent6">
                    <a:lumMod val="50000"/>
                  </a:schemeClr>
                </a:solidFill>
              </a:rPr>
              <a:t>учебно-</a:t>
            </a:r>
          </a:p>
          <a:p>
            <a:pPr lvl="0">
              <a:lnSpc>
                <a:spcPct val="150000"/>
              </a:lnSpc>
            </a:pPr>
            <a:r>
              <a:rPr lang="ru-RU" sz="1600" b="1" dirty="0" smtClean="0">
                <a:solidFill>
                  <a:schemeClr val="accent6">
                    <a:lumMod val="50000"/>
                  </a:schemeClr>
                </a:solidFill>
              </a:rPr>
              <a:t>      познавательной </a:t>
            </a:r>
            <a:r>
              <a:rPr lang="ru-RU" sz="1600" b="1" dirty="0">
                <a:solidFill>
                  <a:schemeClr val="accent6">
                    <a:lumMod val="50000"/>
                  </a:schemeClr>
                </a:solidFill>
              </a:rPr>
              <a:t>направленностью</a:t>
            </a:r>
            <a:endParaRPr lang="ru-RU" sz="1600" b="1" dirty="0" smtClean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4070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Z:\---W-O-R-K----\2015\Презентации\11 - Гильфанова. Игровые технологии\слайды\04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971600" y="807039"/>
            <a:ext cx="2331023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600" b="1" dirty="0" smtClean="0">
                <a:solidFill>
                  <a:schemeClr val="accent6">
                    <a:lumMod val="50000"/>
                  </a:schemeClr>
                </a:solidFill>
              </a:rPr>
              <a:t>Определение: </a:t>
            </a:r>
            <a:endParaRPr lang="ru-RU" sz="26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grpSp>
        <p:nvGrpSpPr>
          <p:cNvPr id="5" name="Группа 4"/>
          <p:cNvGrpSpPr/>
          <p:nvPr/>
        </p:nvGrpSpPr>
        <p:grpSpPr>
          <a:xfrm>
            <a:off x="615850" y="2276872"/>
            <a:ext cx="7200801" cy="3672408"/>
            <a:chOff x="534478" y="2610589"/>
            <a:chExt cx="6624739" cy="5485989"/>
          </a:xfrm>
        </p:grpSpPr>
        <p:sp>
          <p:nvSpPr>
            <p:cNvPr id="6" name="Скругленный прямоугольник 5"/>
            <p:cNvSpPr/>
            <p:nvPr/>
          </p:nvSpPr>
          <p:spPr>
            <a:xfrm>
              <a:off x="534478" y="2610589"/>
              <a:ext cx="6624739" cy="5485989"/>
            </a:xfrm>
            <a:prstGeom prst="roundRect">
              <a:avLst/>
            </a:prstGeom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685017" y="2858132"/>
              <a:ext cx="6182149" cy="510343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400" b="1" dirty="0" smtClean="0">
                  <a:solidFill>
                    <a:schemeClr val="accent6">
                      <a:lumMod val="50000"/>
                    </a:schemeClr>
                  </a:solidFill>
                </a:rPr>
                <a:t>Интерактивное </a:t>
              </a:r>
              <a:r>
                <a:rPr lang="ru-RU" sz="2400" b="1" dirty="0">
                  <a:solidFill>
                    <a:schemeClr val="accent6">
                      <a:lumMod val="50000"/>
                    </a:schemeClr>
                  </a:solidFill>
                </a:rPr>
                <a:t>средство обучения через игру, </a:t>
              </a:r>
              <a:br>
                <a:rPr lang="ru-RU" sz="2400" b="1" dirty="0">
                  <a:solidFill>
                    <a:schemeClr val="accent6">
                      <a:lumMod val="50000"/>
                    </a:schemeClr>
                  </a:solidFill>
                </a:rPr>
              </a:br>
              <a:r>
                <a:rPr lang="ru-RU" sz="2400" b="1" dirty="0">
                  <a:solidFill>
                    <a:schemeClr val="accent6">
                      <a:lumMod val="50000"/>
                    </a:schemeClr>
                  </a:solidFill>
                </a:rPr>
                <a:t>направленное на эффективное сотрудничество </a:t>
              </a:r>
              <a:endParaRPr lang="en-US" sz="2400" b="1" dirty="0" smtClean="0">
                <a:solidFill>
                  <a:schemeClr val="accent6">
                    <a:lumMod val="50000"/>
                  </a:schemeClr>
                </a:solidFill>
              </a:endParaRPr>
            </a:p>
            <a:p>
              <a:r>
                <a:rPr lang="ru-RU" sz="2400" b="1" dirty="0" smtClean="0">
                  <a:solidFill>
                    <a:schemeClr val="accent6">
                      <a:lumMod val="50000"/>
                    </a:schemeClr>
                  </a:solidFill>
                </a:rPr>
                <a:t>с </a:t>
              </a:r>
              <a:r>
                <a:rPr lang="ru-RU" sz="2400" b="1" dirty="0">
                  <a:solidFill>
                    <a:schemeClr val="accent6">
                      <a:lumMod val="50000"/>
                    </a:schemeClr>
                  </a:solidFill>
                </a:rPr>
                <a:t>учащимися</a:t>
              </a:r>
              <a:r>
                <a:rPr lang="ru-RU" sz="2400" b="1" dirty="0" smtClean="0">
                  <a:solidFill>
                    <a:schemeClr val="accent6">
                      <a:lumMod val="50000"/>
                    </a:schemeClr>
                  </a:solidFill>
                </a:rPr>
                <a:t>.</a:t>
              </a:r>
              <a:endParaRPr lang="en-US" sz="2400" b="1" dirty="0" smtClean="0">
                <a:solidFill>
                  <a:schemeClr val="accent6">
                    <a:lumMod val="50000"/>
                  </a:schemeClr>
                </a:solidFill>
              </a:endParaRPr>
            </a:p>
            <a:p>
              <a:endParaRPr lang="ru-RU" sz="2400" b="1" dirty="0">
                <a:solidFill>
                  <a:schemeClr val="accent6">
                    <a:lumMod val="50000"/>
                  </a:schemeClr>
                </a:solidFill>
              </a:endParaRPr>
            </a:p>
            <a:p>
              <a:r>
                <a:rPr lang="ru-RU" sz="2400" b="1" dirty="0">
                  <a:solidFill>
                    <a:schemeClr val="accent6">
                      <a:lumMod val="50000"/>
                    </a:schemeClr>
                  </a:solidFill>
                </a:rPr>
                <a:t>Мобильная интерактивная система VOTUM-</a:t>
              </a:r>
              <a:r>
                <a:rPr lang="ru-RU" sz="2400" b="1" dirty="0" err="1">
                  <a:solidFill>
                    <a:schemeClr val="accent6">
                      <a:lumMod val="50000"/>
                    </a:schemeClr>
                  </a:solidFill>
                </a:rPr>
                <a:t>play</a:t>
              </a:r>
              <a:r>
                <a:rPr lang="ru-RU" sz="2400" b="1" dirty="0">
                  <a:solidFill>
                    <a:schemeClr val="accent6">
                      <a:lumMod val="50000"/>
                    </a:schemeClr>
                  </a:solidFill>
                </a:rPr>
                <a:t> </a:t>
              </a:r>
              <a:endParaRPr lang="en-US" sz="2400" b="1" dirty="0" smtClean="0">
                <a:solidFill>
                  <a:schemeClr val="accent6">
                    <a:lumMod val="50000"/>
                  </a:schemeClr>
                </a:solidFill>
              </a:endParaRPr>
            </a:p>
            <a:p>
              <a:r>
                <a:rPr lang="ru-RU" sz="2400" b="1" dirty="0" smtClean="0">
                  <a:solidFill>
                    <a:schemeClr val="accent6">
                      <a:lumMod val="50000"/>
                    </a:schemeClr>
                  </a:solidFill>
                </a:rPr>
                <a:t>может </a:t>
              </a:r>
              <a:r>
                <a:rPr lang="ru-RU" sz="2400" b="1" dirty="0">
                  <a:solidFill>
                    <a:schemeClr val="accent6">
                      <a:lumMod val="50000"/>
                    </a:schemeClr>
                  </a:solidFill>
                </a:rPr>
                <a:t>применяться не только в помещениях, </a:t>
              </a:r>
              <a:endParaRPr lang="en-US" sz="2400" b="1" dirty="0" smtClean="0">
                <a:solidFill>
                  <a:schemeClr val="accent6">
                    <a:lumMod val="50000"/>
                  </a:schemeClr>
                </a:solidFill>
              </a:endParaRPr>
            </a:p>
            <a:p>
              <a:r>
                <a:rPr lang="ru-RU" sz="2400" b="1" dirty="0" smtClean="0">
                  <a:solidFill>
                    <a:schemeClr val="accent6">
                      <a:lumMod val="50000"/>
                    </a:schemeClr>
                  </a:solidFill>
                </a:rPr>
                <a:t>но </a:t>
              </a:r>
              <a:r>
                <a:rPr lang="ru-RU" sz="2400" b="1" dirty="0">
                  <a:solidFill>
                    <a:schemeClr val="accent6">
                      <a:lumMod val="50000"/>
                    </a:schemeClr>
                  </a:solidFill>
                </a:rPr>
                <a:t>и на свежем воздухе, что сделает досуг </a:t>
              </a:r>
              <a:endParaRPr lang="en-US" sz="2400" b="1" dirty="0" smtClean="0">
                <a:solidFill>
                  <a:schemeClr val="accent6">
                    <a:lumMod val="50000"/>
                  </a:schemeClr>
                </a:solidFill>
              </a:endParaRPr>
            </a:p>
            <a:p>
              <a:r>
                <a:rPr lang="ru-RU" sz="2400" b="1" dirty="0" smtClean="0">
                  <a:solidFill>
                    <a:schemeClr val="accent6">
                      <a:lumMod val="50000"/>
                    </a:schemeClr>
                  </a:solidFill>
                </a:rPr>
                <a:t>учащихся </a:t>
              </a:r>
              <a:r>
                <a:rPr lang="ru-RU" sz="2400" b="1" dirty="0">
                  <a:solidFill>
                    <a:schemeClr val="accent6">
                      <a:lumMod val="50000"/>
                    </a:schemeClr>
                  </a:solidFill>
                </a:rPr>
                <a:t>разнообразным </a:t>
              </a:r>
              <a:endParaRPr lang="en-US" sz="2400" b="1" dirty="0" smtClean="0">
                <a:solidFill>
                  <a:schemeClr val="accent6">
                    <a:lumMod val="50000"/>
                  </a:schemeClr>
                </a:solidFill>
              </a:endParaRPr>
            </a:p>
            <a:p>
              <a:r>
                <a:rPr lang="ru-RU" sz="2400" b="1" dirty="0" smtClean="0">
                  <a:solidFill>
                    <a:schemeClr val="accent6">
                      <a:lumMod val="50000"/>
                    </a:schemeClr>
                  </a:solidFill>
                </a:rPr>
                <a:t>и </a:t>
              </a:r>
              <a:r>
                <a:rPr lang="ru-RU" sz="2400" b="1" dirty="0">
                  <a:solidFill>
                    <a:schemeClr val="accent6">
                      <a:lumMod val="50000"/>
                    </a:schemeClr>
                  </a:solidFill>
                </a:rPr>
                <a:t>еще более увлекательным.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89936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-3648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25543" y="809824"/>
            <a:ext cx="2166106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600" b="1" dirty="0" smtClean="0">
                <a:solidFill>
                  <a:schemeClr val="accent6">
                    <a:lumMod val="50000"/>
                  </a:schemeClr>
                </a:solidFill>
              </a:rPr>
              <a:t>Достоинства: </a:t>
            </a:r>
            <a:endParaRPr lang="ru-RU" sz="26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grpSp>
        <p:nvGrpSpPr>
          <p:cNvPr id="17" name="Группа 16"/>
          <p:cNvGrpSpPr/>
          <p:nvPr/>
        </p:nvGrpSpPr>
        <p:grpSpPr>
          <a:xfrm>
            <a:off x="539553" y="2252978"/>
            <a:ext cx="4104455" cy="1464054"/>
            <a:chOff x="539552" y="1437328"/>
            <a:chExt cx="4173584" cy="3174535"/>
          </a:xfrm>
        </p:grpSpPr>
        <p:sp>
          <p:nvSpPr>
            <p:cNvPr id="18" name="Скругленный прямоугольник 17"/>
            <p:cNvSpPr/>
            <p:nvPr/>
          </p:nvSpPr>
          <p:spPr>
            <a:xfrm>
              <a:off x="539552" y="1437328"/>
              <a:ext cx="4173584" cy="3174535"/>
            </a:xfrm>
            <a:prstGeom prst="roundRect">
              <a:avLst/>
            </a:prstGeom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697955" y="1473686"/>
              <a:ext cx="3882684" cy="28696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/>
              <a:r>
                <a:rPr lang="ru-RU" sz="2000" b="1" dirty="0">
                  <a:solidFill>
                    <a:schemeClr val="accent6">
                      <a:lumMod val="50000"/>
                    </a:schemeClr>
                  </a:solidFill>
                </a:rPr>
                <a:t>позволяет в игровой форме проводить обучение на основе информационных  технологий  </a:t>
              </a:r>
              <a:r>
                <a:rPr lang="en-US" sz="2000" b="1" dirty="0" smtClean="0">
                  <a:solidFill>
                    <a:schemeClr val="accent6">
                      <a:lumMod val="50000"/>
                    </a:schemeClr>
                  </a:solidFill>
                </a:rPr>
                <a:t/>
              </a:r>
              <a:br>
                <a:rPr lang="en-US" sz="2000" b="1" dirty="0" smtClean="0">
                  <a:solidFill>
                    <a:schemeClr val="accent6">
                      <a:lumMod val="50000"/>
                    </a:schemeClr>
                  </a:solidFill>
                </a:rPr>
              </a:br>
              <a:r>
                <a:rPr lang="ru-RU" sz="2000" b="1" dirty="0" smtClean="0">
                  <a:solidFill>
                    <a:schemeClr val="accent6">
                      <a:lumMod val="50000"/>
                    </a:schemeClr>
                  </a:solidFill>
                </a:rPr>
                <a:t>и </a:t>
              </a:r>
              <a:r>
                <a:rPr lang="ru-RU" sz="2000" b="1" dirty="0">
                  <a:solidFill>
                    <a:schemeClr val="accent6">
                      <a:lumMod val="50000"/>
                    </a:schemeClr>
                  </a:solidFill>
                </a:rPr>
                <a:t>электронных сервисов</a:t>
              </a:r>
              <a:endParaRPr lang="ru-RU" sz="1600" b="1" dirty="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</p:grpSp>
      <p:grpSp>
        <p:nvGrpSpPr>
          <p:cNvPr id="13" name="Группа 12"/>
          <p:cNvGrpSpPr/>
          <p:nvPr/>
        </p:nvGrpSpPr>
        <p:grpSpPr>
          <a:xfrm>
            <a:off x="4513705" y="2985005"/>
            <a:ext cx="4104455" cy="1464054"/>
            <a:chOff x="539552" y="1437328"/>
            <a:chExt cx="4173584" cy="3174535"/>
          </a:xfrm>
        </p:grpSpPr>
        <p:sp>
          <p:nvSpPr>
            <p:cNvPr id="20" name="Скругленный прямоугольник 19"/>
            <p:cNvSpPr/>
            <p:nvPr/>
          </p:nvSpPr>
          <p:spPr>
            <a:xfrm>
              <a:off x="539552" y="1437328"/>
              <a:ext cx="4173584" cy="3174535"/>
            </a:xfrm>
            <a:prstGeom prst="roundRect">
              <a:avLst/>
            </a:prstGeom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697955" y="1923454"/>
              <a:ext cx="3882684" cy="22022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/>
              <a:r>
                <a:rPr lang="ru-RU" sz="2000" b="1" dirty="0">
                  <a:solidFill>
                    <a:schemeClr val="accent6">
                      <a:lumMod val="50000"/>
                    </a:schemeClr>
                  </a:solidFill>
                </a:rPr>
                <a:t>играть дети могут </a:t>
              </a:r>
              <a:r>
                <a:rPr lang="en-US" sz="2000" b="1" dirty="0" smtClean="0">
                  <a:solidFill>
                    <a:schemeClr val="accent6">
                      <a:lumMod val="50000"/>
                    </a:schemeClr>
                  </a:solidFill>
                </a:rPr>
                <a:t/>
              </a:r>
              <a:br>
                <a:rPr lang="en-US" sz="2000" b="1" dirty="0" smtClean="0">
                  <a:solidFill>
                    <a:schemeClr val="accent6">
                      <a:lumMod val="50000"/>
                    </a:schemeClr>
                  </a:solidFill>
                </a:rPr>
              </a:br>
              <a:r>
                <a:rPr lang="ru-RU" sz="2000" b="1" dirty="0" smtClean="0">
                  <a:solidFill>
                    <a:schemeClr val="accent6">
                      <a:lumMod val="50000"/>
                    </a:schemeClr>
                  </a:solidFill>
                </a:rPr>
                <a:t>как </a:t>
              </a:r>
              <a:r>
                <a:rPr lang="ru-RU" sz="2000" b="1" dirty="0">
                  <a:solidFill>
                    <a:schemeClr val="accent6">
                      <a:lumMod val="50000"/>
                    </a:schemeClr>
                  </a:solidFill>
                </a:rPr>
                <a:t>индивидуально, </a:t>
              </a:r>
              <a:r>
                <a:rPr lang="en-US" sz="2000" b="1" dirty="0" smtClean="0">
                  <a:solidFill>
                    <a:schemeClr val="accent6">
                      <a:lumMod val="50000"/>
                    </a:schemeClr>
                  </a:solidFill>
                </a:rPr>
                <a:t/>
              </a:r>
              <a:br>
                <a:rPr lang="en-US" sz="2000" b="1" dirty="0" smtClean="0">
                  <a:solidFill>
                    <a:schemeClr val="accent6">
                      <a:lumMod val="50000"/>
                    </a:schemeClr>
                  </a:solidFill>
                </a:rPr>
              </a:br>
              <a:r>
                <a:rPr lang="ru-RU" sz="2000" b="1" dirty="0" smtClean="0">
                  <a:solidFill>
                    <a:schemeClr val="accent6">
                      <a:lumMod val="50000"/>
                    </a:schemeClr>
                  </a:solidFill>
                </a:rPr>
                <a:t>так </a:t>
              </a:r>
              <a:r>
                <a:rPr lang="ru-RU" sz="2000" b="1" dirty="0">
                  <a:solidFill>
                    <a:schemeClr val="accent6">
                      <a:lumMod val="50000"/>
                    </a:schemeClr>
                  </a:solidFill>
                </a:rPr>
                <a:t>и в команде</a:t>
              </a:r>
              <a:endParaRPr lang="ru-RU" sz="1600" b="1" dirty="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</p:grpSp>
      <p:grpSp>
        <p:nvGrpSpPr>
          <p:cNvPr id="22" name="Группа 21"/>
          <p:cNvGrpSpPr/>
          <p:nvPr/>
        </p:nvGrpSpPr>
        <p:grpSpPr>
          <a:xfrm>
            <a:off x="839421" y="4226861"/>
            <a:ext cx="4104455" cy="1464054"/>
            <a:chOff x="539552" y="1437328"/>
            <a:chExt cx="4173584" cy="3174535"/>
          </a:xfrm>
        </p:grpSpPr>
        <p:sp>
          <p:nvSpPr>
            <p:cNvPr id="23" name="Скругленный прямоугольник 22"/>
            <p:cNvSpPr/>
            <p:nvPr/>
          </p:nvSpPr>
          <p:spPr>
            <a:xfrm>
              <a:off x="539552" y="1437328"/>
              <a:ext cx="4173584" cy="3174535"/>
            </a:xfrm>
            <a:prstGeom prst="roundRect">
              <a:avLst/>
            </a:prstGeom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697955" y="2257134"/>
              <a:ext cx="3882684" cy="15349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/>
              <a:r>
                <a:rPr lang="ru-RU" sz="2000" b="1" dirty="0">
                  <a:solidFill>
                    <a:schemeClr val="accent6">
                      <a:lumMod val="50000"/>
                    </a:schemeClr>
                  </a:solidFill>
                </a:rPr>
                <a:t>ведущим может быть </a:t>
              </a:r>
              <a:r>
                <a:rPr lang="en-US" sz="2000" b="1" dirty="0" smtClean="0">
                  <a:solidFill>
                    <a:schemeClr val="accent6">
                      <a:lumMod val="50000"/>
                    </a:schemeClr>
                  </a:solidFill>
                </a:rPr>
                <a:t/>
              </a:r>
              <a:br>
                <a:rPr lang="en-US" sz="2000" b="1" dirty="0" smtClean="0">
                  <a:solidFill>
                    <a:schemeClr val="accent6">
                      <a:lumMod val="50000"/>
                    </a:schemeClr>
                  </a:solidFill>
                </a:rPr>
              </a:br>
              <a:r>
                <a:rPr lang="ru-RU" sz="2000" b="1" dirty="0" smtClean="0">
                  <a:solidFill>
                    <a:schemeClr val="accent6">
                      <a:lumMod val="50000"/>
                    </a:schemeClr>
                  </a:solidFill>
                </a:rPr>
                <a:t>педагог </a:t>
              </a:r>
              <a:r>
                <a:rPr lang="ru-RU" sz="2000" b="1" dirty="0">
                  <a:solidFill>
                    <a:schemeClr val="accent6">
                      <a:lumMod val="50000"/>
                    </a:schemeClr>
                  </a:solidFill>
                </a:rPr>
                <a:t>либо сам гаджет</a:t>
              </a:r>
              <a:endParaRPr lang="ru-RU" sz="1600" b="1" dirty="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</p:grpSp>
      <p:grpSp>
        <p:nvGrpSpPr>
          <p:cNvPr id="25" name="Группа 24"/>
          <p:cNvGrpSpPr/>
          <p:nvPr/>
        </p:nvGrpSpPr>
        <p:grpSpPr>
          <a:xfrm>
            <a:off x="4644008" y="5085184"/>
            <a:ext cx="4104455" cy="1464054"/>
            <a:chOff x="539552" y="1437328"/>
            <a:chExt cx="4173584" cy="3174535"/>
          </a:xfrm>
        </p:grpSpPr>
        <p:sp>
          <p:nvSpPr>
            <p:cNvPr id="26" name="Скругленный прямоугольник 25"/>
            <p:cNvSpPr/>
            <p:nvPr/>
          </p:nvSpPr>
          <p:spPr>
            <a:xfrm>
              <a:off x="539552" y="1437328"/>
              <a:ext cx="4173584" cy="3174535"/>
            </a:xfrm>
            <a:prstGeom prst="roundRect">
              <a:avLst/>
            </a:prstGeom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685001" y="1589776"/>
              <a:ext cx="3882684" cy="28696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/>
              <a:r>
                <a:rPr lang="ru-RU" sz="2000" b="1" dirty="0">
                  <a:solidFill>
                    <a:schemeClr val="accent6">
                      <a:lumMod val="50000"/>
                    </a:schemeClr>
                  </a:solidFill>
                </a:rPr>
                <a:t>помогает развивать память, мышление, умение общаться </a:t>
              </a:r>
              <a:r>
                <a:rPr lang="en-US" sz="2000" b="1" dirty="0" smtClean="0">
                  <a:solidFill>
                    <a:schemeClr val="accent6">
                      <a:lumMod val="50000"/>
                    </a:schemeClr>
                  </a:solidFill>
                </a:rPr>
                <a:t/>
              </a:r>
              <a:br>
                <a:rPr lang="en-US" sz="2000" b="1" dirty="0" smtClean="0">
                  <a:solidFill>
                    <a:schemeClr val="accent6">
                      <a:lumMod val="50000"/>
                    </a:schemeClr>
                  </a:solidFill>
                </a:rPr>
              </a:br>
              <a:r>
                <a:rPr lang="ru-RU" sz="2000" b="1" dirty="0" smtClean="0">
                  <a:solidFill>
                    <a:schemeClr val="accent6">
                      <a:lumMod val="50000"/>
                    </a:schemeClr>
                  </a:solidFill>
                </a:rPr>
                <a:t>со </a:t>
              </a:r>
              <a:r>
                <a:rPr lang="ru-RU" sz="2000" b="1" dirty="0">
                  <a:solidFill>
                    <a:schemeClr val="accent6">
                      <a:lumMod val="50000"/>
                    </a:schemeClr>
                  </a:solidFill>
                </a:rPr>
                <a:t>сверстниками и взрослыми, работать в команде</a:t>
              </a:r>
              <a:endParaRPr lang="ru-RU" sz="1600" b="1" dirty="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65783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-3648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27916" y="620688"/>
            <a:ext cx="3853940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600" b="1" dirty="0" smtClean="0">
                <a:solidFill>
                  <a:schemeClr val="accent6">
                    <a:lumMod val="50000"/>
                  </a:schemeClr>
                </a:solidFill>
              </a:rPr>
              <a:t>Функции</a:t>
            </a:r>
          </a:p>
          <a:p>
            <a:r>
              <a:rPr lang="ru-RU" sz="2600" b="1" dirty="0" smtClean="0">
                <a:solidFill>
                  <a:schemeClr val="accent6">
                    <a:lumMod val="50000"/>
                  </a:schemeClr>
                </a:solidFill>
              </a:rPr>
              <a:t>Результаты деятельности</a:t>
            </a:r>
            <a:endParaRPr lang="ru-RU" sz="26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grpSp>
        <p:nvGrpSpPr>
          <p:cNvPr id="13" name="Группа 12"/>
          <p:cNvGrpSpPr/>
          <p:nvPr/>
        </p:nvGrpSpPr>
        <p:grpSpPr>
          <a:xfrm>
            <a:off x="5580112" y="2199864"/>
            <a:ext cx="3065187" cy="1225488"/>
            <a:chOff x="395536" y="5589240"/>
            <a:chExt cx="2088232" cy="792088"/>
          </a:xfrm>
        </p:grpSpPr>
        <p:sp>
          <p:nvSpPr>
            <p:cNvPr id="20" name="Скругленный прямоугольник 19"/>
            <p:cNvSpPr/>
            <p:nvPr/>
          </p:nvSpPr>
          <p:spPr>
            <a:xfrm>
              <a:off x="395536" y="5589240"/>
              <a:ext cx="2088232" cy="792088"/>
            </a:xfrm>
            <a:prstGeom prst="roundRect">
              <a:avLst/>
            </a:prstGeom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969240" y="5836086"/>
              <a:ext cx="960600" cy="2983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vl="0" algn="ctr"/>
              <a:r>
                <a:rPr lang="ru-RU" sz="2400" b="1" dirty="0" smtClean="0">
                  <a:solidFill>
                    <a:schemeClr val="accent6">
                      <a:lumMod val="50000"/>
                    </a:schemeClr>
                  </a:solidFill>
                </a:rPr>
                <a:t>обучающая</a:t>
              </a:r>
              <a:endParaRPr lang="ru-RU" b="1" dirty="0" smtClean="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</p:grpSp>
      <p:grpSp>
        <p:nvGrpSpPr>
          <p:cNvPr id="22" name="Группа 21"/>
          <p:cNvGrpSpPr/>
          <p:nvPr/>
        </p:nvGrpSpPr>
        <p:grpSpPr>
          <a:xfrm>
            <a:off x="5580112" y="3568016"/>
            <a:ext cx="3065187" cy="1225488"/>
            <a:chOff x="395536" y="5589240"/>
            <a:chExt cx="2088232" cy="792088"/>
          </a:xfrm>
        </p:grpSpPr>
        <p:sp>
          <p:nvSpPr>
            <p:cNvPr id="23" name="Скругленный прямоугольник 22"/>
            <p:cNvSpPr/>
            <p:nvPr/>
          </p:nvSpPr>
          <p:spPr>
            <a:xfrm>
              <a:off x="395536" y="5589240"/>
              <a:ext cx="2088232" cy="792088"/>
            </a:xfrm>
            <a:prstGeom prst="roundRect">
              <a:avLst/>
            </a:prstGeom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750618" y="5836086"/>
              <a:ext cx="1397850" cy="2983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vl="0" algn="ctr"/>
              <a:r>
                <a:rPr lang="ru-RU" sz="2400" b="1" dirty="0" smtClean="0">
                  <a:solidFill>
                    <a:schemeClr val="accent6">
                      <a:lumMod val="50000"/>
                    </a:schemeClr>
                  </a:solidFill>
                </a:rPr>
                <a:t>контролирующая</a:t>
              </a:r>
              <a:endParaRPr lang="ru-RU" b="1" dirty="0" smtClean="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</p:grpSp>
      <p:grpSp>
        <p:nvGrpSpPr>
          <p:cNvPr id="25" name="Группа 24"/>
          <p:cNvGrpSpPr/>
          <p:nvPr/>
        </p:nvGrpSpPr>
        <p:grpSpPr>
          <a:xfrm>
            <a:off x="5580112" y="4955998"/>
            <a:ext cx="3065187" cy="1225488"/>
            <a:chOff x="395536" y="5589240"/>
            <a:chExt cx="2088232" cy="792088"/>
          </a:xfrm>
        </p:grpSpPr>
        <p:sp>
          <p:nvSpPr>
            <p:cNvPr id="26" name="Скругленный прямоугольник 25"/>
            <p:cNvSpPr/>
            <p:nvPr/>
          </p:nvSpPr>
          <p:spPr>
            <a:xfrm>
              <a:off x="395536" y="5589240"/>
              <a:ext cx="2088232" cy="792088"/>
            </a:xfrm>
            <a:prstGeom prst="roundRect">
              <a:avLst/>
            </a:prstGeom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987145" y="5836086"/>
              <a:ext cx="924801" cy="2983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vl="0" algn="ctr"/>
              <a:r>
                <a:rPr lang="ru-RU" sz="2400" b="1" dirty="0" smtClean="0">
                  <a:solidFill>
                    <a:schemeClr val="accent6">
                      <a:lumMod val="50000"/>
                    </a:schemeClr>
                  </a:solidFill>
                </a:rPr>
                <a:t>творческая</a:t>
              </a:r>
              <a:endParaRPr lang="ru-RU" b="1" dirty="0" smtClean="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</p:grpSp>
      <p:pic>
        <p:nvPicPr>
          <p:cNvPr id="1026" name="Picture 2" descr="C:\Users\учитель\Desktop\фото вотум плай\P110084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196005"/>
            <a:ext cx="5176812" cy="4091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7771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" y="2705"/>
            <a:ext cx="9143998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971599" y="764704"/>
            <a:ext cx="2050561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600" b="1" dirty="0" smtClean="0">
                <a:solidFill>
                  <a:schemeClr val="accent6">
                    <a:lumMod val="50000"/>
                  </a:schemeClr>
                </a:solidFill>
              </a:rPr>
              <a:t>Применение</a:t>
            </a:r>
            <a:endParaRPr lang="ru-RU" sz="26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grpSp>
        <p:nvGrpSpPr>
          <p:cNvPr id="8" name="Группа 7"/>
          <p:cNvGrpSpPr/>
          <p:nvPr/>
        </p:nvGrpSpPr>
        <p:grpSpPr>
          <a:xfrm>
            <a:off x="4114486" y="1990350"/>
            <a:ext cx="4499413" cy="1370855"/>
            <a:chOff x="435261" y="5589238"/>
            <a:chExt cx="2661569" cy="1764213"/>
          </a:xfrm>
        </p:grpSpPr>
        <p:sp>
          <p:nvSpPr>
            <p:cNvPr id="9" name="Скругленный прямоугольник 8"/>
            <p:cNvSpPr/>
            <p:nvPr/>
          </p:nvSpPr>
          <p:spPr>
            <a:xfrm>
              <a:off x="435261" y="5589238"/>
              <a:ext cx="2661569" cy="1764213"/>
            </a:xfrm>
            <a:prstGeom prst="roundRect">
              <a:avLst/>
            </a:prstGeom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540538" y="5878836"/>
              <a:ext cx="2494201" cy="11882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b="1" dirty="0">
                  <a:solidFill>
                    <a:schemeClr val="accent6">
                      <a:lumMod val="50000"/>
                    </a:schemeClr>
                  </a:solidFill>
                </a:rPr>
                <a:t>внеурочная деятельность </a:t>
              </a:r>
              <a:endParaRPr lang="en-US" b="1" dirty="0" smtClean="0">
                <a:solidFill>
                  <a:schemeClr val="accent6">
                    <a:lumMod val="50000"/>
                  </a:schemeClr>
                </a:solidFill>
              </a:endParaRPr>
            </a:p>
            <a:p>
              <a:r>
                <a:rPr lang="ru-RU" b="1" dirty="0" smtClean="0">
                  <a:solidFill>
                    <a:schemeClr val="accent6">
                      <a:lumMod val="50000"/>
                    </a:schemeClr>
                  </a:solidFill>
                </a:rPr>
                <a:t>(</a:t>
              </a:r>
              <a:r>
                <a:rPr lang="ru-RU" b="1" dirty="0">
                  <a:solidFill>
                    <a:schemeClr val="accent6">
                      <a:lumMod val="50000"/>
                    </a:schemeClr>
                  </a:solidFill>
                </a:rPr>
                <a:t>на КВН, вечерах по информатике, </a:t>
              </a:r>
              <a:endParaRPr lang="en-US" b="1" dirty="0" smtClean="0">
                <a:solidFill>
                  <a:schemeClr val="accent6">
                    <a:lumMod val="50000"/>
                  </a:schemeClr>
                </a:solidFill>
              </a:endParaRPr>
            </a:p>
            <a:p>
              <a:r>
                <a:rPr lang="ru-RU" b="1" dirty="0" smtClean="0">
                  <a:solidFill>
                    <a:schemeClr val="accent6">
                      <a:lumMod val="50000"/>
                    </a:schemeClr>
                  </a:solidFill>
                </a:rPr>
                <a:t>играх</a:t>
              </a:r>
              <a:r>
                <a:rPr lang="ru-RU" b="1" dirty="0">
                  <a:solidFill>
                    <a:schemeClr val="accent6">
                      <a:lumMod val="50000"/>
                    </a:schemeClr>
                  </a:solidFill>
                </a:rPr>
                <a:t>, викторинах, в кружковой работе)</a:t>
              </a:r>
            </a:p>
          </p:txBody>
        </p:sp>
      </p:grpSp>
      <p:grpSp>
        <p:nvGrpSpPr>
          <p:cNvPr id="17" name="Группа 16"/>
          <p:cNvGrpSpPr/>
          <p:nvPr/>
        </p:nvGrpSpPr>
        <p:grpSpPr>
          <a:xfrm>
            <a:off x="5087211" y="3193173"/>
            <a:ext cx="3889040" cy="1813392"/>
            <a:chOff x="523453" y="6559376"/>
            <a:chExt cx="2661569" cy="2017850"/>
          </a:xfrm>
        </p:grpSpPr>
        <p:sp>
          <p:nvSpPr>
            <p:cNvPr id="18" name="Скругленный прямоугольник 17"/>
            <p:cNvSpPr/>
            <p:nvPr/>
          </p:nvSpPr>
          <p:spPr>
            <a:xfrm>
              <a:off x="523453" y="6559376"/>
              <a:ext cx="2661569" cy="2017850"/>
            </a:xfrm>
            <a:prstGeom prst="roundRect">
              <a:avLst/>
            </a:prstGeom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678929" y="6746353"/>
              <a:ext cx="2411246" cy="16438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b="1" dirty="0">
                  <a:solidFill>
                    <a:schemeClr val="accent6">
                      <a:lumMod val="50000"/>
                    </a:schemeClr>
                  </a:solidFill>
                </a:rPr>
                <a:t>в учебной деятельности </a:t>
              </a:r>
              <a:endParaRPr lang="en-US" b="1" dirty="0" smtClean="0">
                <a:solidFill>
                  <a:schemeClr val="accent6">
                    <a:lumMod val="50000"/>
                  </a:schemeClr>
                </a:solidFill>
              </a:endParaRPr>
            </a:p>
            <a:p>
              <a:r>
                <a:rPr lang="ru-RU" b="1" dirty="0" smtClean="0">
                  <a:solidFill>
                    <a:schemeClr val="accent6">
                      <a:lumMod val="50000"/>
                    </a:schemeClr>
                  </a:solidFill>
                </a:rPr>
                <a:t>применение </a:t>
              </a:r>
              <a:r>
                <a:rPr lang="ru-RU" b="1" dirty="0">
                  <a:solidFill>
                    <a:schemeClr val="accent6">
                      <a:lumMod val="50000"/>
                    </a:schemeClr>
                  </a:solidFill>
                </a:rPr>
                <a:t>в качестве средства </a:t>
              </a:r>
              <a:endParaRPr lang="en-US" b="1" dirty="0" smtClean="0">
                <a:solidFill>
                  <a:schemeClr val="accent6">
                    <a:lumMod val="50000"/>
                  </a:schemeClr>
                </a:solidFill>
              </a:endParaRPr>
            </a:p>
            <a:p>
              <a:r>
                <a:rPr lang="ru-RU" b="1" dirty="0" smtClean="0">
                  <a:solidFill>
                    <a:schemeClr val="accent6">
                      <a:lumMod val="50000"/>
                    </a:schemeClr>
                  </a:solidFill>
                </a:rPr>
                <a:t>снятия </a:t>
              </a:r>
              <a:r>
                <a:rPr lang="ru-RU" b="1" dirty="0">
                  <a:solidFill>
                    <a:schemeClr val="accent6">
                      <a:lumMod val="50000"/>
                    </a:schemeClr>
                  </a:solidFill>
                </a:rPr>
                <a:t>умственной нагрузки </a:t>
              </a:r>
              <a:endParaRPr lang="en-US" b="1" dirty="0" smtClean="0">
                <a:solidFill>
                  <a:schemeClr val="accent6">
                    <a:lumMod val="50000"/>
                  </a:schemeClr>
                </a:solidFill>
              </a:endParaRPr>
            </a:p>
            <a:p>
              <a:r>
                <a:rPr lang="ru-RU" b="1" dirty="0" smtClean="0">
                  <a:solidFill>
                    <a:schemeClr val="accent6">
                      <a:lumMod val="50000"/>
                    </a:schemeClr>
                  </a:solidFill>
                </a:rPr>
                <a:t>или </a:t>
              </a:r>
              <a:r>
                <a:rPr lang="ru-RU" b="1" dirty="0">
                  <a:solidFill>
                    <a:schemeClr val="accent6">
                      <a:lumMod val="50000"/>
                    </a:schemeClr>
                  </a:solidFill>
                </a:rPr>
                <a:t>создания положительного </a:t>
              </a:r>
              <a:endParaRPr lang="en-US" b="1" dirty="0" smtClean="0">
                <a:solidFill>
                  <a:schemeClr val="accent6">
                    <a:lumMod val="50000"/>
                  </a:schemeClr>
                </a:solidFill>
              </a:endParaRPr>
            </a:p>
            <a:p>
              <a:r>
                <a:rPr lang="ru-RU" b="1" dirty="0" smtClean="0">
                  <a:solidFill>
                    <a:schemeClr val="accent6">
                      <a:lumMod val="50000"/>
                    </a:schemeClr>
                  </a:solidFill>
                </a:rPr>
                <a:t>эмоционального </a:t>
              </a:r>
              <a:r>
                <a:rPr lang="ru-RU" b="1" dirty="0">
                  <a:solidFill>
                    <a:schemeClr val="accent6">
                      <a:lumMod val="50000"/>
                    </a:schemeClr>
                  </a:solidFill>
                </a:rPr>
                <a:t>фона</a:t>
              </a:r>
            </a:p>
          </p:txBody>
        </p:sp>
      </p:grpSp>
      <p:grpSp>
        <p:nvGrpSpPr>
          <p:cNvPr id="14" name="Группа 13"/>
          <p:cNvGrpSpPr/>
          <p:nvPr/>
        </p:nvGrpSpPr>
        <p:grpSpPr>
          <a:xfrm>
            <a:off x="4716016" y="4988426"/>
            <a:ext cx="3897883" cy="1370855"/>
            <a:chOff x="435261" y="5818419"/>
            <a:chExt cx="2661569" cy="1764213"/>
          </a:xfrm>
        </p:grpSpPr>
        <p:sp>
          <p:nvSpPr>
            <p:cNvPr id="15" name="Скругленный прямоугольник 14"/>
            <p:cNvSpPr/>
            <p:nvPr/>
          </p:nvSpPr>
          <p:spPr>
            <a:xfrm>
              <a:off x="435261" y="5818419"/>
              <a:ext cx="2661569" cy="1764213"/>
            </a:xfrm>
            <a:prstGeom prst="roundRect">
              <a:avLst/>
            </a:prstGeom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540538" y="5878836"/>
              <a:ext cx="2423902" cy="11882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b="1" dirty="0">
                  <a:solidFill>
                    <a:schemeClr val="accent6">
                      <a:lumMod val="50000"/>
                    </a:schemeClr>
                  </a:solidFill>
                </a:rPr>
                <a:t>при повторении, когда учащиеся </a:t>
              </a:r>
              <a:endParaRPr lang="en-US" b="1" dirty="0" smtClean="0">
                <a:solidFill>
                  <a:schemeClr val="accent6">
                    <a:lumMod val="50000"/>
                  </a:schemeClr>
                </a:solidFill>
              </a:endParaRPr>
            </a:p>
            <a:p>
              <a:r>
                <a:rPr lang="ru-RU" b="1" dirty="0" smtClean="0">
                  <a:solidFill>
                    <a:schemeClr val="accent6">
                      <a:lumMod val="50000"/>
                    </a:schemeClr>
                  </a:solidFill>
                </a:rPr>
                <a:t>в </a:t>
              </a:r>
              <a:r>
                <a:rPr lang="ru-RU" b="1" dirty="0">
                  <a:solidFill>
                    <a:schemeClr val="accent6">
                      <a:lumMod val="50000"/>
                    </a:schemeClr>
                  </a:solidFill>
                </a:rPr>
                <a:t>игровой форме определяют </a:t>
              </a:r>
              <a:endParaRPr lang="en-US" b="1" dirty="0" smtClean="0">
                <a:solidFill>
                  <a:schemeClr val="accent6">
                    <a:lumMod val="50000"/>
                  </a:schemeClr>
                </a:solidFill>
              </a:endParaRPr>
            </a:p>
            <a:p>
              <a:r>
                <a:rPr lang="ru-RU" b="1" dirty="0" smtClean="0">
                  <a:solidFill>
                    <a:schemeClr val="accent6">
                      <a:lumMod val="50000"/>
                    </a:schemeClr>
                  </a:solidFill>
                </a:rPr>
                <a:t>понятия </a:t>
              </a:r>
              <a:r>
                <a:rPr lang="ru-RU" b="1" dirty="0">
                  <a:solidFill>
                    <a:schemeClr val="accent6">
                      <a:lumMod val="50000"/>
                    </a:schemeClr>
                  </a:solidFill>
                </a:rPr>
                <a:t>по определённой теме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67516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99592" y="692696"/>
            <a:ext cx="411131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solidFill>
                  <a:schemeClr val="accent6">
                    <a:lumMod val="50000"/>
                  </a:schemeClr>
                </a:solidFill>
              </a:rPr>
              <a:t>Необходимое оборудование </a:t>
            </a:r>
            <a:endParaRPr lang="en-US" sz="2400" b="1" dirty="0" smtClean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</a:rPr>
              <a:t>и </a:t>
            </a: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</a:rPr>
              <a:t>программное обеспечение</a:t>
            </a:r>
            <a:endParaRPr lang="ru-RU" dirty="0">
              <a:solidFill>
                <a:schemeClr val="accent6">
                  <a:lumMod val="50000"/>
                </a:schemeClr>
              </a:solidFill>
            </a:endParaRPr>
          </a:p>
        </p:txBody>
      </p:sp>
      <p:grpSp>
        <p:nvGrpSpPr>
          <p:cNvPr id="5" name="Группа 4"/>
          <p:cNvGrpSpPr/>
          <p:nvPr/>
        </p:nvGrpSpPr>
        <p:grpSpPr>
          <a:xfrm>
            <a:off x="615850" y="1844824"/>
            <a:ext cx="7916590" cy="4104456"/>
            <a:chOff x="615850" y="1844824"/>
            <a:chExt cx="7916590" cy="4104456"/>
          </a:xfrm>
        </p:grpSpPr>
        <p:sp>
          <p:nvSpPr>
            <p:cNvPr id="7" name="Скругленный прямоугольник 6"/>
            <p:cNvSpPr/>
            <p:nvPr/>
          </p:nvSpPr>
          <p:spPr>
            <a:xfrm>
              <a:off x="615850" y="1844824"/>
              <a:ext cx="7916590" cy="4104456"/>
            </a:xfrm>
            <a:prstGeom prst="roundRect">
              <a:avLst/>
            </a:prstGeom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899592" y="2250447"/>
              <a:ext cx="7589578" cy="33547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400" b="1" dirty="0">
                  <a:solidFill>
                    <a:schemeClr val="accent6">
                      <a:lumMod val="50000"/>
                    </a:schemeClr>
                  </a:solidFill>
                </a:rPr>
                <a:t>Система включает в себя</a:t>
              </a:r>
              <a:r>
                <a:rPr lang="ru-RU" sz="2400" b="1" dirty="0" smtClean="0">
                  <a:solidFill>
                    <a:schemeClr val="accent6">
                      <a:lumMod val="50000"/>
                    </a:schemeClr>
                  </a:solidFill>
                </a:rPr>
                <a:t>:</a:t>
              </a:r>
              <a:endParaRPr lang="en-US" sz="2400" b="1" dirty="0" smtClean="0">
                <a:solidFill>
                  <a:schemeClr val="accent6">
                    <a:lumMod val="50000"/>
                  </a:schemeClr>
                </a:solidFill>
              </a:endParaRPr>
            </a:p>
            <a:p>
              <a:endParaRPr lang="ru-RU" sz="800" b="1" dirty="0">
                <a:solidFill>
                  <a:schemeClr val="accent6">
                    <a:lumMod val="50000"/>
                  </a:schemeClr>
                </a:solidFill>
              </a:endParaRPr>
            </a:p>
            <a:p>
              <a:pPr marL="342900" indent="-342900">
                <a:buFont typeface="Arial" pitchFamily="34" charset="0"/>
                <a:buChar char="•"/>
              </a:pPr>
              <a:r>
                <a:rPr lang="ru-RU" sz="2000" b="1" dirty="0">
                  <a:solidFill>
                    <a:schemeClr val="accent6">
                      <a:lumMod val="50000"/>
                    </a:schemeClr>
                  </a:solidFill>
                </a:rPr>
                <a:t>гаджет преподавателя </a:t>
              </a:r>
              <a:r>
                <a:rPr lang="en-US" sz="2000" b="1" dirty="0" smtClean="0">
                  <a:solidFill>
                    <a:schemeClr val="accent6">
                      <a:lumMod val="50000"/>
                    </a:schemeClr>
                  </a:solidFill>
                </a:rPr>
                <a:t/>
              </a:r>
              <a:br>
                <a:rPr lang="en-US" sz="2000" b="1" dirty="0" smtClean="0">
                  <a:solidFill>
                    <a:schemeClr val="accent6">
                      <a:lumMod val="50000"/>
                    </a:schemeClr>
                  </a:solidFill>
                </a:rPr>
              </a:br>
              <a:r>
                <a:rPr lang="ru-RU" sz="2000" b="1" dirty="0" smtClean="0">
                  <a:solidFill>
                    <a:schemeClr val="accent6">
                      <a:lumMod val="50000"/>
                    </a:schemeClr>
                  </a:solidFill>
                </a:rPr>
                <a:t>(</a:t>
              </a:r>
              <a:r>
                <a:rPr lang="ru-RU" sz="2000" b="1" dirty="0">
                  <a:solidFill>
                    <a:schemeClr val="accent6">
                      <a:lumMod val="50000"/>
                    </a:schemeClr>
                  </a:solidFill>
                </a:rPr>
                <a:t>планшет или телефон системы </a:t>
              </a:r>
              <a:r>
                <a:rPr lang="ru-RU" sz="2000" b="1" dirty="0" err="1">
                  <a:solidFill>
                    <a:schemeClr val="accent6">
                      <a:lumMod val="50000"/>
                    </a:schemeClr>
                  </a:solidFill>
                </a:rPr>
                <a:t>Android</a:t>
              </a:r>
              <a:r>
                <a:rPr lang="ru-RU" sz="2000" b="1" dirty="0">
                  <a:solidFill>
                    <a:schemeClr val="accent6">
                      <a:lumMod val="50000"/>
                    </a:schemeClr>
                  </a:solidFill>
                </a:rPr>
                <a:t> версией не ниже 4.2.2)</a:t>
              </a:r>
            </a:p>
            <a:p>
              <a:pPr marL="342900" indent="-342900">
                <a:buFont typeface="Arial" pitchFamily="34" charset="0"/>
                <a:buChar char="•"/>
              </a:pPr>
              <a:r>
                <a:rPr lang="ru-RU" sz="2000" b="1" dirty="0">
                  <a:solidFill>
                    <a:schemeClr val="accent6">
                      <a:lumMod val="50000"/>
                    </a:schemeClr>
                  </a:solidFill>
                </a:rPr>
                <a:t>набор пультов </a:t>
              </a:r>
              <a:r>
                <a:rPr lang="ru-RU" sz="2000" b="1" dirty="0" err="1">
                  <a:solidFill>
                    <a:schemeClr val="accent6">
                      <a:lumMod val="50000"/>
                    </a:schemeClr>
                  </a:solidFill>
                </a:rPr>
                <a:t>Votum</a:t>
              </a:r>
              <a:r>
                <a:rPr lang="ru-RU" sz="2000" b="1" dirty="0">
                  <a:solidFill>
                    <a:schemeClr val="accent6">
                      <a:lumMod val="50000"/>
                    </a:schemeClr>
                  </a:solidFill>
                </a:rPr>
                <a:t> RL (количество пультов 27 штук)</a:t>
              </a:r>
            </a:p>
            <a:p>
              <a:pPr marL="342900" indent="-342900">
                <a:buFont typeface="Arial" pitchFamily="34" charset="0"/>
                <a:buChar char="•"/>
              </a:pPr>
              <a:r>
                <a:rPr lang="ru-RU" sz="2000" b="1" dirty="0">
                  <a:solidFill>
                    <a:schemeClr val="accent6">
                      <a:lumMod val="50000"/>
                    </a:schemeClr>
                  </a:solidFill>
                </a:rPr>
                <a:t>ресивер, подключаемый к компьютеру через USB</a:t>
              </a:r>
            </a:p>
            <a:p>
              <a:pPr marL="342900" indent="-342900">
                <a:buFont typeface="Arial" pitchFamily="34" charset="0"/>
                <a:buChar char="•"/>
              </a:pPr>
              <a:r>
                <a:rPr lang="ru-RU" sz="2000" b="1" dirty="0">
                  <a:solidFill>
                    <a:schemeClr val="accent6">
                      <a:lumMod val="50000"/>
                    </a:schemeClr>
                  </a:solidFill>
                </a:rPr>
                <a:t>набор специальных игровых карточек </a:t>
              </a:r>
              <a:r>
                <a:rPr lang="ru-RU" sz="2000" b="1" dirty="0" smtClean="0">
                  <a:solidFill>
                    <a:schemeClr val="accent6">
                      <a:lumMod val="50000"/>
                    </a:schemeClr>
                  </a:solidFill>
                </a:rPr>
                <a:t>c </a:t>
              </a:r>
              <a:r>
                <a:rPr lang="ru-RU" sz="2000" b="1" dirty="0">
                  <a:solidFill>
                    <a:schemeClr val="accent6">
                      <a:lumMod val="50000"/>
                    </a:schemeClr>
                  </a:solidFill>
                </a:rPr>
                <a:t>RFID-метками, </a:t>
              </a:r>
              <a:br>
                <a:rPr lang="ru-RU" sz="2000" b="1" dirty="0">
                  <a:solidFill>
                    <a:schemeClr val="accent6">
                      <a:lumMod val="50000"/>
                    </a:schemeClr>
                  </a:solidFill>
                </a:rPr>
              </a:br>
              <a:r>
                <a:rPr lang="ru-RU" sz="2000" b="1" dirty="0">
                  <a:solidFill>
                    <a:schemeClr val="accent6">
                      <a:lumMod val="50000"/>
                    </a:schemeClr>
                  </a:solidFill>
                </a:rPr>
                <a:t>которые считываются посредством радиосигналов </a:t>
              </a:r>
              <a:r>
                <a:rPr lang="en-US" sz="2000" b="1" dirty="0" smtClean="0">
                  <a:solidFill>
                    <a:schemeClr val="accent6">
                      <a:lumMod val="50000"/>
                    </a:schemeClr>
                  </a:solidFill>
                </a:rPr>
                <a:t/>
              </a:r>
              <a:br>
                <a:rPr lang="en-US" sz="2000" b="1" dirty="0" smtClean="0">
                  <a:solidFill>
                    <a:schemeClr val="accent6">
                      <a:lumMod val="50000"/>
                    </a:schemeClr>
                  </a:solidFill>
                </a:rPr>
              </a:br>
              <a:r>
                <a:rPr lang="ru-RU" sz="2000" b="1" dirty="0" smtClean="0">
                  <a:solidFill>
                    <a:schemeClr val="accent6">
                      <a:lumMod val="50000"/>
                    </a:schemeClr>
                  </a:solidFill>
                </a:rPr>
                <a:t>(в </a:t>
              </a:r>
              <a:r>
                <a:rPr lang="ru-RU" sz="2000" b="1" dirty="0">
                  <a:solidFill>
                    <a:schemeClr val="accent6">
                      <a:lumMod val="50000"/>
                    </a:schemeClr>
                  </a:solidFill>
                </a:rPr>
                <a:t>наличии карточки с алфавитом, цифрами, животными, </a:t>
              </a:r>
              <a:r>
                <a:rPr lang="en-US" sz="2000" b="1" dirty="0" smtClean="0">
                  <a:solidFill>
                    <a:schemeClr val="accent6">
                      <a:lumMod val="50000"/>
                    </a:schemeClr>
                  </a:solidFill>
                </a:rPr>
                <a:t/>
              </a:r>
              <a:br>
                <a:rPr lang="en-US" sz="2000" b="1" dirty="0" smtClean="0">
                  <a:solidFill>
                    <a:schemeClr val="accent6">
                      <a:lumMod val="50000"/>
                    </a:schemeClr>
                  </a:solidFill>
                </a:rPr>
              </a:br>
              <a:r>
                <a:rPr lang="ru-RU" sz="2000" b="1" dirty="0" smtClean="0">
                  <a:solidFill>
                    <a:schemeClr val="accent6">
                      <a:lumMod val="50000"/>
                    </a:schemeClr>
                  </a:solidFill>
                </a:rPr>
                <a:t>набор </a:t>
              </a:r>
              <a:r>
                <a:rPr lang="ru-RU" sz="2000" b="1" dirty="0">
                  <a:solidFill>
                    <a:schemeClr val="accent6">
                      <a:lumMod val="50000"/>
                    </a:schemeClr>
                  </a:solidFill>
                </a:rPr>
                <a:t>карточек по информатике)</a:t>
              </a:r>
            </a:p>
            <a:p>
              <a:pPr marL="342900" indent="-342900">
                <a:buFont typeface="Arial" pitchFamily="34" charset="0"/>
                <a:buChar char="•"/>
              </a:pPr>
              <a:r>
                <a:rPr lang="ru-RU" sz="2000" b="1" dirty="0">
                  <a:solidFill>
                    <a:schemeClr val="accent6">
                      <a:lumMod val="50000"/>
                    </a:schemeClr>
                  </a:solidFill>
                </a:rPr>
                <a:t>ПО: </a:t>
              </a:r>
              <a:r>
                <a:rPr lang="ru-RU" sz="2000" b="1" dirty="0" err="1">
                  <a:solidFill>
                    <a:schemeClr val="accent6">
                      <a:lumMod val="50000"/>
                    </a:schemeClr>
                  </a:solidFill>
                </a:rPr>
                <a:t>Votum-Play</a:t>
              </a:r>
              <a:endParaRPr lang="ru-RU" sz="2000" b="1" dirty="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</p:grpSp>
      <p:pic>
        <p:nvPicPr>
          <p:cNvPr id="3074" name="Picture 2" descr="Z:\---W-O-R-K----\2015\Презентации\04 - Votum. 10 марта 2015\Исходники\IMG_0982 (1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4449" y="188640"/>
            <a:ext cx="2232248" cy="24538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284477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P1100385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87323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3" descr="P1100426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799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39335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учитель\Desktop\игровые технологии\фото вотум плай\P110091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5214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учитель\Desktop\игровые технологии\фото вотум плай\P110092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95302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учитель\Desktop\игровые технологии\фото вотум плай\P110091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77500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Z:\---W-O-R-K----\2015\Презентации\11 - Гильфанова. Игровые технологии\слайды\00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307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55576" y="582548"/>
            <a:ext cx="7151830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600" b="1" dirty="0">
                <a:solidFill>
                  <a:schemeClr val="accent6">
                    <a:lumMod val="50000"/>
                  </a:schemeClr>
                </a:solidFill>
              </a:rPr>
              <a:t>При организации игровых форм обучения </a:t>
            </a:r>
            <a:endParaRPr lang="ru-RU" sz="2600" b="1" dirty="0" smtClean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ru-RU" sz="2600" b="1" dirty="0" smtClean="0">
                <a:solidFill>
                  <a:schemeClr val="accent6">
                    <a:lumMod val="50000"/>
                  </a:schemeClr>
                </a:solidFill>
              </a:rPr>
              <a:t>необходимо </a:t>
            </a:r>
            <a:r>
              <a:rPr lang="ru-RU" sz="2600" b="1" dirty="0">
                <a:solidFill>
                  <a:schemeClr val="accent6">
                    <a:lumMod val="50000"/>
                  </a:schemeClr>
                </a:solidFill>
              </a:rPr>
              <a:t>продумывать </a:t>
            </a:r>
            <a:r>
              <a:rPr lang="ru-RU" sz="2600" b="1" dirty="0" smtClean="0">
                <a:solidFill>
                  <a:schemeClr val="accent6">
                    <a:lumMod val="50000"/>
                  </a:schemeClr>
                </a:solidFill>
              </a:rPr>
              <a:t>вопросы </a:t>
            </a:r>
            <a:r>
              <a:rPr lang="ru-RU" sz="2600" b="1" dirty="0">
                <a:solidFill>
                  <a:schemeClr val="accent6">
                    <a:lumMod val="50000"/>
                  </a:schemeClr>
                </a:solidFill>
              </a:rPr>
              <a:t>методики</a:t>
            </a:r>
            <a:r>
              <a:rPr lang="ru-RU" sz="2600" b="1" dirty="0" smtClean="0">
                <a:solidFill>
                  <a:schemeClr val="accent6">
                    <a:lumMod val="50000"/>
                  </a:schemeClr>
                </a:solidFill>
              </a:rPr>
              <a:t>: </a:t>
            </a:r>
            <a:endParaRPr lang="ru-RU" sz="26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395536" y="5589240"/>
            <a:ext cx="2446588" cy="792088"/>
            <a:chOff x="395536" y="5589240"/>
            <a:chExt cx="2088232" cy="792088"/>
          </a:xfrm>
        </p:grpSpPr>
        <p:sp>
          <p:nvSpPr>
            <p:cNvPr id="4" name="Скругленный прямоугольник 3"/>
            <p:cNvSpPr/>
            <p:nvPr/>
          </p:nvSpPr>
          <p:spPr>
            <a:xfrm>
              <a:off x="395536" y="5589240"/>
              <a:ext cx="2088232" cy="792088"/>
            </a:xfrm>
            <a:prstGeom prst="roundRect">
              <a:avLst/>
            </a:prstGeom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909999" y="5790014"/>
              <a:ext cx="107907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vl="0" algn="ctr"/>
              <a:r>
                <a:rPr lang="ru-RU" b="1" dirty="0">
                  <a:solidFill>
                    <a:schemeClr val="accent6">
                      <a:lumMod val="50000"/>
                    </a:schemeClr>
                  </a:solidFill>
                </a:rPr>
                <a:t>цель игры </a:t>
              </a:r>
              <a:endParaRPr lang="ru-RU" b="1" dirty="0" smtClean="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</p:grpSp>
      <p:grpSp>
        <p:nvGrpSpPr>
          <p:cNvPr id="7" name="Группа 6"/>
          <p:cNvGrpSpPr/>
          <p:nvPr/>
        </p:nvGrpSpPr>
        <p:grpSpPr>
          <a:xfrm>
            <a:off x="395536" y="4653135"/>
            <a:ext cx="2446588" cy="792088"/>
            <a:chOff x="395536" y="5589240"/>
            <a:chExt cx="2088232" cy="792088"/>
          </a:xfrm>
        </p:grpSpPr>
        <p:sp>
          <p:nvSpPr>
            <p:cNvPr id="8" name="Скругленный прямоугольник 7"/>
            <p:cNvSpPr/>
            <p:nvPr/>
          </p:nvSpPr>
          <p:spPr>
            <a:xfrm>
              <a:off x="395536" y="5589240"/>
              <a:ext cx="2088232" cy="792088"/>
            </a:xfrm>
            <a:prstGeom prst="roundRect">
              <a:avLst/>
            </a:prstGeom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888409" y="5663731"/>
              <a:ext cx="112225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vl="0" algn="ctr"/>
              <a:r>
                <a:rPr lang="ru-RU" b="1" dirty="0">
                  <a:solidFill>
                    <a:schemeClr val="accent6">
                      <a:lumMod val="50000"/>
                    </a:schemeClr>
                  </a:solidFill>
                </a:rPr>
                <a:t>к</a:t>
              </a:r>
              <a:r>
                <a:rPr lang="ru-RU" b="1" dirty="0" smtClean="0">
                  <a:solidFill>
                    <a:schemeClr val="accent6">
                      <a:lumMod val="50000"/>
                    </a:schemeClr>
                  </a:solidFill>
                </a:rPr>
                <a:t>оличество</a:t>
              </a:r>
            </a:p>
            <a:p>
              <a:pPr lvl="0" algn="ctr"/>
              <a:r>
                <a:rPr lang="ru-RU" b="1" dirty="0" smtClean="0">
                  <a:solidFill>
                    <a:schemeClr val="accent6">
                      <a:lumMod val="50000"/>
                    </a:schemeClr>
                  </a:solidFill>
                </a:rPr>
                <a:t>участников</a:t>
              </a:r>
            </a:p>
          </p:txBody>
        </p:sp>
      </p:grpSp>
      <p:grpSp>
        <p:nvGrpSpPr>
          <p:cNvPr id="10" name="Группа 9"/>
          <p:cNvGrpSpPr/>
          <p:nvPr/>
        </p:nvGrpSpPr>
        <p:grpSpPr>
          <a:xfrm>
            <a:off x="418704" y="3717032"/>
            <a:ext cx="2423420" cy="792088"/>
            <a:chOff x="277584" y="5589240"/>
            <a:chExt cx="2423420" cy="792088"/>
          </a:xfrm>
        </p:grpSpPr>
        <p:sp>
          <p:nvSpPr>
            <p:cNvPr id="11" name="Скругленный прямоугольник 10"/>
            <p:cNvSpPr/>
            <p:nvPr/>
          </p:nvSpPr>
          <p:spPr>
            <a:xfrm>
              <a:off x="277584" y="5589240"/>
              <a:ext cx="2423420" cy="792088"/>
            </a:xfrm>
            <a:prstGeom prst="roundRect">
              <a:avLst/>
            </a:prstGeom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77584" y="5662117"/>
              <a:ext cx="242342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vl="0" algn="ctr"/>
              <a:r>
                <a:rPr lang="ru-RU" b="1" dirty="0" smtClean="0">
                  <a:solidFill>
                    <a:schemeClr val="accent6">
                      <a:lumMod val="50000"/>
                    </a:schemeClr>
                  </a:solidFill>
                </a:rPr>
                <a:t>необходимые</a:t>
              </a:r>
            </a:p>
            <a:p>
              <a:pPr lvl="0" algn="ctr"/>
              <a:r>
                <a:rPr lang="ru-RU" b="1" dirty="0" smtClean="0">
                  <a:solidFill>
                    <a:schemeClr val="accent6">
                      <a:lumMod val="50000"/>
                    </a:schemeClr>
                  </a:solidFill>
                </a:rPr>
                <a:t>материалы и пособия</a:t>
              </a:r>
            </a:p>
          </p:txBody>
        </p:sp>
      </p:grpSp>
      <p:grpSp>
        <p:nvGrpSpPr>
          <p:cNvPr id="13" name="Группа 12"/>
          <p:cNvGrpSpPr/>
          <p:nvPr/>
        </p:nvGrpSpPr>
        <p:grpSpPr>
          <a:xfrm>
            <a:off x="418704" y="2780928"/>
            <a:ext cx="2423420" cy="792088"/>
            <a:chOff x="395536" y="5589240"/>
            <a:chExt cx="2088232" cy="792088"/>
          </a:xfrm>
        </p:grpSpPr>
        <p:sp>
          <p:nvSpPr>
            <p:cNvPr id="14" name="Скругленный прямоугольник 13"/>
            <p:cNvSpPr/>
            <p:nvPr/>
          </p:nvSpPr>
          <p:spPr>
            <a:xfrm>
              <a:off x="395536" y="5589240"/>
              <a:ext cx="2088232" cy="792088"/>
            </a:xfrm>
            <a:prstGeom prst="roundRect">
              <a:avLst/>
            </a:prstGeom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716050" y="5800618"/>
              <a:ext cx="144720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vl="0"/>
              <a:r>
                <a:rPr lang="ru-RU" b="1" dirty="0" smtClean="0">
                  <a:solidFill>
                    <a:schemeClr val="accent6">
                      <a:lumMod val="50000"/>
                    </a:schemeClr>
                  </a:solidFill>
                </a:rPr>
                <a:t>правила игры</a:t>
              </a:r>
            </a:p>
          </p:txBody>
        </p:sp>
      </p:grpSp>
      <p:grpSp>
        <p:nvGrpSpPr>
          <p:cNvPr id="16" name="Группа 15"/>
          <p:cNvGrpSpPr/>
          <p:nvPr/>
        </p:nvGrpSpPr>
        <p:grpSpPr>
          <a:xfrm>
            <a:off x="418704" y="1844822"/>
            <a:ext cx="2423420" cy="792088"/>
            <a:chOff x="395536" y="5589240"/>
            <a:chExt cx="2088232" cy="792088"/>
          </a:xfrm>
        </p:grpSpPr>
        <p:sp>
          <p:nvSpPr>
            <p:cNvPr id="17" name="Скругленный прямоугольник 16"/>
            <p:cNvSpPr/>
            <p:nvPr/>
          </p:nvSpPr>
          <p:spPr>
            <a:xfrm>
              <a:off x="395536" y="5589240"/>
              <a:ext cx="2088232" cy="792088"/>
            </a:xfrm>
            <a:prstGeom prst="roundRect">
              <a:avLst/>
            </a:prstGeom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555700" y="5662118"/>
              <a:ext cx="176790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vl="0" algn="ctr"/>
              <a:r>
                <a:rPr lang="ru-RU" b="1" dirty="0" smtClean="0">
                  <a:solidFill>
                    <a:schemeClr val="accent6">
                      <a:lumMod val="50000"/>
                    </a:schemeClr>
                  </a:solidFill>
                </a:rPr>
                <a:t>время </a:t>
              </a:r>
              <a:br>
                <a:rPr lang="ru-RU" b="1" dirty="0" smtClean="0">
                  <a:solidFill>
                    <a:schemeClr val="accent6">
                      <a:lumMod val="50000"/>
                    </a:schemeClr>
                  </a:solidFill>
                </a:rPr>
              </a:br>
              <a:r>
                <a:rPr lang="ru-RU" b="1" dirty="0" smtClean="0">
                  <a:solidFill>
                    <a:schemeClr val="accent6">
                      <a:lumMod val="50000"/>
                    </a:schemeClr>
                  </a:solidFill>
                </a:rPr>
                <a:t>проведения игры</a:t>
              </a:r>
            </a:p>
          </p:txBody>
        </p:sp>
      </p:grpSp>
      <p:grpSp>
        <p:nvGrpSpPr>
          <p:cNvPr id="23" name="Группа 22"/>
          <p:cNvGrpSpPr/>
          <p:nvPr/>
        </p:nvGrpSpPr>
        <p:grpSpPr>
          <a:xfrm>
            <a:off x="2951820" y="1844821"/>
            <a:ext cx="3240360" cy="792088"/>
            <a:chOff x="395536" y="5589240"/>
            <a:chExt cx="2088232" cy="792088"/>
          </a:xfrm>
        </p:grpSpPr>
        <p:sp>
          <p:nvSpPr>
            <p:cNvPr id="24" name="Скругленный прямоугольник 23"/>
            <p:cNvSpPr/>
            <p:nvPr/>
          </p:nvSpPr>
          <p:spPr>
            <a:xfrm>
              <a:off x="395536" y="5589240"/>
              <a:ext cx="2088232" cy="792088"/>
            </a:xfrm>
            <a:prstGeom prst="roundRect">
              <a:avLst/>
            </a:prstGeom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640735" y="5662118"/>
              <a:ext cx="159783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vl="0" algn="ctr"/>
              <a:r>
                <a:rPr lang="ru-RU" b="1" dirty="0">
                  <a:solidFill>
                    <a:schemeClr val="accent6">
                      <a:lumMod val="50000"/>
                    </a:schemeClr>
                  </a:solidFill>
                </a:rPr>
                <a:t>на каком этапе </a:t>
              </a:r>
              <a:endParaRPr lang="ru-RU" b="1" dirty="0" smtClean="0">
                <a:solidFill>
                  <a:schemeClr val="accent6">
                    <a:lumMod val="50000"/>
                  </a:schemeClr>
                </a:solidFill>
              </a:endParaRPr>
            </a:p>
            <a:p>
              <a:pPr lvl="0" algn="ctr"/>
              <a:r>
                <a:rPr lang="ru-RU" b="1" dirty="0" smtClean="0">
                  <a:solidFill>
                    <a:schemeClr val="accent6">
                      <a:lumMod val="50000"/>
                    </a:schemeClr>
                  </a:solidFill>
                </a:rPr>
                <a:t>лучше </a:t>
              </a:r>
              <a:r>
                <a:rPr lang="ru-RU" b="1" dirty="0">
                  <a:solidFill>
                    <a:schemeClr val="accent6">
                      <a:lumMod val="50000"/>
                    </a:schemeClr>
                  </a:solidFill>
                </a:rPr>
                <a:t>применить игру</a:t>
              </a:r>
              <a:endParaRPr lang="ru-RU" b="1" dirty="0" smtClean="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</p:grpSp>
      <p:grpSp>
        <p:nvGrpSpPr>
          <p:cNvPr id="26" name="Группа 25"/>
          <p:cNvGrpSpPr/>
          <p:nvPr/>
        </p:nvGrpSpPr>
        <p:grpSpPr>
          <a:xfrm>
            <a:off x="6300192" y="1844822"/>
            <a:ext cx="2376264" cy="792088"/>
            <a:chOff x="395536" y="5589240"/>
            <a:chExt cx="2088232" cy="792088"/>
          </a:xfrm>
        </p:grpSpPr>
        <p:sp>
          <p:nvSpPr>
            <p:cNvPr id="27" name="Скругленный прямоугольник 26"/>
            <p:cNvSpPr/>
            <p:nvPr/>
          </p:nvSpPr>
          <p:spPr>
            <a:xfrm>
              <a:off x="395536" y="5589240"/>
              <a:ext cx="2088232" cy="792088"/>
            </a:xfrm>
            <a:prstGeom prst="roundRect">
              <a:avLst/>
            </a:prstGeom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979760" y="5662118"/>
              <a:ext cx="91978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vl="0" algn="ctr"/>
              <a:r>
                <a:rPr lang="ru-RU" b="1" dirty="0" smtClean="0">
                  <a:solidFill>
                    <a:schemeClr val="accent6">
                      <a:lumMod val="50000"/>
                    </a:schemeClr>
                  </a:solidFill>
                </a:rPr>
                <a:t>подведение</a:t>
              </a:r>
            </a:p>
            <a:p>
              <a:pPr lvl="0" algn="ctr"/>
              <a:r>
                <a:rPr lang="ru-RU" b="1" dirty="0">
                  <a:solidFill>
                    <a:schemeClr val="accent6">
                      <a:lumMod val="50000"/>
                    </a:schemeClr>
                  </a:solidFill>
                </a:rPr>
                <a:t>и</a:t>
              </a:r>
              <a:r>
                <a:rPr lang="ru-RU" b="1" dirty="0" smtClean="0">
                  <a:solidFill>
                    <a:schemeClr val="accent6">
                      <a:lumMod val="50000"/>
                    </a:schemeClr>
                  </a:solidFill>
                </a:rPr>
                <a:t>тогов игры</a:t>
              </a:r>
            </a:p>
          </p:txBody>
        </p:sp>
      </p:grpSp>
      <p:grpSp>
        <p:nvGrpSpPr>
          <p:cNvPr id="29" name="Группа 28"/>
          <p:cNvGrpSpPr/>
          <p:nvPr/>
        </p:nvGrpSpPr>
        <p:grpSpPr>
          <a:xfrm>
            <a:off x="6300192" y="5661248"/>
            <a:ext cx="2376264" cy="792088"/>
            <a:chOff x="395536" y="5589240"/>
            <a:chExt cx="2088232" cy="792088"/>
          </a:xfrm>
        </p:grpSpPr>
        <p:sp>
          <p:nvSpPr>
            <p:cNvPr id="30" name="Скругленный прямоугольник 29"/>
            <p:cNvSpPr/>
            <p:nvPr/>
          </p:nvSpPr>
          <p:spPr>
            <a:xfrm>
              <a:off x="395536" y="5589240"/>
              <a:ext cx="2088232" cy="792088"/>
            </a:xfrm>
            <a:prstGeom prst="roundRect">
              <a:avLst/>
            </a:prstGeom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948439" y="5800618"/>
              <a:ext cx="98242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vl="0" algn="ctr"/>
              <a:r>
                <a:rPr lang="ru-RU" b="1" dirty="0" smtClean="0">
                  <a:solidFill>
                    <a:schemeClr val="accent6">
                      <a:lumMod val="50000"/>
                    </a:schemeClr>
                  </a:solidFill>
                </a:rPr>
                <a:t>ВЫВОДЫ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90897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учитель\Desktop\игровые технологии\фото вотум плай\P110093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91904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учитель\Desktop\игровые технологии\научная работа Votum\фото для Сергея\P110089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949643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Z:\---W-O-R-K----\2015\Презентации\11 - Гильфанова. Игровые технологии\слайды\04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4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923928" y="1506605"/>
            <a:ext cx="402257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Votum</a:t>
            </a:r>
            <a:r>
              <a:rPr lang="en-US" sz="4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4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e-rating</a:t>
            </a:r>
            <a:endParaRPr lang="ru-RU" sz="48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62419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Z:\---W-O-R-K----\2015\Презентации\11 - Гильфанова. Игровые технологии\слайды\04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971600" y="807039"/>
            <a:ext cx="2331023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600" b="1" dirty="0" smtClean="0">
                <a:solidFill>
                  <a:schemeClr val="accent6">
                    <a:lumMod val="50000"/>
                  </a:schemeClr>
                </a:solidFill>
              </a:rPr>
              <a:t>Определение: </a:t>
            </a:r>
            <a:endParaRPr lang="ru-RU" sz="26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461698" y="1994167"/>
            <a:ext cx="8233461" cy="4362450"/>
            <a:chOff x="461698" y="1994167"/>
            <a:chExt cx="8233461" cy="4362450"/>
          </a:xfrm>
        </p:grpSpPr>
        <p:grpSp>
          <p:nvGrpSpPr>
            <p:cNvPr id="5" name="Группа 4"/>
            <p:cNvGrpSpPr/>
            <p:nvPr/>
          </p:nvGrpSpPr>
          <p:grpSpPr>
            <a:xfrm>
              <a:off x="461698" y="2564904"/>
              <a:ext cx="6435731" cy="3672408"/>
              <a:chOff x="528460" y="2395452"/>
              <a:chExt cx="6624739" cy="5485990"/>
            </a:xfrm>
          </p:grpSpPr>
          <p:sp>
            <p:nvSpPr>
              <p:cNvPr id="6" name="Скругленный прямоугольник 5"/>
              <p:cNvSpPr/>
              <p:nvPr/>
            </p:nvSpPr>
            <p:spPr>
              <a:xfrm>
                <a:off x="528460" y="2395452"/>
                <a:ext cx="6624739" cy="5485990"/>
              </a:xfrm>
              <a:prstGeom prst="roundRect">
                <a:avLst/>
              </a:prstGeom>
              <a:effectLst>
                <a:outerShdw blurRad="76200" dir="18900000" sy="23000" kx="-1200000" algn="bl" rotWithShape="0">
                  <a:prstClr val="black">
                    <a:alpha val="20000"/>
                  </a:prstClr>
                </a:outerShdw>
              </a:effectLst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7" name="TextBox 6"/>
              <p:cNvSpPr txBox="1"/>
              <p:nvPr/>
            </p:nvSpPr>
            <p:spPr>
              <a:xfrm>
                <a:off x="685017" y="2858132"/>
                <a:ext cx="5770336" cy="47356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2400" b="1" dirty="0">
                    <a:solidFill>
                      <a:schemeClr val="accent6">
                        <a:lumMod val="50000"/>
                      </a:schemeClr>
                    </a:solidFill>
                  </a:rPr>
                  <a:t>Система интерактивного мониторинга </a:t>
                </a:r>
                <a:endParaRPr lang="en-US" sz="2400" b="1" dirty="0" smtClean="0">
                  <a:solidFill>
                    <a:schemeClr val="accent6">
                      <a:lumMod val="50000"/>
                    </a:schemeClr>
                  </a:solidFill>
                </a:endParaRPr>
              </a:p>
              <a:p>
                <a:r>
                  <a:rPr lang="ru-RU" sz="2400" b="1" dirty="0" smtClean="0">
                    <a:solidFill>
                      <a:schemeClr val="accent6">
                        <a:lumMod val="50000"/>
                      </a:schemeClr>
                    </a:solidFill>
                  </a:rPr>
                  <a:t>и </a:t>
                </a:r>
                <a:r>
                  <a:rPr lang="ru-RU" sz="2400" b="1" dirty="0">
                    <a:solidFill>
                      <a:schemeClr val="accent6">
                        <a:lumMod val="50000"/>
                      </a:schemeClr>
                    </a:solidFill>
                  </a:rPr>
                  <a:t>анализа качества знаний. </a:t>
                </a:r>
                <a:endParaRPr lang="en-US" sz="2400" b="1" dirty="0" smtClean="0">
                  <a:solidFill>
                    <a:schemeClr val="accent6">
                      <a:lumMod val="50000"/>
                    </a:schemeClr>
                  </a:solidFill>
                </a:endParaRPr>
              </a:p>
              <a:p>
                <a:endParaRPr lang="en-US" sz="800" b="1" dirty="0">
                  <a:solidFill>
                    <a:schemeClr val="accent6">
                      <a:lumMod val="50000"/>
                    </a:schemeClr>
                  </a:solidFill>
                </a:endParaRPr>
              </a:p>
              <a:p>
                <a:r>
                  <a:rPr lang="ru-RU" sz="2400" b="1" dirty="0" smtClean="0">
                    <a:solidFill>
                      <a:schemeClr val="accent6">
                        <a:lumMod val="50000"/>
                      </a:schemeClr>
                    </a:solidFill>
                  </a:rPr>
                  <a:t>Применяемые </a:t>
                </a:r>
                <a:r>
                  <a:rPr lang="ru-RU" sz="2400" b="1" dirty="0">
                    <a:solidFill>
                      <a:schemeClr val="accent6">
                        <a:lumMod val="50000"/>
                      </a:schemeClr>
                    </a:solidFill>
                  </a:rPr>
                  <a:t>в ней интерактивные методы </a:t>
                </a:r>
                <a:endParaRPr lang="en-US" sz="2400" b="1" dirty="0" smtClean="0">
                  <a:solidFill>
                    <a:schemeClr val="accent6">
                      <a:lumMod val="50000"/>
                    </a:schemeClr>
                  </a:solidFill>
                </a:endParaRPr>
              </a:p>
              <a:p>
                <a:r>
                  <a:rPr lang="ru-RU" sz="2400" b="1" dirty="0" smtClean="0">
                    <a:solidFill>
                      <a:schemeClr val="accent6">
                        <a:lumMod val="50000"/>
                      </a:schemeClr>
                    </a:solidFill>
                  </a:rPr>
                  <a:t>соответствуют </a:t>
                </a:r>
                <a:r>
                  <a:rPr lang="ru-RU" sz="2400" b="1" dirty="0">
                    <a:solidFill>
                      <a:schemeClr val="accent6">
                        <a:lumMod val="50000"/>
                      </a:schemeClr>
                    </a:solidFill>
                  </a:rPr>
                  <a:t>тому способу восприятия </a:t>
                </a:r>
                <a:endParaRPr lang="en-US" sz="2400" b="1" dirty="0" smtClean="0">
                  <a:solidFill>
                    <a:schemeClr val="accent6">
                      <a:lumMod val="50000"/>
                    </a:schemeClr>
                  </a:solidFill>
                </a:endParaRPr>
              </a:p>
              <a:p>
                <a:r>
                  <a:rPr lang="ru-RU" sz="2400" b="1" dirty="0" smtClean="0">
                    <a:solidFill>
                      <a:schemeClr val="accent6">
                        <a:lumMod val="50000"/>
                      </a:schemeClr>
                    </a:solidFill>
                  </a:rPr>
                  <a:t>информации</a:t>
                </a:r>
                <a:r>
                  <a:rPr lang="ru-RU" sz="2400" b="1" dirty="0">
                    <a:solidFill>
                      <a:schemeClr val="accent6">
                        <a:lumMod val="50000"/>
                      </a:schemeClr>
                    </a:solidFill>
                  </a:rPr>
                  <a:t>, которым отличается </a:t>
                </a:r>
                <a:endParaRPr lang="en-US" sz="2400" b="1" dirty="0" smtClean="0">
                  <a:solidFill>
                    <a:schemeClr val="accent6">
                      <a:lumMod val="50000"/>
                    </a:schemeClr>
                  </a:solidFill>
                </a:endParaRPr>
              </a:p>
              <a:p>
                <a:r>
                  <a:rPr lang="ru-RU" sz="2400" b="1" dirty="0" smtClean="0">
                    <a:solidFill>
                      <a:schemeClr val="accent6">
                        <a:lumMod val="50000"/>
                      </a:schemeClr>
                    </a:solidFill>
                  </a:rPr>
                  <a:t>новое </a:t>
                </a:r>
                <a:r>
                  <a:rPr lang="ru-RU" sz="2400" b="1" dirty="0">
                    <a:solidFill>
                      <a:schemeClr val="accent6">
                        <a:lumMod val="50000"/>
                      </a:schemeClr>
                    </a:solidFill>
                  </a:rPr>
                  <a:t>поколение учащихся, </a:t>
                </a:r>
                <a:endParaRPr lang="en-US" sz="2400" b="1" dirty="0" smtClean="0">
                  <a:solidFill>
                    <a:schemeClr val="accent6">
                      <a:lumMod val="50000"/>
                    </a:schemeClr>
                  </a:solidFill>
                </a:endParaRPr>
              </a:p>
              <a:p>
                <a:r>
                  <a:rPr lang="ru-RU" sz="2400" b="1" dirty="0" smtClean="0">
                    <a:solidFill>
                      <a:schemeClr val="accent6">
                        <a:lumMod val="50000"/>
                      </a:schemeClr>
                    </a:solidFill>
                  </a:rPr>
                  <a:t>выросшее </a:t>
                </a:r>
                <a:r>
                  <a:rPr lang="ru-RU" sz="2400" b="1" dirty="0">
                    <a:solidFill>
                      <a:schemeClr val="accent6">
                        <a:lumMod val="50000"/>
                      </a:schemeClr>
                    </a:solidFill>
                  </a:rPr>
                  <a:t>на ТВ, компьютерах </a:t>
                </a:r>
                <a:endParaRPr lang="en-US" sz="2400" b="1" dirty="0" smtClean="0">
                  <a:solidFill>
                    <a:schemeClr val="accent6">
                      <a:lumMod val="50000"/>
                    </a:schemeClr>
                  </a:solidFill>
                </a:endParaRPr>
              </a:p>
              <a:p>
                <a:r>
                  <a:rPr lang="ru-RU" sz="2400" b="1" dirty="0" smtClean="0">
                    <a:solidFill>
                      <a:schemeClr val="accent6">
                        <a:lumMod val="50000"/>
                      </a:schemeClr>
                    </a:solidFill>
                  </a:rPr>
                  <a:t>и </a:t>
                </a:r>
                <a:r>
                  <a:rPr lang="ru-RU" sz="2400" b="1" dirty="0">
                    <a:solidFill>
                      <a:schemeClr val="accent6">
                        <a:lumMod val="50000"/>
                      </a:schemeClr>
                    </a:solidFill>
                  </a:rPr>
                  <a:t>мобильных телефонах.</a:t>
                </a:r>
              </a:p>
            </p:txBody>
          </p:sp>
        </p:grpSp>
        <p:pic>
          <p:nvPicPr>
            <p:cNvPr id="4098" name="Picture 2" descr="Z:\---W-O-R-K----\2015\Презентации\11 - Гильфанова. Игровые технологии\слайды\Untitled-3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28184" y="1994167"/>
              <a:ext cx="2466975" cy="43624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595386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-3648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25543" y="809824"/>
            <a:ext cx="2241447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600" b="1" dirty="0" smtClean="0">
                <a:solidFill>
                  <a:schemeClr val="accent6">
                    <a:lumMod val="50000"/>
                  </a:schemeClr>
                </a:solidFill>
              </a:rPr>
              <a:t>Достоинства: </a:t>
            </a:r>
            <a:endParaRPr lang="ru-RU" sz="26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grpSp>
        <p:nvGrpSpPr>
          <p:cNvPr id="17" name="Группа 16"/>
          <p:cNvGrpSpPr/>
          <p:nvPr/>
        </p:nvGrpSpPr>
        <p:grpSpPr>
          <a:xfrm>
            <a:off x="539553" y="2252978"/>
            <a:ext cx="5040559" cy="1647984"/>
            <a:chOff x="539552" y="1437328"/>
            <a:chExt cx="4173584" cy="3573353"/>
          </a:xfrm>
        </p:grpSpPr>
        <p:sp>
          <p:nvSpPr>
            <p:cNvPr id="18" name="Скругленный прямоугольник 17"/>
            <p:cNvSpPr/>
            <p:nvPr/>
          </p:nvSpPr>
          <p:spPr>
            <a:xfrm>
              <a:off x="539552" y="1437328"/>
              <a:ext cx="4173584" cy="3174535"/>
            </a:xfrm>
            <a:prstGeom prst="roundRect">
              <a:avLst/>
            </a:prstGeom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697955" y="1473686"/>
              <a:ext cx="3882684" cy="3536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/>
              <a:r>
                <a:rPr lang="ru-RU" sz="2000" b="1" dirty="0">
                  <a:solidFill>
                    <a:schemeClr val="accent6">
                      <a:lumMod val="50000"/>
                    </a:schemeClr>
                  </a:solidFill>
                </a:rPr>
                <a:t>вовлечь учащихся в процесс обучения, используя в тестах и презентациях текстовую информацию, графику, формулы, видео и аудиофайлы</a:t>
              </a:r>
              <a:endParaRPr lang="ru-RU" sz="1600" b="1" dirty="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</p:grpSp>
      <p:grpSp>
        <p:nvGrpSpPr>
          <p:cNvPr id="13" name="Группа 12"/>
          <p:cNvGrpSpPr/>
          <p:nvPr/>
        </p:nvGrpSpPr>
        <p:grpSpPr>
          <a:xfrm>
            <a:off x="4429457" y="3236472"/>
            <a:ext cx="4490044" cy="2054026"/>
            <a:chOff x="539552" y="1437328"/>
            <a:chExt cx="4173584" cy="4453781"/>
          </a:xfrm>
        </p:grpSpPr>
        <p:sp>
          <p:nvSpPr>
            <p:cNvPr id="20" name="Скругленный прямоугольник 19"/>
            <p:cNvSpPr/>
            <p:nvPr/>
          </p:nvSpPr>
          <p:spPr>
            <a:xfrm>
              <a:off x="539552" y="1437328"/>
              <a:ext cx="4173584" cy="4453781"/>
            </a:xfrm>
            <a:prstGeom prst="roundRect">
              <a:avLst/>
            </a:prstGeom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697955" y="1923454"/>
              <a:ext cx="3882684" cy="3536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/>
              <a:r>
                <a:rPr lang="ru-RU" sz="2000" b="1" dirty="0">
                  <a:solidFill>
                    <a:schemeClr val="accent6">
                      <a:lumMod val="50000"/>
                    </a:schemeClr>
                  </a:solidFill>
                </a:rPr>
                <a:t>оперативно перейти </a:t>
              </a:r>
              <a:r>
                <a:rPr lang="ru-RU" sz="2000" b="1" dirty="0" smtClean="0">
                  <a:solidFill>
                    <a:schemeClr val="accent6">
                      <a:lumMod val="50000"/>
                    </a:schemeClr>
                  </a:solidFill>
                </a:rPr>
                <a:t/>
              </a:r>
              <a:br>
                <a:rPr lang="ru-RU" sz="2000" b="1" dirty="0" smtClean="0">
                  <a:solidFill>
                    <a:schemeClr val="accent6">
                      <a:lumMod val="50000"/>
                    </a:schemeClr>
                  </a:solidFill>
                </a:rPr>
              </a:br>
              <a:r>
                <a:rPr lang="ru-RU" sz="2000" b="1" dirty="0" smtClean="0">
                  <a:solidFill>
                    <a:schemeClr val="accent6">
                      <a:lumMod val="50000"/>
                    </a:schemeClr>
                  </a:solidFill>
                </a:rPr>
                <a:t>от </a:t>
              </a:r>
              <a:r>
                <a:rPr lang="ru-RU" sz="2000" b="1" dirty="0">
                  <a:solidFill>
                    <a:schemeClr val="accent6">
                      <a:lumMod val="50000"/>
                    </a:schemeClr>
                  </a:solidFill>
                </a:rPr>
                <a:t>изучаемой темы к тестам </a:t>
              </a:r>
              <a:r>
                <a:rPr lang="ru-RU" sz="2000" b="1" dirty="0" smtClean="0">
                  <a:solidFill>
                    <a:schemeClr val="accent6">
                      <a:lumMod val="50000"/>
                    </a:schemeClr>
                  </a:solidFill>
                </a:rPr>
                <a:t/>
              </a:r>
              <a:br>
                <a:rPr lang="ru-RU" sz="2000" b="1" dirty="0" smtClean="0">
                  <a:solidFill>
                    <a:schemeClr val="accent6">
                      <a:lumMod val="50000"/>
                    </a:schemeClr>
                  </a:solidFill>
                </a:rPr>
              </a:br>
              <a:r>
                <a:rPr lang="ru-RU" sz="2000" b="1" dirty="0" smtClean="0">
                  <a:solidFill>
                    <a:schemeClr val="accent6">
                      <a:lumMod val="50000"/>
                    </a:schemeClr>
                  </a:solidFill>
                </a:rPr>
                <a:t>для </a:t>
              </a:r>
              <a:r>
                <a:rPr lang="ru-RU" sz="2000" b="1" dirty="0">
                  <a:solidFill>
                    <a:schemeClr val="accent6">
                      <a:lumMod val="50000"/>
                    </a:schemeClr>
                  </a:solidFill>
                </a:rPr>
                <a:t>организации контроля качества усвоения материала </a:t>
              </a:r>
              <a:r>
                <a:rPr lang="ru-RU" sz="2000" b="1" dirty="0" smtClean="0">
                  <a:solidFill>
                    <a:schemeClr val="accent6">
                      <a:lumMod val="50000"/>
                    </a:schemeClr>
                  </a:solidFill>
                </a:rPr>
                <a:t>в игровом </a:t>
              </a:r>
              <a:r>
                <a:rPr lang="ru-RU" sz="2000" b="1" dirty="0">
                  <a:solidFill>
                    <a:schemeClr val="accent6">
                      <a:lumMod val="50000"/>
                    </a:schemeClr>
                  </a:solidFill>
                </a:rPr>
                <a:t>режиме соревнование</a:t>
              </a:r>
              <a:endParaRPr lang="ru-RU" sz="1600" b="1" dirty="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</p:grpSp>
      <p:grpSp>
        <p:nvGrpSpPr>
          <p:cNvPr id="25" name="Группа 24"/>
          <p:cNvGrpSpPr/>
          <p:nvPr/>
        </p:nvGrpSpPr>
        <p:grpSpPr>
          <a:xfrm>
            <a:off x="1846265" y="5229200"/>
            <a:ext cx="4885974" cy="925558"/>
            <a:chOff x="539552" y="1437328"/>
            <a:chExt cx="4173584" cy="3174535"/>
          </a:xfrm>
        </p:grpSpPr>
        <p:sp>
          <p:nvSpPr>
            <p:cNvPr id="26" name="Скругленный прямоугольник 25"/>
            <p:cNvSpPr/>
            <p:nvPr/>
          </p:nvSpPr>
          <p:spPr>
            <a:xfrm>
              <a:off x="539552" y="1437328"/>
              <a:ext cx="4173584" cy="3174535"/>
            </a:xfrm>
            <a:prstGeom prst="roundRect">
              <a:avLst/>
            </a:prstGeom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685001" y="1589776"/>
              <a:ext cx="3882684" cy="15349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/>
              <a:r>
                <a:rPr lang="ru-RU" sz="2000" b="1" dirty="0">
                  <a:solidFill>
                    <a:schemeClr val="accent6">
                      <a:lumMod val="50000"/>
                    </a:schemeClr>
                  </a:solidFill>
                </a:rPr>
                <a:t>получить ответную реакцию класса, организовать дискуссию</a:t>
              </a:r>
              <a:endParaRPr lang="ru-RU" sz="1600" b="1" dirty="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20851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-3648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25543" y="809824"/>
            <a:ext cx="2241447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600" b="1" dirty="0" smtClean="0">
                <a:solidFill>
                  <a:schemeClr val="accent6">
                    <a:lumMod val="50000"/>
                  </a:schemeClr>
                </a:solidFill>
              </a:rPr>
              <a:t>Достоинства: </a:t>
            </a:r>
            <a:endParaRPr lang="ru-RU" sz="26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grpSp>
        <p:nvGrpSpPr>
          <p:cNvPr id="17" name="Группа 16"/>
          <p:cNvGrpSpPr/>
          <p:nvPr/>
        </p:nvGrpSpPr>
        <p:grpSpPr>
          <a:xfrm>
            <a:off x="379533" y="2060930"/>
            <a:ext cx="5040559" cy="778180"/>
            <a:chOff x="539552" y="1437328"/>
            <a:chExt cx="4173584" cy="3174535"/>
          </a:xfrm>
        </p:grpSpPr>
        <p:sp>
          <p:nvSpPr>
            <p:cNvPr id="18" name="Скругленный прямоугольник 17"/>
            <p:cNvSpPr/>
            <p:nvPr/>
          </p:nvSpPr>
          <p:spPr>
            <a:xfrm>
              <a:off x="539552" y="1437328"/>
              <a:ext cx="4173584" cy="3174535"/>
            </a:xfrm>
            <a:prstGeom prst="roundRect">
              <a:avLst/>
            </a:prstGeom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697955" y="1473686"/>
              <a:ext cx="3882684" cy="15349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/>
              <a:r>
                <a:rPr lang="ru-RU" sz="2000" b="1" dirty="0">
                  <a:solidFill>
                    <a:schemeClr val="accent6">
                      <a:lumMod val="50000"/>
                    </a:schemeClr>
                  </a:solidFill>
                </a:rPr>
                <a:t>проследить с компьютера учителя </a:t>
              </a:r>
              <a:r>
                <a:rPr lang="ru-RU" sz="2000" b="1" dirty="0" smtClean="0">
                  <a:solidFill>
                    <a:schemeClr val="accent6">
                      <a:lumMod val="50000"/>
                    </a:schemeClr>
                  </a:solidFill>
                </a:rPr>
                <a:t/>
              </a:r>
              <a:br>
                <a:rPr lang="ru-RU" sz="2000" b="1" dirty="0" smtClean="0">
                  <a:solidFill>
                    <a:schemeClr val="accent6">
                      <a:lumMod val="50000"/>
                    </a:schemeClr>
                  </a:solidFill>
                </a:rPr>
              </a:br>
              <a:r>
                <a:rPr lang="ru-RU" sz="2000" b="1" dirty="0" smtClean="0">
                  <a:solidFill>
                    <a:schemeClr val="accent6">
                      <a:lumMod val="50000"/>
                    </a:schemeClr>
                  </a:solidFill>
                </a:rPr>
                <a:t>за </a:t>
              </a:r>
              <a:r>
                <a:rPr lang="ru-RU" sz="2000" b="1" dirty="0">
                  <a:solidFill>
                    <a:schemeClr val="accent6">
                      <a:lumMod val="50000"/>
                    </a:schemeClr>
                  </a:solidFill>
                </a:rPr>
                <a:t>выполнением заданий</a:t>
              </a:r>
              <a:endParaRPr lang="ru-RU" sz="1600" b="1" dirty="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</p:grpSp>
      <p:grpSp>
        <p:nvGrpSpPr>
          <p:cNvPr id="13" name="Группа 12"/>
          <p:cNvGrpSpPr/>
          <p:nvPr/>
        </p:nvGrpSpPr>
        <p:grpSpPr>
          <a:xfrm>
            <a:off x="2899812" y="2989829"/>
            <a:ext cx="6026380" cy="1027013"/>
            <a:chOff x="539552" y="1437328"/>
            <a:chExt cx="4173584" cy="4453781"/>
          </a:xfrm>
        </p:grpSpPr>
        <p:sp>
          <p:nvSpPr>
            <p:cNvPr id="20" name="Скругленный прямоугольник 19"/>
            <p:cNvSpPr/>
            <p:nvPr/>
          </p:nvSpPr>
          <p:spPr>
            <a:xfrm>
              <a:off x="539552" y="1437328"/>
              <a:ext cx="4173584" cy="4453781"/>
            </a:xfrm>
            <a:prstGeom prst="roundRect">
              <a:avLst/>
            </a:prstGeom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697955" y="1923454"/>
              <a:ext cx="3882684" cy="22022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/>
              <a:r>
                <a:rPr lang="ru-RU" sz="2000" b="1" dirty="0">
                  <a:solidFill>
                    <a:schemeClr val="accent6">
                      <a:lumMod val="50000"/>
                    </a:schemeClr>
                  </a:solidFill>
                </a:rPr>
                <a:t>установить таймер для решения игровых заданий , ограничения по времени на ответ</a:t>
              </a:r>
              <a:endParaRPr lang="ru-RU" sz="1600" b="1" dirty="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</p:grpSp>
      <p:grpSp>
        <p:nvGrpSpPr>
          <p:cNvPr id="22" name="Группа 21"/>
          <p:cNvGrpSpPr/>
          <p:nvPr/>
        </p:nvGrpSpPr>
        <p:grpSpPr>
          <a:xfrm>
            <a:off x="4858153" y="4149080"/>
            <a:ext cx="4104455" cy="936104"/>
            <a:chOff x="539552" y="1226832"/>
            <a:chExt cx="4173584" cy="3174535"/>
          </a:xfrm>
        </p:grpSpPr>
        <p:sp>
          <p:nvSpPr>
            <p:cNvPr id="23" name="Скругленный прямоугольник 22"/>
            <p:cNvSpPr/>
            <p:nvPr/>
          </p:nvSpPr>
          <p:spPr>
            <a:xfrm>
              <a:off x="539552" y="1226832"/>
              <a:ext cx="4173584" cy="3174535"/>
            </a:xfrm>
            <a:prstGeom prst="roundRect">
              <a:avLst/>
            </a:prstGeom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715996" y="1468768"/>
              <a:ext cx="3882684" cy="15349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/>
              <a:r>
                <a:rPr lang="ru-RU" sz="2000" b="1" dirty="0">
                  <a:solidFill>
                    <a:schemeClr val="accent6">
                      <a:lumMod val="50000"/>
                    </a:schemeClr>
                  </a:solidFill>
                </a:rPr>
                <a:t>мгновенно получать </a:t>
              </a:r>
              <a:r>
                <a:rPr lang="ru-RU" sz="2000" b="1" dirty="0" smtClean="0">
                  <a:solidFill>
                    <a:schemeClr val="accent6">
                      <a:lumMod val="50000"/>
                    </a:schemeClr>
                  </a:solidFill>
                </a:rPr>
                <a:t/>
              </a:r>
              <a:br>
                <a:rPr lang="ru-RU" sz="2000" b="1" dirty="0" smtClean="0">
                  <a:solidFill>
                    <a:schemeClr val="accent6">
                      <a:lumMod val="50000"/>
                    </a:schemeClr>
                  </a:solidFill>
                </a:rPr>
              </a:br>
              <a:r>
                <a:rPr lang="ru-RU" sz="2000" b="1" dirty="0" smtClean="0">
                  <a:solidFill>
                    <a:schemeClr val="accent6">
                      <a:lumMod val="50000"/>
                    </a:schemeClr>
                  </a:solidFill>
                </a:rPr>
                <a:t>результаты </a:t>
              </a:r>
              <a:r>
                <a:rPr lang="ru-RU" sz="2000" b="1" dirty="0">
                  <a:solidFill>
                    <a:schemeClr val="accent6">
                      <a:lumMod val="50000"/>
                    </a:schemeClr>
                  </a:solidFill>
                </a:rPr>
                <a:t>тестирования</a:t>
              </a:r>
              <a:endParaRPr lang="ru-RU" sz="1600" b="1" dirty="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</p:grpSp>
      <p:grpSp>
        <p:nvGrpSpPr>
          <p:cNvPr id="25" name="Группа 24"/>
          <p:cNvGrpSpPr/>
          <p:nvPr/>
        </p:nvGrpSpPr>
        <p:grpSpPr>
          <a:xfrm>
            <a:off x="4630420" y="5167850"/>
            <a:ext cx="4104455" cy="1172381"/>
            <a:chOff x="539552" y="1437328"/>
            <a:chExt cx="4173584" cy="3174535"/>
          </a:xfrm>
        </p:grpSpPr>
        <p:sp>
          <p:nvSpPr>
            <p:cNvPr id="26" name="Скругленный прямоугольник 25"/>
            <p:cNvSpPr/>
            <p:nvPr/>
          </p:nvSpPr>
          <p:spPr>
            <a:xfrm>
              <a:off x="539552" y="1437328"/>
              <a:ext cx="4173584" cy="3174535"/>
            </a:xfrm>
            <a:prstGeom prst="roundRect">
              <a:avLst/>
            </a:prstGeom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685001" y="1589776"/>
              <a:ext cx="3882684" cy="22022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/>
              <a:r>
                <a:rPr lang="ru-RU" sz="2000" b="1" dirty="0">
                  <a:solidFill>
                    <a:schemeClr val="accent6">
                      <a:lumMod val="50000"/>
                    </a:schemeClr>
                  </a:solidFill>
                </a:rPr>
                <a:t>анализировать результаты вместе с учениками, работать над ошибками</a:t>
              </a:r>
              <a:endParaRPr lang="ru-RU" sz="1600" b="1" dirty="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17932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-3648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27916" y="620688"/>
            <a:ext cx="3853940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600" b="1" dirty="0" smtClean="0">
                <a:solidFill>
                  <a:schemeClr val="accent6">
                    <a:lumMod val="50000"/>
                  </a:schemeClr>
                </a:solidFill>
              </a:rPr>
              <a:t>Функции</a:t>
            </a:r>
          </a:p>
          <a:p>
            <a:r>
              <a:rPr lang="ru-RU" sz="2600" b="1" dirty="0" smtClean="0">
                <a:solidFill>
                  <a:schemeClr val="accent6">
                    <a:lumMod val="50000"/>
                  </a:schemeClr>
                </a:solidFill>
              </a:rPr>
              <a:t>Результаты деятельности</a:t>
            </a:r>
            <a:endParaRPr lang="ru-RU" sz="26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grpSp>
        <p:nvGrpSpPr>
          <p:cNvPr id="13" name="Группа 12"/>
          <p:cNvGrpSpPr/>
          <p:nvPr/>
        </p:nvGrpSpPr>
        <p:grpSpPr>
          <a:xfrm>
            <a:off x="457309" y="1916832"/>
            <a:ext cx="5297434" cy="962954"/>
            <a:chOff x="-1125236" y="5589240"/>
            <a:chExt cx="3609004" cy="542028"/>
          </a:xfrm>
        </p:grpSpPr>
        <p:sp>
          <p:nvSpPr>
            <p:cNvPr id="20" name="Скругленный прямоугольник 19"/>
            <p:cNvSpPr/>
            <p:nvPr/>
          </p:nvSpPr>
          <p:spPr>
            <a:xfrm>
              <a:off x="-1125236" y="5589240"/>
              <a:ext cx="3609004" cy="515194"/>
            </a:xfrm>
            <a:prstGeom prst="roundRect">
              <a:avLst/>
            </a:prstGeom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-1027122" y="5594157"/>
              <a:ext cx="3335889" cy="5371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ru-RU" sz="2400" b="1" dirty="0">
                  <a:solidFill>
                    <a:schemeClr val="accent6">
                      <a:lumMod val="50000"/>
                    </a:schemeClr>
                  </a:solidFill>
                </a:rPr>
                <a:t>Информационная </a:t>
              </a:r>
              <a:r>
                <a:rPr lang="ru-RU" sz="2400" b="1" dirty="0" smtClean="0">
                  <a:solidFill>
                    <a:schemeClr val="accent6">
                      <a:lumMod val="50000"/>
                    </a:schemeClr>
                  </a:solidFill>
                </a:rPr>
                <a:t/>
              </a:r>
              <a:br>
                <a:rPr lang="ru-RU" sz="2400" b="1" dirty="0" smtClean="0">
                  <a:solidFill>
                    <a:schemeClr val="accent6">
                      <a:lumMod val="50000"/>
                    </a:schemeClr>
                  </a:solidFill>
                </a:rPr>
              </a:br>
              <a:r>
                <a:rPr lang="ru-RU" sz="2400" dirty="0" smtClean="0">
                  <a:solidFill>
                    <a:schemeClr val="accent6">
                      <a:lumMod val="50000"/>
                    </a:schemeClr>
                  </a:solidFill>
                </a:rPr>
                <a:t>(</a:t>
              </a:r>
              <a:r>
                <a:rPr lang="ru-RU" sz="2400" dirty="0">
                  <a:solidFill>
                    <a:schemeClr val="accent6">
                      <a:lumMod val="50000"/>
                    </a:schemeClr>
                  </a:solidFill>
                </a:rPr>
                <a:t>учётно-контрольная функция)</a:t>
              </a:r>
              <a:endParaRPr lang="ru-RU" dirty="0" smtClean="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</p:grpSp>
      <p:grpSp>
        <p:nvGrpSpPr>
          <p:cNvPr id="14" name="Группа 13"/>
          <p:cNvGrpSpPr/>
          <p:nvPr/>
        </p:nvGrpSpPr>
        <p:grpSpPr>
          <a:xfrm>
            <a:off x="3345821" y="2879786"/>
            <a:ext cx="5297434" cy="915281"/>
            <a:chOff x="-1125236" y="5589240"/>
            <a:chExt cx="3609004" cy="515194"/>
          </a:xfrm>
        </p:grpSpPr>
        <p:sp>
          <p:nvSpPr>
            <p:cNvPr id="15" name="Скругленный прямоугольник 14"/>
            <p:cNvSpPr/>
            <p:nvPr/>
          </p:nvSpPr>
          <p:spPr>
            <a:xfrm>
              <a:off x="-1125236" y="5589240"/>
              <a:ext cx="3609004" cy="515194"/>
            </a:xfrm>
            <a:prstGeom prst="roundRect">
              <a:avLst/>
            </a:prstGeom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-1027122" y="5594157"/>
              <a:ext cx="3335889" cy="4677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ru-RU" sz="2400" b="1" dirty="0">
                  <a:solidFill>
                    <a:schemeClr val="accent6">
                      <a:lumMod val="50000"/>
                    </a:schemeClr>
                  </a:solidFill>
                </a:rPr>
                <a:t>Диагностическая </a:t>
              </a:r>
              <a:r>
                <a:rPr lang="ru-RU" sz="2400" b="1" dirty="0" smtClean="0">
                  <a:solidFill>
                    <a:schemeClr val="accent6">
                      <a:lumMod val="50000"/>
                    </a:schemeClr>
                  </a:solidFill>
                </a:rPr>
                <a:t/>
              </a:r>
              <a:br>
                <a:rPr lang="ru-RU" sz="2400" b="1" dirty="0" smtClean="0">
                  <a:solidFill>
                    <a:schemeClr val="accent6">
                      <a:lumMod val="50000"/>
                    </a:schemeClr>
                  </a:solidFill>
                </a:rPr>
              </a:br>
              <a:r>
                <a:rPr lang="ru-RU" sz="2400" dirty="0">
                  <a:solidFill>
                    <a:schemeClr val="accent6">
                      <a:lumMod val="50000"/>
                    </a:schemeClr>
                  </a:solidFill>
                </a:rPr>
                <a:t>(контрольно-корректирующая)</a:t>
              </a:r>
              <a:endParaRPr lang="ru-RU" dirty="0" smtClean="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</p:grpSp>
      <p:grpSp>
        <p:nvGrpSpPr>
          <p:cNvPr id="17" name="Группа 16"/>
          <p:cNvGrpSpPr/>
          <p:nvPr/>
        </p:nvGrpSpPr>
        <p:grpSpPr>
          <a:xfrm>
            <a:off x="499313" y="3846366"/>
            <a:ext cx="3744416" cy="915281"/>
            <a:chOff x="-1125236" y="5589240"/>
            <a:chExt cx="3609004" cy="515194"/>
          </a:xfrm>
        </p:grpSpPr>
        <p:sp>
          <p:nvSpPr>
            <p:cNvPr id="18" name="Скругленный прямоугольник 17"/>
            <p:cNvSpPr/>
            <p:nvPr/>
          </p:nvSpPr>
          <p:spPr>
            <a:xfrm>
              <a:off x="-1125236" y="5589240"/>
              <a:ext cx="3609004" cy="515194"/>
            </a:xfrm>
            <a:prstGeom prst="roundRect">
              <a:avLst/>
            </a:prstGeom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-1027122" y="5594157"/>
              <a:ext cx="3335889" cy="4677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ru-RU" sz="2400" b="1" dirty="0">
                  <a:solidFill>
                    <a:schemeClr val="accent6">
                      <a:lumMod val="50000"/>
                    </a:schemeClr>
                  </a:solidFill>
                </a:rPr>
                <a:t>Мотивационная </a:t>
              </a:r>
              <a:r>
                <a:rPr lang="ru-RU" sz="2400" b="1" dirty="0" smtClean="0">
                  <a:solidFill>
                    <a:schemeClr val="accent6">
                      <a:lumMod val="50000"/>
                    </a:schemeClr>
                  </a:solidFill>
                </a:rPr>
                <a:t/>
              </a:r>
              <a:br>
                <a:rPr lang="ru-RU" sz="2400" b="1" dirty="0" smtClean="0">
                  <a:solidFill>
                    <a:schemeClr val="accent6">
                      <a:lumMod val="50000"/>
                    </a:schemeClr>
                  </a:solidFill>
                </a:rPr>
              </a:br>
              <a:r>
                <a:rPr lang="ru-RU" sz="2400" dirty="0">
                  <a:solidFill>
                    <a:schemeClr val="accent6">
                      <a:lumMod val="50000"/>
                    </a:schemeClr>
                  </a:solidFill>
                </a:rPr>
                <a:t>(воспитательная)</a:t>
              </a:r>
              <a:endParaRPr lang="ru-RU" dirty="0" smtClean="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</p:grpSp>
      <p:grpSp>
        <p:nvGrpSpPr>
          <p:cNvPr id="28" name="Группа 27"/>
          <p:cNvGrpSpPr/>
          <p:nvPr/>
        </p:nvGrpSpPr>
        <p:grpSpPr>
          <a:xfrm>
            <a:off x="2659420" y="4799188"/>
            <a:ext cx="3744416" cy="915281"/>
            <a:chOff x="-1125236" y="5589240"/>
            <a:chExt cx="3609004" cy="515194"/>
          </a:xfrm>
        </p:grpSpPr>
        <p:sp>
          <p:nvSpPr>
            <p:cNvPr id="29" name="Скругленный прямоугольник 28"/>
            <p:cNvSpPr/>
            <p:nvPr/>
          </p:nvSpPr>
          <p:spPr>
            <a:xfrm>
              <a:off x="-1125236" y="5589240"/>
              <a:ext cx="3609004" cy="515194"/>
            </a:xfrm>
            <a:prstGeom prst="roundRect">
              <a:avLst/>
            </a:prstGeom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-988679" y="5723175"/>
              <a:ext cx="3335889" cy="2598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ru-RU" sz="2400" b="1" dirty="0">
                  <a:solidFill>
                    <a:schemeClr val="accent6">
                      <a:lumMod val="50000"/>
                    </a:schemeClr>
                  </a:solidFill>
                </a:rPr>
                <a:t>Аттестационная  </a:t>
              </a:r>
              <a:endParaRPr lang="ru-RU" dirty="0" smtClean="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</p:grpSp>
      <p:grpSp>
        <p:nvGrpSpPr>
          <p:cNvPr id="31" name="Группа 30"/>
          <p:cNvGrpSpPr/>
          <p:nvPr/>
        </p:nvGrpSpPr>
        <p:grpSpPr>
          <a:xfrm>
            <a:off x="4923104" y="5765271"/>
            <a:ext cx="3744416" cy="915281"/>
            <a:chOff x="-1125236" y="5589240"/>
            <a:chExt cx="3609004" cy="515194"/>
          </a:xfrm>
        </p:grpSpPr>
        <p:sp>
          <p:nvSpPr>
            <p:cNvPr id="32" name="Скругленный прямоугольник 31"/>
            <p:cNvSpPr/>
            <p:nvPr/>
          </p:nvSpPr>
          <p:spPr>
            <a:xfrm>
              <a:off x="-1125236" y="5589240"/>
              <a:ext cx="3609004" cy="515194"/>
            </a:xfrm>
            <a:prstGeom prst="roundRect">
              <a:avLst/>
            </a:prstGeom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-988679" y="5723175"/>
              <a:ext cx="3335889" cy="2598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ru-RU" sz="2400" b="1" dirty="0">
                  <a:solidFill>
                    <a:schemeClr val="accent6">
                      <a:lumMod val="50000"/>
                    </a:schemeClr>
                  </a:solidFill>
                </a:rPr>
                <a:t>Обучающая  </a:t>
              </a:r>
              <a:endParaRPr lang="ru-RU" dirty="0" smtClean="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46039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" y="2705"/>
            <a:ext cx="9143998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971599" y="764704"/>
            <a:ext cx="2050561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600" b="1" dirty="0" smtClean="0">
                <a:solidFill>
                  <a:schemeClr val="accent6">
                    <a:lumMod val="50000"/>
                  </a:schemeClr>
                </a:solidFill>
              </a:rPr>
              <a:t>Применение</a:t>
            </a:r>
            <a:endParaRPr lang="ru-RU" sz="26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grpSp>
        <p:nvGrpSpPr>
          <p:cNvPr id="8" name="Группа 7"/>
          <p:cNvGrpSpPr/>
          <p:nvPr/>
        </p:nvGrpSpPr>
        <p:grpSpPr>
          <a:xfrm>
            <a:off x="539552" y="2636912"/>
            <a:ext cx="8064896" cy="3037943"/>
            <a:chOff x="435261" y="5589236"/>
            <a:chExt cx="4770684" cy="3909658"/>
          </a:xfrm>
        </p:grpSpPr>
        <p:sp>
          <p:nvSpPr>
            <p:cNvPr id="9" name="Скругленный прямоугольник 8"/>
            <p:cNvSpPr/>
            <p:nvPr/>
          </p:nvSpPr>
          <p:spPr>
            <a:xfrm>
              <a:off x="435261" y="5589236"/>
              <a:ext cx="4770684" cy="3909658"/>
            </a:xfrm>
            <a:prstGeom prst="roundRect">
              <a:avLst/>
            </a:prstGeom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540538" y="5878836"/>
              <a:ext cx="4390824" cy="35252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400" b="1" dirty="0">
                  <a:solidFill>
                    <a:schemeClr val="accent6">
                      <a:lumMod val="50000"/>
                    </a:schemeClr>
                  </a:solidFill>
                </a:rPr>
                <a:t>Интерактивная система опроса и голосования </a:t>
              </a:r>
              <a:r>
                <a:rPr lang="ru-RU" sz="2400" b="1" dirty="0" err="1">
                  <a:solidFill>
                    <a:schemeClr val="accent6">
                      <a:lumMod val="50000"/>
                    </a:schemeClr>
                  </a:solidFill>
                </a:rPr>
                <a:t>Votum</a:t>
              </a:r>
              <a:r>
                <a:rPr lang="ru-RU" sz="2400" b="1" dirty="0">
                  <a:solidFill>
                    <a:schemeClr val="accent6">
                      <a:lumMod val="50000"/>
                    </a:schemeClr>
                  </a:solidFill>
                </a:rPr>
                <a:t>  </a:t>
              </a:r>
              <a:r>
                <a:rPr lang="ru-RU" sz="2400" b="1" dirty="0" smtClean="0">
                  <a:solidFill>
                    <a:schemeClr val="accent6">
                      <a:lumMod val="50000"/>
                    </a:schemeClr>
                  </a:solidFill>
                </a:rPr>
                <a:t/>
              </a:r>
              <a:br>
                <a:rPr lang="ru-RU" sz="2400" b="1" dirty="0" smtClean="0">
                  <a:solidFill>
                    <a:schemeClr val="accent6">
                      <a:lumMod val="50000"/>
                    </a:schemeClr>
                  </a:solidFill>
                </a:rPr>
              </a:br>
              <a:r>
                <a:rPr lang="ru-RU" sz="2400" b="1" dirty="0" smtClean="0">
                  <a:solidFill>
                    <a:schemeClr val="accent6">
                      <a:lumMod val="50000"/>
                    </a:schemeClr>
                  </a:solidFill>
                </a:rPr>
                <a:t>эффективно </a:t>
              </a:r>
              <a:r>
                <a:rPr lang="ru-RU" sz="2400" b="1" dirty="0">
                  <a:solidFill>
                    <a:schemeClr val="accent6">
                      <a:lumMod val="50000"/>
                    </a:schemeClr>
                  </a:solidFill>
                </a:rPr>
                <a:t>используется мною и моими коллегами </a:t>
              </a:r>
              <a:r>
                <a:rPr lang="ru-RU" sz="2400" b="1" dirty="0" smtClean="0">
                  <a:solidFill>
                    <a:schemeClr val="accent6">
                      <a:lumMod val="50000"/>
                    </a:schemeClr>
                  </a:solidFill>
                </a:rPr>
                <a:t/>
              </a:r>
              <a:br>
                <a:rPr lang="ru-RU" sz="2400" b="1" dirty="0" smtClean="0">
                  <a:solidFill>
                    <a:schemeClr val="accent6">
                      <a:lumMod val="50000"/>
                    </a:schemeClr>
                  </a:solidFill>
                </a:rPr>
              </a:br>
              <a:r>
                <a:rPr lang="ru-RU" sz="2400" b="1" dirty="0" smtClean="0">
                  <a:solidFill>
                    <a:schemeClr val="accent6">
                      <a:lumMod val="50000"/>
                    </a:schemeClr>
                  </a:solidFill>
                </a:rPr>
                <a:t>во </a:t>
              </a:r>
              <a:r>
                <a:rPr lang="ru-RU" sz="2400" b="1" dirty="0">
                  <a:solidFill>
                    <a:schemeClr val="accent6">
                      <a:lumMod val="50000"/>
                    </a:schemeClr>
                  </a:solidFill>
                </a:rPr>
                <a:t>время проведения</a:t>
              </a:r>
              <a:r>
                <a:rPr lang="ru-RU" sz="2400" b="1" dirty="0" smtClean="0">
                  <a:solidFill>
                    <a:schemeClr val="accent6">
                      <a:lumMod val="50000"/>
                    </a:schemeClr>
                  </a:solidFill>
                </a:rPr>
                <a:t>:</a:t>
              </a:r>
              <a:r>
                <a:rPr lang="ru-RU" sz="2000" b="1" dirty="0" smtClean="0">
                  <a:solidFill>
                    <a:schemeClr val="accent6">
                      <a:lumMod val="50000"/>
                    </a:schemeClr>
                  </a:solidFill>
                </a:rPr>
                <a:t/>
              </a:r>
              <a:br>
                <a:rPr lang="ru-RU" sz="2000" b="1" dirty="0" smtClean="0">
                  <a:solidFill>
                    <a:schemeClr val="accent6">
                      <a:lumMod val="50000"/>
                    </a:schemeClr>
                  </a:solidFill>
                </a:rPr>
              </a:br>
              <a:endParaRPr lang="ru-RU" sz="2000" b="1" dirty="0">
                <a:solidFill>
                  <a:schemeClr val="accent6">
                    <a:lumMod val="50000"/>
                  </a:schemeClr>
                </a:solidFill>
              </a:endParaRPr>
            </a:p>
            <a:p>
              <a:pPr marL="285750" indent="-285750">
                <a:buFont typeface="Arial" pitchFamily="34" charset="0"/>
                <a:buChar char="•"/>
              </a:pPr>
              <a:r>
                <a:rPr lang="ru-RU" sz="2000" b="1" dirty="0">
                  <a:solidFill>
                    <a:schemeClr val="accent6">
                      <a:lumMod val="50000"/>
                    </a:schemeClr>
                  </a:solidFill>
                </a:rPr>
                <a:t>Учебных занятий</a:t>
              </a:r>
            </a:p>
            <a:p>
              <a:pPr marL="285750" indent="-285750">
                <a:buFont typeface="Arial" pitchFamily="34" charset="0"/>
                <a:buChar char="•"/>
              </a:pPr>
              <a:r>
                <a:rPr lang="ru-RU" sz="2000" b="1" dirty="0">
                  <a:solidFill>
                    <a:schemeClr val="accent6">
                      <a:lumMod val="50000"/>
                    </a:schemeClr>
                  </a:solidFill>
                </a:rPr>
                <a:t>Педагогических советов и методических семинаров</a:t>
              </a:r>
            </a:p>
            <a:p>
              <a:pPr marL="285750" indent="-285750">
                <a:buFont typeface="Arial" pitchFamily="34" charset="0"/>
                <a:buChar char="•"/>
              </a:pPr>
              <a:r>
                <a:rPr lang="ru-RU" sz="2000" b="1" dirty="0">
                  <a:solidFill>
                    <a:schemeClr val="accent6">
                      <a:lumMod val="50000"/>
                    </a:schemeClr>
                  </a:solidFill>
                </a:rPr>
                <a:t>Классных часов, родительских собраний</a:t>
              </a:r>
            </a:p>
            <a:p>
              <a:pPr marL="285750" indent="-285750">
                <a:buFont typeface="Arial" pitchFamily="34" charset="0"/>
                <a:buChar char="•"/>
              </a:pPr>
              <a:r>
                <a:rPr lang="ru-RU" sz="2000" b="1" dirty="0">
                  <a:solidFill>
                    <a:schemeClr val="accent6">
                      <a:lumMod val="50000"/>
                    </a:schemeClr>
                  </a:solidFill>
                </a:rPr>
                <a:t>Образовательных игр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74324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99592" y="692696"/>
            <a:ext cx="411131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solidFill>
                  <a:schemeClr val="accent6">
                    <a:lumMod val="50000"/>
                  </a:schemeClr>
                </a:solidFill>
              </a:rPr>
              <a:t>Необходимое оборудование </a:t>
            </a:r>
            <a:endParaRPr lang="en-US" sz="2400" b="1" dirty="0" smtClean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</a:rPr>
              <a:t>и </a:t>
            </a: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</a:rPr>
              <a:t>программное обеспечение</a:t>
            </a:r>
            <a:endParaRPr lang="ru-RU" dirty="0">
              <a:solidFill>
                <a:schemeClr val="accent6">
                  <a:lumMod val="50000"/>
                </a:schemeClr>
              </a:solidFill>
            </a:endParaRPr>
          </a:p>
        </p:txBody>
      </p:sp>
      <p:grpSp>
        <p:nvGrpSpPr>
          <p:cNvPr id="5" name="Группа 4"/>
          <p:cNvGrpSpPr/>
          <p:nvPr/>
        </p:nvGrpSpPr>
        <p:grpSpPr>
          <a:xfrm>
            <a:off x="615850" y="2215628"/>
            <a:ext cx="7916590" cy="4104456"/>
            <a:chOff x="615850" y="2215628"/>
            <a:chExt cx="7916590" cy="4104456"/>
          </a:xfrm>
        </p:grpSpPr>
        <p:sp>
          <p:nvSpPr>
            <p:cNvPr id="7" name="Скругленный прямоугольник 6"/>
            <p:cNvSpPr/>
            <p:nvPr/>
          </p:nvSpPr>
          <p:spPr>
            <a:xfrm>
              <a:off x="615850" y="2215628"/>
              <a:ext cx="7916590" cy="4104456"/>
            </a:xfrm>
            <a:prstGeom prst="roundRect">
              <a:avLst/>
            </a:prstGeom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899592" y="2250447"/>
              <a:ext cx="7571303" cy="32316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400" b="1" dirty="0">
                  <a:solidFill>
                    <a:schemeClr val="accent6">
                      <a:lumMod val="50000"/>
                    </a:schemeClr>
                  </a:solidFill>
                </a:rPr>
                <a:t>Система </a:t>
              </a:r>
              <a:r>
                <a:rPr lang="en-US" sz="2400" b="1" dirty="0">
                  <a:solidFill>
                    <a:schemeClr val="accent6">
                      <a:lumMod val="50000"/>
                    </a:schemeClr>
                  </a:solidFill>
                </a:rPr>
                <a:t>VOTUM </a:t>
              </a:r>
              <a:r>
                <a:rPr lang="ru-RU" sz="2400" b="1" dirty="0">
                  <a:solidFill>
                    <a:schemeClr val="accent6">
                      <a:lumMod val="50000"/>
                    </a:schemeClr>
                  </a:solidFill>
                </a:rPr>
                <a:t>состоит из:</a:t>
              </a:r>
              <a:endParaRPr lang="ru-RU" sz="800" b="1" dirty="0">
                <a:solidFill>
                  <a:schemeClr val="accent6">
                    <a:lumMod val="50000"/>
                  </a:schemeClr>
                </a:solidFill>
              </a:endParaRPr>
            </a:p>
            <a:p>
              <a:pPr marL="342900" indent="-342900">
                <a:buFont typeface="Arial" pitchFamily="34" charset="0"/>
                <a:buChar char="•"/>
              </a:pPr>
              <a:r>
                <a:rPr lang="ru-RU" sz="2000" b="1" dirty="0">
                  <a:solidFill>
                    <a:schemeClr val="accent6">
                      <a:lumMod val="50000"/>
                    </a:schemeClr>
                  </a:solidFill>
                </a:rPr>
                <a:t>компьютера с установленной программой VOTUM или	</a:t>
              </a:r>
              <a:br>
                <a:rPr lang="ru-RU" sz="2000" b="1" dirty="0">
                  <a:solidFill>
                    <a:schemeClr val="accent6">
                      <a:lumMod val="50000"/>
                    </a:schemeClr>
                  </a:solidFill>
                </a:rPr>
              </a:br>
              <a:r>
                <a:rPr lang="ru-RU" sz="2000" b="1" dirty="0" smtClean="0">
                  <a:solidFill>
                    <a:schemeClr val="accent6">
                      <a:lumMod val="50000"/>
                    </a:schemeClr>
                  </a:solidFill>
                </a:rPr>
                <a:t>VOTUM  </a:t>
              </a:r>
              <a:r>
                <a:rPr lang="ru-RU" sz="2000" b="1" dirty="0">
                  <a:solidFill>
                    <a:schemeClr val="accent6">
                      <a:lumMod val="50000"/>
                    </a:schemeClr>
                  </a:solidFill>
                </a:rPr>
                <a:t>E-RITING , </a:t>
              </a:r>
              <a:r>
                <a:rPr lang="ru-RU" sz="2000" b="1" dirty="0" smtClean="0">
                  <a:solidFill>
                    <a:schemeClr val="accent6">
                      <a:lumMod val="50000"/>
                    </a:schemeClr>
                  </a:solidFill>
                </a:rPr>
                <a:t/>
              </a:r>
              <a:br>
                <a:rPr lang="ru-RU" sz="2000" b="1" dirty="0" smtClean="0">
                  <a:solidFill>
                    <a:schemeClr val="accent6">
                      <a:lumMod val="50000"/>
                    </a:schemeClr>
                  </a:solidFill>
                </a:rPr>
              </a:br>
              <a:r>
                <a:rPr lang="ru-RU" sz="2000" b="1" dirty="0" smtClean="0">
                  <a:solidFill>
                    <a:schemeClr val="accent6">
                      <a:lumMod val="50000"/>
                    </a:schemeClr>
                  </a:solidFill>
                </a:rPr>
                <a:t>современное </a:t>
              </a:r>
              <a:r>
                <a:rPr lang="ru-RU" sz="2000" b="1" dirty="0">
                  <a:solidFill>
                    <a:schemeClr val="accent6">
                      <a:lumMod val="50000"/>
                    </a:schemeClr>
                  </a:solidFill>
                </a:rPr>
                <a:t>программное обеспечение </a:t>
              </a:r>
              <a:r>
                <a:rPr lang="ru-RU" sz="2000" b="1" dirty="0" smtClean="0">
                  <a:solidFill>
                    <a:schemeClr val="accent6">
                      <a:lumMod val="50000"/>
                    </a:schemeClr>
                  </a:solidFill>
                </a:rPr>
                <a:t/>
              </a:r>
              <a:br>
                <a:rPr lang="ru-RU" sz="2000" b="1" dirty="0" smtClean="0">
                  <a:solidFill>
                    <a:schemeClr val="accent6">
                      <a:lumMod val="50000"/>
                    </a:schemeClr>
                  </a:solidFill>
                </a:rPr>
              </a:br>
              <a:r>
                <a:rPr lang="ru-RU" sz="2000" b="1" dirty="0" smtClean="0">
                  <a:solidFill>
                    <a:schemeClr val="accent6">
                      <a:lumMod val="50000"/>
                    </a:schemeClr>
                  </a:solidFill>
                </a:rPr>
                <a:t>необходимое </a:t>
              </a:r>
              <a:r>
                <a:rPr lang="ru-RU" sz="2000" b="1" dirty="0">
                  <a:solidFill>
                    <a:schemeClr val="accent6">
                      <a:lumMod val="50000"/>
                    </a:schemeClr>
                  </a:solidFill>
                </a:rPr>
                <a:t>для создания тестов, опросов</a:t>
              </a:r>
            </a:p>
            <a:p>
              <a:pPr marL="342900" indent="-342900">
                <a:buFont typeface="Arial" pitchFamily="34" charset="0"/>
                <a:buChar char="•"/>
              </a:pPr>
              <a:r>
                <a:rPr lang="ru-RU" sz="2000" b="1" dirty="0">
                  <a:solidFill>
                    <a:schemeClr val="accent6">
                      <a:lumMod val="50000"/>
                    </a:schemeClr>
                  </a:solidFill>
                </a:rPr>
                <a:t>ресивера, присоединяемого к компьютеру через USB-порт</a:t>
              </a:r>
            </a:p>
            <a:p>
              <a:pPr marL="342900" indent="-342900">
                <a:buFont typeface="Arial" pitchFamily="34" charset="0"/>
                <a:buChar char="•"/>
              </a:pPr>
              <a:r>
                <a:rPr lang="ru-RU" sz="2000" b="1" dirty="0">
                  <a:solidFill>
                    <a:schemeClr val="accent6">
                      <a:lumMod val="50000"/>
                    </a:schemeClr>
                  </a:solidFill>
                </a:rPr>
                <a:t>экрана</a:t>
              </a:r>
            </a:p>
            <a:p>
              <a:pPr marL="342900" indent="-342900">
                <a:buFont typeface="Arial" pitchFamily="34" charset="0"/>
                <a:buChar char="•"/>
              </a:pPr>
              <a:r>
                <a:rPr lang="ru-RU" sz="2000" b="1" dirty="0">
                  <a:solidFill>
                    <a:schemeClr val="accent6">
                      <a:lumMod val="50000"/>
                    </a:schemeClr>
                  </a:solidFill>
                </a:rPr>
                <a:t>проектора для вывода вопросов на экран</a:t>
              </a:r>
            </a:p>
            <a:p>
              <a:pPr marL="342900" indent="-342900">
                <a:buFont typeface="Arial" pitchFamily="34" charset="0"/>
                <a:buChar char="•"/>
              </a:pPr>
              <a:r>
                <a:rPr lang="ru-RU" sz="2000" b="1" dirty="0">
                  <a:solidFill>
                    <a:schemeClr val="accent6">
                      <a:lumMod val="50000"/>
                    </a:schemeClr>
                  </a:solidFill>
                </a:rPr>
                <a:t>пультов тестируемых</a:t>
              </a:r>
            </a:p>
            <a:p>
              <a:pPr marL="342900" indent="-342900">
                <a:buFont typeface="Arial" pitchFamily="34" charset="0"/>
                <a:buChar char="•"/>
              </a:pPr>
              <a:r>
                <a:rPr lang="ru-RU" sz="2000" b="1" dirty="0">
                  <a:solidFill>
                    <a:schemeClr val="accent6">
                      <a:lumMod val="50000"/>
                    </a:schemeClr>
                  </a:solidFill>
                </a:rPr>
                <a:t>пульта учителя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83491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122" name="Picture 2" descr="C:\Users\учитель\Desktop\интерактивная система Votum\Картинки и фотографии Votum\P110066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9546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Z:\---W-O-R-K----\2015\Презентации\11 - Гильфанова. Игровые технологии\слайды\00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48845" y="430065"/>
            <a:ext cx="3652154" cy="12926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600" b="1" dirty="0">
                <a:solidFill>
                  <a:schemeClr val="accent6">
                    <a:lumMod val="50000"/>
                  </a:schemeClr>
                </a:solidFill>
              </a:rPr>
              <a:t>При отборе игр </a:t>
            </a:r>
            <a:r>
              <a:rPr lang="ru-RU" sz="2600" b="1" dirty="0" smtClean="0">
                <a:solidFill>
                  <a:schemeClr val="accent6">
                    <a:lumMod val="50000"/>
                  </a:schemeClr>
                </a:solidFill>
              </a:rPr>
              <a:t/>
            </a:r>
            <a:br>
              <a:rPr lang="ru-RU" sz="2600" b="1" dirty="0" smtClean="0">
                <a:solidFill>
                  <a:schemeClr val="accent6">
                    <a:lumMod val="50000"/>
                  </a:schemeClr>
                </a:solidFill>
              </a:rPr>
            </a:br>
            <a:r>
              <a:rPr lang="ru-RU" sz="2600" b="1" dirty="0" smtClean="0">
                <a:solidFill>
                  <a:schemeClr val="accent6">
                    <a:lumMod val="50000"/>
                  </a:schemeClr>
                </a:solidFill>
              </a:rPr>
              <a:t>необходимо учитывать </a:t>
            </a:r>
          </a:p>
          <a:p>
            <a:r>
              <a:rPr lang="ru-RU" sz="2600" b="1" dirty="0" smtClean="0">
                <a:solidFill>
                  <a:schemeClr val="accent6">
                    <a:lumMod val="50000"/>
                  </a:schemeClr>
                </a:solidFill>
              </a:rPr>
              <a:t>следующие </a:t>
            </a:r>
            <a:r>
              <a:rPr lang="ru-RU" sz="2600" b="1" dirty="0">
                <a:solidFill>
                  <a:schemeClr val="accent6">
                    <a:lumMod val="50000"/>
                  </a:schemeClr>
                </a:solidFill>
              </a:rPr>
              <a:t>принципы: </a:t>
            </a:r>
          </a:p>
        </p:txBody>
      </p:sp>
      <p:sp>
        <p:nvSpPr>
          <p:cNvPr id="2" name="TextBox 1"/>
          <p:cNvSpPr txBox="1"/>
          <p:nvPr/>
        </p:nvSpPr>
        <p:spPr>
          <a:xfrm rot="18938162">
            <a:off x="5133493" y="1633722"/>
            <a:ext cx="20183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err="1" smtClean="0">
                <a:solidFill>
                  <a:srgbClr val="FFFF00"/>
                </a:solidFill>
                <a:latin typeface="+mj-lt"/>
                <a:cs typeface="Aharoni" pitchFamily="2" charset="-79"/>
              </a:rPr>
              <a:t>гуманистичность</a:t>
            </a:r>
            <a:endParaRPr lang="ru-RU" b="1" dirty="0">
              <a:solidFill>
                <a:srgbClr val="FFFF00"/>
              </a:solidFill>
              <a:latin typeface="+mj-lt"/>
              <a:cs typeface="Aharoni" pitchFamily="2" charset="-79"/>
            </a:endParaRPr>
          </a:p>
        </p:txBody>
      </p:sp>
      <p:sp>
        <p:nvSpPr>
          <p:cNvPr id="5" name="TextBox 4"/>
          <p:cNvSpPr txBox="1"/>
          <p:nvPr/>
        </p:nvSpPr>
        <p:spPr>
          <a:xfrm rot="18938162">
            <a:off x="4099065" y="3585400"/>
            <a:ext cx="2202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FF00"/>
                </a:solidFill>
                <a:latin typeface="+mj-lt"/>
                <a:cs typeface="Aharoni" pitchFamily="2" charset="-79"/>
              </a:rPr>
              <a:t>функциональность</a:t>
            </a:r>
            <a:endParaRPr lang="ru-RU" b="1" dirty="0">
              <a:solidFill>
                <a:srgbClr val="FFFF00"/>
              </a:solidFill>
              <a:latin typeface="+mj-lt"/>
              <a:cs typeface="Aharoni" pitchFamily="2" charset="-79"/>
            </a:endParaRPr>
          </a:p>
        </p:txBody>
      </p:sp>
      <p:sp>
        <p:nvSpPr>
          <p:cNvPr id="7" name="TextBox 6"/>
          <p:cNvSpPr txBox="1"/>
          <p:nvPr/>
        </p:nvSpPr>
        <p:spPr>
          <a:xfrm rot="18938162">
            <a:off x="6338659" y="3593280"/>
            <a:ext cx="18205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FFFF00"/>
                </a:solidFill>
                <a:latin typeface="+mj-lt"/>
                <a:cs typeface="Aharoni" pitchFamily="2" charset="-79"/>
              </a:rPr>
              <a:t>мотивационная</a:t>
            </a:r>
          </a:p>
          <a:p>
            <a:pPr algn="ctr"/>
            <a:r>
              <a:rPr lang="ru-RU" b="1" dirty="0" smtClean="0">
                <a:solidFill>
                  <a:srgbClr val="FFFF00"/>
                </a:solidFill>
                <a:latin typeface="+mj-lt"/>
                <a:cs typeface="Aharoni" pitchFamily="2" charset="-79"/>
              </a:rPr>
              <a:t>отнесенность</a:t>
            </a:r>
            <a:endParaRPr lang="ru-RU" b="1" dirty="0">
              <a:solidFill>
                <a:srgbClr val="FFFF00"/>
              </a:solidFill>
              <a:latin typeface="+mj-lt"/>
              <a:cs typeface="Aharoni" pitchFamily="2" charset="-79"/>
            </a:endParaRPr>
          </a:p>
        </p:txBody>
      </p:sp>
      <p:sp>
        <p:nvSpPr>
          <p:cNvPr id="8" name="TextBox 7"/>
          <p:cNvSpPr txBox="1"/>
          <p:nvPr/>
        </p:nvSpPr>
        <p:spPr>
          <a:xfrm rot="18938162">
            <a:off x="3009028" y="5320721"/>
            <a:ext cx="18205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FFFF00"/>
                </a:solidFill>
                <a:latin typeface="+mj-lt"/>
                <a:cs typeface="Aharoni" pitchFamily="2" charset="-79"/>
              </a:rPr>
              <a:t>эмоциональная</a:t>
            </a:r>
          </a:p>
          <a:p>
            <a:pPr algn="ctr"/>
            <a:r>
              <a:rPr lang="ru-RU" b="1" dirty="0" smtClean="0">
                <a:solidFill>
                  <a:srgbClr val="FFFF00"/>
                </a:solidFill>
                <a:latin typeface="+mj-lt"/>
                <a:cs typeface="Aharoni" pitchFamily="2" charset="-79"/>
              </a:rPr>
              <a:t>включенность</a:t>
            </a:r>
            <a:endParaRPr lang="ru-RU" b="1" dirty="0">
              <a:solidFill>
                <a:srgbClr val="FFFF00"/>
              </a:solidFill>
              <a:latin typeface="+mj-lt"/>
              <a:cs typeface="Aharoni" pitchFamily="2" charset="-79"/>
            </a:endParaRPr>
          </a:p>
        </p:txBody>
      </p:sp>
      <p:sp>
        <p:nvSpPr>
          <p:cNvPr id="9" name="TextBox 8"/>
          <p:cNvSpPr txBox="1"/>
          <p:nvPr/>
        </p:nvSpPr>
        <p:spPr>
          <a:xfrm rot="18938162">
            <a:off x="4974385" y="5523927"/>
            <a:ext cx="2203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FFFF00"/>
                </a:solidFill>
                <a:latin typeface="+mj-lt"/>
                <a:cs typeface="Aharoni" pitchFamily="2" charset="-79"/>
              </a:rPr>
              <a:t>контролируемость</a:t>
            </a:r>
            <a:endParaRPr lang="ru-RU" b="1" dirty="0">
              <a:solidFill>
                <a:srgbClr val="FFFF00"/>
              </a:solidFill>
              <a:latin typeface="+mj-lt"/>
              <a:cs typeface="Aharoni" pitchFamily="2" charset="-79"/>
            </a:endParaRPr>
          </a:p>
        </p:txBody>
      </p:sp>
      <p:sp>
        <p:nvSpPr>
          <p:cNvPr id="10" name="TextBox 9"/>
          <p:cNvSpPr txBox="1"/>
          <p:nvPr/>
        </p:nvSpPr>
        <p:spPr>
          <a:xfrm rot="18938162">
            <a:off x="7063879" y="5523927"/>
            <a:ext cx="2203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FFFF00"/>
                </a:solidFill>
                <a:latin typeface="+mj-lt"/>
                <a:cs typeface="Aharoni" pitchFamily="2" charset="-79"/>
              </a:rPr>
              <a:t>прозрачность</a:t>
            </a:r>
            <a:endParaRPr lang="ru-RU" b="1" dirty="0">
              <a:solidFill>
                <a:srgbClr val="FFFF00"/>
              </a:solidFill>
              <a:latin typeface="+mj-lt"/>
              <a:cs typeface="Aharoni" pitchFamily="2" charset="-79"/>
            </a:endParaRPr>
          </a:p>
        </p:txBody>
      </p:sp>
      <p:pic>
        <p:nvPicPr>
          <p:cNvPr id="3076" name="Picture 4" descr="Z:\---W-O-R-K----\2015\Презентации\11 - Гильфанова. Игровые технологии\слайды\008-0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784" y="4077072"/>
            <a:ext cx="1710927" cy="1224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5479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7" grpId="0"/>
      <p:bldP spid="8" grpId="0"/>
      <p:bldP spid="9" grpId="0"/>
      <p:bldP spid="10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C:\Users\учитель\Desktop\интерактивная система Votum\Картинки и фотографии Votum\P110068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4595335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 descr="C:\Users\учитель\Desktop\интерактивная система Votum\Картинки и фотографии Votum\P110068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879" y="2637"/>
            <a:ext cx="9163879" cy="6872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8175861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 descr="C:\Users\учитель\Desktop\интерактивная система Votum\Картинки и фотографии Votum\P110066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1972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Z:\---W-O-R-K----\2015\Презентации\11 - Гильфанова. Игровые технологии\слайды\0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331640" y="5085184"/>
            <a:ext cx="698477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400" b="1" i="1" dirty="0">
                <a:solidFill>
                  <a:srgbClr val="582A04"/>
                </a:solidFill>
              </a:rPr>
              <a:t>Люди ничему не научатся, если </a:t>
            </a:r>
            <a:r>
              <a:rPr lang="ru-RU" sz="2400" b="1" i="1" dirty="0" smtClean="0">
                <a:solidFill>
                  <a:srgbClr val="582A04"/>
                </a:solidFill>
              </a:rPr>
              <a:t>будут дремать,</a:t>
            </a:r>
            <a:endParaRPr lang="ru-RU" sz="2400" b="1" dirty="0">
              <a:solidFill>
                <a:srgbClr val="582A04"/>
              </a:solidFill>
            </a:endParaRPr>
          </a:p>
        </p:txBody>
      </p:sp>
      <p:pic>
        <p:nvPicPr>
          <p:cNvPr id="1027" name="Picture 3" descr="Z:\---W-O-R-K----\2015\Презентации\11 - Гильфанова. Игровые технологии\1385789840713_2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2078" y="-243408"/>
            <a:ext cx="6696744" cy="446449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sp>
        <p:nvSpPr>
          <p:cNvPr id="5" name="Прямоугольник 4"/>
          <p:cNvSpPr/>
          <p:nvPr/>
        </p:nvSpPr>
        <p:spPr>
          <a:xfrm>
            <a:off x="1691680" y="5546849"/>
            <a:ext cx="698477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400" b="1" i="1" dirty="0" smtClean="0">
                <a:solidFill>
                  <a:srgbClr val="582A04"/>
                </a:solidFill>
              </a:rPr>
              <a:t>и </a:t>
            </a:r>
            <a:r>
              <a:rPr lang="ru-RU" sz="2400" b="1" i="1" dirty="0">
                <a:solidFill>
                  <a:srgbClr val="582A04"/>
                </a:solidFill>
              </a:rPr>
              <a:t>вряд ли научатся многому, если будут </a:t>
            </a:r>
            <a:r>
              <a:rPr lang="ru-RU" sz="2400" b="1" i="1" dirty="0" smtClean="0">
                <a:solidFill>
                  <a:srgbClr val="582A04"/>
                </a:solidFill>
              </a:rPr>
              <a:t>скучать</a:t>
            </a:r>
            <a:endParaRPr lang="ru-RU" sz="2400" b="1" dirty="0">
              <a:solidFill>
                <a:srgbClr val="582A0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405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9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27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9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Z:\---W-O-R-K----\2015\Презентации\11 - Гильфанова. Игровые технологии\слайды\06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Группа 6"/>
          <p:cNvGrpSpPr/>
          <p:nvPr/>
        </p:nvGrpSpPr>
        <p:grpSpPr>
          <a:xfrm>
            <a:off x="3203848" y="3212976"/>
            <a:ext cx="5328592" cy="2808312"/>
            <a:chOff x="3203848" y="3212976"/>
            <a:chExt cx="5328592" cy="2808312"/>
          </a:xfrm>
        </p:grpSpPr>
        <p:sp>
          <p:nvSpPr>
            <p:cNvPr id="3" name="Овал 2"/>
            <p:cNvSpPr/>
            <p:nvPr/>
          </p:nvSpPr>
          <p:spPr>
            <a:xfrm>
              <a:off x="3203848" y="3212976"/>
              <a:ext cx="5328592" cy="2808312"/>
            </a:xfrm>
            <a:prstGeom prst="ellipse">
              <a:avLst/>
            </a:prstGeom>
            <a:solidFill>
              <a:schemeClr val="lt1">
                <a:alpha val="38000"/>
              </a:schemeClr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3700812" y="3916506"/>
              <a:ext cx="3326552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800" b="1" dirty="0" smtClean="0">
                  <a:ln w="1905"/>
                  <a:gradFill>
                    <a:gsLst>
                      <a:gs pos="0">
                        <a:schemeClr val="accent6">
                          <a:shade val="20000"/>
                          <a:satMod val="200000"/>
                        </a:schemeClr>
                      </a:gs>
                      <a:gs pos="78000">
                        <a:schemeClr val="accent6">
                          <a:tint val="90000"/>
                          <a:shade val="89000"/>
                          <a:satMod val="220000"/>
                        </a:schemeClr>
                      </a:gs>
                      <a:gs pos="100000">
                        <a:schemeClr val="accent6">
                          <a:tint val="12000"/>
                          <a:satMod val="255000"/>
                        </a:schemeClr>
                      </a:gs>
                    </a:gsLst>
                    <a:lin ang="5400000"/>
                  </a:gra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</a:rPr>
                <a:t>Мобильное</a:t>
              </a:r>
              <a:endParaRPr lang="ru-RU" sz="4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5364088" y="4509120"/>
              <a:ext cx="2725554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800" b="1" dirty="0" smtClean="0">
                  <a:ln w="1905"/>
                  <a:gradFill>
                    <a:gsLst>
                      <a:gs pos="0">
                        <a:schemeClr val="accent6">
                          <a:shade val="20000"/>
                          <a:satMod val="200000"/>
                        </a:schemeClr>
                      </a:gs>
                      <a:gs pos="78000">
                        <a:schemeClr val="accent6">
                          <a:tint val="90000"/>
                          <a:shade val="89000"/>
                          <a:satMod val="220000"/>
                        </a:schemeClr>
                      </a:gs>
                      <a:gs pos="100000">
                        <a:schemeClr val="accent6">
                          <a:tint val="12000"/>
                          <a:satMod val="255000"/>
                        </a:schemeClr>
                      </a:gs>
                    </a:gsLst>
                    <a:lin ang="5400000"/>
                  </a:gra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</a:rPr>
                <a:t>обучение</a:t>
              </a:r>
              <a:endParaRPr lang="ru-RU" sz="4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36577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Z:\---W-O-R-K----\2015\Презентации\11 - Гильфанова. Игровые технологии\слайды\07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64" y="-8148"/>
            <a:ext cx="9154864" cy="6866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Z:\---W-O-R-K----\2015\Презентации\11 - Гильфанова. Игровые технологии\слайды\070-0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64" y="-8148"/>
            <a:ext cx="9154864" cy="6866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03974" y="2435006"/>
            <a:ext cx="612068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accent6">
                    <a:lumMod val="50000"/>
                  </a:schemeClr>
                </a:solidFill>
              </a:rPr>
              <a:t>Термин «мобильное обучение» </a:t>
            </a: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</a:rPr>
              <a:t>(м-обучение) </a:t>
            </a:r>
            <a:endParaRPr lang="ru-RU" sz="2000" b="1" dirty="0" smtClean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ru-RU" sz="2000" b="1" dirty="0" err="1" smtClean="0">
                <a:solidFill>
                  <a:schemeClr val="accent6">
                    <a:lumMod val="50000"/>
                  </a:schemeClr>
                </a:solidFill>
              </a:rPr>
              <a:t>mobile</a:t>
            </a: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</a:rPr>
              <a:t> </a:t>
            </a:r>
            <a:r>
              <a:rPr lang="ru-RU" sz="2000" b="1" dirty="0" err="1">
                <a:solidFill>
                  <a:schemeClr val="accent6">
                    <a:lumMod val="50000"/>
                  </a:schemeClr>
                </a:solidFill>
              </a:rPr>
              <a:t>learning</a:t>
            </a: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</a:rPr>
              <a:t> (m-</a:t>
            </a:r>
            <a:r>
              <a:rPr lang="ru-RU" sz="2000" b="1" dirty="0" err="1">
                <a:solidFill>
                  <a:schemeClr val="accent6">
                    <a:lumMod val="50000"/>
                  </a:schemeClr>
                </a:solidFill>
              </a:rPr>
              <a:t>learning</a:t>
            </a: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</a:rPr>
              <a:t>) относится </a:t>
            </a:r>
            <a:endParaRPr lang="ru-RU" sz="2000" b="1" dirty="0" smtClean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</a:rPr>
              <a:t>к </a:t>
            </a: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</a:rPr>
              <a:t>использованию мобильных и портативных </a:t>
            </a:r>
            <a:endParaRPr lang="ru-RU" sz="2000" b="1" dirty="0" smtClean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</a:rPr>
              <a:t>ИТ</a:t>
            </a: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</a:rPr>
              <a:t> - устройств, таких, как </a:t>
            </a:r>
            <a:endParaRPr lang="ru-RU" sz="2000" b="1" dirty="0" smtClean="0">
              <a:solidFill>
                <a:schemeClr val="accent6">
                  <a:lumMod val="50000"/>
                </a:schemeClr>
              </a:solidFill>
            </a:endParaRPr>
          </a:p>
          <a:p>
            <a:endParaRPr lang="ru-RU" sz="800" b="1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</a:rPr>
              <a:t>карманные  </a:t>
            </a: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</a:rPr>
              <a:t>компьютеры </a:t>
            </a: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</a:rPr>
              <a:t>PDA</a:t>
            </a: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</a:rPr>
              <a:t> </a:t>
            </a: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</a:rPr>
              <a:t/>
            </a:r>
            <a:br>
              <a:rPr lang="ru-RU" sz="2000" b="1" dirty="0" smtClean="0">
                <a:solidFill>
                  <a:schemeClr val="accent6">
                    <a:lumMod val="50000"/>
                  </a:schemeClr>
                </a:solidFill>
              </a:rPr>
            </a:b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</a:rPr>
              <a:t>   (</a:t>
            </a:r>
            <a:r>
              <a:rPr lang="ru-RU" sz="2000" b="1" dirty="0" err="1">
                <a:solidFill>
                  <a:schemeClr val="accent6">
                    <a:lumMod val="50000"/>
                  </a:schemeClr>
                </a:solidFill>
              </a:rPr>
              <a:t>Personal</a:t>
            </a: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</a:rPr>
              <a:t> </a:t>
            </a:r>
            <a:r>
              <a:rPr lang="ru-RU" sz="2000" b="1" dirty="0" err="1">
                <a:solidFill>
                  <a:schemeClr val="accent6">
                    <a:lumMod val="50000"/>
                  </a:schemeClr>
                </a:solidFill>
              </a:rPr>
              <a:t>Digital</a:t>
            </a: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</a:rPr>
              <a:t> </a:t>
            </a:r>
            <a:r>
              <a:rPr lang="ru-RU" sz="2000" b="1" dirty="0" err="1">
                <a:solidFill>
                  <a:schemeClr val="accent6">
                    <a:lumMod val="50000"/>
                  </a:schemeClr>
                </a:solidFill>
              </a:rPr>
              <a:t>Assistants</a:t>
            </a: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</a:rPr>
              <a:t>), </a:t>
            </a:r>
            <a:endParaRPr lang="ru-RU" sz="2000" b="1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</a:rPr>
              <a:t>мобильные </a:t>
            </a: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</a:rPr>
              <a:t>телефоны, </a:t>
            </a:r>
            <a:endParaRPr lang="ru-RU" sz="2000" b="1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</a:rPr>
              <a:t>ноутбуки </a:t>
            </a: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</a:rPr>
              <a:t>и </a:t>
            </a:r>
            <a:endParaRPr lang="ru-RU" sz="2000" b="1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</a:rPr>
              <a:t>планшетные </a:t>
            </a: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</a:rPr>
              <a:t>ПК </a:t>
            </a:r>
            <a:endParaRPr lang="ru-RU" sz="2000" b="1" dirty="0" smtClean="0">
              <a:solidFill>
                <a:schemeClr val="accent6">
                  <a:lumMod val="50000"/>
                </a:schemeClr>
              </a:solidFill>
            </a:endParaRPr>
          </a:p>
          <a:p>
            <a:endParaRPr lang="ru-RU" sz="800" b="1" dirty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</a:rPr>
              <a:t>в </a:t>
            </a: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</a:rPr>
              <a:t>преподавании и </a:t>
            </a: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</a:rPr>
              <a:t>обучении</a:t>
            </a:r>
            <a:endParaRPr lang="ru-RU" sz="2000" b="1" dirty="0">
              <a:solidFill>
                <a:schemeClr val="accent6">
                  <a:lumMod val="50000"/>
                </a:schemeClr>
              </a:solidFill>
            </a:endParaRPr>
          </a:p>
          <a:p>
            <a:endParaRPr lang="ru-RU" sz="20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3076" name="Picture 4" descr="Z:\---W-O-R-K----\2015\Презентации\11 - Гильфанова. Игровые технологии\918474_115300831-770x43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315773"/>
            <a:ext cx="3615456" cy="203310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751312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Z:\---W-O-R-K----\2015\Презентации\11 - Гильфанова. Игровые технологии\слайды\070-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971600" y="2780928"/>
            <a:ext cx="612068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chemeClr val="accent6">
                    <a:lumMod val="50000"/>
                  </a:schemeClr>
                </a:solidFill>
              </a:rPr>
              <a:t>Главное в мобильном обучении </a:t>
            </a: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</a:rPr>
              <a:t>– </a:t>
            </a:r>
            <a:endParaRPr lang="ru-RU" sz="2400" b="1" dirty="0" smtClean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</a:rPr>
              <a:t>это </a:t>
            </a: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</a:rPr>
              <a:t>обучение, а не технологии </a:t>
            </a:r>
            <a:endParaRPr lang="ru-RU" sz="2400" b="1" dirty="0" smtClean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</a:rPr>
              <a:t>сами </a:t>
            </a: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</a:rPr>
              <a:t>по себе. </a:t>
            </a:r>
            <a:endParaRPr lang="ru-RU" sz="2400" b="1" dirty="0" smtClean="0">
              <a:solidFill>
                <a:schemeClr val="accent6">
                  <a:lumMod val="50000"/>
                </a:schemeClr>
              </a:solidFill>
            </a:endParaRPr>
          </a:p>
          <a:p>
            <a:endParaRPr lang="ru-RU" sz="2400" b="1" dirty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</a:rPr>
              <a:t>Технологии</a:t>
            </a:r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</a:rPr>
              <a:t>– </a:t>
            </a:r>
            <a:endParaRPr lang="ru-RU" sz="2400" b="1" dirty="0" smtClean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</a:rPr>
              <a:t>только </a:t>
            </a: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</a:rPr>
              <a:t>инструмент реализации </a:t>
            </a:r>
            <a:endParaRPr lang="ru-RU" sz="2400" b="1" dirty="0" smtClean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</a:rPr>
              <a:t>процесса </a:t>
            </a: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</a:rPr>
              <a:t>обучения</a:t>
            </a:r>
            <a:endParaRPr lang="ru-RU" sz="20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4099" name="Picture 3" descr="Z:\---W-O-R-K----\2015\Презентации\11 - Гильфанова. Игровые технологии\4c72f3c50516cf6b362ed2b10042499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7635" y="332655"/>
            <a:ext cx="3159869" cy="237124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383692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Z:\---W-O-R-K----\2015\Презентации\11 - Гильфанова. Игровые технологии\слайды\07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674"/>
            <a:ext cx="9148900" cy="6861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69285" y="2636912"/>
            <a:ext cx="4450787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chemeClr val="accent6">
                    <a:lumMod val="50000"/>
                  </a:schemeClr>
                </a:solidFill>
              </a:rPr>
              <a:t>Учащиеся могут взаимодействовать </a:t>
            </a:r>
            <a:endParaRPr lang="ru-RU" sz="2000" b="1" dirty="0" smtClean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</a:rPr>
              <a:t>друг </a:t>
            </a: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</a:rPr>
              <a:t>с другом и с учителем, </a:t>
            </a:r>
            <a:endParaRPr lang="ru-RU" sz="2000" b="1" dirty="0" smtClean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</a:rPr>
              <a:t>используя </a:t>
            </a: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</a:rPr>
              <a:t>социальные </a:t>
            </a:r>
            <a:r>
              <a:rPr lang="ru-RU" sz="2000" b="1" dirty="0" err="1" smtClean="0">
                <a:solidFill>
                  <a:schemeClr val="accent6">
                    <a:lumMod val="50000"/>
                  </a:schemeClr>
                </a:solidFill>
              </a:rPr>
              <a:t>мессенджеры</a:t>
            </a:r>
            <a:endParaRPr lang="ru-RU" sz="2000" b="1" dirty="0" smtClean="0">
              <a:solidFill>
                <a:schemeClr val="accent6">
                  <a:lumMod val="50000"/>
                </a:schemeClr>
              </a:solidFill>
            </a:endParaRPr>
          </a:p>
          <a:p>
            <a:endParaRPr lang="ru-RU" sz="2000" b="1" dirty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ru-RU" sz="2000" b="1" dirty="0">
                <a:solidFill>
                  <a:schemeClr val="accent6">
                    <a:lumMod val="50000"/>
                  </a:schemeClr>
                </a:solidFill>
              </a:rPr>
              <a:t>Гораздо проще разместить в классе </a:t>
            </a:r>
            <a:endParaRPr lang="ru-RU" sz="2000" b="1" dirty="0" smtClean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</a:rPr>
              <a:t>несколько </a:t>
            </a: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</a:rPr>
              <a:t>мобильных устройств </a:t>
            </a:r>
            <a:endParaRPr lang="ru-RU" sz="2000" b="1" dirty="0" smtClean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</a:rPr>
              <a:t>(</a:t>
            </a:r>
            <a:r>
              <a:rPr lang="ru-RU" sz="2000" dirty="0">
                <a:solidFill>
                  <a:schemeClr val="accent6">
                    <a:lumMod val="50000"/>
                  </a:schemeClr>
                </a:solidFill>
              </a:rPr>
              <a:t>мобильный телефон есть </a:t>
            </a:r>
            <a:endParaRPr lang="ru-RU" sz="2000" dirty="0" smtClean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</a:rPr>
              <a:t>у </a:t>
            </a:r>
            <a:r>
              <a:rPr lang="ru-RU" sz="2000" dirty="0">
                <a:solidFill>
                  <a:schemeClr val="accent6">
                    <a:lumMod val="50000"/>
                  </a:schemeClr>
                </a:solidFill>
              </a:rPr>
              <a:t>каждого учащегося), </a:t>
            </a:r>
            <a:endParaRPr lang="ru-RU" sz="2000" dirty="0" smtClean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</a:rPr>
              <a:t>чем </a:t>
            </a: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</a:rPr>
              <a:t>несколько настольных </a:t>
            </a:r>
            <a:endParaRPr lang="ru-RU" sz="2000" b="1" dirty="0" smtClean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</a:rPr>
              <a:t>компьютеров</a:t>
            </a:r>
            <a:endParaRPr lang="ru-RU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769285" y="691125"/>
            <a:ext cx="4572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800" b="1" dirty="0">
                <a:solidFill>
                  <a:schemeClr val="accent6">
                    <a:lumMod val="50000"/>
                  </a:schemeClr>
                </a:solidFill>
              </a:rPr>
              <a:t>Достоинства </a:t>
            </a:r>
            <a:br>
              <a:rPr lang="ru-RU" sz="2800" b="1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ru-RU" sz="2800" b="1" dirty="0">
                <a:solidFill>
                  <a:schemeClr val="accent6">
                    <a:lumMod val="50000"/>
                  </a:schemeClr>
                </a:solidFill>
              </a:rPr>
              <a:t>мобильного обучения </a:t>
            </a:r>
            <a:endParaRPr lang="ru-RU" sz="2800" dirty="0"/>
          </a:p>
        </p:txBody>
      </p:sp>
      <p:pic>
        <p:nvPicPr>
          <p:cNvPr id="5123" name="Picture 3" descr="Z:\---W-O-R-K----\2015\Презентации\11 - Гильфанова. Игровые технологии\phonesroom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25" r="9190"/>
          <a:stretch/>
        </p:blipFill>
        <p:spPr bwMode="auto">
          <a:xfrm>
            <a:off x="5508104" y="3094361"/>
            <a:ext cx="3427288" cy="32415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535613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6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6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Z:\---W-O-R-K----\2015\Презентации\11 - Гильфанова. Игровые технологии\слайды\07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674"/>
            <a:ext cx="9148900" cy="6861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69285" y="2276872"/>
            <a:ext cx="4450787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chemeClr val="accent6">
                    <a:lumMod val="50000"/>
                  </a:schemeClr>
                </a:solidFill>
              </a:rPr>
              <a:t>Карманные или планшетные ПК </a:t>
            </a: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</a:rPr>
              <a:t/>
            </a:r>
            <a:br>
              <a:rPr lang="ru-RU" sz="2000" b="1" dirty="0" smtClean="0">
                <a:solidFill>
                  <a:schemeClr val="accent6">
                    <a:lumMod val="50000"/>
                  </a:schemeClr>
                </a:solidFill>
              </a:rPr>
            </a:b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</a:rPr>
              <a:t>и </a:t>
            </a: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</a:rPr>
              <a:t>электронные книги легче </a:t>
            </a: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</a:rPr>
              <a:t/>
            </a:r>
            <a:br>
              <a:rPr lang="ru-RU" sz="2000" b="1" dirty="0" smtClean="0">
                <a:solidFill>
                  <a:schemeClr val="accent6">
                    <a:lumMod val="50000"/>
                  </a:schemeClr>
                </a:solidFill>
              </a:rPr>
            </a:b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</a:rPr>
              <a:t>и </a:t>
            </a: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</a:rPr>
              <a:t>занимают меньше места, </a:t>
            </a: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</a:rPr>
              <a:t/>
            </a:r>
            <a:br>
              <a:rPr lang="ru-RU" sz="2000" b="1" dirty="0" smtClean="0">
                <a:solidFill>
                  <a:schemeClr val="accent6">
                    <a:lumMod val="50000"/>
                  </a:schemeClr>
                </a:solidFill>
              </a:rPr>
            </a:b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</a:rPr>
              <a:t>чем </a:t>
            </a: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</a:rPr>
              <a:t>файлы, бумаги и учебники, </a:t>
            </a: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</a:rPr>
              <a:t/>
            </a:r>
            <a:br>
              <a:rPr lang="ru-RU" sz="2000" b="1" dirty="0" smtClean="0">
                <a:solidFill>
                  <a:schemeClr val="accent6">
                    <a:lumMod val="50000"/>
                  </a:schemeClr>
                </a:solidFill>
              </a:rPr>
            </a:b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</a:rPr>
              <a:t>и </a:t>
            </a: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</a:rPr>
              <a:t>даже </a:t>
            </a: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</a:rPr>
              <a:t>ноутбуки</a:t>
            </a:r>
          </a:p>
          <a:p>
            <a:endParaRPr lang="ru-RU" sz="800" b="1" dirty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ru-RU" sz="2000" b="1" dirty="0">
                <a:solidFill>
                  <a:schemeClr val="accent6">
                    <a:lumMod val="50000"/>
                  </a:schemeClr>
                </a:solidFill>
              </a:rPr>
              <a:t>Существует возможность обмена заданиями и совместной работы; учащиеся и преподаватели могут посылать текст по электронной почте, вырезать, копировать и вставлять, передавать  устройства внутри группы, работать друг с другом</a:t>
            </a:r>
            <a:endParaRPr lang="ru-RU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769285" y="691125"/>
            <a:ext cx="4572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800" b="1" dirty="0">
                <a:solidFill>
                  <a:schemeClr val="accent6">
                    <a:lumMod val="50000"/>
                  </a:schemeClr>
                </a:solidFill>
              </a:rPr>
              <a:t>Достоинства </a:t>
            </a:r>
            <a:br>
              <a:rPr lang="ru-RU" sz="2800" b="1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ru-RU" sz="2800" b="1" dirty="0">
                <a:solidFill>
                  <a:schemeClr val="accent6">
                    <a:lumMod val="50000"/>
                  </a:schemeClr>
                </a:solidFill>
              </a:rPr>
              <a:t>мобильного обучения </a:t>
            </a:r>
            <a:endParaRPr lang="ru-RU" sz="2800" dirty="0"/>
          </a:p>
        </p:txBody>
      </p:sp>
      <p:pic>
        <p:nvPicPr>
          <p:cNvPr id="5123" name="Picture 3" descr="Z:\---W-O-R-K----\2015\Презентации\11 - Гильфанова. Игровые технологии\phonesroom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25" r="9190"/>
          <a:stretch/>
        </p:blipFill>
        <p:spPr bwMode="auto">
          <a:xfrm>
            <a:off x="5508104" y="3094361"/>
            <a:ext cx="3427288" cy="32415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915872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Z:\---W-O-R-K----\2015\Презентации\11 - Гильфанова. Игровые технологии\слайды\07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674"/>
            <a:ext cx="9148900" cy="6861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69284" y="2636912"/>
            <a:ext cx="4450787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chemeClr val="accent6">
                    <a:lumMod val="50000"/>
                  </a:schemeClr>
                </a:solidFill>
              </a:rPr>
              <a:t>Мобильные устройства могут быть использованы в любом месте, </a:t>
            </a: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</a:rPr>
              <a:t/>
            </a:r>
            <a:br>
              <a:rPr lang="ru-RU" sz="2000" b="1" dirty="0" smtClean="0">
                <a:solidFill>
                  <a:schemeClr val="accent6">
                    <a:lumMod val="50000"/>
                  </a:schemeClr>
                </a:solidFill>
              </a:rPr>
            </a:b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</a:rPr>
              <a:t>в </a:t>
            </a: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</a:rPr>
              <a:t>любое время, в том числе </a:t>
            </a: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</a:rPr>
              <a:t>дома</a:t>
            </a:r>
          </a:p>
          <a:p>
            <a:endParaRPr lang="ru-RU" sz="2000" b="1" dirty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ru-RU" sz="2000" b="1" dirty="0">
                <a:solidFill>
                  <a:schemeClr val="accent6">
                    <a:lumMod val="50000"/>
                  </a:schemeClr>
                </a:solidFill>
              </a:rPr>
              <a:t>Технические  устройства, такие, </a:t>
            </a: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</a:rPr>
              <a:t/>
            </a:r>
            <a:br>
              <a:rPr lang="ru-RU" sz="2000" b="1" dirty="0" smtClean="0">
                <a:solidFill>
                  <a:schemeClr val="accent6">
                    <a:lumMod val="50000"/>
                  </a:schemeClr>
                </a:solidFill>
              </a:rPr>
            </a:b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</a:rPr>
              <a:t>как </a:t>
            </a: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</a:rPr>
              <a:t>мобильные телефоны, гаджеты, игровые устройства, привлекают учащихся - молодых людей, которые, возможно, потеряли интерес </a:t>
            </a: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</a:rPr>
              <a:t/>
            </a:r>
            <a:br>
              <a:rPr lang="ru-RU" sz="2000" b="1" dirty="0" smtClean="0">
                <a:solidFill>
                  <a:schemeClr val="accent6">
                    <a:lumMod val="50000"/>
                  </a:schemeClr>
                </a:solidFill>
              </a:rPr>
            </a:b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</a:rPr>
              <a:t>к </a:t>
            </a: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</a:rPr>
              <a:t>образованию</a:t>
            </a:r>
            <a:endParaRPr lang="ru-RU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769285" y="691125"/>
            <a:ext cx="4572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800" b="1" dirty="0">
                <a:solidFill>
                  <a:schemeClr val="accent6">
                    <a:lumMod val="50000"/>
                  </a:schemeClr>
                </a:solidFill>
              </a:rPr>
              <a:t>Достоинства </a:t>
            </a:r>
            <a:br>
              <a:rPr lang="ru-RU" sz="2800" b="1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ru-RU" sz="2800" b="1" dirty="0">
                <a:solidFill>
                  <a:schemeClr val="accent6">
                    <a:lumMod val="50000"/>
                  </a:schemeClr>
                </a:solidFill>
              </a:rPr>
              <a:t>мобильного обучения </a:t>
            </a:r>
            <a:endParaRPr lang="ru-RU" sz="2800" dirty="0"/>
          </a:p>
        </p:txBody>
      </p:sp>
      <p:pic>
        <p:nvPicPr>
          <p:cNvPr id="5123" name="Picture 3" descr="Z:\---W-O-R-K----\2015\Презентации\11 - Гильфанова. Игровые технологии\phonesroom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25" r="9190"/>
          <a:stretch/>
        </p:blipFill>
        <p:spPr bwMode="auto">
          <a:xfrm>
            <a:off x="5508104" y="3094361"/>
            <a:ext cx="3427288" cy="32415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427786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Z:\---W-O-R-K----\2015\Презентации\11 - Гильфанова. Игровые технологии\слайды\00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48844" y="597909"/>
            <a:ext cx="7245573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600" b="1" dirty="0">
                <a:solidFill>
                  <a:schemeClr val="accent6">
                    <a:lumMod val="50000"/>
                  </a:schemeClr>
                </a:solidFill>
              </a:rPr>
              <a:t>Чаще всего на уроках информатики используют </a:t>
            </a:r>
            <a:endParaRPr lang="ru-RU" sz="2600" b="1" dirty="0" smtClean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ru-RU" sz="2600" b="1" dirty="0" smtClean="0">
                <a:solidFill>
                  <a:schemeClr val="accent6">
                    <a:lumMod val="50000"/>
                  </a:schemeClr>
                </a:solidFill>
              </a:rPr>
              <a:t>следующие </a:t>
            </a:r>
            <a:r>
              <a:rPr lang="ru-RU" sz="2600" b="1" dirty="0">
                <a:solidFill>
                  <a:schemeClr val="accent6">
                    <a:lumMod val="50000"/>
                  </a:schemeClr>
                </a:solidFill>
              </a:rPr>
              <a:t>игровые элементы: </a:t>
            </a:r>
          </a:p>
        </p:txBody>
      </p:sp>
      <p:pic>
        <p:nvPicPr>
          <p:cNvPr id="4099" name="Picture 3" descr="Z:\---W-O-R-K----\2015\Презентации\11 - Гильфанова. Игровые технологии\слайды\009-0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78757"/>
            <a:ext cx="9143999" cy="5379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Z:\---W-O-R-K----\2015\Презентации\11 - Гильфанова. Игровые технологии\слайды\009-0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478757"/>
            <a:ext cx="9143999" cy="5379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Z:\---W-O-R-K----\2015\Презентации\11 - Гильфанова. Игровые технологии\слайды\009-0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478757"/>
            <a:ext cx="9143999" cy="5379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Z:\---W-O-R-K----\2015\Презентации\11 - Гильфанова. Игровые технологии\слайды\009-05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78757"/>
            <a:ext cx="9143998" cy="5379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3" name="Picture 7" descr="Z:\---W-O-R-K----\2015\Презентации\11 - Гильфанова. Игровые технологии\слайды\009-06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478757"/>
            <a:ext cx="9143999" cy="5379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Z:\---W-O-R-K----\2015\Презентации\11 - Гильфанова. Игровые технологии\слайды\009-07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478757"/>
            <a:ext cx="9143999" cy="5379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9279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" dur="2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" dur="20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20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3" dur="2000"/>
                                        <p:tgtEl>
                                          <p:spTgt spid="4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7" dur="20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Z:\---W-O-R-K----\2015\Презентации\11 - Гильфанова. Игровые технологии\слайды\070-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55576" y="4293096"/>
            <a:ext cx="612068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accent6">
                    <a:lumMod val="50000"/>
                  </a:schemeClr>
                </a:solidFill>
              </a:rPr>
              <a:t>Мобильный </a:t>
            </a:r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</a:rPr>
              <a:t>телефон -  </a:t>
            </a:r>
          </a:p>
          <a:p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</a:rPr>
              <a:t>обеспечивает доступ в Интернет </a:t>
            </a:r>
          </a:p>
          <a:p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</a:rPr>
              <a:t>на сайты с обучающей информацией – применяется как одна из форм дистанционного обучения</a:t>
            </a:r>
            <a:endParaRPr lang="ru-RU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2050" name="Picture 2" descr="C:\Users\учитель\Desktop\Фото с телефоном\-k-KIkzAZ4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1137" y="332656"/>
            <a:ext cx="3648405" cy="273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8071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Z:\---W-O-R-K----\2015\Презентации\11 - Гильфанова. Игровые технологии\слайды\070-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55576" y="4581128"/>
            <a:ext cx="61206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accent6">
                    <a:lumMod val="50000"/>
                  </a:schemeClr>
                </a:solidFill>
              </a:rPr>
              <a:t>Мобильный </a:t>
            </a:r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</a:rPr>
              <a:t>телефон -  </a:t>
            </a:r>
          </a:p>
          <a:p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</a:rPr>
              <a:t>средство воспроизведения звуковых, текстовых, видео- и графических файлов, содержащих обучающую информацию</a:t>
            </a:r>
            <a:endParaRPr lang="ru-RU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7170" name="Picture 2" descr="C:\Users\учитель\Desktop\игровые технологии1\Фото с телефоном\20150512_18512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9442" y="260648"/>
            <a:ext cx="5220072" cy="3915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8624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Z:\---W-O-R-K----\2015\Презентации\11 - Гильфанова. Игровые технологии\слайды\070-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55576" y="2780928"/>
            <a:ext cx="612068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accent6">
                    <a:lumMod val="50000"/>
                  </a:schemeClr>
                </a:solidFill>
              </a:rPr>
              <a:t>Мобильный </a:t>
            </a:r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</a:rPr>
              <a:t>телефон -  </a:t>
            </a:r>
          </a:p>
          <a:p>
            <a:r>
              <a:rPr lang="ru-RU" sz="2400" b="1" dirty="0">
                <a:solidFill>
                  <a:schemeClr val="accent6">
                    <a:lumMod val="50000"/>
                  </a:schemeClr>
                </a:solidFill>
              </a:rPr>
              <a:t>и его функциональные возможности позволяют организовать обучение </a:t>
            </a:r>
            <a:r>
              <a:rPr lang="en-US" sz="2400" b="1" dirty="0" smtClean="0">
                <a:solidFill>
                  <a:schemeClr val="accent6">
                    <a:lumMod val="50000"/>
                  </a:schemeClr>
                </a:solidFill>
              </a:rPr>
              <a:t/>
            </a:r>
            <a:br>
              <a:rPr lang="en-US" sz="2400" b="1" dirty="0" smtClean="0">
                <a:solidFill>
                  <a:schemeClr val="accent6">
                    <a:lumMod val="50000"/>
                  </a:schemeClr>
                </a:solidFill>
              </a:rPr>
            </a:br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</a:rPr>
              <a:t>с </a:t>
            </a: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</a:rPr>
              <a:t>использованием адаптированных электронных учебников, учебных курсов </a:t>
            </a:r>
            <a:r>
              <a:rPr lang="en-US" sz="2400" b="1" dirty="0" smtClean="0">
                <a:solidFill>
                  <a:schemeClr val="accent6">
                    <a:lumMod val="50000"/>
                  </a:schemeClr>
                </a:solidFill>
              </a:rPr>
              <a:t/>
            </a:r>
            <a:br>
              <a:rPr lang="en-US" sz="2400" b="1" dirty="0" smtClean="0">
                <a:solidFill>
                  <a:schemeClr val="accent6">
                    <a:lumMod val="50000"/>
                  </a:schemeClr>
                </a:solidFill>
              </a:rPr>
            </a:br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</a:rPr>
              <a:t>и </a:t>
            </a: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</a:rPr>
              <a:t>файлов специализированных типов </a:t>
            </a:r>
            <a:r>
              <a:rPr lang="en-US" sz="2400" b="1" dirty="0" smtClean="0">
                <a:solidFill>
                  <a:schemeClr val="accent6">
                    <a:lumMod val="50000"/>
                  </a:schemeClr>
                </a:solidFill>
              </a:rPr>
              <a:t/>
            </a:r>
            <a:br>
              <a:rPr lang="en-US" sz="2400" b="1" dirty="0" smtClean="0">
                <a:solidFill>
                  <a:schemeClr val="accent6">
                    <a:lumMod val="50000"/>
                  </a:schemeClr>
                </a:solidFill>
              </a:rPr>
            </a:br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</a:rPr>
              <a:t>с </a:t>
            </a: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</a:rPr>
              <a:t>обучающей информацией – учебные пособия разрабатываются непосредственно для платформ мобильных телефонов</a:t>
            </a:r>
            <a:endParaRPr lang="ru-RU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5122" name="Picture 2" descr="C:\Users\учитель\Downloads\20150512_12235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1143" y="578768"/>
            <a:ext cx="2453850" cy="43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1371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Z:\---W-O-R-K----\2015\Презентации\11 - Гильфанова. Игровые технологии\слайды\07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674"/>
            <a:ext cx="9148900" cy="6861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63521" y="2276872"/>
            <a:ext cx="4450787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b="1" dirty="0">
                <a:solidFill>
                  <a:schemeClr val="accent6">
                    <a:lumMod val="50000"/>
                  </a:schemeClr>
                </a:solidFill>
              </a:rPr>
              <a:t>В МАОУ СОШ №1 п.г.т. Забайкальск было проведено анкетирование среди учащихся информационно-технологической подгруппы 10 Б класса, с целью определения их технической и психологической готовности к использованию мобильных телефонов в учебном процессе. В анкетировании приняли участие 15 учащихся. Анкетирование показало, что 100% учащихся имеют смартфоны.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769285" y="905545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</a:rPr>
              <a:t>Анкетирование</a:t>
            </a:r>
            <a:endParaRPr lang="ru-RU" sz="2800" dirty="0"/>
          </a:p>
        </p:txBody>
      </p:sp>
      <p:pic>
        <p:nvPicPr>
          <p:cNvPr id="3074" name="Picture 2" descr="C:\Users\учитель\Desktop\Фото с телефоном\l6FpOhyZXt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9723" y="620688"/>
            <a:ext cx="3552395" cy="266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091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Z:\---W-O-R-K----\2015\Презентации\11 - Гильфанова. Игровые технологии\слайды\07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674"/>
            <a:ext cx="9148900" cy="6861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83568" y="671017"/>
            <a:ext cx="4572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800" b="1" dirty="0">
                <a:solidFill>
                  <a:schemeClr val="accent6">
                    <a:lumMod val="50000"/>
                  </a:schemeClr>
                </a:solidFill>
              </a:rPr>
              <a:t>Технические </a:t>
            </a:r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</a:rPr>
              <a:t/>
            </a:r>
            <a:br>
              <a:rPr lang="ru-RU" sz="2800" b="1" dirty="0" smtClean="0">
                <a:solidFill>
                  <a:schemeClr val="accent6">
                    <a:lumMod val="50000"/>
                  </a:schemeClr>
                </a:solidFill>
              </a:rPr>
            </a:br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</a:rPr>
              <a:t>функции </a:t>
            </a:r>
            <a:r>
              <a:rPr lang="ru-RU" sz="2800" b="1" dirty="0">
                <a:solidFill>
                  <a:schemeClr val="accent6">
                    <a:lumMod val="50000"/>
                  </a:schemeClr>
                </a:solidFill>
              </a:rPr>
              <a:t>смартфонов </a:t>
            </a:r>
            <a:endParaRPr lang="ru-RU" sz="2800" dirty="0"/>
          </a:p>
        </p:txBody>
      </p:sp>
      <p:pic>
        <p:nvPicPr>
          <p:cNvPr id="4098" name="Picture 2" descr="C:\Users\учитель\Desktop\Фото с телефоном\u3JkPuYZpt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5521" y="1484784"/>
            <a:ext cx="3543858" cy="4725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763521" y="2276872"/>
            <a:ext cx="402450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chemeClr val="accent6">
                    <a:lumMod val="50000"/>
                  </a:schemeClr>
                </a:solidFill>
              </a:rPr>
              <a:t>Функции смартфонов учащихся информационно-технологического профиля 10 Б класса представлены на диаграмме</a:t>
            </a:r>
            <a:endParaRPr lang="ru-RU" sz="1600" b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6543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Z:\---W-O-R-K----\2015\Презентации\11 - Гильфанова. Игровые технологии\слайды\07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674"/>
            <a:ext cx="9148900" cy="6861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7" name="Диаграмма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90283063"/>
              </p:ext>
            </p:extLst>
          </p:nvPr>
        </p:nvGraphicFramePr>
        <p:xfrm>
          <a:off x="107504" y="836712"/>
          <a:ext cx="8562974" cy="49529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962949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" y="-3674"/>
            <a:ext cx="9148898" cy="6861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Диаграмма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82976664"/>
              </p:ext>
            </p:extLst>
          </p:nvPr>
        </p:nvGraphicFramePr>
        <p:xfrm>
          <a:off x="323528" y="260648"/>
          <a:ext cx="8280920" cy="55489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009141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Z:\---W-O-R-K----\2015\Презентации\11 - Гильфанова. Игровые технологии\слайды\070-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55576" y="2420888"/>
            <a:ext cx="6120680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accent6">
                    <a:lumMod val="50000"/>
                  </a:schemeClr>
                </a:solidFill>
              </a:rPr>
              <a:t>Все вышеперечисленные </a:t>
            </a:r>
            <a:endParaRPr lang="ru-RU" sz="2400" b="1" dirty="0" smtClean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</a:rPr>
              <a:t>приложения </a:t>
            </a: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</a:rPr>
              <a:t>учащиеся </a:t>
            </a:r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</a:rPr>
              <a:t/>
            </a:r>
            <a:br>
              <a:rPr lang="ru-RU" sz="2400" b="1" dirty="0" smtClean="0">
                <a:solidFill>
                  <a:schemeClr val="accent6">
                    <a:lumMod val="50000"/>
                  </a:schemeClr>
                </a:solidFill>
              </a:rPr>
            </a:br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</a:rPr>
              <a:t>информационно-технологической </a:t>
            </a: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</a:rPr>
              <a:t>подгруппы  предлагают  использовать </a:t>
            </a:r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</a:rPr>
              <a:t/>
            </a:r>
            <a:br>
              <a:rPr lang="ru-RU" sz="2400" b="1" dirty="0" smtClean="0">
                <a:solidFill>
                  <a:schemeClr val="accent6">
                    <a:lumMod val="50000"/>
                  </a:schemeClr>
                </a:solidFill>
              </a:rPr>
            </a:br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</a:rPr>
              <a:t>в </a:t>
            </a: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</a:rPr>
              <a:t>процессе обучения. </a:t>
            </a:r>
            <a:endParaRPr lang="ru-RU" sz="2400" b="1" dirty="0" smtClean="0">
              <a:solidFill>
                <a:schemeClr val="accent6">
                  <a:lumMod val="50000"/>
                </a:schemeClr>
              </a:solidFill>
            </a:endParaRPr>
          </a:p>
          <a:p>
            <a:endParaRPr lang="ru-RU" sz="800" b="1" dirty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ru-RU" sz="2400" b="1" dirty="0">
                <a:solidFill>
                  <a:schemeClr val="accent6">
                    <a:lumMod val="50000"/>
                  </a:schemeClr>
                </a:solidFill>
              </a:rPr>
              <a:t>От фоторедакторов для обработки необходимых нам изображений </a:t>
            </a:r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</a:rPr>
              <a:t/>
            </a:r>
            <a:br>
              <a:rPr lang="ru-RU" sz="2400" b="1" dirty="0" smtClean="0">
                <a:solidFill>
                  <a:schemeClr val="accent6">
                    <a:lumMod val="50000"/>
                  </a:schemeClr>
                </a:solidFill>
              </a:rPr>
            </a:br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</a:rPr>
              <a:t>до </a:t>
            </a: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</a:rPr>
              <a:t>различных мессенджеров и соц. сетей </a:t>
            </a:r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</a:rPr>
              <a:t/>
            </a:r>
            <a:br>
              <a:rPr lang="ru-RU" sz="2400" b="1" dirty="0" smtClean="0">
                <a:solidFill>
                  <a:schemeClr val="accent6">
                    <a:lumMod val="50000"/>
                  </a:schemeClr>
                </a:solidFill>
              </a:rPr>
            </a:br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</a:rPr>
              <a:t>для </a:t>
            </a: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</a:rPr>
              <a:t>коммуникации в процессе обучения </a:t>
            </a:r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</a:rPr>
              <a:t/>
            </a:r>
            <a:br>
              <a:rPr lang="ru-RU" sz="2400" b="1" dirty="0" smtClean="0">
                <a:solidFill>
                  <a:schemeClr val="accent6">
                    <a:lumMod val="50000"/>
                  </a:schemeClr>
                </a:solidFill>
              </a:rPr>
            </a:br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</a:rPr>
              <a:t>и </a:t>
            </a: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</a:rPr>
              <a:t>совместной работы на расстоянии</a:t>
            </a:r>
            <a:endParaRPr lang="ru-RU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6146" name="Picture 2" descr="C:\Users\учитель\Desktop\Фото с телефоном\20150512_185601_HDR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404664"/>
            <a:ext cx="2673298" cy="475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7274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" y="-3674"/>
            <a:ext cx="9148898" cy="6861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63521" y="2276872"/>
            <a:ext cx="7624903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chemeClr val="accent6">
                    <a:lumMod val="50000"/>
                  </a:schemeClr>
                </a:solidFill>
              </a:rPr>
              <a:t>Для обучения</a:t>
            </a:r>
            <a:endParaRPr lang="ru-RU" sz="2000" dirty="0">
              <a:solidFill>
                <a:schemeClr val="accent6">
                  <a:lumMod val="50000"/>
                </a:schemeClr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Будильник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 - 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</a:rPr>
              <a:t>это приложение помогает мне не опаздывать в школу.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Калькулятор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 - 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</a:rPr>
              <a:t>помогает быстро посчитать нужные примеры на информатике или на другом уроке, где можно пользоваться им.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b="1" dirty="0">
                <a:solidFill>
                  <a:schemeClr val="accent6">
                    <a:lumMod val="50000"/>
                  </a:schemeClr>
                </a:solidFill>
              </a:rPr>
              <a:t>Календарь и Заметки 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</a:rPr>
              <a:t>– эти приложения напоминают мне о разных мероприятиях и факультативах.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Class </a:t>
            </a:r>
            <a:r>
              <a:rPr lang="en-US" b="1" dirty="0" smtClean="0">
                <a:solidFill>
                  <a:schemeClr val="accent6">
                    <a:lumMod val="50000"/>
                  </a:schemeClr>
                </a:solidFill>
              </a:rPr>
              <a:t>Life</a:t>
            </a: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- 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</a:rPr>
              <a:t>в этом приложение мой класс может писать различную информацию по учебе.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UB </a:t>
            </a:r>
            <a:r>
              <a:rPr lang="en-US" b="1" dirty="0" smtClean="0">
                <a:solidFill>
                  <a:schemeClr val="accent6">
                    <a:lumMod val="50000"/>
                  </a:schemeClr>
                </a:solidFill>
              </a:rPr>
              <a:t>Reader</a:t>
            </a: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- 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</a:rPr>
              <a:t>очень удобно приложение через которое можно открывать электронные книги. Особенно, оно помогает мне на литературе.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b="1" dirty="0" smtClean="0">
                <a:solidFill>
                  <a:schemeClr val="accent6">
                    <a:lumMod val="50000"/>
                  </a:schemeClr>
                </a:solidFill>
              </a:rPr>
              <a:t>Google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 - 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</a:rPr>
              <a:t>с помощью этого приложения (браузера) можно найти много различной информации по учебе.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b="1" dirty="0" smtClean="0">
                <a:solidFill>
                  <a:schemeClr val="accent6">
                    <a:lumMod val="50000"/>
                  </a:schemeClr>
                </a:solidFill>
              </a:rPr>
              <a:t>uTorrent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 - 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</a:rPr>
              <a:t>через это приложение можно скачивать различные видео ролики, аудиозаписи для урока.</a:t>
            </a:r>
            <a:endParaRPr lang="ru-RU" sz="14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763521" y="901934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800" b="1" dirty="0">
                <a:solidFill>
                  <a:schemeClr val="accent6">
                    <a:lumMod val="50000"/>
                  </a:schemeClr>
                </a:solidFill>
              </a:rPr>
              <a:t>Анкета учащегося 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3138320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" y="-3674"/>
            <a:ext cx="9148898" cy="6861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39551" y="620688"/>
            <a:ext cx="782262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502604"/>
                </a:solidFill>
              </a:rPr>
              <a:t> </a:t>
            </a:r>
            <a:r>
              <a:rPr lang="ru-RU" sz="2800" b="1" dirty="0">
                <a:solidFill>
                  <a:srgbClr val="502604"/>
                </a:solidFill>
              </a:rPr>
              <a:t>«Что же такое социальные мессенджеры?» и </a:t>
            </a:r>
            <a:endParaRPr lang="ru-RU" sz="2800" b="1" dirty="0" smtClean="0">
              <a:solidFill>
                <a:srgbClr val="502604"/>
              </a:solidFill>
            </a:endParaRPr>
          </a:p>
          <a:p>
            <a:pPr algn="ctr"/>
            <a:r>
              <a:rPr lang="ru-RU" sz="2800" b="1" dirty="0" smtClean="0">
                <a:solidFill>
                  <a:srgbClr val="502604"/>
                </a:solidFill>
              </a:rPr>
              <a:t>« </a:t>
            </a:r>
            <a:r>
              <a:rPr lang="ru-RU" sz="2800" b="1" dirty="0">
                <a:solidFill>
                  <a:srgbClr val="502604"/>
                </a:solidFill>
              </a:rPr>
              <a:t>Зачем они нужны</a:t>
            </a:r>
            <a:r>
              <a:rPr lang="ru-RU" sz="2800" b="1" dirty="0" smtClean="0">
                <a:solidFill>
                  <a:srgbClr val="502604"/>
                </a:solidFill>
              </a:rPr>
              <a:t>?» </a:t>
            </a:r>
            <a:endParaRPr lang="ru-RU" sz="2800" b="1" dirty="0">
              <a:solidFill>
                <a:srgbClr val="502604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737278" y="2204864"/>
            <a:ext cx="7848872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/>
              <a:t>	Итак, мессенджер - это программа по обмену мгновенными сообщениями, такие как </a:t>
            </a:r>
            <a:r>
              <a:rPr lang="en-US" sz="2000" dirty="0"/>
              <a:t>WhatsApp</a:t>
            </a:r>
            <a:r>
              <a:rPr lang="ru-RU" sz="2000" dirty="0"/>
              <a:t>, </a:t>
            </a:r>
            <a:r>
              <a:rPr lang="en-US" sz="2000" dirty="0"/>
              <a:t>Skype</a:t>
            </a:r>
            <a:r>
              <a:rPr lang="ru-RU" sz="2000" dirty="0"/>
              <a:t>, </a:t>
            </a:r>
            <a:r>
              <a:rPr lang="en-US" sz="2000" dirty="0"/>
              <a:t>Viber</a:t>
            </a:r>
            <a:r>
              <a:rPr lang="ru-RU" sz="2000" dirty="0"/>
              <a:t> другие. 20-ый век является веком развития современных технологий. И, как известно, технологии позволяют как облегчить нашу жизнь, так и усложнить. В данном случае, социальные мессенджеры являются довольно-таки актуальными приложениями в нашем телефоне. Благодаря им, человек может упростить общение с родными и близкими. И конечно же, большим плюсом является то, что эти программы удобны в использовании тем, что многие из них являются бесплатными. Подумайте только, зачем тратить кучу денег на смс сообщения, когда вы можете просто установить приложение и неограниченно общаться с друзьями?  </a:t>
            </a:r>
          </a:p>
        </p:txBody>
      </p:sp>
    </p:spTree>
    <p:extLst>
      <p:ext uri="{BB962C8B-B14F-4D97-AF65-F5344CB8AC3E}">
        <p14:creationId xmlns:p14="http://schemas.microsoft.com/office/powerpoint/2010/main" val="10422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Z:\---W-O-R-K----\2015\Презентации\11 - Гильфанова. Игровые технологии\слайды\009!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1" y="0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67544" y="2924944"/>
            <a:ext cx="345569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Кроссворды</a:t>
            </a:r>
            <a:endParaRPr lang="ru-RU" sz="48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83461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" y="-3674"/>
            <a:ext cx="9148898" cy="6861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39551" y="620688"/>
            <a:ext cx="782262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502604"/>
                </a:solidFill>
              </a:rPr>
              <a:t> </a:t>
            </a:r>
            <a:r>
              <a:rPr lang="ru-RU" sz="2800" b="1" dirty="0">
                <a:solidFill>
                  <a:srgbClr val="502604"/>
                </a:solidFill>
              </a:rPr>
              <a:t>«Что же такое социальные мессенджеры?» и </a:t>
            </a:r>
            <a:endParaRPr lang="ru-RU" sz="2800" b="1" dirty="0" smtClean="0">
              <a:solidFill>
                <a:srgbClr val="502604"/>
              </a:solidFill>
            </a:endParaRPr>
          </a:p>
          <a:p>
            <a:pPr algn="ctr"/>
            <a:r>
              <a:rPr lang="ru-RU" sz="2800" b="1" dirty="0" smtClean="0">
                <a:solidFill>
                  <a:srgbClr val="502604"/>
                </a:solidFill>
              </a:rPr>
              <a:t>« </a:t>
            </a:r>
            <a:r>
              <a:rPr lang="ru-RU" sz="2800" b="1" dirty="0">
                <a:solidFill>
                  <a:srgbClr val="502604"/>
                </a:solidFill>
              </a:rPr>
              <a:t>Зачем они нужны</a:t>
            </a:r>
            <a:r>
              <a:rPr lang="ru-RU" sz="2800" b="1" dirty="0" smtClean="0">
                <a:solidFill>
                  <a:srgbClr val="502604"/>
                </a:solidFill>
              </a:rPr>
              <a:t>?» </a:t>
            </a:r>
            <a:endParaRPr lang="ru-RU" sz="2800" b="1" dirty="0">
              <a:solidFill>
                <a:srgbClr val="502604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737278" y="2204864"/>
            <a:ext cx="784887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/>
              <a:t>	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611560" y="2132857"/>
            <a:ext cx="7974590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/>
              <a:t>НО, </a:t>
            </a:r>
            <a:r>
              <a:rPr lang="ru-RU" sz="2400" dirty="0"/>
              <a:t>так же есть и «небольшие» минусы сколько не в техническом плане, а  в психологическом плане использования социальных мессенджеров. </a:t>
            </a:r>
          </a:p>
          <a:p>
            <a:pPr algn="just"/>
            <a:r>
              <a:rPr lang="ru-RU" sz="2400" dirty="0"/>
              <a:t>Дело в том, что люди настолько привыкли сидеть в социальных сетях, что совсем забывают про повседневную жизнь. Они слишком много времени проводят в своих мобильных телефонах, тем самым губят зрение, да и просто теряют время для активной жизнедеятельности. Мессенджеры конечно же очень удобное приложение..., но люди! </a:t>
            </a:r>
            <a:r>
              <a:rPr lang="ru-RU" sz="2400" b="1" dirty="0"/>
              <a:t>Используйте социальные мессенджеры в меру и наслаждайтесь окружающим миром!</a:t>
            </a:r>
          </a:p>
        </p:txBody>
      </p:sp>
    </p:spTree>
    <p:extLst>
      <p:ext uri="{BB962C8B-B14F-4D97-AF65-F5344CB8AC3E}">
        <p14:creationId xmlns:p14="http://schemas.microsoft.com/office/powerpoint/2010/main" val="1847435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Z:\---W-O-R-K----\2015\Презентации\11 - Гильфанова. Игровые технологии\слайды\070-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55576" y="2276872"/>
            <a:ext cx="612068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accent6">
                    <a:lumMod val="50000"/>
                  </a:schemeClr>
                </a:solidFill>
              </a:rPr>
              <a:t>В качестве основного </a:t>
            </a:r>
            <a:endParaRPr lang="ru-RU" sz="2400" b="1" dirty="0" smtClean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ru-RU" sz="2400" b="1" dirty="0" err="1" smtClean="0">
                <a:solidFill>
                  <a:schemeClr val="accent6">
                    <a:lumMod val="50000"/>
                  </a:schemeClr>
                </a:solidFill>
              </a:rPr>
              <a:t>мессенджера</a:t>
            </a:r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</a:rPr>
              <a:t>для обмена </a:t>
            </a:r>
            <a:endParaRPr lang="ru-RU" sz="2400" b="1" dirty="0" smtClean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</a:rPr>
              <a:t>быстрыми </a:t>
            </a: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</a:rPr>
              <a:t>сообщениями учащиеся предложили  </a:t>
            </a:r>
            <a:r>
              <a:rPr lang="ru-RU" sz="2800" b="1" dirty="0" err="1">
                <a:solidFill>
                  <a:schemeClr val="accent6">
                    <a:lumMod val="50000"/>
                  </a:schemeClr>
                </a:solidFill>
              </a:rPr>
              <a:t>Viber</a:t>
            </a: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</a:rPr>
              <a:t>. </a:t>
            </a:r>
            <a:endParaRPr lang="ru-RU" sz="2400" b="1" dirty="0" smtClean="0">
              <a:solidFill>
                <a:schemeClr val="accent6">
                  <a:lumMod val="50000"/>
                </a:schemeClr>
              </a:solidFill>
            </a:endParaRPr>
          </a:p>
          <a:p>
            <a:endParaRPr lang="ru-RU" sz="800" b="1" dirty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</a:rPr>
              <a:t>Из </a:t>
            </a: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</a:rPr>
              <a:t>основных его преимуществ – </a:t>
            </a:r>
            <a:r>
              <a:rPr lang="ru-RU" sz="2400" b="1" dirty="0" err="1">
                <a:solidFill>
                  <a:schemeClr val="accent6">
                    <a:lumMod val="50000"/>
                  </a:schemeClr>
                </a:solidFill>
              </a:rPr>
              <a:t>мультиплатформенность</a:t>
            </a: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</a:rPr>
              <a:t>, </a:t>
            </a:r>
            <a:endParaRPr lang="ru-RU" sz="2400" b="1" dirty="0" smtClean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</a:rPr>
              <a:t>высокая </a:t>
            </a: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</a:rPr>
              <a:t>скорость работы и удобство использования, широкий функционал, возможность отправлять голосовые сообщения, фотографии и документы. 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387351"/>
            <a:ext cx="3800912" cy="26237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7427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учитель\Downloads\№2- внутренний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995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" y="-3674"/>
            <a:ext cx="9148898" cy="6861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63521" y="4941168"/>
            <a:ext cx="762490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chemeClr val="accent6">
                    <a:lumMod val="50000"/>
                  </a:schemeClr>
                </a:solidFill>
              </a:rPr>
              <a:t>Информационный винегрет</a:t>
            </a:r>
          </a:p>
          <a:p>
            <a:r>
              <a:rPr lang="ru-RU" sz="3600" b="1" dirty="0" smtClean="0">
                <a:solidFill>
                  <a:srgbClr val="502604"/>
                </a:solidFill>
              </a:rPr>
              <a:t> </a:t>
            </a:r>
            <a:r>
              <a:rPr lang="en-US" sz="3600" dirty="0">
                <a:solidFill>
                  <a:srgbClr val="502604"/>
                </a:solidFill>
              </a:rPr>
              <a:t>Program</a:t>
            </a:r>
            <a:r>
              <a:rPr lang="ru-RU" sz="3600" dirty="0">
                <a:solidFill>
                  <a:srgbClr val="502604"/>
                </a:solidFill>
              </a:rPr>
              <a:t>_</a:t>
            </a:r>
            <a:r>
              <a:rPr lang="ru-RU" sz="3600" dirty="0" err="1">
                <a:solidFill>
                  <a:srgbClr val="502604"/>
                </a:solidFill>
              </a:rPr>
              <a:t>цы</a:t>
            </a:r>
            <a:r>
              <a:rPr lang="ru-RU" sz="3600" dirty="0">
                <a:solidFill>
                  <a:srgbClr val="502604"/>
                </a:solidFill>
              </a:rPr>
              <a:t> </a:t>
            </a:r>
            <a:r>
              <a:rPr lang="ru-RU" sz="3600" dirty="0" smtClean="0">
                <a:solidFill>
                  <a:srgbClr val="502604"/>
                </a:solidFill>
                <a:sym typeface="Wingdings" panose="05000000000000000000" pitchFamily="2" charset="2"/>
              </a:rPr>
              <a:t></a:t>
            </a:r>
            <a:endParaRPr lang="ru-RU" sz="3600" b="1" dirty="0">
              <a:solidFill>
                <a:srgbClr val="502604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763521" y="901934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800" b="1" dirty="0">
                <a:solidFill>
                  <a:schemeClr val="accent6">
                    <a:lumMod val="50000"/>
                  </a:schemeClr>
                </a:solidFill>
              </a:rPr>
              <a:t>Наша группа в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</a:rPr>
              <a:t>Viber</a:t>
            </a:r>
            <a:endParaRPr lang="ru-RU" sz="28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1844824"/>
            <a:ext cx="5548951" cy="27395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631958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" y="-3674"/>
            <a:ext cx="9148898" cy="6861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79214" y="2276872"/>
            <a:ext cx="7624903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solidFill>
                  <a:schemeClr val="accent6">
                    <a:lumMod val="50000"/>
                  </a:schemeClr>
                </a:solidFill>
              </a:rPr>
              <a:t>Вы можете установить уведомления от группы в соответствии с тем, как часто вы хотите их получать. Чтобы изменить ваши настройки уведомлений от группы</a:t>
            </a:r>
            <a:r>
              <a:rPr lang="ru-RU" sz="1400" dirty="0" smtClean="0">
                <a:solidFill>
                  <a:schemeClr val="accent6">
                    <a:lumMod val="50000"/>
                  </a:schemeClr>
                </a:solidFill>
              </a:rPr>
              <a:t>:</a:t>
            </a:r>
            <a:br>
              <a:rPr lang="ru-RU" sz="1400" dirty="0" smtClean="0">
                <a:solidFill>
                  <a:schemeClr val="accent6">
                    <a:lumMod val="50000"/>
                  </a:schemeClr>
                </a:solidFill>
              </a:rPr>
            </a:br>
            <a:endParaRPr lang="ru-RU" sz="800" dirty="0">
              <a:solidFill>
                <a:schemeClr val="accent6">
                  <a:lumMod val="50000"/>
                </a:schemeClr>
              </a:solidFill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ru-RU" sz="1400" dirty="0">
                <a:solidFill>
                  <a:schemeClr val="accent6">
                    <a:lumMod val="50000"/>
                  </a:schemeClr>
                </a:solidFill>
              </a:rPr>
              <a:t>Нажмите на иконку  в правом верхнем углу экрана беседы или сдвиньте экран влево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sz="1400" dirty="0">
                <a:solidFill>
                  <a:schemeClr val="accent6">
                    <a:lumMod val="50000"/>
                  </a:schemeClr>
                </a:solidFill>
              </a:rPr>
              <a:t>Выберите Уведомления от группы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sz="1400" dirty="0">
                <a:solidFill>
                  <a:schemeClr val="accent6">
                    <a:lumMod val="50000"/>
                  </a:schemeClr>
                </a:solidFill>
              </a:rPr>
              <a:t>Сделайте свой выбор и нажмите OK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sz="1400" dirty="0">
                <a:solidFill>
                  <a:schemeClr val="accent6">
                    <a:lumMod val="50000"/>
                  </a:schemeClr>
                </a:solidFill>
              </a:rPr>
              <a:t/>
            </a:r>
            <a:br>
              <a:rPr lang="ru-RU" sz="1400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ru-RU" sz="1400" b="1" dirty="0">
                <a:solidFill>
                  <a:schemeClr val="accent6">
                    <a:lumMod val="50000"/>
                  </a:schemeClr>
                </a:solidFill>
              </a:rPr>
              <a:t>Опции настройки уведомлений</a:t>
            </a:r>
            <a:r>
              <a:rPr lang="ru-RU" sz="1400" dirty="0">
                <a:solidFill>
                  <a:schemeClr val="accent6">
                    <a:lumMod val="50000"/>
                  </a:schemeClr>
                </a:solidFill>
              </a:rPr>
              <a:t>:  </a:t>
            </a:r>
            <a:r>
              <a:rPr lang="ru-RU" sz="1400" dirty="0" smtClean="0">
                <a:solidFill>
                  <a:schemeClr val="accent6">
                    <a:lumMod val="50000"/>
                  </a:schemeClr>
                </a:solidFill>
              </a:rPr>
              <a:t/>
            </a:r>
            <a:br>
              <a:rPr lang="ru-RU" sz="1400" dirty="0" smtClean="0">
                <a:solidFill>
                  <a:schemeClr val="accent6">
                    <a:lumMod val="50000"/>
                  </a:schemeClr>
                </a:solidFill>
              </a:rPr>
            </a:br>
            <a:endParaRPr lang="ru-RU" sz="1400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ru-RU" sz="1400" b="1" dirty="0" smtClean="0">
                <a:solidFill>
                  <a:schemeClr val="accent6">
                    <a:lumMod val="50000"/>
                  </a:schemeClr>
                </a:solidFill>
              </a:rPr>
              <a:t>Отключить </a:t>
            </a:r>
            <a:r>
              <a:rPr lang="ru-RU" sz="1400" b="1" dirty="0">
                <a:solidFill>
                  <a:schemeClr val="accent6">
                    <a:lumMod val="50000"/>
                  </a:schemeClr>
                </a:solidFill>
              </a:rPr>
              <a:t>уведомления</a:t>
            </a:r>
            <a:r>
              <a:rPr lang="ru-RU" sz="1400" dirty="0">
                <a:solidFill>
                  <a:schemeClr val="accent6">
                    <a:lumMod val="50000"/>
                  </a:schemeClr>
                </a:solidFill>
              </a:rPr>
              <a:t> - эта опция позволяет отключить уведомления для групповой беседы. Вы не будете получать </a:t>
            </a:r>
            <a:r>
              <a:rPr lang="ru-RU" sz="1400" dirty="0" err="1">
                <a:solidFill>
                  <a:schemeClr val="accent6">
                    <a:lumMod val="50000"/>
                  </a:schemeClr>
                </a:solidFill>
              </a:rPr>
              <a:t>push</a:t>
            </a:r>
            <a:r>
              <a:rPr lang="ru-RU" sz="1400" dirty="0">
                <a:solidFill>
                  <a:schemeClr val="accent6">
                    <a:lumMod val="50000"/>
                  </a:schemeClr>
                </a:solidFill>
              </a:rPr>
              <a:t>-уведомления, и звук уведомлений будет отключен.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sz="1400" b="1" dirty="0">
                <a:solidFill>
                  <a:schemeClr val="accent6">
                    <a:lumMod val="50000"/>
                  </a:schemeClr>
                </a:solidFill>
              </a:rPr>
              <a:t>Умные уведомления</a:t>
            </a:r>
            <a:r>
              <a:rPr lang="ru-RU" sz="1400" dirty="0">
                <a:solidFill>
                  <a:schemeClr val="accent6">
                    <a:lumMod val="50000"/>
                  </a:schemeClr>
                </a:solidFill>
              </a:rPr>
              <a:t> - эта опция позволяет объединять уведомления о сообщениях в группе. Например, вместо трех последовательных уведомлений о трех сообщениях в группе вы получите одно уведомление про все три сообщения.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sz="1400" b="1" dirty="0">
                <a:solidFill>
                  <a:schemeClr val="accent6">
                    <a:lumMod val="50000"/>
                  </a:schemeClr>
                </a:solidFill>
              </a:rPr>
              <a:t>Уведомлять меня о каждом сообщении</a:t>
            </a:r>
            <a:r>
              <a:rPr lang="ru-RU" sz="1400" dirty="0">
                <a:solidFill>
                  <a:schemeClr val="accent6">
                    <a:lumMod val="50000"/>
                  </a:schemeClr>
                </a:solidFill>
              </a:rPr>
              <a:t> - если эта опция включена, вы будете получать уведомление о каждом сообщении в группе.</a:t>
            </a:r>
          </a:p>
          <a:p>
            <a:r>
              <a:rPr lang="ru-RU" sz="1400" dirty="0">
                <a:solidFill>
                  <a:schemeClr val="accent6">
                    <a:lumMod val="50000"/>
                  </a:schemeClr>
                </a:solidFill>
              </a:rPr>
              <a:t/>
            </a:r>
            <a:br>
              <a:rPr lang="ru-RU" sz="1400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ru-RU" sz="1400" dirty="0">
                <a:solidFill>
                  <a:schemeClr val="accent6">
                    <a:lumMod val="50000"/>
                  </a:schemeClr>
                </a:solidFill>
              </a:rPr>
              <a:t>Настройки уведомлений от каждой группы определяются вручную. Изменение настроек для одной группы не повлияет на настройки для другой группы.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763521" y="908720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800" b="1" dirty="0">
                <a:solidFill>
                  <a:schemeClr val="accent6">
                    <a:lumMod val="50000"/>
                  </a:schemeClr>
                </a:solidFill>
              </a:rPr>
              <a:t>Уведомления от группы</a:t>
            </a:r>
          </a:p>
        </p:txBody>
      </p:sp>
      <p:pic>
        <p:nvPicPr>
          <p:cNvPr id="12291" name="Picture 3" descr="Z:\---W-O-R-K----\2015\Презентации\11 - Гильфанова. Игровые технологии\IMG_0088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4" y="116632"/>
            <a:ext cx="1227813" cy="18417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335684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Z:\---W-O-R-K----\2015\Презентации\11 - Гильфанова. Игровые технологии\слайды\07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674"/>
            <a:ext cx="9148900" cy="6861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63521" y="2420888"/>
            <a:ext cx="4450787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</a:rPr>
              <a:t>Формулировка темы урока </a:t>
            </a: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</a:rPr>
              <a:t/>
            </a:r>
            <a:br>
              <a:rPr lang="ru-RU" sz="2000" b="1" dirty="0" smtClean="0">
                <a:solidFill>
                  <a:schemeClr val="accent6">
                    <a:lumMod val="50000"/>
                  </a:schemeClr>
                </a:solidFill>
              </a:rPr>
            </a:b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</a:rPr>
              <a:t>(</a:t>
            </a: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</a:rPr>
              <a:t>ребус, картинка, слово</a:t>
            </a: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</a:rPr>
              <a:t>);</a:t>
            </a:r>
            <a:br>
              <a:rPr lang="ru-RU" sz="2000" b="1" dirty="0" smtClean="0">
                <a:solidFill>
                  <a:schemeClr val="accent6">
                    <a:lumMod val="50000"/>
                  </a:schemeClr>
                </a:solidFill>
              </a:rPr>
            </a:br>
            <a:endParaRPr lang="ru-RU" sz="800" b="1" dirty="0">
              <a:solidFill>
                <a:schemeClr val="accent6">
                  <a:lumMod val="50000"/>
                </a:schemeClr>
              </a:solidFill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</a:rPr>
              <a:t>Решение задач, предложения нескольких вариантов</a:t>
            </a: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</a:rPr>
              <a:t>;</a:t>
            </a:r>
            <a:br>
              <a:rPr lang="ru-RU" sz="2000" b="1" dirty="0" smtClean="0">
                <a:solidFill>
                  <a:schemeClr val="accent6">
                    <a:lumMod val="50000"/>
                  </a:schemeClr>
                </a:solidFill>
              </a:rPr>
            </a:br>
            <a:endParaRPr lang="ru-RU" sz="800" b="1" dirty="0">
              <a:solidFill>
                <a:schemeClr val="accent6">
                  <a:lumMod val="50000"/>
                </a:schemeClr>
              </a:solidFill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</a:rPr>
              <a:t>Обмен фотографиями</a:t>
            </a: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</a:rPr>
              <a:t>;</a:t>
            </a:r>
            <a:br>
              <a:rPr lang="ru-RU" sz="2000" b="1" dirty="0" smtClean="0">
                <a:solidFill>
                  <a:schemeClr val="accent6">
                    <a:lumMod val="50000"/>
                  </a:schemeClr>
                </a:solidFill>
              </a:rPr>
            </a:br>
            <a:endParaRPr lang="ru-RU" sz="800" b="1" dirty="0">
              <a:solidFill>
                <a:schemeClr val="accent6">
                  <a:lumMod val="50000"/>
                </a:schemeClr>
              </a:solidFill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</a:rPr>
              <a:t>Обсуждение и комментарии вопросов, вызывающих трудности</a:t>
            </a: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</a:rPr>
              <a:t>;</a:t>
            </a:r>
            <a:br>
              <a:rPr lang="ru-RU" sz="2000" b="1" dirty="0" smtClean="0">
                <a:solidFill>
                  <a:schemeClr val="accent6">
                    <a:lumMod val="50000"/>
                  </a:schemeClr>
                </a:solidFill>
              </a:rPr>
            </a:br>
            <a:endParaRPr lang="ru-RU" sz="800" b="1" dirty="0">
              <a:solidFill>
                <a:schemeClr val="accent6">
                  <a:lumMod val="50000"/>
                </a:schemeClr>
              </a:solidFill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</a:rPr>
              <a:t>Домашнее задание, темы </a:t>
            </a: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</a:rPr>
              <a:t>творческих </a:t>
            </a: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</a:rPr>
              <a:t>проектов, оповещение конкурсов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763521" y="886570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</a:rPr>
              <a:t>Применение</a:t>
            </a:r>
            <a:endParaRPr lang="ru-RU" sz="2800" dirty="0"/>
          </a:p>
        </p:txBody>
      </p:sp>
      <p:pic>
        <p:nvPicPr>
          <p:cNvPr id="13314" name="Picture 2" descr="Z:\---W-O-R-K----\2015\Презентации\11 - Гильфанова. Игровые технологии\Vibe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39" y="260648"/>
            <a:ext cx="4021449" cy="37444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275578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Z:\---W-O-R-K----\2015\Презентации\11 - Гильфанова. Игровые технологии\слайды\fi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9" name="Picture 3" descr="Z:\---W-O-R-K----\2015\Презентации\11 - Гильфанова. Игровые технологии\слайды\fin-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9144001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1840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37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4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805</TotalTime>
  <Words>1727</Words>
  <Application>Microsoft Office PowerPoint</Application>
  <PresentationFormat>Экран (4:3)</PresentationFormat>
  <Paragraphs>504</Paragraphs>
  <Slides>96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96</vt:i4>
      </vt:variant>
    </vt:vector>
  </HeadingPairs>
  <TitlesOfParts>
    <vt:vector size="97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1</dc:creator>
  <cp:lastModifiedBy>учитель</cp:lastModifiedBy>
  <cp:revision>98</cp:revision>
  <cp:lastPrinted>2015-05-13T03:39:37Z</cp:lastPrinted>
  <dcterms:created xsi:type="dcterms:W3CDTF">2015-05-05T15:51:12Z</dcterms:created>
  <dcterms:modified xsi:type="dcterms:W3CDTF">2015-05-13T03:41:05Z</dcterms:modified>
</cp:coreProperties>
</file>