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7" r:id="rId3"/>
    <p:sldId id="276" r:id="rId4"/>
    <p:sldId id="277" r:id="rId5"/>
    <p:sldId id="266" r:id="rId6"/>
    <p:sldId id="264" r:id="rId7"/>
    <p:sldId id="263" r:id="rId8"/>
    <p:sldId id="257" r:id="rId9"/>
    <p:sldId id="258" r:id="rId10"/>
    <p:sldId id="259" r:id="rId11"/>
    <p:sldId id="260" r:id="rId12"/>
    <p:sldId id="261" r:id="rId13"/>
    <p:sldId id="262" r:id="rId14"/>
    <p:sldId id="280" r:id="rId15"/>
    <p:sldId id="275" r:id="rId16"/>
    <p:sldId id="279" r:id="rId17"/>
    <p:sldId id="278" r:id="rId18"/>
    <p:sldId id="272" r:id="rId19"/>
    <p:sldId id="273" r:id="rId20"/>
    <p:sldId id="27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388B-4829-4A67-956F-6E896CAA9C33}" type="datetimeFigureOut">
              <a:rPr lang="ru-RU" smtClean="0"/>
              <a:pPr/>
              <a:t>14.10.2015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317E0-0B84-4F0F-952E-FCA1F40A08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388B-4829-4A67-956F-6E896CAA9C33}" type="datetimeFigureOut">
              <a:rPr lang="ru-RU" smtClean="0"/>
              <a:pPr/>
              <a:t>14.10.2015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317E0-0B84-4F0F-952E-FCA1F40A08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388B-4829-4A67-956F-6E896CAA9C33}" type="datetimeFigureOut">
              <a:rPr lang="ru-RU" smtClean="0"/>
              <a:pPr/>
              <a:t>14.10.2015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317E0-0B84-4F0F-952E-FCA1F40A08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614A4D9-27B1-4C6E-A31E-FB9277CE11D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DBD54B5-B689-4C14-B3E6-F0E6F3AC142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388B-4829-4A67-956F-6E896CAA9C33}" type="datetimeFigureOut">
              <a:rPr lang="ru-RU" smtClean="0"/>
              <a:pPr/>
              <a:t>14.10.2015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317E0-0B84-4F0F-952E-FCA1F40A08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388B-4829-4A67-956F-6E896CAA9C33}" type="datetimeFigureOut">
              <a:rPr lang="ru-RU" smtClean="0"/>
              <a:pPr/>
              <a:t>14.10.2015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317E0-0B84-4F0F-952E-FCA1F40A08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388B-4829-4A67-956F-6E896CAA9C33}" type="datetimeFigureOut">
              <a:rPr lang="ru-RU" smtClean="0"/>
              <a:pPr/>
              <a:t>14.10.2015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317E0-0B84-4F0F-952E-FCA1F40A08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388B-4829-4A67-956F-6E896CAA9C33}" type="datetimeFigureOut">
              <a:rPr lang="ru-RU" smtClean="0"/>
              <a:pPr/>
              <a:t>14.10.2015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317E0-0B84-4F0F-952E-FCA1F40A08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388B-4829-4A67-956F-6E896CAA9C33}" type="datetimeFigureOut">
              <a:rPr lang="ru-RU" smtClean="0"/>
              <a:pPr/>
              <a:t>14.10.2015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317E0-0B84-4F0F-952E-FCA1F40A08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388B-4829-4A67-956F-6E896CAA9C33}" type="datetimeFigureOut">
              <a:rPr lang="ru-RU" smtClean="0"/>
              <a:pPr/>
              <a:t>14.10.2015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317E0-0B84-4F0F-952E-FCA1F40A08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388B-4829-4A67-956F-6E896CAA9C33}" type="datetimeFigureOut">
              <a:rPr lang="ru-RU" smtClean="0"/>
              <a:pPr/>
              <a:t>14.10.2015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317E0-0B84-4F0F-952E-FCA1F40A08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388B-4829-4A67-956F-6E896CAA9C33}" type="datetimeFigureOut">
              <a:rPr lang="ru-RU" smtClean="0"/>
              <a:pPr/>
              <a:t>14.10.2015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317E0-0B84-4F0F-952E-FCA1F40A08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B7388B-4829-4A67-956F-6E896CAA9C33}" type="datetimeFigureOut">
              <a:rPr lang="ru-RU" smtClean="0"/>
              <a:pPr/>
              <a:t>14.10.2015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17E0-0B84-4F0F-952E-FCA1F40A08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4;&#1084;&#1080;&#1090;&#1088;&#1080;&#1081;\Desktop\!%20&#1057;&#1045;&#1053;&#1058;&#1071;&#1041;&#1056;&#1071;\&#1059;&#1088;&#1086;&#1082;%20-&#1083;&#1072;&#1073;&#1086;&#1088;&#1072;&#1090;&#1086;&#1088;&#1085;&#1072;&#1103;%20&#1088;&#1072;&#1073;&#1086;&#1090;&#1072;%20&#1058;&#1080;&#1087;%20&#1082;&#1086;&#1083;&#1100;&#1095;&#1072;&#1090;&#1099;&#1077;%20&#1095;&#1077;&#1088;&#1074;&#1080;.%20&#1050;&#1083;&#1072;&#1089;&#1089;%20&#1054;&#1083;&#1080;&#1075;&#1086;&#1093;&#1077;&#1090;&#1099;\&#1044;&#1074;&#1080;&#1078;&#1077;&#1085;&#1080;&#1077;%20&#1076;&#1086;&#1078;&#1076;&#1077;&#1074;&#1086;&#1075;&#1086;%20&#1095;&#1077;&#1088;&#1074;&#1103;.avi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ormsmuseum.narod.ru/text04.htm" TargetMode="External"/><Relationship Id="rId3" Type="http://schemas.openxmlformats.org/officeDocument/2006/relationships/hyperlink" Target="http://wormsmuseum.narod.ru/index.htm" TargetMode="External"/><Relationship Id="rId7" Type="http://schemas.openxmlformats.org/officeDocument/2006/relationships/hyperlink" Target="http://wormsmuseum.narod.ru/text07.htm" TargetMode="External"/><Relationship Id="rId2" Type="http://schemas.openxmlformats.org/officeDocument/2006/relationships/hyperlink" Target="http://wormsmuseum.narod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ormsmuseum.narod.ru/text08.htm" TargetMode="External"/><Relationship Id="rId5" Type="http://schemas.openxmlformats.org/officeDocument/2006/relationships/hyperlink" Target="http://wormsmuseum.narod.ru/text02.htm" TargetMode="External"/><Relationship Id="rId10" Type="http://schemas.openxmlformats.org/officeDocument/2006/relationships/image" Target="../media/image6.jpeg"/><Relationship Id="rId4" Type="http://schemas.openxmlformats.org/officeDocument/2006/relationships/hyperlink" Target="http://wormsmuseum.narod.ru/text01.htm" TargetMode="External"/><Relationship Id="rId9" Type="http://schemas.openxmlformats.org/officeDocument/2006/relationships/hyperlink" Target="http://wormsmuseum.narod.ru/text06.htm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991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Тема урока: </a:t>
            </a:r>
            <a:r>
              <a:rPr lang="ru-RU" u="sng" dirty="0" smtClean="0"/>
              <a:t>Тип кольчатые черви. Класс Олигохеты. Дождевой червь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054485"/>
          </a:xfrm>
        </p:spPr>
        <p:txBody>
          <a:bodyPr>
            <a:normAutofit lnSpcReduction="10000"/>
          </a:bodyPr>
          <a:lstStyle/>
          <a:p>
            <a:r>
              <a:rPr lang="ru-RU" sz="4000" b="1" dirty="0" smtClean="0"/>
              <a:t>Цель урока:</a:t>
            </a:r>
            <a:r>
              <a:rPr lang="ru-RU" sz="4000" dirty="0" smtClean="0"/>
              <a:t> познакомить обучающихся с особенностями внешней организации дождевого червя, как представителя типа кольчатые черви, класса малощетинковые, и их ролью в природе и жизни человека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002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04664"/>
            <a:ext cx="8964488" cy="6336704"/>
          </a:xfrm>
        </p:spPr>
        <p:txBody>
          <a:bodyPr>
            <a:normAutofit lnSpcReduction="10000"/>
          </a:bodyPr>
          <a:lstStyle/>
          <a:p>
            <a:pPr marL="514350" indent="-514350">
              <a:buNone/>
            </a:pPr>
            <a:r>
              <a:rPr lang="ru-RU" dirty="0" smtClean="0"/>
              <a:t>4</a:t>
            </a:r>
            <a:r>
              <a:rPr lang="ru-RU" sz="4400" dirty="0" smtClean="0"/>
              <a:t>. Найди кольцеобразное утолщение ,в виде пояска, на теле червя.</a:t>
            </a:r>
          </a:p>
          <a:p>
            <a:pPr marL="514350" indent="-514350"/>
            <a:r>
              <a:rPr lang="ru-RU" sz="4400" i="1" u="sng" dirty="0" smtClean="0"/>
              <a:t>Ближе к какому концу тела расположен поясок?</a:t>
            </a:r>
          </a:p>
          <a:p>
            <a:pPr marL="514350" indent="-514350"/>
            <a:r>
              <a:rPr lang="ru-RU" sz="4400" i="1" u="sng" dirty="0" smtClean="0"/>
              <a:t>Из скольких члеников он состоит?</a:t>
            </a:r>
          </a:p>
          <a:p>
            <a:pPr marL="514350" indent="-514350"/>
            <a:r>
              <a:rPr lang="ru-RU" sz="4400" i="1" u="sng" dirty="0" smtClean="0"/>
              <a:t>Какую роль поясок играет в жизни червя?</a:t>
            </a:r>
            <a:endParaRPr lang="ru-RU" sz="4400" i="1" u="sng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60648"/>
            <a:ext cx="8964488" cy="6264696"/>
          </a:xfrm>
        </p:spPr>
        <p:txBody>
          <a:bodyPr/>
          <a:lstStyle/>
          <a:p>
            <a:pPr marL="514350" indent="-514350">
              <a:buNone/>
            </a:pPr>
            <a:r>
              <a:rPr lang="ru-RU" dirty="0" smtClean="0"/>
              <a:t>5</a:t>
            </a:r>
            <a:r>
              <a:rPr lang="ru-RU" sz="4800" dirty="0" smtClean="0"/>
              <a:t>. Рассмотри спинную сторону червя. Затем рассмотри его брюшную сторону.</a:t>
            </a:r>
          </a:p>
          <a:p>
            <a:pPr marL="514350" indent="-514350"/>
            <a:r>
              <a:rPr lang="ru-RU" sz="4800" i="1" u="sng" dirty="0" smtClean="0"/>
              <a:t>Одинаковы ли они окрашены? Как именно</a:t>
            </a:r>
            <a:r>
              <a:rPr lang="ru-RU" i="1" u="sng" dirty="0" smtClean="0"/>
              <a:t>?</a:t>
            </a:r>
            <a:endParaRPr lang="ru-RU" i="1" u="sng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332656"/>
            <a:ext cx="8928992" cy="633670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6. </a:t>
            </a:r>
            <a:r>
              <a:rPr lang="ru-RU" sz="3600" dirty="0" smtClean="0"/>
              <a:t>Осторожно проведите пальцем по брюшной стороне тела червя от заднего конца к переднему. Рассмотри брюшную сторону с помощью лупы. Прислушайся когда червь поползет по листу сухой бумаги.</a:t>
            </a:r>
          </a:p>
          <a:p>
            <a:r>
              <a:rPr lang="ru-RU" sz="3600" i="1" u="sng" dirty="0" smtClean="0"/>
              <a:t>Почувствовал ли ты щетинки?</a:t>
            </a:r>
          </a:p>
          <a:p>
            <a:r>
              <a:rPr lang="ru-RU" sz="3600" i="1" u="sng" dirty="0" smtClean="0"/>
              <a:t>Видел ли щетинки под лупой?</a:t>
            </a:r>
          </a:p>
          <a:p>
            <a:r>
              <a:rPr lang="ru-RU" sz="3600" i="1" u="sng" dirty="0" smtClean="0"/>
              <a:t>Слышал ли шорох щетинок по бумаге?</a:t>
            </a:r>
          </a:p>
          <a:p>
            <a:r>
              <a:rPr lang="ru-RU" sz="3600" i="1" u="sng" dirty="0" smtClean="0"/>
              <a:t>Каково значение щетинок?</a:t>
            </a:r>
            <a:endParaRPr lang="ru-RU" sz="3600" i="1" u="sng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260648"/>
            <a:ext cx="8856984" cy="640871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7</a:t>
            </a:r>
            <a:r>
              <a:rPr lang="ru-RU" sz="5400" dirty="0" smtClean="0"/>
              <a:t>. Прикоснись к телу червя пинцетом.</a:t>
            </a:r>
          </a:p>
          <a:p>
            <a:r>
              <a:rPr lang="ru-RU" sz="5400" i="1" u="sng" dirty="0" smtClean="0"/>
              <a:t>Как реагирует червь на раздражение?</a:t>
            </a:r>
          </a:p>
          <a:p>
            <a:r>
              <a:rPr lang="ru-RU" sz="5400" i="1" u="sng" dirty="0" smtClean="0"/>
              <a:t>Какое значение может иметь такая реакция?</a:t>
            </a:r>
            <a:endParaRPr lang="ru-RU" sz="5400" i="1" u="sng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04664"/>
            <a:ext cx="8229600" cy="580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7"/>
            <a:ext cx="8229600" cy="1584176"/>
          </a:xfrm>
        </p:spPr>
        <p:txBody>
          <a:bodyPr/>
          <a:lstStyle/>
          <a:p>
            <a:r>
              <a:rPr lang="ru-RU" dirty="0" smtClean="0"/>
              <a:t>8. Сделайте вывод по работе, ответив на вопрос, поставленный перед началом её выполнения.</a:t>
            </a:r>
          </a:p>
          <a:p>
            <a:endParaRPr lang="ru-RU" dirty="0"/>
          </a:p>
        </p:txBody>
      </p:sp>
      <p:pic>
        <p:nvPicPr>
          <p:cNvPr id="1026" name="Picture 2" descr="http://i051.radikal.ru/1101/45/c83585c5694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132856"/>
            <a:ext cx="6854180" cy="40324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Движение дождевого червя.</a:t>
            </a:r>
            <a:endParaRPr lang="ru-RU" dirty="0"/>
          </a:p>
        </p:txBody>
      </p:sp>
      <p:pic>
        <p:nvPicPr>
          <p:cNvPr id="5" name="Движение дождевого червя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187624" y="1268760"/>
            <a:ext cx="6696744" cy="54791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357826"/>
            <a:ext cx="8229600" cy="768337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Адрес сайта:: </a:t>
            </a:r>
            <a:r>
              <a:rPr lang="ru-RU" dirty="0" smtClean="0">
                <a:hlinkClick r:id="rId2"/>
              </a:rPr>
              <a:t>http://wormsmuseum.narod.ru/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15875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3071801" y="1563629"/>
            <a:ext cx="5286413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МУЗЕЙ 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ДОЖДЕВОГО ЧЕРВЯ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  <a:hlinkClick r:id="rId3"/>
              </a:rPr>
              <a:t>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  <a:hlinkClick r:id="rId4"/>
              </a:rPr>
              <a:t>Образ жизни и разнообразие дождевых червей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  <a:hlinkClick r:id="rId5"/>
              </a:rPr>
              <a:t>Дождевые черви - подземные архитекторы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  <a:hlinkClick r:id="rId6"/>
              </a:rPr>
              <a:t>О размножении, любви и потомстве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  <a:hlinkClick r:id="rId7"/>
              </a:rPr>
              <a:t>Дождевые черви в городе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  <a:hlinkClick r:id="rId8"/>
              </a:rPr>
              <a:t>Великие созидатели почвы. Органическое земледелие.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  <a:hlinkClick r:id="rId9"/>
              </a:rPr>
              <a:t>черви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15875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158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  <a:hlinkClick r:id="rId3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  <a:hlinkClick r:id="rId3"/>
              </a:rPr>
              <a:t>Главная страница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30" name="Picture 6" descr="На главную страницу">
            <a:hlinkClick r:id="rId3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57224" y="571480"/>
            <a:ext cx="2114554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07223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О размножении, любви и потомстве</a:t>
            </a:r>
          </a:p>
          <a:p>
            <a:r>
              <a:rPr lang="ru-RU" b="1" dirty="0" smtClean="0"/>
              <a:t>Наблюдения за любовными играми дождевых червей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Юлия </a:t>
            </a:r>
            <a:r>
              <a:rPr lang="ru-RU" dirty="0" err="1" smtClean="0"/>
              <a:t>Саяпина</a:t>
            </a:r>
            <a:endParaRPr lang="ru-RU" dirty="0" smtClean="0"/>
          </a:p>
          <a:p>
            <a:r>
              <a:rPr lang="ru-RU" dirty="0" smtClean="0"/>
              <a:t>    Понять, что дождевые черви чувствуют в момент любовной встречи, я не могу, ведь я человек, и мне это знание недоступно.</a:t>
            </a:r>
            <a:br>
              <a:rPr lang="ru-RU" dirty="0" smtClean="0"/>
            </a:br>
            <a:r>
              <a:rPr lang="ru-RU" dirty="0" smtClean="0"/>
              <a:t>          Можно познать физиологию червей и установить гормоны, которые у них вырабатываются (известно, что среди них есть адреналин). Можно проникнуть в анатомию их органов чувств. Однако мир их ощущений так и останется для нас вечной загадкой.</a:t>
            </a:r>
            <a:br>
              <a:rPr lang="ru-RU" dirty="0" smtClean="0"/>
            </a:br>
            <a:r>
              <a:rPr lang="ru-RU" dirty="0" smtClean="0"/>
              <a:t>          Но видеть, как это происходит, мне удалось.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8064500" cy="1079401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sz="2800" b="1" i="1" dirty="0"/>
              <a:t>Виды кольчатых червей, занесенных в Красную Книгу</a:t>
            </a:r>
            <a:r>
              <a:rPr lang="ru-RU" sz="2800" dirty="0"/>
              <a:t> </a:t>
            </a:r>
            <a:r>
              <a:rPr lang="ru-RU" sz="2800" b="1" i="1" dirty="0"/>
              <a:t>Российской Федерации</a:t>
            </a:r>
            <a:r>
              <a:rPr lang="ru-RU" sz="2800" dirty="0"/>
              <a:t> </a:t>
            </a:r>
          </a:p>
        </p:txBody>
      </p:sp>
      <p:pic>
        <p:nvPicPr>
          <p:cNvPr id="8196" name="Picture 4" descr="Эйзения салаирская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513" y="2564904"/>
            <a:ext cx="3528392" cy="3738563"/>
          </a:xfrm>
          <a:noFill/>
          <a:ln/>
        </p:spPr>
      </p:pic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107505" y="5876925"/>
            <a:ext cx="302433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400" b="1" i="1" dirty="0">
                <a:solidFill>
                  <a:srgbClr val="006600"/>
                </a:solidFill>
                <a:latin typeface="Times New Roman" pitchFamily="18" charset="0"/>
              </a:rPr>
              <a:t>    </a:t>
            </a:r>
            <a:r>
              <a:rPr lang="ru-RU" sz="2400" b="1" i="1" dirty="0" err="1">
                <a:latin typeface="Times New Roman" pitchFamily="18" charset="0"/>
              </a:rPr>
              <a:t>Эйзения</a:t>
            </a:r>
            <a:r>
              <a:rPr lang="ru-RU" sz="2400" b="1" i="1" dirty="0">
                <a:latin typeface="Times New Roman" pitchFamily="18" charset="0"/>
              </a:rPr>
              <a:t> </a:t>
            </a:r>
            <a:r>
              <a:rPr lang="ru-RU" sz="2400" b="1" i="1" dirty="0" err="1">
                <a:latin typeface="Times New Roman" pitchFamily="18" charset="0"/>
              </a:rPr>
              <a:t>салаирская</a:t>
            </a:r>
            <a:endParaRPr lang="ru-RU" sz="2400" dirty="0">
              <a:latin typeface="Times New Roman" pitchFamily="18" charset="0"/>
            </a:endParaRPr>
          </a:p>
        </p:txBody>
      </p:sp>
      <p:pic>
        <p:nvPicPr>
          <p:cNvPr id="3074" name="Picture 2" descr="http://dok.znaimo.com.ua/pars_docs/refs/13/12736/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1700808"/>
            <a:ext cx="5544616" cy="4608512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74638"/>
            <a:ext cx="8218487" cy="735012"/>
          </a:xfrm>
        </p:spPr>
        <p:txBody>
          <a:bodyPr/>
          <a:lstStyle/>
          <a:p>
            <a:r>
              <a:rPr lang="ru-RU" sz="3600" i="1" dirty="0"/>
              <a:t>Роль дождевых червей в природе: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052513"/>
            <a:ext cx="8229600" cy="4751387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ru-RU" sz="2400" b="1" dirty="0">
              <a:solidFill>
                <a:srgbClr val="006600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2400" b="1" dirty="0"/>
              <a:t>Круговорот веществ в природе</a:t>
            </a:r>
          </a:p>
          <a:p>
            <a:pPr>
              <a:lnSpc>
                <a:spcPct val="80000"/>
              </a:lnSpc>
            </a:pPr>
            <a:r>
              <a:rPr lang="ru-RU" sz="2400" b="1" dirty="0"/>
              <a:t>Образуют перегной - гумус (органическая часть почвы, богатая питательными веществами) – «хлеб» для растений (98% почвенного азота, 60% фосфора, 80% калия и др. минеральные элементы для роста растений) </a:t>
            </a:r>
          </a:p>
          <a:p>
            <a:pPr>
              <a:lnSpc>
                <a:spcPct val="80000"/>
              </a:lnSpc>
            </a:pPr>
            <a:r>
              <a:rPr lang="ru-RU" sz="2400" b="1" dirty="0"/>
              <a:t>Звено в цепи питания</a:t>
            </a:r>
          </a:p>
          <a:p>
            <a:pPr>
              <a:lnSpc>
                <a:spcPct val="80000"/>
              </a:lnSpc>
            </a:pPr>
            <a:r>
              <a:rPr lang="ru-RU" sz="2400" b="1" dirty="0"/>
              <a:t>Образуют дренаж почвы</a:t>
            </a:r>
          </a:p>
          <a:p>
            <a:pPr>
              <a:lnSpc>
                <a:spcPct val="80000"/>
              </a:lnSpc>
            </a:pPr>
            <a:r>
              <a:rPr lang="ru-RU" sz="2400" b="1" dirty="0"/>
              <a:t>Обеззараживают почву</a:t>
            </a:r>
          </a:p>
          <a:p>
            <a:pPr>
              <a:lnSpc>
                <a:spcPct val="80000"/>
              </a:lnSpc>
            </a:pPr>
            <a:r>
              <a:rPr lang="ru-RU" sz="2400" b="1" dirty="0"/>
              <a:t>Рыхлят почву</a:t>
            </a:r>
          </a:p>
          <a:p>
            <a:pPr>
              <a:lnSpc>
                <a:spcPct val="80000"/>
              </a:lnSpc>
            </a:pPr>
            <a:r>
              <a:rPr lang="ru-RU" sz="2400" b="1" dirty="0"/>
              <a:t>Создают вентиляцию почвы</a:t>
            </a:r>
          </a:p>
          <a:p>
            <a:pPr>
              <a:lnSpc>
                <a:spcPct val="80000"/>
              </a:lnSpc>
            </a:pPr>
            <a:r>
              <a:rPr lang="ru-RU" sz="2400" b="1" dirty="0"/>
              <a:t>Подготавливают земли для роста растений</a:t>
            </a:r>
          </a:p>
          <a:p>
            <a:pPr>
              <a:lnSpc>
                <a:spcPct val="80000"/>
              </a:lnSpc>
            </a:pPr>
            <a:endParaRPr lang="ru-RU" sz="2800" b="1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7"/>
            <a:ext cx="8229600" cy="3000396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4000" dirty="0" smtClean="0"/>
              <a:t>    Нет сомнения, что вряд ли есть еще другие животные, </a:t>
            </a:r>
            <a:br>
              <a:rPr lang="ru-RU" sz="4000" dirty="0" smtClean="0"/>
            </a:br>
            <a:r>
              <a:rPr lang="ru-RU" sz="4000" dirty="0" smtClean="0"/>
              <a:t>которые сыграли бы столь важную роль в истории мира, </a:t>
            </a:r>
            <a:br>
              <a:rPr lang="ru-RU" sz="4000" dirty="0" smtClean="0"/>
            </a:br>
            <a:r>
              <a:rPr lang="ru-RU" sz="4000" dirty="0" smtClean="0"/>
              <a:t>как эти низкоорганизованные существа.</a:t>
            </a:r>
            <a:br>
              <a:rPr lang="ru-RU" sz="4000" dirty="0" smtClean="0"/>
            </a:br>
            <a:r>
              <a:rPr lang="ru-RU" sz="4000" dirty="0" smtClean="0"/>
              <a:t>                   </a:t>
            </a:r>
            <a:r>
              <a:rPr lang="ru-RU" sz="4000" i="1" dirty="0" smtClean="0"/>
              <a:t>Дарвин </a:t>
            </a:r>
            <a:r>
              <a:rPr lang="ru-RU" sz="4000" i="1" dirty="0" smtClean="0"/>
              <a:t>Ч.(1881)</a:t>
            </a:r>
            <a:endParaRPr lang="ru-RU" sz="4000" dirty="0" smtClean="0"/>
          </a:p>
          <a:p>
            <a:endParaRPr lang="ru-RU" dirty="0"/>
          </a:p>
        </p:txBody>
      </p:sp>
      <p:pic>
        <p:nvPicPr>
          <p:cNvPr id="9218" name="Picture 2" descr="http://www.aif.by/media/k2/items/cache/47e76025f7bced5e582ef6eb1bb25ee9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3214686"/>
            <a:ext cx="7072362" cy="33146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60" name="Rectangle 4"/>
          <p:cNvSpPr>
            <a:spLocks noChangeArrowheads="1"/>
          </p:cNvSpPr>
          <p:nvPr/>
        </p:nvSpPr>
        <p:spPr bwMode="auto">
          <a:xfrm>
            <a:off x="468313" y="317500"/>
            <a:ext cx="8218487" cy="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3600" i="1" dirty="0"/>
              <a:t>Роль дождевых червей в жизни человека:</a:t>
            </a:r>
          </a:p>
        </p:txBody>
      </p:sp>
      <p:sp>
        <p:nvSpPr>
          <p:cNvPr id="96261" name="Rectangle 5"/>
          <p:cNvSpPr>
            <a:spLocks noChangeArrowheads="1"/>
          </p:cNvSpPr>
          <p:nvPr/>
        </p:nvSpPr>
        <p:spPr bwMode="auto">
          <a:xfrm>
            <a:off x="468313" y="1052513"/>
            <a:ext cx="8229600" cy="475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ru-RU" sz="2400" b="1" dirty="0">
              <a:solidFill>
                <a:srgbClr val="006600"/>
              </a:solidFill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2400" b="1" dirty="0">
                <a:solidFill>
                  <a:srgbClr val="006600"/>
                </a:solidFill>
              </a:rPr>
              <a:t>1. </a:t>
            </a:r>
            <a:r>
              <a:rPr lang="ru-RU" sz="2400" b="1" dirty="0" err="1"/>
              <a:t>Гумусное</a:t>
            </a:r>
            <a:r>
              <a:rPr lang="ru-RU" sz="2400" b="1" dirty="0"/>
              <a:t> (органическое) удобрение.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2400" b="1" dirty="0"/>
              <a:t>2. БАВ (биологически активные вещества - незаменимые аминокислоты, ферменты, витамины) используются в: </a:t>
            </a:r>
          </a:p>
          <a:p>
            <a:pPr marL="1143000" lvl="2" indent="-2286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b="1" dirty="0"/>
              <a:t>ветеринарии, </a:t>
            </a:r>
          </a:p>
          <a:p>
            <a:pPr marL="1143000" lvl="2" indent="-2286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b="1" dirty="0"/>
              <a:t>фармакологии, </a:t>
            </a:r>
          </a:p>
          <a:p>
            <a:pPr marL="1143000" lvl="2" indent="-2286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b="1" dirty="0"/>
              <a:t>косметологии, </a:t>
            </a:r>
          </a:p>
          <a:p>
            <a:pPr marL="1143000" lvl="2" indent="-2286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b="1" dirty="0"/>
              <a:t>сельском хозяйстве, </a:t>
            </a:r>
          </a:p>
          <a:p>
            <a:pPr marL="1143000" lvl="2" indent="-2286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b="1" dirty="0" err="1"/>
              <a:t>биотехнологических</a:t>
            </a:r>
            <a:r>
              <a:rPr lang="ru-RU" b="1" dirty="0"/>
              <a:t> отраслях.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2400" b="1" dirty="0"/>
              <a:t>3. Корм для рыб, домашних животных.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2400" b="1" dirty="0"/>
              <a:t>4. Белковая мука, консервы.</a:t>
            </a:r>
            <a:r>
              <a:rPr lang="ru-RU" sz="2400" dirty="0"/>
              <a:t>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2400" b="1" dirty="0"/>
              <a:t>5. Переработка навоза, отходов.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2400" b="1" dirty="0"/>
              <a:t>6. Изучение процессов регенерации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7" name="Rectangle 11"/>
          <p:cNvSpPr>
            <a:spLocks noGrp="1" noChangeArrowheads="1"/>
          </p:cNvSpPr>
          <p:nvPr>
            <p:ph type="title"/>
          </p:nvPr>
        </p:nvSpPr>
        <p:spPr>
          <a:xfrm>
            <a:off x="467544" y="332656"/>
            <a:ext cx="8280400" cy="863600"/>
          </a:xfrm>
          <a:solidFill>
            <a:schemeClr val="accent1"/>
          </a:solidFill>
          <a:ln>
            <a:solidFill>
              <a:schemeClr val="bg1"/>
            </a:solidFill>
          </a:ln>
        </p:spPr>
        <p:txBody>
          <a:bodyPr/>
          <a:lstStyle/>
          <a:p>
            <a:r>
              <a:rPr lang="ru-RU" b="1" i="1" u="sng" dirty="0"/>
              <a:t>ТИП КОЛЬЧАТЫЕ ЧЕРВИ</a:t>
            </a:r>
          </a:p>
        </p:txBody>
      </p:sp>
      <p:sp>
        <p:nvSpPr>
          <p:cNvPr id="14351" name="Line 15"/>
          <p:cNvSpPr>
            <a:spLocks noChangeShapeType="1"/>
          </p:cNvSpPr>
          <p:nvPr/>
        </p:nvSpPr>
        <p:spPr bwMode="auto">
          <a:xfrm>
            <a:off x="6300788" y="1196975"/>
            <a:ext cx="647700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3" name="Line 17"/>
          <p:cNvSpPr>
            <a:spLocks noChangeShapeType="1"/>
          </p:cNvSpPr>
          <p:nvPr/>
        </p:nvSpPr>
        <p:spPr bwMode="auto">
          <a:xfrm>
            <a:off x="4787900" y="1268413"/>
            <a:ext cx="0" cy="12969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4" name="Line 18"/>
          <p:cNvSpPr>
            <a:spLocks noChangeShapeType="1"/>
          </p:cNvSpPr>
          <p:nvPr/>
        </p:nvSpPr>
        <p:spPr bwMode="auto">
          <a:xfrm flipH="1">
            <a:off x="2339975" y="1341438"/>
            <a:ext cx="576263" cy="50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5" name="Text Box 19"/>
          <p:cNvSpPr txBox="1">
            <a:spLocks noChangeArrowheads="1"/>
          </p:cNvSpPr>
          <p:nvPr/>
        </p:nvSpPr>
        <p:spPr bwMode="auto">
          <a:xfrm>
            <a:off x="684213" y="1916113"/>
            <a:ext cx="28797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i="1" u="sng" dirty="0"/>
              <a:t>класс </a:t>
            </a:r>
            <a:r>
              <a:rPr lang="ru-RU" b="1" i="1" u="sng" dirty="0" smtClean="0"/>
              <a:t>МНОГОЩЕТИНКОВЫЕ</a:t>
            </a:r>
            <a:endParaRPr lang="ru-RU" b="1" i="1" u="sng" dirty="0"/>
          </a:p>
        </p:txBody>
      </p:sp>
      <p:sp>
        <p:nvSpPr>
          <p:cNvPr id="14356" name="Text Box 20"/>
          <p:cNvSpPr txBox="1">
            <a:spLocks noChangeArrowheads="1"/>
          </p:cNvSpPr>
          <p:nvPr/>
        </p:nvSpPr>
        <p:spPr bwMode="auto">
          <a:xfrm>
            <a:off x="5940425" y="1916113"/>
            <a:ext cx="28797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i="1" u="sng" dirty="0" smtClean="0"/>
              <a:t>Класс ПИЯВКИ.</a:t>
            </a:r>
            <a:endParaRPr lang="ru-RU" b="1" i="1" u="sng" dirty="0"/>
          </a:p>
        </p:txBody>
      </p:sp>
      <p:sp>
        <p:nvSpPr>
          <p:cNvPr id="14357" name="Text Box 21"/>
          <p:cNvSpPr txBox="1">
            <a:spLocks noChangeArrowheads="1"/>
          </p:cNvSpPr>
          <p:nvPr/>
        </p:nvSpPr>
        <p:spPr bwMode="auto">
          <a:xfrm>
            <a:off x="3924300" y="2924175"/>
            <a:ext cx="187166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i="1" u="sng" dirty="0"/>
              <a:t>класс</a:t>
            </a:r>
          </a:p>
          <a:p>
            <a:pPr algn="ctr">
              <a:spcBef>
                <a:spcPct val="50000"/>
              </a:spcBef>
            </a:pPr>
            <a:r>
              <a:rPr lang="ru-RU" b="1" i="1" u="sng" dirty="0"/>
              <a:t>МАЛОЩЕТИН</a:t>
            </a:r>
          </a:p>
          <a:p>
            <a:pPr algn="ctr">
              <a:spcBef>
                <a:spcPct val="50000"/>
              </a:spcBef>
            </a:pPr>
            <a:r>
              <a:rPr lang="ru-RU" b="1" i="1" u="sng" dirty="0" smtClean="0"/>
              <a:t>КОВЫЕ</a:t>
            </a:r>
            <a:endParaRPr lang="ru-RU" b="1" i="1" u="sng" dirty="0"/>
          </a:p>
        </p:txBody>
      </p:sp>
      <p:pic>
        <p:nvPicPr>
          <p:cNvPr id="18434" name="Picture 2" descr="http://fs00.infourok.ru/images/doc/291/290627/hello_html_m291f9e9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2276872"/>
            <a:ext cx="3079279" cy="2200275"/>
          </a:xfrm>
          <a:prstGeom prst="rect">
            <a:avLst/>
          </a:prstGeom>
          <a:noFill/>
        </p:spPr>
      </p:pic>
      <p:sp>
        <p:nvSpPr>
          <p:cNvPr id="15" name="Содержимое 14"/>
          <p:cNvSpPr>
            <a:spLocks noGrp="1"/>
          </p:cNvSpPr>
          <p:nvPr>
            <p:ph sz="quarter" idx="3"/>
          </p:nvPr>
        </p:nvSpPr>
        <p:spPr>
          <a:xfrm>
            <a:off x="4648200" y="3938589"/>
            <a:ext cx="4038600" cy="138484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8436" name="Picture 4" descr="http://s44.radikal.ru/i103/1306/c2/97ea850e45a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140968"/>
            <a:ext cx="3419872" cy="2886076"/>
          </a:xfrm>
          <a:prstGeom prst="rect">
            <a:avLst/>
          </a:prstGeom>
          <a:noFill/>
        </p:spPr>
      </p:pic>
      <p:sp>
        <p:nvSpPr>
          <p:cNvPr id="17" name="Содержимое 16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2962672" cy="4493096"/>
          </a:xfrm>
        </p:spPr>
        <p:txBody>
          <a:bodyPr/>
          <a:lstStyle/>
          <a:p>
            <a:pPr lvl="1"/>
            <a:endParaRPr lang="ru-RU" dirty="0"/>
          </a:p>
        </p:txBody>
      </p:sp>
      <p:pic>
        <p:nvPicPr>
          <p:cNvPr id="18438" name="Picture 6" descr="http://i051.radikal.ru/1101/45/c83585c5694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4625752"/>
            <a:ext cx="4621932" cy="2232248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064500" cy="1800225"/>
          </a:xfrm>
        </p:spPr>
        <p:txBody>
          <a:bodyPr/>
          <a:lstStyle/>
          <a:p>
            <a:r>
              <a:rPr lang="ru-RU" sz="4800" b="1" i="1" dirty="0"/>
              <a:t>КЛАССИФИКАЦИЯ </a:t>
            </a:r>
            <a:r>
              <a:rPr lang="en-US" sz="4800" b="1" i="1" dirty="0"/>
              <a:t/>
            </a:r>
            <a:br>
              <a:rPr lang="en-US" sz="4800" b="1" i="1" dirty="0"/>
            </a:br>
            <a:r>
              <a:rPr lang="ru-RU" sz="4000" dirty="0"/>
              <a:t> ДОЖДЕВОГО ЧЕРВЯ</a:t>
            </a:r>
            <a:endParaRPr lang="ru-RU" sz="4000" b="1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133600"/>
            <a:ext cx="9144000" cy="3763963"/>
          </a:xfrm>
        </p:spPr>
        <p:txBody>
          <a:bodyPr/>
          <a:lstStyle/>
          <a:p>
            <a:pPr>
              <a:buFontTx/>
              <a:buNone/>
            </a:pPr>
            <a:r>
              <a:rPr lang="ru-RU" sz="4000" b="1" dirty="0">
                <a:solidFill>
                  <a:srgbClr val="990099"/>
                </a:solidFill>
              </a:rPr>
              <a:t>  ТИП </a:t>
            </a:r>
            <a:r>
              <a:rPr lang="ru-RU" b="1" i="1" dirty="0"/>
              <a:t>Кольчатые черви - </a:t>
            </a:r>
            <a:r>
              <a:rPr lang="ru-RU" sz="2000" b="1" i="1" dirty="0" err="1"/>
              <a:t>Annelida</a:t>
            </a:r>
            <a:r>
              <a:rPr lang="ru-RU" sz="2000" b="1" i="1" dirty="0"/>
              <a:t> </a:t>
            </a:r>
            <a:r>
              <a:rPr lang="ru-RU" sz="2000" b="1" i="1" dirty="0">
                <a:solidFill>
                  <a:srgbClr val="006600"/>
                </a:solidFill>
              </a:rPr>
              <a:t/>
            </a:r>
            <a:br>
              <a:rPr lang="ru-RU" sz="2000" b="1" i="1" dirty="0">
                <a:solidFill>
                  <a:srgbClr val="006600"/>
                </a:solidFill>
              </a:rPr>
            </a:br>
            <a:r>
              <a:rPr lang="ru-RU" sz="4000" b="1" dirty="0">
                <a:solidFill>
                  <a:srgbClr val="990099"/>
                </a:solidFill>
              </a:rPr>
              <a:t>ПОДТИП</a:t>
            </a:r>
            <a:r>
              <a:rPr lang="ru-RU" b="1" dirty="0"/>
              <a:t> </a:t>
            </a:r>
            <a:r>
              <a:rPr lang="ru-RU" b="1" i="1" dirty="0" err="1"/>
              <a:t>Поясковые</a:t>
            </a:r>
            <a:r>
              <a:rPr lang="ru-RU" b="1" i="1" dirty="0"/>
              <a:t> - </a:t>
            </a:r>
            <a:r>
              <a:rPr lang="ru-RU" sz="2000" b="1" i="1" dirty="0" err="1"/>
              <a:t>Clitellata</a:t>
            </a:r>
            <a:r>
              <a:rPr lang="ru-RU" sz="2000" b="1" i="1" dirty="0"/>
              <a:t> </a:t>
            </a:r>
            <a:r>
              <a:rPr lang="ru-RU" b="1" i="1" dirty="0">
                <a:solidFill>
                  <a:srgbClr val="006600"/>
                </a:solidFill>
              </a:rPr>
              <a:t/>
            </a:r>
            <a:br>
              <a:rPr lang="ru-RU" b="1" i="1" dirty="0">
                <a:solidFill>
                  <a:srgbClr val="006600"/>
                </a:solidFill>
              </a:rPr>
            </a:br>
            <a:r>
              <a:rPr lang="ru-RU" sz="4000" b="1" dirty="0">
                <a:solidFill>
                  <a:srgbClr val="990099"/>
                </a:solidFill>
              </a:rPr>
              <a:t>КЛАСС</a:t>
            </a:r>
            <a:r>
              <a:rPr lang="ru-RU" b="1" dirty="0"/>
              <a:t> </a:t>
            </a:r>
            <a:r>
              <a:rPr lang="ru-RU" b="1" i="1" dirty="0"/>
              <a:t>Малощетинковые – </a:t>
            </a:r>
            <a:r>
              <a:rPr lang="ru-RU" sz="2000" b="1" i="1" dirty="0" err="1"/>
              <a:t>Oligochaeta</a:t>
            </a:r>
            <a:r>
              <a:rPr lang="ru-RU" sz="2000" b="1" i="1" dirty="0"/>
              <a:t> </a:t>
            </a:r>
            <a:r>
              <a:rPr lang="ru-RU" sz="2000" b="1" i="1" dirty="0">
                <a:solidFill>
                  <a:srgbClr val="006600"/>
                </a:solidFill>
              </a:rPr>
              <a:t/>
            </a:r>
            <a:br>
              <a:rPr lang="ru-RU" sz="2000" b="1" i="1" dirty="0">
                <a:solidFill>
                  <a:srgbClr val="006600"/>
                </a:solidFill>
              </a:rPr>
            </a:br>
            <a:r>
              <a:rPr lang="ru-RU" sz="4000" b="1" dirty="0">
                <a:solidFill>
                  <a:srgbClr val="990099"/>
                </a:solidFill>
              </a:rPr>
              <a:t>ОТРЯД</a:t>
            </a:r>
            <a:r>
              <a:rPr lang="ru-RU" b="1" dirty="0"/>
              <a:t> </a:t>
            </a:r>
            <a:r>
              <a:rPr lang="ru-RU" b="1" i="1" dirty="0"/>
              <a:t>Высшие олигохеты - </a:t>
            </a:r>
            <a:r>
              <a:rPr lang="ru-RU" sz="2000" b="1" i="1" dirty="0" err="1"/>
              <a:t>Lumbricomorpha</a:t>
            </a:r>
            <a:r>
              <a:rPr lang="ru-RU" sz="2000" b="1" i="1" dirty="0"/>
              <a:t> </a:t>
            </a:r>
            <a:br>
              <a:rPr lang="ru-RU" sz="2000" b="1" i="1" dirty="0"/>
            </a:br>
            <a:r>
              <a:rPr lang="ru-RU" sz="4000" b="1" dirty="0">
                <a:solidFill>
                  <a:srgbClr val="990099"/>
                </a:solidFill>
              </a:rPr>
              <a:t>СЕМЕЙСТВО </a:t>
            </a:r>
            <a:r>
              <a:rPr lang="ru-RU" b="1" i="1" dirty="0" err="1"/>
              <a:t>Люмбрициды</a:t>
            </a:r>
            <a:r>
              <a:rPr lang="ru-RU" b="1" i="1" dirty="0"/>
              <a:t> -</a:t>
            </a:r>
            <a:r>
              <a:rPr lang="ru-RU" sz="2000" b="1" i="1" dirty="0" err="1"/>
              <a:t>Lumbricidae</a:t>
            </a:r>
            <a:r>
              <a:rPr lang="ru-RU" sz="2000" b="1" i="1" dirty="0"/>
              <a:t> </a:t>
            </a:r>
            <a:r>
              <a:rPr lang="ru-RU" b="1" i="1" dirty="0"/>
              <a:t/>
            </a:r>
            <a:br>
              <a:rPr lang="ru-RU" b="1" i="1" dirty="0"/>
            </a:br>
            <a:r>
              <a:rPr lang="ru-RU" sz="4000" b="1" dirty="0">
                <a:solidFill>
                  <a:srgbClr val="990099"/>
                </a:solidFill>
              </a:rPr>
              <a:t>ВИД</a:t>
            </a:r>
            <a:r>
              <a:rPr lang="ru-RU" b="1" dirty="0"/>
              <a:t> </a:t>
            </a:r>
            <a:r>
              <a:rPr lang="ru-RU" b="1" i="1" dirty="0"/>
              <a:t>Дождевой червь – </a:t>
            </a:r>
            <a:r>
              <a:rPr lang="ru-RU" sz="2000" b="1" i="1" dirty="0" err="1"/>
              <a:t>Lumbricus</a:t>
            </a:r>
            <a:r>
              <a:rPr lang="ru-RU" sz="2000" b="1" i="1" dirty="0"/>
              <a:t> </a:t>
            </a:r>
            <a:r>
              <a:rPr lang="ru-RU" sz="2000" b="1" i="1" dirty="0" err="1"/>
              <a:t>terrestris</a:t>
            </a:r>
            <a:endParaRPr lang="ru-RU" sz="2000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1668154"/>
          </a:xfrm>
        </p:spPr>
        <p:txBody>
          <a:bodyPr>
            <a:normAutofit fontScale="90000"/>
          </a:bodyPr>
          <a:lstStyle/>
          <a:p>
            <a:r>
              <a:rPr lang="ru-RU" u="sng" dirty="0" smtClean="0"/>
              <a:t>Лабораторная работа.</a:t>
            </a:r>
            <a:br>
              <a:rPr lang="ru-RU" u="sng" dirty="0" smtClean="0"/>
            </a:br>
            <a:r>
              <a:rPr lang="ru-RU" u="sng" dirty="0" smtClean="0"/>
              <a:t>Изучение внешнего строения дождевого червя.</a:t>
            </a:r>
            <a:endParaRPr lang="ru-RU" u="sng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285992"/>
            <a:ext cx="8640960" cy="4383368"/>
          </a:xfrm>
        </p:spPr>
        <p:txBody>
          <a:bodyPr>
            <a:normAutofit lnSpcReduction="10000"/>
          </a:bodyPr>
          <a:lstStyle/>
          <a:p>
            <a:r>
              <a:rPr lang="ru-RU" sz="4000" i="1" u="sng" dirty="0" smtClean="0">
                <a:solidFill>
                  <a:schemeClr val="tx1"/>
                </a:solidFill>
              </a:rPr>
              <a:t>Цель</a:t>
            </a:r>
            <a:r>
              <a:rPr lang="ru-RU" sz="4000" dirty="0" smtClean="0">
                <a:solidFill>
                  <a:schemeClr val="tx1"/>
                </a:solidFill>
              </a:rPr>
              <a:t>: с помощью материала учебников(старого и нового) подробно изучить внешнее строение дождевого червя на живом экземпляре.</a:t>
            </a:r>
          </a:p>
          <a:p>
            <a:r>
              <a:rPr lang="ru-RU" sz="4000" i="1" u="sng" dirty="0" smtClean="0">
                <a:solidFill>
                  <a:schemeClr val="tx1"/>
                </a:solidFill>
              </a:rPr>
              <a:t>Оборудование: </a:t>
            </a:r>
            <a:r>
              <a:rPr lang="ru-RU" sz="4000" dirty="0" smtClean="0">
                <a:solidFill>
                  <a:schemeClr val="tx1"/>
                </a:solidFill>
              </a:rPr>
              <a:t>чашка Петри, влажная фильтровальная бумага, лупа, пинцет.</a:t>
            </a:r>
            <a:endParaRPr lang="ru-RU" sz="4000" i="1" u="sng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39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Вопрос. </a:t>
            </a:r>
          </a:p>
          <a:p>
            <a:pPr>
              <a:buNone/>
            </a:pPr>
            <a:r>
              <a:rPr lang="ru-RU" sz="4400" dirty="0" smtClean="0"/>
              <a:t>   КАКОВЫ ОСОБЕННОСТИ ВНЕШНЕГО СТРОЕНИЯ ДОЖДЕВОГО ЧЕРВЯ, СВЯЗАННЫЕ С ЖИЗНЬЮ В ПОЧВЕ? </a:t>
            </a:r>
          </a:p>
          <a:p>
            <a:pPr>
              <a:buNone/>
            </a:pPr>
            <a:r>
              <a:rPr lang="ru-RU" sz="4400" dirty="0" smtClean="0"/>
              <a:t>Прав ли Чарльз Дарвин?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52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/>
          </a:bodyPr>
          <a:lstStyle/>
          <a:p>
            <a:r>
              <a:rPr lang="ru-RU" sz="4000" dirty="0" smtClean="0"/>
              <a:t>1. Положи дождевого червя на лист бумаги, рассмотри его тело сверху и с боков.</a:t>
            </a:r>
          </a:p>
          <a:p>
            <a:endParaRPr lang="ru-RU" sz="4000" dirty="0" smtClean="0"/>
          </a:p>
          <a:p>
            <a:r>
              <a:rPr lang="ru-RU" sz="4000" i="1" u="sng" dirty="0" smtClean="0"/>
              <a:t>Какова форма тела дождевого червя?</a:t>
            </a:r>
          </a:p>
          <a:p>
            <a:r>
              <a:rPr lang="ru-RU" sz="4000" i="1" u="sng" dirty="0" smtClean="0"/>
              <a:t>Почему это животное относят к типу кольчатые черви?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6048672"/>
          </a:xfrm>
        </p:spPr>
        <p:txBody>
          <a:bodyPr/>
          <a:lstStyle/>
          <a:p>
            <a:pPr marL="514350" indent="-514350">
              <a:buNone/>
            </a:pPr>
            <a:r>
              <a:rPr lang="ru-RU" dirty="0" smtClean="0"/>
              <a:t>2</a:t>
            </a:r>
            <a:r>
              <a:rPr lang="ru-RU" sz="3600" dirty="0" smtClean="0"/>
              <a:t>. Дотроньтесь до тела червя пальцем, обратите внимание на состояние кожного покрова.</a:t>
            </a:r>
          </a:p>
          <a:p>
            <a:pPr marL="514350" indent="-514350"/>
            <a:r>
              <a:rPr lang="ru-RU" sz="3600" i="1" u="sng" dirty="0" smtClean="0"/>
              <a:t>Какую кожу имеет дождевой червь?</a:t>
            </a:r>
          </a:p>
          <a:p>
            <a:pPr marL="514350" indent="-514350"/>
            <a:r>
              <a:rPr lang="ru-RU" sz="3600" i="1" u="sng" dirty="0" smtClean="0"/>
              <a:t>Какую роль такая кожа может играть в жизни червя?</a:t>
            </a:r>
          </a:p>
          <a:p>
            <a:pPr marL="514350" indent="-514350"/>
            <a:r>
              <a:rPr lang="ru-RU" sz="3600" i="1" u="sng" dirty="0" smtClean="0"/>
              <a:t>Может ли червь долго находится на поверхности почвы? Почему?</a:t>
            </a:r>
            <a:endParaRPr lang="ru-RU" sz="3600" i="1" u="sng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260648"/>
            <a:ext cx="8856984" cy="6408712"/>
          </a:xfrm>
        </p:spPr>
        <p:txBody>
          <a:bodyPr/>
          <a:lstStyle/>
          <a:p>
            <a:pPr marL="514350" indent="-514350">
              <a:buNone/>
            </a:pPr>
            <a:r>
              <a:rPr lang="ru-RU" dirty="0" smtClean="0"/>
              <a:t>3</a:t>
            </a:r>
            <a:r>
              <a:rPr lang="ru-RU" sz="4400" dirty="0" smtClean="0"/>
              <a:t>. Выясни, каким концом тела червь движется в одном направлении, определив таким образом передний конец тела, сравни его с задним.</a:t>
            </a:r>
          </a:p>
          <a:p>
            <a:pPr marL="514350" indent="-514350"/>
            <a:r>
              <a:rPr lang="ru-RU" sz="4400" i="1" u="sng" dirty="0" smtClean="0"/>
              <a:t>Чем отличается передний конец от заднего?</a:t>
            </a:r>
          </a:p>
          <a:p>
            <a:pPr marL="514350" indent="-514350"/>
            <a:r>
              <a:rPr lang="ru-RU" sz="4400" i="1" u="sng" dirty="0" smtClean="0"/>
              <a:t>Каким образом можно объяснить эти различия?</a:t>
            </a:r>
            <a:endParaRPr lang="ru-RU" sz="4400" i="1" u="sng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542</Words>
  <Application>Microsoft Office PowerPoint</Application>
  <PresentationFormat>Экран (4:3)</PresentationFormat>
  <Paragraphs>83</Paragraphs>
  <Slides>20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Тема урока: Тип кольчатые черви. Класс Олигохеты. Дождевой червь.</vt:lpstr>
      <vt:lpstr>Слайд 2</vt:lpstr>
      <vt:lpstr>ТИП КОЛЬЧАТЫЕ ЧЕРВИ</vt:lpstr>
      <vt:lpstr>КЛАССИФИКАЦИЯ   ДОЖДЕВОГО ЧЕРВЯ</vt:lpstr>
      <vt:lpstr>Лабораторная работа. Изучение внешнего строения дождевого червя.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Движение дождевого червя.</vt:lpstr>
      <vt:lpstr>Слайд 16</vt:lpstr>
      <vt:lpstr>Слайд 17</vt:lpstr>
      <vt:lpstr>Виды кольчатых червей, занесенных в Красную Книгу Российской Федерации </vt:lpstr>
      <vt:lpstr>Роль дождевых червей в природе:</vt:lpstr>
      <vt:lpstr>Слайд 20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Лабораторная работа.</dc:title>
  <dc:creator>Андрей</dc:creator>
  <cp:lastModifiedBy>Дмитрий</cp:lastModifiedBy>
  <cp:revision>30</cp:revision>
  <dcterms:created xsi:type="dcterms:W3CDTF">2011-09-27T13:19:06Z</dcterms:created>
  <dcterms:modified xsi:type="dcterms:W3CDTF">2015-10-14T07:35:42Z</dcterms:modified>
</cp:coreProperties>
</file>