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300" r:id="rId3"/>
    <p:sldId id="257" r:id="rId4"/>
    <p:sldId id="259" r:id="rId5"/>
    <p:sldId id="258" r:id="rId6"/>
    <p:sldId id="260" r:id="rId7"/>
    <p:sldId id="284" r:id="rId8"/>
    <p:sldId id="261" r:id="rId9"/>
    <p:sldId id="263" r:id="rId10"/>
    <p:sldId id="267" r:id="rId11"/>
    <p:sldId id="268" r:id="rId12"/>
    <p:sldId id="269" r:id="rId13"/>
    <p:sldId id="270" r:id="rId14"/>
    <p:sldId id="324" r:id="rId15"/>
    <p:sldId id="279" r:id="rId16"/>
    <p:sldId id="278" r:id="rId17"/>
    <p:sldId id="281" r:id="rId18"/>
    <p:sldId id="282" r:id="rId19"/>
    <p:sldId id="283" r:id="rId20"/>
    <p:sldId id="317" r:id="rId21"/>
    <p:sldId id="308" r:id="rId22"/>
    <p:sldId id="310" r:id="rId23"/>
    <p:sldId id="311" r:id="rId24"/>
    <p:sldId id="312" r:id="rId25"/>
    <p:sldId id="314" r:id="rId26"/>
    <p:sldId id="315" r:id="rId27"/>
    <p:sldId id="286" r:id="rId28"/>
    <p:sldId id="287" r:id="rId29"/>
    <p:sldId id="288" r:id="rId30"/>
    <p:sldId id="326" r:id="rId31"/>
    <p:sldId id="331" r:id="rId32"/>
    <p:sldId id="329" r:id="rId33"/>
    <p:sldId id="319" r:id="rId34"/>
    <p:sldId id="295" r:id="rId35"/>
    <p:sldId id="316" r:id="rId36"/>
    <p:sldId id="298" r:id="rId37"/>
    <p:sldId id="299" r:id="rId38"/>
    <p:sldId id="320" r:id="rId39"/>
    <p:sldId id="297" r:id="rId40"/>
    <p:sldId id="318" r:id="rId41"/>
    <p:sldId id="332" r:id="rId42"/>
    <p:sldId id="327" r:id="rId43"/>
    <p:sldId id="294" r:id="rId44"/>
    <p:sldId id="292" r:id="rId45"/>
    <p:sldId id="29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41820-5E01-4A97-8DC6-57C66EF3266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F3E7-BFAD-4AA7-AA5B-C20FB7415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CF3E7-BFAD-4AA7-AA5B-C20FB7415D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B2F67A-1938-47D2-A659-AA910855F2A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5DA91B-E933-4D08-93DC-E2297DCCC6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Relationship Id="rId1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gi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26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gif"/><Relationship Id="rId11" Type="http://schemas.openxmlformats.org/officeDocument/2006/relationships/package" Target="../embeddings/Microsoft_Word_Document3.docx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95;&#1080;&#1090;&#1077;&#1083;&#1100;&#1089;&#1082;&#1080;&#1081;.&#1089;&#1072;&#1081;&#1090;/download.php?file=http://proteacher.ru/2014/12/09/Formula_Pika_1__1418138748_2022.pptx" TargetMode="External"/><Relationship Id="rId2" Type="http://schemas.openxmlformats.org/officeDocument/2006/relationships/hyperlink" Target="http://&#1091;&#1095;&#1080;&#1090;&#1077;&#1083;&#1100;&#1089;&#1082;&#1080;&#1081;.&#1089;&#1072;&#1081;&#1090;/system/classes/social/handlers/global_delete.php?cid=18108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ude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</a:rPr>
              <a:t>МКОУ «</a:t>
            </a:r>
            <a:r>
              <a:rPr lang="ru-RU" sz="3200" dirty="0" err="1" smtClean="0">
                <a:solidFill>
                  <a:schemeClr val="accent5"/>
                </a:solidFill>
              </a:rPr>
              <a:t>Захаровская</a:t>
            </a:r>
            <a:r>
              <a:rPr lang="ru-RU" sz="3200" dirty="0" smtClean="0">
                <a:solidFill>
                  <a:schemeClr val="accent5"/>
                </a:solidFill>
              </a:rPr>
              <a:t> СОШ» </a:t>
            </a:r>
            <a:r>
              <a:rPr lang="ru-RU" sz="3200" dirty="0" err="1" smtClean="0">
                <a:solidFill>
                  <a:schemeClr val="accent5"/>
                </a:solidFill>
              </a:rPr>
              <a:t>Клетского</a:t>
            </a:r>
            <a:r>
              <a:rPr lang="ru-RU" sz="3200" dirty="0" smtClean="0">
                <a:solidFill>
                  <a:schemeClr val="accent5"/>
                </a:solidFill>
              </a:rPr>
              <a:t> муниципального  района Волгоградской области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428736"/>
            <a:ext cx="8001056" cy="52149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56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2000" b="1" dirty="0" smtClean="0">
                <a:solidFill>
                  <a:srgbClr val="C00000"/>
                </a:solidFill>
              </a:rPr>
              <a:t>Формула  Пика</a:t>
            </a:r>
          </a:p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endParaRPr lang="ru-RU" sz="6000" dirty="0" smtClean="0"/>
          </a:p>
          <a:p>
            <a:pPr>
              <a:buNone/>
            </a:pPr>
            <a:r>
              <a:rPr lang="ru-RU" sz="1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Авторы</a:t>
            </a:r>
            <a:r>
              <a:rPr lang="ru-RU" sz="12800" b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1200" smtClean="0"/>
              <a:t>  </a:t>
            </a:r>
            <a:r>
              <a:rPr lang="ru-RU" sz="112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Шагаева Диана  </a:t>
            </a: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1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Куровская</a:t>
            </a: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Юля – </a:t>
            </a: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>
              <a:buNone/>
            </a:pPr>
            <a:endParaRPr lang="ru-RU" sz="128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Руководители: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Могутова Татьяна Михайловна</a:t>
            </a:r>
          </a:p>
          <a:p>
            <a:pPr>
              <a:buNone/>
            </a:pPr>
            <a:r>
              <a:rPr lang="ru-RU" sz="11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Дерюшкина</a:t>
            </a:r>
            <a:r>
              <a:rPr lang="ru-RU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Оксана  Валерьевна</a:t>
            </a:r>
            <a:endParaRPr lang="ru-RU" sz="8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Tat'yana\Рабочий стол\Пика\пик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76438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8586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Вычисление узлов.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1447800"/>
            <a:ext cx="6572296" cy="498159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= 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15               </a:t>
            </a: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= 35</a:t>
            </a:r>
            <a:endParaRPr lang="ru-RU" sz="4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dirty="0" smtClean="0"/>
              <a:t>                                                        </a:t>
            </a:r>
            <a:endParaRPr lang="ru-RU" sz="5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endParaRPr lang="ru-RU" sz="5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Tat'yana\Рабочий стол\Пика\пик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771530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Вычисление узлов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Tat'yana\Рабочий стол\Пика\пик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5009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90712" cy="1000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Вычисление узлов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411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 = </a:t>
            </a:r>
            <a:r>
              <a:rPr lang="ru-RU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18           </a:t>
            </a: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= 20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Вычисление узлов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Tat'yana\Рабочий стол\Пика\пика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7643866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Вычисление узлов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Tat'yana\Рабочий стол\Пика\пика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728" y="1714488"/>
            <a:ext cx="7429551" cy="4857783"/>
          </a:xfrm>
          <a:prstGeom prst="rect">
            <a:avLst/>
          </a:prstGeom>
          <a:noFill/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4282" y="1785926"/>
          <a:ext cx="7643866" cy="37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Документ" r:id="rId5" imgW="5941719" imgH="2792560" progId="Word.Document.12">
                  <p:embed/>
                </p:oleObj>
              </mc:Choice>
              <mc:Fallback>
                <p:oleObj name="Документ" r:id="rId5" imgW="5941719" imgH="279256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785926"/>
                        <a:ext cx="7643866" cy="378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 №1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1714488"/>
            <a:ext cx="4071966" cy="45720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 = 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= 43</a:t>
            </a:r>
          </a:p>
          <a:p>
            <a:pPr algn="ctr">
              <a:buNone/>
            </a:pP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14:2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43–1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49</a:t>
            </a:r>
            <a:endParaRPr lang="ru-RU" sz="3200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 descr="C:\Documents and Settings\Tat'yana\Рабочий стол\Пика\пика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4500594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6000" dirty="0" smtClean="0">
                <a:solidFill>
                  <a:srgbClr val="C00000"/>
                </a:solidFill>
              </a:rPr>
              <a:t> №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8193" name="Picture 1" descr="C:\Documents and Settings\Tat'yana\Рабочий стол\Пика\пика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764" r="14764"/>
          <a:stretch>
            <a:fillRect/>
          </a:stretch>
        </p:blipFill>
        <p:spPr bwMode="auto">
          <a:xfrm>
            <a:off x="1071538" y="1928802"/>
            <a:ext cx="4429156" cy="442915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2000240"/>
            <a:ext cx="3790184" cy="4357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 = 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= 5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= 11:2 + 5 – 1=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= 9,5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 №3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71612"/>
            <a:ext cx="3657600" cy="47149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 = 15      </a:t>
            </a:r>
            <a:endParaRPr lang="en-US" sz="4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22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15:2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+ 22 – 1=</a:t>
            </a:r>
          </a:p>
          <a:p>
            <a:pPr algn="ctr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 28,5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 noGrp="1"/>
          </p:cNvGrpSpPr>
          <p:nvPr/>
        </p:nvGrpSpPr>
        <p:grpSpPr bwMode="auto">
          <a:xfrm>
            <a:off x="1071538" y="1571612"/>
            <a:ext cx="4086228" cy="4664075"/>
            <a:chOff x="3360" y="8176"/>
            <a:chExt cx="6000" cy="600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360" y="8176"/>
              <a:ext cx="6000" cy="6000"/>
              <a:chOff x="3360" y="8176"/>
              <a:chExt cx="6000" cy="6000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3360" y="8176"/>
                <a:ext cx="6000" cy="6000"/>
                <a:chOff x="3120" y="1710"/>
                <a:chExt cx="6000" cy="6000"/>
              </a:xfrm>
            </p:grpSpPr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3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5" name="Rectangle 7"/>
                <p:cNvSpPr>
                  <a:spLocks noChangeArrowheads="1"/>
                </p:cNvSpPr>
                <p:nvPr/>
              </p:nvSpPr>
              <p:spPr bwMode="auto">
                <a:xfrm>
                  <a:off x="7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6" name="Rectangle 8"/>
                <p:cNvSpPr>
                  <a:spLocks noChangeArrowheads="1"/>
                </p:cNvSpPr>
                <p:nvPr/>
              </p:nvSpPr>
              <p:spPr bwMode="auto">
                <a:xfrm>
                  <a:off x="6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7" name="Rectangle 9"/>
                <p:cNvSpPr>
                  <a:spLocks noChangeArrowheads="1"/>
                </p:cNvSpPr>
                <p:nvPr/>
              </p:nvSpPr>
              <p:spPr bwMode="auto">
                <a:xfrm>
                  <a:off x="61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8" name="Rectangle 10"/>
                <p:cNvSpPr>
                  <a:spLocks noChangeArrowheads="1"/>
                </p:cNvSpPr>
                <p:nvPr/>
              </p:nvSpPr>
              <p:spPr bwMode="auto">
                <a:xfrm>
                  <a:off x="5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9" name="Rectangle 11"/>
                <p:cNvSpPr>
                  <a:spLocks noChangeArrowheads="1"/>
                </p:cNvSpPr>
                <p:nvPr/>
              </p:nvSpPr>
              <p:spPr bwMode="auto">
                <a:xfrm>
                  <a:off x="4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" name="Rectangle 13"/>
                <p:cNvSpPr>
                  <a:spLocks noChangeArrowheads="1"/>
                </p:cNvSpPr>
                <p:nvPr/>
              </p:nvSpPr>
              <p:spPr bwMode="auto">
                <a:xfrm>
                  <a:off x="8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" name="Rectangle 14"/>
                <p:cNvSpPr>
                  <a:spLocks noChangeArrowheads="1"/>
                </p:cNvSpPr>
                <p:nvPr/>
              </p:nvSpPr>
              <p:spPr bwMode="auto">
                <a:xfrm>
                  <a:off x="7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3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4" name="Rectangle 16"/>
                <p:cNvSpPr>
                  <a:spLocks noChangeArrowheads="1"/>
                </p:cNvSpPr>
                <p:nvPr/>
              </p:nvSpPr>
              <p:spPr bwMode="auto">
                <a:xfrm>
                  <a:off x="3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5" name="Rectangle 17"/>
                <p:cNvSpPr>
                  <a:spLocks noChangeArrowheads="1"/>
                </p:cNvSpPr>
                <p:nvPr/>
              </p:nvSpPr>
              <p:spPr bwMode="auto">
                <a:xfrm>
                  <a:off x="7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6" name="Rectangle 18"/>
                <p:cNvSpPr>
                  <a:spLocks noChangeArrowheads="1"/>
                </p:cNvSpPr>
                <p:nvPr/>
              </p:nvSpPr>
              <p:spPr bwMode="auto">
                <a:xfrm>
                  <a:off x="6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" name="Rectangle 19"/>
                <p:cNvSpPr>
                  <a:spLocks noChangeArrowheads="1"/>
                </p:cNvSpPr>
                <p:nvPr/>
              </p:nvSpPr>
              <p:spPr bwMode="auto">
                <a:xfrm>
                  <a:off x="6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8" name="Rectangle 20"/>
                <p:cNvSpPr>
                  <a:spLocks noChangeArrowheads="1"/>
                </p:cNvSpPr>
                <p:nvPr/>
              </p:nvSpPr>
              <p:spPr bwMode="auto">
                <a:xfrm>
                  <a:off x="5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9" name="Rectangle 21"/>
                <p:cNvSpPr>
                  <a:spLocks noChangeArrowheads="1"/>
                </p:cNvSpPr>
                <p:nvPr/>
              </p:nvSpPr>
              <p:spPr bwMode="auto">
                <a:xfrm>
                  <a:off x="4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0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1" name="Rectangle 23"/>
                <p:cNvSpPr>
                  <a:spLocks noChangeArrowheads="1"/>
                </p:cNvSpPr>
                <p:nvPr/>
              </p:nvSpPr>
              <p:spPr bwMode="auto">
                <a:xfrm>
                  <a:off x="8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" name="Rectangle 24"/>
                <p:cNvSpPr>
                  <a:spLocks noChangeArrowheads="1"/>
                </p:cNvSpPr>
                <p:nvPr/>
              </p:nvSpPr>
              <p:spPr bwMode="auto">
                <a:xfrm>
                  <a:off x="7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3" name="Rectangle 25"/>
                <p:cNvSpPr>
                  <a:spLocks noChangeArrowheads="1"/>
                </p:cNvSpPr>
                <p:nvPr/>
              </p:nvSpPr>
              <p:spPr bwMode="auto">
                <a:xfrm>
                  <a:off x="3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4" name="Rectangle 26"/>
                <p:cNvSpPr>
                  <a:spLocks noChangeArrowheads="1"/>
                </p:cNvSpPr>
                <p:nvPr/>
              </p:nvSpPr>
              <p:spPr bwMode="auto">
                <a:xfrm>
                  <a:off x="3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5" name="Rectangle 27"/>
                <p:cNvSpPr>
                  <a:spLocks noChangeArrowheads="1"/>
                </p:cNvSpPr>
                <p:nvPr/>
              </p:nvSpPr>
              <p:spPr bwMode="auto">
                <a:xfrm>
                  <a:off x="7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6" name="Rectangle 28"/>
                <p:cNvSpPr>
                  <a:spLocks noChangeArrowheads="1"/>
                </p:cNvSpPr>
                <p:nvPr/>
              </p:nvSpPr>
              <p:spPr bwMode="auto">
                <a:xfrm>
                  <a:off x="6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7" name="Rectangle 29"/>
                <p:cNvSpPr>
                  <a:spLocks noChangeArrowheads="1"/>
                </p:cNvSpPr>
                <p:nvPr/>
              </p:nvSpPr>
              <p:spPr bwMode="auto">
                <a:xfrm>
                  <a:off x="6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8" name="Rectangle 30"/>
                <p:cNvSpPr>
                  <a:spLocks noChangeArrowheads="1"/>
                </p:cNvSpPr>
                <p:nvPr/>
              </p:nvSpPr>
              <p:spPr bwMode="auto">
                <a:xfrm>
                  <a:off x="5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9" name="Rectangle 31"/>
                <p:cNvSpPr>
                  <a:spLocks noChangeArrowheads="1"/>
                </p:cNvSpPr>
                <p:nvPr/>
              </p:nvSpPr>
              <p:spPr bwMode="auto">
                <a:xfrm>
                  <a:off x="4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0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1" name="Rectangle 33"/>
                <p:cNvSpPr>
                  <a:spLocks noChangeArrowheads="1"/>
                </p:cNvSpPr>
                <p:nvPr/>
              </p:nvSpPr>
              <p:spPr bwMode="auto">
                <a:xfrm>
                  <a:off x="7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" name="Rectangle 34"/>
                <p:cNvSpPr>
                  <a:spLocks noChangeArrowheads="1"/>
                </p:cNvSpPr>
                <p:nvPr/>
              </p:nvSpPr>
              <p:spPr bwMode="auto">
                <a:xfrm>
                  <a:off x="3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" name="Rectangle 35"/>
                <p:cNvSpPr>
                  <a:spLocks noChangeArrowheads="1"/>
                </p:cNvSpPr>
                <p:nvPr/>
              </p:nvSpPr>
              <p:spPr bwMode="auto">
                <a:xfrm>
                  <a:off x="3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4" name="Rectangle 36"/>
                <p:cNvSpPr>
                  <a:spLocks noChangeArrowheads="1"/>
                </p:cNvSpPr>
                <p:nvPr/>
              </p:nvSpPr>
              <p:spPr bwMode="auto">
                <a:xfrm>
                  <a:off x="7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5" name="Rectangle 37"/>
                <p:cNvSpPr>
                  <a:spLocks noChangeArrowheads="1"/>
                </p:cNvSpPr>
                <p:nvPr/>
              </p:nvSpPr>
              <p:spPr bwMode="auto">
                <a:xfrm>
                  <a:off x="6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6" name="Rectangle 38"/>
                <p:cNvSpPr>
                  <a:spLocks noChangeArrowheads="1"/>
                </p:cNvSpPr>
                <p:nvPr/>
              </p:nvSpPr>
              <p:spPr bwMode="auto">
                <a:xfrm>
                  <a:off x="6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7" name="Rectangle 39"/>
                <p:cNvSpPr>
                  <a:spLocks noChangeArrowheads="1"/>
                </p:cNvSpPr>
                <p:nvPr/>
              </p:nvSpPr>
              <p:spPr bwMode="auto">
                <a:xfrm>
                  <a:off x="5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8" name="Rectangle 40"/>
                <p:cNvSpPr>
                  <a:spLocks noChangeArrowheads="1"/>
                </p:cNvSpPr>
                <p:nvPr/>
              </p:nvSpPr>
              <p:spPr bwMode="auto">
                <a:xfrm>
                  <a:off x="4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9" name="Rectangle 41"/>
                <p:cNvSpPr>
                  <a:spLocks noChangeArrowheads="1"/>
                </p:cNvSpPr>
                <p:nvPr/>
              </p:nvSpPr>
              <p:spPr bwMode="auto">
                <a:xfrm>
                  <a:off x="4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0" name="Rectangle 42"/>
                <p:cNvSpPr>
                  <a:spLocks noChangeArrowheads="1"/>
                </p:cNvSpPr>
                <p:nvPr/>
              </p:nvSpPr>
              <p:spPr bwMode="auto">
                <a:xfrm>
                  <a:off x="8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1" name="Rectangle 43"/>
                <p:cNvSpPr>
                  <a:spLocks noChangeArrowheads="1"/>
                </p:cNvSpPr>
                <p:nvPr/>
              </p:nvSpPr>
              <p:spPr bwMode="auto">
                <a:xfrm>
                  <a:off x="7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" name="Rectangle 44"/>
                <p:cNvSpPr>
                  <a:spLocks noChangeArrowheads="1"/>
                </p:cNvSpPr>
                <p:nvPr/>
              </p:nvSpPr>
              <p:spPr bwMode="auto">
                <a:xfrm>
                  <a:off x="3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" name="Rectangle 45"/>
                <p:cNvSpPr>
                  <a:spLocks noChangeArrowheads="1"/>
                </p:cNvSpPr>
                <p:nvPr/>
              </p:nvSpPr>
              <p:spPr bwMode="auto">
                <a:xfrm>
                  <a:off x="3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4" name="Rectangle 46"/>
                <p:cNvSpPr>
                  <a:spLocks noChangeArrowheads="1"/>
                </p:cNvSpPr>
                <p:nvPr/>
              </p:nvSpPr>
              <p:spPr bwMode="auto">
                <a:xfrm>
                  <a:off x="7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5" name="Rectangle 47"/>
                <p:cNvSpPr>
                  <a:spLocks noChangeArrowheads="1"/>
                </p:cNvSpPr>
                <p:nvPr/>
              </p:nvSpPr>
              <p:spPr bwMode="auto">
                <a:xfrm>
                  <a:off x="6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6" name="Rectangle 48"/>
                <p:cNvSpPr>
                  <a:spLocks noChangeArrowheads="1"/>
                </p:cNvSpPr>
                <p:nvPr/>
              </p:nvSpPr>
              <p:spPr bwMode="auto">
                <a:xfrm>
                  <a:off x="6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7" name="Rectangle 49"/>
                <p:cNvSpPr>
                  <a:spLocks noChangeArrowheads="1"/>
                </p:cNvSpPr>
                <p:nvPr/>
              </p:nvSpPr>
              <p:spPr bwMode="auto">
                <a:xfrm>
                  <a:off x="5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8" name="Rectangle 50"/>
                <p:cNvSpPr>
                  <a:spLocks noChangeArrowheads="1"/>
                </p:cNvSpPr>
                <p:nvPr/>
              </p:nvSpPr>
              <p:spPr bwMode="auto">
                <a:xfrm>
                  <a:off x="4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9" name="Rectangle 51"/>
                <p:cNvSpPr>
                  <a:spLocks noChangeArrowheads="1"/>
                </p:cNvSpPr>
                <p:nvPr/>
              </p:nvSpPr>
              <p:spPr bwMode="auto">
                <a:xfrm>
                  <a:off x="4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0" name="Rectangle 52"/>
                <p:cNvSpPr>
                  <a:spLocks noChangeArrowheads="1"/>
                </p:cNvSpPr>
                <p:nvPr/>
              </p:nvSpPr>
              <p:spPr bwMode="auto">
                <a:xfrm>
                  <a:off x="8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1" name="Rectangle 53"/>
                <p:cNvSpPr>
                  <a:spLocks noChangeArrowheads="1"/>
                </p:cNvSpPr>
                <p:nvPr/>
              </p:nvSpPr>
              <p:spPr bwMode="auto">
                <a:xfrm>
                  <a:off x="7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2" name="Rectangle 54"/>
                <p:cNvSpPr>
                  <a:spLocks noChangeArrowheads="1"/>
                </p:cNvSpPr>
                <p:nvPr/>
              </p:nvSpPr>
              <p:spPr bwMode="auto">
                <a:xfrm>
                  <a:off x="3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3" name="Rectangle 55"/>
                <p:cNvSpPr>
                  <a:spLocks noChangeArrowheads="1"/>
                </p:cNvSpPr>
                <p:nvPr/>
              </p:nvSpPr>
              <p:spPr bwMode="auto">
                <a:xfrm>
                  <a:off x="3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4" name="Rectangle 56"/>
                <p:cNvSpPr>
                  <a:spLocks noChangeArrowheads="1"/>
                </p:cNvSpPr>
                <p:nvPr/>
              </p:nvSpPr>
              <p:spPr bwMode="auto">
                <a:xfrm>
                  <a:off x="7222" y="4651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5" name="Rectangle 57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6" name="Rectangle 58"/>
                <p:cNvSpPr>
                  <a:spLocks noChangeArrowheads="1"/>
                </p:cNvSpPr>
                <p:nvPr/>
              </p:nvSpPr>
              <p:spPr bwMode="auto">
                <a:xfrm>
                  <a:off x="6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" name="Rectangle 59"/>
                <p:cNvSpPr>
                  <a:spLocks noChangeArrowheads="1"/>
                </p:cNvSpPr>
                <p:nvPr/>
              </p:nvSpPr>
              <p:spPr bwMode="auto">
                <a:xfrm>
                  <a:off x="5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" name="Rectangle 60"/>
                <p:cNvSpPr>
                  <a:spLocks noChangeArrowheads="1"/>
                </p:cNvSpPr>
                <p:nvPr/>
              </p:nvSpPr>
              <p:spPr bwMode="auto">
                <a:xfrm>
                  <a:off x="4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9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0" name="Rectangle 62"/>
                <p:cNvSpPr>
                  <a:spLocks noChangeArrowheads="1"/>
                </p:cNvSpPr>
                <p:nvPr/>
              </p:nvSpPr>
              <p:spPr bwMode="auto">
                <a:xfrm>
                  <a:off x="8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" name="Rectangle 63"/>
                <p:cNvSpPr>
                  <a:spLocks noChangeArrowheads="1"/>
                </p:cNvSpPr>
                <p:nvPr/>
              </p:nvSpPr>
              <p:spPr bwMode="auto">
                <a:xfrm>
                  <a:off x="7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" name="Rectangle 64"/>
                <p:cNvSpPr>
                  <a:spLocks noChangeArrowheads="1"/>
                </p:cNvSpPr>
                <p:nvPr/>
              </p:nvSpPr>
              <p:spPr bwMode="auto">
                <a:xfrm>
                  <a:off x="3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3" name="Rectangle 65"/>
                <p:cNvSpPr>
                  <a:spLocks noChangeArrowheads="1"/>
                </p:cNvSpPr>
                <p:nvPr/>
              </p:nvSpPr>
              <p:spPr bwMode="auto">
                <a:xfrm>
                  <a:off x="3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4" name="Rectangle 66"/>
                <p:cNvSpPr>
                  <a:spLocks noChangeArrowheads="1"/>
                </p:cNvSpPr>
                <p:nvPr/>
              </p:nvSpPr>
              <p:spPr bwMode="auto">
                <a:xfrm>
                  <a:off x="7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5" name="Rectangle 67"/>
                <p:cNvSpPr>
                  <a:spLocks noChangeArrowheads="1"/>
                </p:cNvSpPr>
                <p:nvPr/>
              </p:nvSpPr>
              <p:spPr bwMode="auto">
                <a:xfrm>
                  <a:off x="6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6" name="Rectangle 68"/>
                <p:cNvSpPr>
                  <a:spLocks noChangeArrowheads="1"/>
                </p:cNvSpPr>
                <p:nvPr/>
              </p:nvSpPr>
              <p:spPr bwMode="auto">
                <a:xfrm>
                  <a:off x="6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7" name="Rectangle 69"/>
                <p:cNvSpPr>
                  <a:spLocks noChangeArrowheads="1"/>
                </p:cNvSpPr>
                <p:nvPr/>
              </p:nvSpPr>
              <p:spPr bwMode="auto">
                <a:xfrm>
                  <a:off x="5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8" name="Rectangle 70"/>
                <p:cNvSpPr>
                  <a:spLocks noChangeArrowheads="1"/>
                </p:cNvSpPr>
                <p:nvPr/>
              </p:nvSpPr>
              <p:spPr bwMode="auto">
                <a:xfrm>
                  <a:off x="4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9" name="Rectangle 71"/>
                <p:cNvSpPr>
                  <a:spLocks noChangeArrowheads="1"/>
                </p:cNvSpPr>
                <p:nvPr/>
              </p:nvSpPr>
              <p:spPr bwMode="auto">
                <a:xfrm>
                  <a:off x="4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0" name="Rectangle 72"/>
                <p:cNvSpPr>
                  <a:spLocks noChangeArrowheads="1"/>
                </p:cNvSpPr>
                <p:nvPr/>
              </p:nvSpPr>
              <p:spPr bwMode="auto">
                <a:xfrm>
                  <a:off x="8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1" name="Rectangle 73"/>
                <p:cNvSpPr>
                  <a:spLocks noChangeArrowheads="1"/>
                </p:cNvSpPr>
                <p:nvPr/>
              </p:nvSpPr>
              <p:spPr bwMode="auto">
                <a:xfrm>
                  <a:off x="7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2" name="Rectangle 74"/>
                <p:cNvSpPr>
                  <a:spLocks noChangeArrowheads="1"/>
                </p:cNvSpPr>
                <p:nvPr/>
              </p:nvSpPr>
              <p:spPr bwMode="auto">
                <a:xfrm>
                  <a:off x="3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3" name="Rectangle 75"/>
                <p:cNvSpPr>
                  <a:spLocks noChangeArrowheads="1"/>
                </p:cNvSpPr>
                <p:nvPr/>
              </p:nvSpPr>
              <p:spPr bwMode="auto">
                <a:xfrm>
                  <a:off x="3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4" name="Rectangle 76"/>
                <p:cNvSpPr>
                  <a:spLocks noChangeArrowheads="1"/>
                </p:cNvSpPr>
                <p:nvPr/>
              </p:nvSpPr>
              <p:spPr bwMode="auto">
                <a:xfrm>
                  <a:off x="7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5" name="Rectangle 77"/>
                <p:cNvSpPr>
                  <a:spLocks noChangeArrowheads="1"/>
                </p:cNvSpPr>
                <p:nvPr/>
              </p:nvSpPr>
              <p:spPr bwMode="auto">
                <a:xfrm>
                  <a:off x="6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6" name="Rectangle 78"/>
                <p:cNvSpPr>
                  <a:spLocks noChangeArrowheads="1"/>
                </p:cNvSpPr>
                <p:nvPr/>
              </p:nvSpPr>
              <p:spPr bwMode="auto">
                <a:xfrm>
                  <a:off x="6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7" name="Rectangle 79"/>
                <p:cNvSpPr>
                  <a:spLocks noChangeArrowheads="1"/>
                </p:cNvSpPr>
                <p:nvPr/>
              </p:nvSpPr>
              <p:spPr bwMode="auto">
                <a:xfrm>
                  <a:off x="5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8" name="Rectangle 80"/>
                <p:cNvSpPr>
                  <a:spLocks noChangeArrowheads="1"/>
                </p:cNvSpPr>
                <p:nvPr/>
              </p:nvSpPr>
              <p:spPr bwMode="auto">
                <a:xfrm>
                  <a:off x="4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9" name="Rectangle 81"/>
                <p:cNvSpPr>
                  <a:spLocks noChangeArrowheads="1"/>
                </p:cNvSpPr>
                <p:nvPr/>
              </p:nvSpPr>
              <p:spPr bwMode="auto">
                <a:xfrm>
                  <a:off x="4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0" name="Rectangle 82"/>
                <p:cNvSpPr>
                  <a:spLocks noChangeArrowheads="1"/>
                </p:cNvSpPr>
                <p:nvPr/>
              </p:nvSpPr>
              <p:spPr bwMode="auto">
                <a:xfrm>
                  <a:off x="8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1" name="Rectangle 83"/>
                <p:cNvSpPr>
                  <a:spLocks noChangeArrowheads="1"/>
                </p:cNvSpPr>
                <p:nvPr/>
              </p:nvSpPr>
              <p:spPr bwMode="auto">
                <a:xfrm>
                  <a:off x="7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2" name="Rectangle 84"/>
                <p:cNvSpPr>
                  <a:spLocks noChangeArrowheads="1"/>
                </p:cNvSpPr>
                <p:nvPr/>
              </p:nvSpPr>
              <p:spPr bwMode="auto">
                <a:xfrm>
                  <a:off x="3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3" name="Rectangle 85"/>
                <p:cNvSpPr>
                  <a:spLocks noChangeArrowheads="1"/>
                </p:cNvSpPr>
                <p:nvPr/>
              </p:nvSpPr>
              <p:spPr bwMode="auto">
                <a:xfrm>
                  <a:off x="3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4" name="Rectangle 86"/>
                <p:cNvSpPr>
                  <a:spLocks noChangeArrowheads="1"/>
                </p:cNvSpPr>
                <p:nvPr/>
              </p:nvSpPr>
              <p:spPr bwMode="auto">
                <a:xfrm>
                  <a:off x="6748" y="6510"/>
                  <a:ext cx="1674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800">
                      <a:latin typeface="Calibri" pitchFamily="34" charset="0"/>
                    </a:rPr>
                    <a:t>1см</a:t>
                  </a:r>
                  <a:endParaRPr lang="ru-RU"/>
                </a:p>
              </p:txBody>
            </p:sp>
            <p:sp>
              <p:nvSpPr>
                <p:cNvPr id="135" name="Rectangle 87"/>
                <p:cNvSpPr>
                  <a:spLocks noChangeArrowheads="1"/>
                </p:cNvSpPr>
                <p:nvPr/>
              </p:nvSpPr>
              <p:spPr bwMode="auto">
                <a:xfrm>
                  <a:off x="6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6" name="Rectangle 88"/>
                <p:cNvSpPr>
                  <a:spLocks noChangeArrowheads="1"/>
                </p:cNvSpPr>
                <p:nvPr/>
              </p:nvSpPr>
              <p:spPr bwMode="auto">
                <a:xfrm>
                  <a:off x="6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7" name="Rectangle 89"/>
                <p:cNvSpPr>
                  <a:spLocks noChangeArrowheads="1"/>
                </p:cNvSpPr>
                <p:nvPr/>
              </p:nvSpPr>
              <p:spPr bwMode="auto">
                <a:xfrm>
                  <a:off x="5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8" name="Rectangle 90"/>
                <p:cNvSpPr>
                  <a:spLocks noChangeArrowheads="1"/>
                </p:cNvSpPr>
                <p:nvPr/>
              </p:nvSpPr>
              <p:spPr bwMode="auto">
                <a:xfrm>
                  <a:off x="4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9" name="Rectangle 91"/>
                <p:cNvSpPr>
                  <a:spLocks noChangeArrowheads="1"/>
                </p:cNvSpPr>
                <p:nvPr/>
              </p:nvSpPr>
              <p:spPr bwMode="auto">
                <a:xfrm>
                  <a:off x="43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0" name="Rectangle 92"/>
                <p:cNvSpPr>
                  <a:spLocks noChangeArrowheads="1"/>
                </p:cNvSpPr>
                <p:nvPr/>
              </p:nvSpPr>
              <p:spPr bwMode="auto">
                <a:xfrm>
                  <a:off x="7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1" name="Rectangle 93"/>
                <p:cNvSpPr>
                  <a:spLocks noChangeArrowheads="1"/>
                </p:cNvSpPr>
                <p:nvPr/>
              </p:nvSpPr>
              <p:spPr bwMode="auto">
                <a:xfrm>
                  <a:off x="3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2" name="Rectangle 94"/>
                <p:cNvSpPr>
                  <a:spLocks noChangeArrowheads="1"/>
                </p:cNvSpPr>
                <p:nvPr/>
              </p:nvSpPr>
              <p:spPr bwMode="auto">
                <a:xfrm>
                  <a:off x="3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" name="Rectangle 95"/>
                <p:cNvSpPr>
                  <a:spLocks noChangeArrowheads="1"/>
                </p:cNvSpPr>
                <p:nvPr/>
              </p:nvSpPr>
              <p:spPr bwMode="auto">
                <a:xfrm>
                  <a:off x="7306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4" name="Rectangle 96"/>
                <p:cNvSpPr>
                  <a:spLocks noChangeArrowheads="1"/>
                </p:cNvSpPr>
                <p:nvPr/>
              </p:nvSpPr>
              <p:spPr bwMode="auto">
                <a:xfrm>
                  <a:off x="6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5" name="Rectangle 97"/>
                <p:cNvSpPr>
                  <a:spLocks noChangeArrowheads="1"/>
                </p:cNvSpPr>
                <p:nvPr/>
              </p:nvSpPr>
              <p:spPr bwMode="auto">
                <a:xfrm>
                  <a:off x="6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6" name="Rectangle 98"/>
                <p:cNvSpPr>
                  <a:spLocks noChangeArrowheads="1"/>
                </p:cNvSpPr>
                <p:nvPr/>
              </p:nvSpPr>
              <p:spPr bwMode="auto">
                <a:xfrm>
                  <a:off x="5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7" name="Rectangle 99"/>
                <p:cNvSpPr>
                  <a:spLocks noChangeArrowheads="1"/>
                </p:cNvSpPr>
                <p:nvPr/>
              </p:nvSpPr>
              <p:spPr bwMode="auto">
                <a:xfrm>
                  <a:off x="4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8" name="Rectangle 100"/>
                <p:cNvSpPr>
                  <a:spLocks noChangeArrowheads="1"/>
                </p:cNvSpPr>
                <p:nvPr/>
              </p:nvSpPr>
              <p:spPr bwMode="auto">
                <a:xfrm>
                  <a:off x="4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9" name="Rectangle 101"/>
                <p:cNvSpPr>
                  <a:spLocks noChangeArrowheads="1"/>
                </p:cNvSpPr>
                <p:nvPr/>
              </p:nvSpPr>
              <p:spPr bwMode="auto">
                <a:xfrm>
                  <a:off x="7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0" name="Rectangle 102"/>
                <p:cNvSpPr>
                  <a:spLocks noChangeArrowheads="1"/>
                </p:cNvSpPr>
                <p:nvPr/>
              </p:nvSpPr>
              <p:spPr bwMode="auto">
                <a:xfrm>
                  <a:off x="8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1" name="Rectangle 103"/>
                <p:cNvSpPr>
                  <a:spLocks noChangeArrowheads="1"/>
                </p:cNvSpPr>
                <p:nvPr/>
              </p:nvSpPr>
              <p:spPr bwMode="auto">
                <a:xfrm>
                  <a:off x="8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2" name="Rectangle 104"/>
                <p:cNvSpPr>
                  <a:spLocks noChangeArrowheads="1"/>
                </p:cNvSpPr>
                <p:nvPr/>
              </p:nvSpPr>
              <p:spPr bwMode="auto">
                <a:xfrm>
                  <a:off x="8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4560" y="8777"/>
                <a:ext cx="3600" cy="3601"/>
                <a:chOff x="4560" y="9285"/>
                <a:chExt cx="3600" cy="3601"/>
              </a:xfrm>
            </p:grpSpPr>
            <p:cxnSp>
              <p:nvCxnSpPr>
                <p:cNvPr id="47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5760" y="12885"/>
                  <a:ext cx="2400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AutoShape 107"/>
                <p:cNvCxnSpPr>
                  <a:cxnSpLocks noChangeShapeType="1"/>
                </p:cNvCxnSpPr>
                <p:nvPr/>
              </p:nvCxnSpPr>
              <p:spPr bwMode="auto">
                <a:xfrm>
                  <a:off x="4560" y="11685"/>
                  <a:ext cx="1200" cy="12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AutoShape 108"/>
                <p:cNvCxnSpPr>
                  <a:cxnSpLocks noChangeShapeType="1"/>
                </p:cNvCxnSpPr>
                <p:nvPr/>
              </p:nvCxnSpPr>
              <p:spPr bwMode="auto">
                <a:xfrm>
                  <a:off x="8160" y="11086"/>
                  <a:ext cx="0" cy="18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AutoShape 1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60" y="9285"/>
                  <a:ext cx="1200" cy="24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110"/>
                <p:cNvCxnSpPr>
                  <a:cxnSpLocks noChangeShapeType="1"/>
                </p:cNvCxnSpPr>
                <p:nvPr/>
              </p:nvCxnSpPr>
              <p:spPr bwMode="auto">
                <a:xfrm>
                  <a:off x="5760" y="9285"/>
                  <a:ext cx="18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111"/>
                <p:cNvCxnSpPr>
                  <a:cxnSpLocks noChangeShapeType="1"/>
                </p:cNvCxnSpPr>
                <p:nvPr/>
              </p:nvCxnSpPr>
              <p:spPr bwMode="auto">
                <a:xfrm>
                  <a:off x="7560" y="9285"/>
                  <a:ext cx="600" cy="18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0" name="AutoShape 112"/>
              <p:cNvSpPr>
                <a:spLocks noChangeArrowheads="1"/>
              </p:cNvSpPr>
              <p:nvPr/>
            </p:nvSpPr>
            <p:spPr bwMode="auto">
              <a:xfrm>
                <a:off x="5120" y="992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AutoShape 113"/>
              <p:cNvSpPr>
                <a:spLocks noChangeArrowheads="1"/>
              </p:cNvSpPr>
              <p:nvPr/>
            </p:nvSpPr>
            <p:spPr bwMode="auto">
              <a:xfrm>
                <a:off x="8120" y="1052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" name="AutoShape 114"/>
              <p:cNvSpPr>
                <a:spLocks noChangeArrowheads="1"/>
              </p:cNvSpPr>
              <p:nvPr/>
            </p:nvSpPr>
            <p:spPr bwMode="auto">
              <a:xfrm>
                <a:off x="5718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AutoShape 115"/>
              <p:cNvSpPr>
                <a:spLocks noChangeArrowheads="1"/>
              </p:cNvSpPr>
              <p:nvPr/>
            </p:nvSpPr>
            <p:spPr bwMode="auto">
              <a:xfrm>
                <a:off x="6328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AutoShape 116"/>
              <p:cNvSpPr>
                <a:spLocks noChangeArrowheads="1"/>
              </p:cNvSpPr>
              <p:nvPr/>
            </p:nvSpPr>
            <p:spPr bwMode="auto">
              <a:xfrm>
                <a:off x="6916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" name="AutoShape 117"/>
              <p:cNvSpPr>
                <a:spLocks noChangeArrowheads="1"/>
              </p:cNvSpPr>
              <p:nvPr/>
            </p:nvSpPr>
            <p:spPr bwMode="auto">
              <a:xfrm>
                <a:off x="7518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AutoShape 118"/>
              <p:cNvSpPr>
                <a:spLocks noChangeArrowheads="1"/>
              </p:cNvSpPr>
              <p:nvPr/>
            </p:nvSpPr>
            <p:spPr bwMode="auto">
              <a:xfrm>
                <a:off x="8118" y="11135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AutoShape 119"/>
              <p:cNvSpPr>
                <a:spLocks noChangeArrowheads="1"/>
              </p:cNvSpPr>
              <p:nvPr/>
            </p:nvSpPr>
            <p:spPr bwMode="auto">
              <a:xfrm>
                <a:off x="5728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" name="AutoShape 120"/>
              <p:cNvSpPr>
                <a:spLocks noChangeArrowheads="1"/>
              </p:cNvSpPr>
              <p:nvPr/>
            </p:nvSpPr>
            <p:spPr bwMode="auto">
              <a:xfrm>
                <a:off x="4518" y="11135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" name="AutoShape 121"/>
              <p:cNvSpPr>
                <a:spLocks noChangeArrowheads="1"/>
              </p:cNvSpPr>
              <p:nvPr/>
            </p:nvSpPr>
            <p:spPr bwMode="auto">
              <a:xfrm>
                <a:off x="6320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" name="AutoShape 122"/>
              <p:cNvSpPr>
                <a:spLocks noChangeArrowheads="1"/>
              </p:cNvSpPr>
              <p:nvPr/>
            </p:nvSpPr>
            <p:spPr bwMode="auto">
              <a:xfrm>
                <a:off x="6918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" name="AutoShape 123"/>
              <p:cNvSpPr>
                <a:spLocks noChangeArrowheads="1"/>
              </p:cNvSpPr>
              <p:nvPr/>
            </p:nvSpPr>
            <p:spPr bwMode="auto">
              <a:xfrm>
                <a:off x="8120" y="1172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" name="AutoShape 124"/>
              <p:cNvSpPr>
                <a:spLocks noChangeArrowheads="1"/>
              </p:cNvSpPr>
              <p:nvPr/>
            </p:nvSpPr>
            <p:spPr bwMode="auto">
              <a:xfrm>
                <a:off x="8120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" name="AutoShape 125"/>
              <p:cNvSpPr>
                <a:spLocks noChangeArrowheads="1"/>
              </p:cNvSpPr>
              <p:nvPr/>
            </p:nvSpPr>
            <p:spPr bwMode="auto">
              <a:xfrm>
                <a:off x="7518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4" name="AutoShape 126"/>
              <p:cNvSpPr>
                <a:spLocks noChangeArrowheads="1"/>
              </p:cNvSpPr>
              <p:nvPr/>
            </p:nvSpPr>
            <p:spPr bwMode="auto">
              <a:xfrm>
                <a:off x="5118" y="11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5" name="AutoShape 127"/>
              <p:cNvSpPr>
                <a:spLocks noChangeArrowheads="1"/>
              </p:cNvSpPr>
              <p:nvPr/>
            </p:nvSpPr>
            <p:spPr bwMode="auto">
              <a:xfrm>
                <a:off x="5118" y="105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" name="AutoShape 128"/>
              <p:cNvSpPr>
                <a:spLocks noChangeArrowheads="1"/>
              </p:cNvSpPr>
              <p:nvPr/>
            </p:nvSpPr>
            <p:spPr bwMode="auto">
              <a:xfrm>
                <a:off x="6318" y="93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" name="AutoShape 129"/>
              <p:cNvSpPr>
                <a:spLocks noChangeArrowheads="1"/>
              </p:cNvSpPr>
              <p:nvPr/>
            </p:nvSpPr>
            <p:spPr bwMode="auto">
              <a:xfrm>
                <a:off x="5718" y="93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" name="AutoShape 130"/>
              <p:cNvSpPr>
                <a:spLocks noChangeArrowheads="1"/>
              </p:cNvSpPr>
              <p:nvPr/>
            </p:nvSpPr>
            <p:spPr bwMode="auto">
              <a:xfrm>
                <a:off x="6920" y="93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" name="AutoShape 131"/>
              <p:cNvSpPr>
                <a:spLocks noChangeArrowheads="1"/>
              </p:cNvSpPr>
              <p:nvPr/>
            </p:nvSpPr>
            <p:spPr bwMode="auto">
              <a:xfrm>
                <a:off x="7518" y="93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" name="AutoShape 132"/>
              <p:cNvSpPr>
                <a:spLocks noChangeArrowheads="1"/>
              </p:cNvSpPr>
              <p:nvPr/>
            </p:nvSpPr>
            <p:spPr bwMode="auto">
              <a:xfrm>
                <a:off x="6918" y="992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" name="AutoShape 133"/>
              <p:cNvSpPr>
                <a:spLocks noChangeArrowheads="1"/>
              </p:cNvSpPr>
              <p:nvPr/>
            </p:nvSpPr>
            <p:spPr bwMode="auto">
              <a:xfrm>
                <a:off x="7520" y="99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" name="AutoShape 134"/>
              <p:cNvSpPr>
                <a:spLocks noChangeArrowheads="1"/>
              </p:cNvSpPr>
              <p:nvPr/>
            </p:nvSpPr>
            <p:spPr bwMode="auto">
              <a:xfrm>
                <a:off x="7518" y="105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" name="AutoShape 135"/>
              <p:cNvSpPr>
                <a:spLocks noChangeArrowheads="1"/>
              </p:cNvSpPr>
              <p:nvPr/>
            </p:nvSpPr>
            <p:spPr bwMode="auto">
              <a:xfrm>
                <a:off x="5718" y="99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4" name="AutoShape 136"/>
              <p:cNvSpPr>
                <a:spLocks noChangeArrowheads="1"/>
              </p:cNvSpPr>
              <p:nvPr/>
            </p:nvSpPr>
            <p:spPr bwMode="auto">
              <a:xfrm>
                <a:off x="6318" y="99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5" name="AutoShape 137"/>
              <p:cNvSpPr>
                <a:spLocks noChangeArrowheads="1"/>
              </p:cNvSpPr>
              <p:nvPr/>
            </p:nvSpPr>
            <p:spPr bwMode="auto">
              <a:xfrm>
                <a:off x="5720" y="117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6" name="AutoShape 138"/>
              <p:cNvSpPr>
                <a:spLocks noChangeArrowheads="1"/>
              </p:cNvSpPr>
              <p:nvPr/>
            </p:nvSpPr>
            <p:spPr bwMode="auto">
              <a:xfrm>
                <a:off x="5120" y="1112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7" name="AutoShape 139"/>
              <p:cNvSpPr>
                <a:spLocks noChangeArrowheads="1"/>
              </p:cNvSpPr>
              <p:nvPr/>
            </p:nvSpPr>
            <p:spPr bwMode="auto">
              <a:xfrm>
                <a:off x="6918" y="105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" name="AutoShape 140"/>
              <p:cNvSpPr>
                <a:spLocks noChangeArrowheads="1"/>
              </p:cNvSpPr>
              <p:nvPr/>
            </p:nvSpPr>
            <p:spPr bwMode="auto">
              <a:xfrm>
                <a:off x="5718" y="105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" name="AutoShape 141"/>
              <p:cNvSpPr>
                <a:spLocks noChangeArrowheads="1"/>
              </p:cNvSpPr>
              <p:nvPr/>
            </p:nvSpPr>
            <p:spPr bwMode="auto">
              <a:xfrm>
                <a:off x="5716" y="1113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0" name="AutoShape 142"/>
              <p:cNvSpPr>
                <a:spLocks noChangeArrowheads="1"/>
              </p:cNvSpPr>
              <p:nvPr/>
            </p:nvSpPr>
            <p:spPr bwMode="auto">
              <a:xfrm>
                <a:off x="7520" y="1173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" name="AutoShape 143"/>
              <p:cNvSpPr>
                <a:spLocks noChangeArrowheads="1"/>
              </p:cNvSpPr>
              <p:nvPr/>
            </p:nvSpPr>
            <p:spPr bwMode="auto">
              <a:xfrm>
                <a:off x="6318" y="117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" name="AutoShape 144"/>
              <p:cNvSpPr>
                <a:spLocks noChangeArrowheads="1"/>
              </p:cNvSpPr>
              <p:nvPr/>
            </p:nvSpPr>
            <p:spPr bwMode="auto">
              <a:xfrm>
                <a:off x="6318" y="111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" name="AutoShape 145"/>
              <p:cNvSpPr>
                <a:spLocks noChangeArrowheads="1"/>
              </p:cNvSpPr>
              <p:nvPr/>
            </p:nvSpPr>
            <p:spPr bwMode="auto">
              <a:xfrm>
                <a:off x="6918" y="117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" name="AutoShape 146"/>
              <p:cNvSpPr>
                <a:spLocks noChangeArrowheads="1"/>
              </p:cNvSpPr>
              <p:nvPr/>
            </p:nvSpPr>
            <p:spPr bwMode="auto">
              <a:xfrm>
                <a:off x="7518" y="11135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" name="AutoShape 147"/>
              <p:cNvSpPr>
                <a:spLocks noChangeArrowheads="1"/>
              </p:cNvSpPr>
              <p:nvPr/>
            </p:nvSpPr>
            <p:spPr bwMode="auto">
              <a:xfrm>
                <a:off x="6318" y="105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" name="AutoShape 148"/>
              <p:cNvSpPr>
                <a:spLocks noChangeArrowheads="1"/>
              </p:cNvSpPr>
              <p:nvPr/>
            </p:nvSpPr>
            <p:spPr bwMode="auto">
              <a:xfrm>
                <a:off x="6918" y="111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cxnSp>
          <p:nvCxnSpPr>
            <p:cNvPr id="7" name="AutoShape 149"/>
            <p:cNvCxnSpPr>
              <a:cxnSpLocks noChangeShapeType="1"/>
            </p:cNvCxnSpPr>
            <p:nvPr/>
          </p:nvCxnSpPr>
          <p:spPr bwMode="auto">
            <a:xfrm>
              <a:off x="7546" y="12976"/>
              <a:ext cx="60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Пример №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524000"/>
            <a:ext cx="3790184" cy="4762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en-US" dirty="0" smtClean="0"/>
              <a:t>  </a:t>
            </a: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 = 8     </a:t>
            </a:r>
            <a:endParaRPr lang="en-US" sz="4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16</a:t>
            </a:r>
          </a:p>
          <a:p>
            <a:pPr algn="ctr">
              <a:buNone/>
            </a:pPr>
            <a:endParaRPr lang="ru-RU" sz="4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8:2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+16 – 1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 19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50"/>
          <p:cNvGrpSpPr>
            <a:grpSpLocks noGrp="1"/>
          </p:cNvGrpSpPr>
          <p:nvPr/>
        </p:nvGrpSpPr>
        <p:grpSpPr bwMode="auto">
          <a:xfrm>
            <a:off x="1142976" y="1500174"/>
            <a:ext cx="3949724" cy="4786346"/>
            <a:chOff x="3075" y="1696"/>
            <a:chExt cx="6000" cy="6000"/>
          </a:xfrm>
        </p:grpSpPr>
        <p:grpSp>
          <p:nvGrpSpPr>
            <p:cNvPr id="6" name="Group 151"/>
            <p:cNvGrpSpPr>
              <a:grpSpLocks/>
            </p:cNvGrpSpPr>
            <p:nvPr/>
          </p:nvGrpSpPr>
          <p:grpSpPr bwMode="auto">
            <a:xfrm>
              <a:off x="3075" y="1696"/>
              <a:ext cx="6000" cy="6000"/>
              <a:chOff x="3075" y="1696"/>
              <a:chExt cx="6000" cy="6000"/>
            </a:xfrm>
          </p:grpSpPr>
          <p:grpSp>
            <p:nvGrpSpPr>
              <p:cNvPr id="8" name="Group 152"/>
              <p:cNvGrpSpPr>
                <a:grpSpLocks/>
              </p:cNvGrpSpPr>
              <p:nvPr/>
            </p:nvGrpSpPr>
            <p:grpSpPr bwMode="auto">
              <a:xfrm>
                <a:off x="3075" y="1696"/>
                <a:ext cx="6000" cy="6000"/>
                <a:chOff x="3120" y="1710"/>
                <a:chExt cx="6000" cy="6000"/>
              </a:xfrm>
            </p:grpSpPr>
            <p:sp>
              <p:nvSpPr>
                <p:cNvPr id="39" name="Rectangle 154"/>
                <p:cNvSpPr>
                  <a:spLocks noChangeArrowheads="1"/>
                </p:cNvSpPr>
                <p:nvPr/>
              </p:nvSpPr>
              <p:spPr bwMode="auto">
                <a:xfrm>
                  <a:off x="3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0" name="Rectangle 155"/>
                <p:cNvSpPr>
                  <a:spLocks noChangeArrowheads="1"/>
                </p:cNvSpPr>
                <p:nvPr/>
              </p:nvSpPr>
              <p:spPr bwMode="auto">
                <a:xfrm>
                  <a:off x="7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1" name="Rectangle 156"/>
                <p:cNvSpPr>
                  <a:spLocks noChangeArrowheads="1"/>
                </p:cNvSpPr>
                <p:nvPr/>
              </p:nvSpPr>
              <p:spPr bwMode="auto">
                <a:xfrm>
                  <a:off x="6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2" name="Rectangle 157"/>
                <p:cNvSpPr>
                  <a:spLocks noChangeArrowheads="1"/>
                </p:cNvSpPr>
                <p:nvPr/>
              </p:nvSpPr>
              <p:spPr bwMode="auto">
                <a:xfrm>
                  <a:off x="61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3" name="Rectangle 158"/>
                <p:cNvSpPr>
                  <a:spLocks noChangeArrowheads="1"/>
                </p:cNvSpPr>
                <p:nvPr/>
              </p:nvSpPr>
              <p:spPr bwMode="auto">
                <a:xfrm>
                  <a:off x="5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4" name="Rectangle 159"/>
                <p:cNvSpPr>
                  <a:spLocks noChangeArrowheads="1"/>
                </p:cNvSpPr>
                <p:nvPr/>
              </p:nvSpPr>
              <p:spPr bwMode="auto">
                <a:xfrm>
                  <a:off x="4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5" name="Rectangle 160"/>
                <p:cNvSpPr>
                  <a:spLocks noChangeArrowheads="1"/>
                </p:cNvSpPr>
                <p:nvPr/>
              </p:nvSpPr>
              <p:spPr bwMode="auto">
                <a:xfrm>
                  <a:off x="4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6" name="Rectangle 161"/>
                <p:cNvSpPr>
                  <a:spLocks noChangeArrowheads="1"/>
                </p:cNvSpPr>
                <p:nvPr/>
              </p:nvSpPr>
              <p:spPr bwMode="auto">
                <a:xfrm>
                  <a:off x="8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7" name="Rectangle 162"/>
                <p:cNvSpPr>
                  <a:spLocks noChangeArrowheads="1"/>
                </p:cNvSpPr>
                <p:nvPr/>
              </p:nvSpPr>
              <p:spPr bwMode="auto">
                <a:xfrm>
                  <a:off x="7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8" name="Rectangle 163"/>
                <p:cNvSpPr>
                  <a:spLocks noChangeArrowheads="1"/>
                </p:cNvSpPr>
                <p:nvPr/>
              </p:nvSpPr>
              <p:spPr bwMode="auto">
                <a:xfrm>
                  <a:off x="3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9" name="Rectangle 164"/>
                <p:cNvSpPr>
                  <a:spLocks noChangeArrowheads="1"/>
                </p:cNvSpPr>
                <p:nvPr/>
              </p:nvSpPr>
              <p:spPr bwMode="auto">
                <a:xfrm>
                  <a:off x="3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0" name="Rectangle 165"/>
                <p:cNvSpPr>
                  <a:spLocks noChangeArrowheads="1"/>
                </p:cNvSpPr>
                <p:nvPr/>
              </p:nvSpPr>
              <p:spPr bwMode="auto">
                <a:xfrm>
                  <a:off x="7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1" name="Rectangle 166"/>
                <p:cNvSpPr>
                  <a:spLocks noChangeArrowheads="1"/>
                </p:cNvSpPr>
                <p:nvPr/>
              </p:nvSpPr>
              <p:spPr bwMode="auto">
                <a:xfrm>
                  <a:off x="6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2" name="Rectangle 167"/>
                <p:cNvSpPr>
                  <a:spLocks noChangeArrowheads="1"/>
                </p:cNvSpPr>
                <p:nvPr/>
              </p:nvSpPr>
              <p:spPr bwMode="auto">
                <a:xfrm>
                  <a:off x="6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3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4" name="Rectangle 169"/>
                <p:cNvSpPr>
                  <a:spLocks noChangeArrowheads="1"/>
                </p:cNvSpPr>
                <p:nvPr/>
              </p:nvSpPr>
              <p:spPr bwMode="auto">
                <a:xfrm>
                  <a:off x="4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5" name="Rectangle 170"/>
                <p:cNvSpPr>
                  <a:spLocks noChangeArrowheads="1"/>
                </p:cNvSpPr>
                <p:nvPr/>
              </p:nvSpPr>
              <p:spPr bwMode="auto">
                <a:xfrm>
                  <a:off x="4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6" name="Rectangle 171"/>
                <p:cNvSpPr>
                  <a:spLocks noChangeArrowheads="1"/>
                </p:cNvSpPr>
                <p:nvPr/>
              </p:nvSpPr>
              <p:spPr bwMode="auto">
                <a:xfrm>
                  <a:off x="8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7" name="Rectangle 172"/>
                <p:cNvSpPr>
                  <a:spLocks noChangeArrowheads="1"/>
                </p:cNvSpPr>
                <p:nvPr/>
              </p:nvSpPr>
              <p:spPr bwMode="auto">
                <a:xfrm>
                  <a:off x="7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8" name="Rectangle 173"/>
                <p:cNvSpPr>
                  <a:spLocks noChangeArrowheads="1"/>
                </p:cNvSpPr>
                <p:nvPr/>
              </p:nvSpPr>
              <p:spPr bwMode="auto">
                <a:xfrm>
                  <a:off x="3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9" name="Rectangle 174"/>
                <p:cNvSpPr>
                  <a:spLocks noChangeArrowheads="1"/>
                </p:cNvSpPr>
                <p:nvPr/>
              </p:nvSpPr>
              <p:spPr bwMode="auto">
                <a:xfrm>
                  <a:off x="3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0" name="Rectangle 175"/>
                <p:cNvSpPr>
                  <a:spLocks noChangeArrowheads="1"/>
                </p:cNvSpPr>
                <p:nvPr/>
              </p:nvSpPr>
              <p:spPr bwMode="auto">
                <a:xfrm>
                  <a:off x="7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" name="Rectangle 176"/>
                <p:cNvSpPr>
                  <a:spLocks noChangeArrowheads="1"/>
                </p:cNvSpPr>
                <p:nvPr/>
              </p:nvSpPr>
              <p:spPr bwMode="auto">
                <a:xfrm>
                  <a:off x="6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3" name="Rectangle 178"/>
                <p:cNvSpPr>
                  <a:spLocks noChangeArrowheads="1"/>
                </p:cNvSpPr>
                <p:nvPr/>
              </p:nvSpPr>
              <p:spPr bwMode="auto">
                <a:xfrm>
                  <a:off x="5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4" name="Rectangle 179"/>
                <p:cNvSpPr>
                  <a:spLocks noChangeArrowheads="1"/>
                </p:cNvSpPr>
                <p:nvPr/>
              </p:nvSpPr>
              <p:spPr bwMode="auto">
                <a:xfrm>
                  <a:off x="4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5" name="Rectangle 180"/>
                <p:cNvSpPr>
                  <a:spLocks noChangeArrowheads="1"/>
                </p:cNvSpPr>
                <p:nvPr/>
              </p:nvSpPr>
              <p:spPr bwMode="auto">
                <a:xfrm>
                  <a:off x="4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6" name="Rectangle 181"/>
                <p:cNvSpPr>
                  <a:spLocks noChangeArrowheads="1"/>
                </p:cNvSpPr>
                <p:nvPr/>
              </p:nvSpPr>
              <p:spPr bwMode="auto">
                <a:xfrm>
                  <a:off x="7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" name="Rectangle 182"/>
                <p:cNvSpPr>
                  <a:spLocks noChangeArrowheads="1"/>
                </p:cNvSpPr>
                <p:nvPr/>
              </p:nvSpPr>
              <p:spPr bwMode="auto">
                <a:xfrm>
                  <a:off x="3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8" name="Rectangle 183"/>
                <p:cNvSpPr>
                  <a:spLocks noChangeArrowheads="1"/>
                </p:cNvSpPr>
                <p:nvPr/>
              </p:nvSpPr>
              <p:spPr bwMode="auto">
                <a:xfrm>
                  <a:off x="3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9" name="Rectangle 184"/>
                <p:cNvSpPr>
                  <a:spLocks noChangeArrowheads="1"/>
                </p:cNvSpPr>
                <p:nvPr/>
              </p:nvSpPr>
              <p:spPr bwMode="auto">
                <a:xfrm>
                  <a:off x="7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0" name="Rectangle 185"/>
                <p:cNvSpPr>
                  <a:spLocks noChangeArrowheads="1"/>
                </p:cNvSpPr>
                <p:nvPr/>
              </p:nvSpPr>
              <p:spPr bwMode="auto">
                <a:xfrm>
                  <a:off x="6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1" name="Rectangle 186"/>
                <p:cNvSpPr>
                  <a:spLocks noChangeArrowheads="1"/>
                </p:cNvSpPr>
                <p:nvPr/>
              </p:nvSpPr>
              <p:spPr bwMode="auto">
                <a:xfrm>
                  <a:off x="6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" name="Rectangle 187"/>
                <p:cNvSpPr>
                  <a:spLocks noChangeArrowheads="1"/>
                </p:cNvSpPr>
                <p:nvPr/>
              </p:nvSpPr>
              <p:spPr bwMode="auto">
                <a:xfrm>
                  <a:off x="5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4" name="Rectangle 189"/>
                <p:cNvSpPr>
                  <a:spLocks noChangeArrowheads="1"/>
                </p:cNvSpPr>
                <p:nvPr/>
              </p:nvSpPr>
              <p:spPr bwMode="auto">
                <a:xfrm>
                  <a:off x="4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5" name="Rectangle 190"/>
                <p:cNvSpPr>
                  <a:spLocks noChangeArrowheads="1"/>
                </p:cNvSpPr>
                <p:nvPr/>
              </p:nvSpPr>
              <p:spPr bwMode="auto">
                <a:xfrm>
                  <a:off x="8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6" name="Rectangle 191"/>
                <p:cNvSpPr>
                  <a:spLocks noChangeArrowheads="1"/>
                </p:cNvSpPr>
                <p:nvPr/>
              </p:nvSpPr>
              <p:spPr bwMode="auto">
                <a:xfrm>
                  <a:off x="7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7" name="Rectangle 192"/>
                <p:cNvSpPr>
                  <a:spLocks noChangeArrowheads="1"/>
                </p:cNvSpPr>
                <p:nvPr/>
              </p:nvSpPr>
              <p:spPr bwMode="auto">
                <a:xfrm>
                  <a:off x="3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8" name="Rectangle 193"/>
                <p:cNvSpPr>
                  <a:spLocks noChangeArrowheads="1"/>
                </p:cNvSpPr>
                <p:nvPr/>
              </p:nvSpPr>
              <p:spPr bwMode="auto">
                <a:xfrm>
                  <a:off x="3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9" name="Rectangle 194"/>
                <p:cNvSpPr>
                  <a:spLocks noChangeArrowheads="1"/>
                </p:cNvSpPr>
                <p:nvPr/>
              </p:nvSpPr>
              <p:spPr bwMode="auto">
                <a:xfrm>
                  <a:off x="7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0" name="Rectangle 195"/>
                <p:cNvSpPr>
                  <a:spLocks noChangeArrowheads="1"/>
                </p:cNvSpPr>
                <p:nvPr/>
              </p:nvSpPr>
              <p:spPr bwMode="auto">
                <a:xfrm>
                  <a:off x="6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1" name="Rectangle 196"/>
                <p:cNvSpPr>
                  <a:spLocks noChangeArrowheads="1"/>
                </p:cNvSpPr>
                <p:nvPr/>
              </p:nvSpPr>
              <p:spPr bwMode="auto">
                <a:xfrm>
                  <a:off x="6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" name="Rectangle 197"/>
                <p:cNvSpPr>
                  <a:spLocks noChangeArrowheads="1"/>
                </p:cNvSpPr>
                <p:nvPr/>
              </p:nvSpPr>
              <p:spPr bwMode="auto">
                <a:xfrm>
                  <a:off x="5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" name="Rectangle 198"/>
                <p:cNvSpPr>
                  <a:spLocks noChangeArrowheads="1"/>
                </p:cNvSpPr>
                <p:nvPr/>
              </p:nvSpPr>
              <p:spPr bwMode="auto">
                <a:xfrm>
                  <a:off x="4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4" name="Rectangle 199"/>
                <p:cNvSpPr>
                  <a:spLocks noChangeArrowheads="1"/>
                </p:cNvSpPr>
                <p:nvPr/>
              </p:nvSpPr>
              <p:spPr bwMode="auto">
                <a:xfrm>
                  <a:off x="4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5" name="Rectangle 200"/>
                <p:cNvSpPr>
                  <a:spLocks noChangeArrowheads="1"/>
                </p:cNvSpPr>
                <p:nvPr/>
              </p:nvSpPr>
              <p:spPr bwMode="auto">
                <a:xfrm>
                  <a:off x="8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6" name="Rectangle 201"/>
                <p:cNvSpPr>
                  <a:spLocks noChangeArrowheads="1"/>
                </p:cNvSpPr>
                <p:nvPr/>
              </p:nvSpPr>
              <p:spPr bwMode="auto">
                <a:xfrm>
                  <a:off x="7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7" name="Rectangle 202"/>
                <p:cNvSpPr>
                  <a:spLocks noChangeArrowheads="1"/>
                </p:cNvSpPr>
                <p:nvPr/>
              </p:nvSpPr>
              <p:spPr bwMode="auto">
                <a:xfrm>
                  <a:off x="3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8" name="Rectangle 203"/>
                <p:cNvSpPr>
                  <a:spLocks noChangeArrowheads="1"/>
                </p:cNvSpPr>
                <p:nvPr/>
              </p:nvSpPr>
              <p:spPr bwMode="auto">
                <a:xfrm>
                  <a:off x="3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9" name="Rectangle 204"/>
                <p:cNvSpPr>
                  <a:spLocks noChangeArrowheads="1"/>
                </p:cNvSpPr>
                <p:nvPr/>
              </p:nvSpPr>
              <p:spPr bwMode="auto">
                <a:xfrm>
                  <a:off x="7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0" name="Rectangle 205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1" name="Rectangle 206"/>
                <p:cNvSpPr>
                  <a:spLocks noChangeArrowheads="1"/>
                </p:cNvSpPr>
                <p:nvPr/>
              </p:nvSpPr>
              <p:spPr bwMode="auto">
                <a:xfrm>
                  <a:off x="6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" name="Rectangle 207"/>
                <p:cNvSpPr>
                  <a:spLocks noChangeArrowheads="1"/>
                </p:cNvSpPr>
                <p:nvPr/>
              </p:nvSpPr>
              <p:spPr bwMode="auto">
                <a:xfrm>
                  <a:off x="5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" name="Rectangle 208"/>
                <p:cNvSpPr>
                  <a:spLocks noChangeArrowheads="1"/>
                </p:cNvSpPr>
                <p:nvPr/>
              </p:nvSpPr>
              <p:spPr bwMode="auto">
                <a:xfrm>
                  <a:off x="4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4" name="Rectangle 209"/>
                <p:cNvSpPr>
                  <a:spLocks noChangeArrowheads="1"/>
                </p:cNvSpPr>
                <p:nvPr/>
              </p:nvSpPr>
              <p:spPr bwMode="auto">
                <a:xfrm>
                  <a:off x="4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5" name="Rectangle 210"/>
                <p:cNvSpPr>
                  <a:spLocks noChangeArrowheads="1"/>
                </p:cNvSpPr>
                <p:nvPr/>
              </p:nvSpPr>
              <p:spPr bwMode="auto">
                <a:xfrm>
                  <a:off x="8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6" name="Rectangle 211"/>
                <p:cNvSpPr>
                  <a:spLocks noChangeArrowheads="1"/>
                </p:cNvSpPr>
                <p:nvPr/>
              </p:nvSpPr>
              <p:spPr bwMode="auto">
                <a:xfrm>
                  <a:off x="7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7" name="Rectangle 212"/>
                <p:cNvSpPr>
                  <a:spLocks noChangeArrowheads="1"/>
                </p:cNvSpPr>
                <p:nvPr/>
              </p:nvSpPr>
              <p:spPr bwMode="auto">
                <a:xfrm>
                  <a:off x="3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8" name="Rectangle 213"/>
                <p:cNvSpPr>
                  <a:spLocks noChangeArrowheads="1"/>
                </p:cNvSpPr>
                <p:nvPr/>
              </p:nvSpPr>
              <p:spPr bwMode="auto">
                <a:xfrm>
                  <a:off x="3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9" name="Rectangle 214"/>
                <p:cNvSpPr>
                  <a:spLocks noChangeArrowheads="1"/>
                </p:cNvSpPr>
                <p:nvPr/>
              </p:nvSpPr>
              <p:spPr bwMode="auto">
                <a:xfrm>
                  <a:off x="7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0" name="Rectangle 215"/>
                <p:cNvSpPr>
                  <a:spLocks noChangeArrowheads="1"/>
                </p:cNvSpPr>
                <p:nvPr/>
              </p:nvSpPr>
              <p:spPr bwMode="auto">
                <a:xfrm>
                  <a:off x="6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1" name="Rectangle 216"/>
                <p:cNvSpPr>
                  <a:spLocks noChangeArrowheads="1"/>
                </p:cNvSpPr>
                <p:nvPr/>
              </p:nvSpPr>
              <p:spPr bwMode="auto">
                <a:xfrm>
                  <a:off x="6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2" name="Rectangle 217"/>
                <p:cNvSpPr>
                  <a:spLocks noChangeArrowheads="1"/>
                </p:cNvSpPr>
                <p:nvPr/>
              </p:nvSpPr>
              <p:spPr bwMode="auto">
                <a:xfrm>
                  <a:off x="5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3" name="Rectangle 218"/>
                <p:cNvSpPr>
                  <a:spLocks noChangeArrowheads="1"/>
                </p:cNvSpPr>
                <p:nvPr/>
              </p:nvSpPr>
              <p:spPr bwMode="auto">
                <a:xfrm>
                  <a:off x="4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4" name="Rectangle 219"/>
                <p:cNvSpPr>
                  <a:spLocks noChangeArrowheads="1"/>
                </p:cNvSpPr>
                <p:nvPr/>
              </p:nvSpPr>
              <p:spPr bwMode="auto">
                <a:xfrm>
                  <a:off x="4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5" name="Rectangle 220"/>
                <p:cNvSpPr>
                  <a:spLocks noChangeArrowheads="1"/>
                </p:cNvSpPr>
                <p:nvPr/>
              </p:nvSpPr>
              <p:spPr bwMode="auto">
                <a:xfrm>
                  <a:off x="8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6" name="Rectangle 221"/>
                <p:cNvSpPr>
                  <a:spLocks noChangeArrowheads="1"/>
                </p:cNvSpPr>
                <p:nvPr/>
              </p:nvSpPr>
              <p:spPr bwMode="auto">
                <a:xfrm>
                  <a:off x="7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" name="Rectangle 222"/>
                <p:cNvSpPr>
                  <a:spLocks noChangeArrowheads="1"/>
                </p:cNvSpPr>
                <p:nvPr/>
              </p:nvSpPr>
              <p:spPr bwMode="auto">
                <a:xfrm>
                  <a:off x="3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" name="Rectangle 223"/>
                <p:cNvSpPr>
                  <a:spLocks noChangeArrowheads="1"/>
                </p:cNvSpPr>
                <p:nvPr/>
              </p:nvSpPr>
              <p:spPr bwMode="auto">
                <a:xfrm>
                  <a:off x="3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9" name="Rectangle 224"/>
                <p:cNvSpPr>
                  <a:spLocks noChangeArrowheads="1"/>
                </p:cNvSpPr>
                <p:nvPr/>
              </p:nvSpPr>
              <p:spPr bwMode="auto">
                <a:xfrm>
                  <a:off x="7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0" name="Rectangle 225"/>
                <p:cNvSpPr>
                  <a:spLocks noChangeArrowheads="1"/>
                </p:cNvSpPr>
                <p:nvPr/>
              </p:nvSpPr>
              <p:spPr bwMode="auto">
                <a:xfrm>
                  <a:off x="6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" name="Rectangle 226"/>
                <p:cNvSpPr>
                  <a:spLocks noChangeArrowheads="1"/>
                </p:cNvSpPr>
                <p:nvPr/>
              </p:nvSpPr>
              <p:spPr bwMode="auto">
                <a:xfrm>
                  <a:off x="6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" name="Rectangle 227"/>
                <p:cNvSpPr>
                  <a:spLocks noChangeArrowheads="1"/>
                </p:cNvSpPr>
                <p:nvPr/>
              </p:nvSpPr>
              <p:spPr bwMode="auto">
                <a:xfrm>
                  <a:off x="5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3" name="Rectangle 228"/>
                <p:cNvSpPr>
                  <a:spLocks noChangeArrowheads="1"/>
                </p:cNvSpPr>
                <p:nvPr/>
              </p:nvSpPr>
              <p:spPr bwMode="auto">
                <a:xfrm>
                  <a:off x="4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4" name="Rectangle 229"/>
                <p:cNvSpPr>
                  <a:spLocks noChangeArrowheads="1"/>
                </p:cNvSpPr>
                <p:nvPr/>
              </p:nvSpPr>
              <p:spPr bwMode="auto">
                <a:xfrm>
                  <a:off x="4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5" name="Rectangle 230"/>
                <p:cNvSpPr>
                  <a:spLocks noChangeArrowheads="1"/>
                </p:cNvSpPr>
                <p:nvPr/>
              </p:nvSpPr>
              <p:spPr bwMode="auto">
                <a:xfrm>
                  <a:off x="8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6" name="Rectangle 231"/>
                <p:cNvSpPr>
                  <a:spLocks noChangeArrowheads="1"/>
                </p:cNvSpPr>
                <p:nvPr/>
              </p:nvSpPr>
              <p:spPr bwMode="auto">
                <a:xfrm>
                  <a:off x="7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7" name="Rectangle 232"/>
                <p:cNvSpPr>
                  <a:spLocks noChangeArrowheads="1"/>
                </p:cNvSpPr>
                <p:nvPr/>
              </p:nvSpPr>
              <p:spPr bwMode="auto">
                <a:xfrm>
                  <a:off x="3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33"/>
                <p:cNvSpPr>
                  <a:spLocks noChangeArrowheads="1"/>
                </p:cNvSpPr>
                <p:nvPr/>
              </p:nvSpPr>
              <p:spPr bwMode="auto">
                <a:xfrm>
                  <a:off x="3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9" name="Rectangle 234"/>
                <p:cNvSpPr>
                  <a:spLocks noChangeArrowheads="1"/>
                </p:cNvSpPr>
                <p:nvPr/>
              </p:nvSpPr>
              <p:spPr bwMode="auto">
                <a:xfrm>
                  <a:off x="6801" y="6510"/>
                  <a:ext cx="1699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800">
                      <a:latin typeface="Calibri" pitchFamily="34" charset="0"/>
                    </a:rPr>
                    <a:t>1 см</a:t>
                  </a:r>
                  <a:endParaRPr lang="ru-RU"/>
                </a:p>
              </p:txBody>
            </p:sp>
            <p:sp>
              <p:nvSpPr>
                <p:cNvPr id="120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1" name="Rectangle 236"/>
                <p:cNvSpPr>
                  <a:spLocks noChangeArrowheads="1"/>
                </p:cNvSpPr>
                <p:nvPr/>
              </p:nvSpPr>
              <p:spPr bwMode="auto">
                <a:xfrm>
                  <a:off x="6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2" name="Rectangle 237"/>
                <p:cNvSpPr>
                  <a:spLocks noChangeArrowheads="1"/>
                </p:cNvSpPr>
                <p:nvPr/>
              </p:nvSpPr>
              <p:spPr bwMode="auto">
                <a:xfrm>
                  <a:off x="5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3" name="Rectangle 238"/>
                <p:cNvSpPr>
                  <a:spLocks noChangeArrowheads="1"/>
                </p:cNvSpPr>
                <p:nvPr/>
              </p:nvSpPr>
              <p:spPr bwMode="auto">
                <a:xfrm>
                  <a:off x="4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4" name="Rectangle 239"/>
                <p:cNvSpPr>
                  <a:spLocks noChangeArrowheads="1"/>
                </p:cNvSpPr>
                <p:nvPr/>
              </p:nvSpPr>
              <p:spPr bwMode="auto">
                <a:xfrm>
                  <a:off x="43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5" name="Rectangle 240"/>
                <p:cNvSpPr>
                  <a:spLocks noChangeArrowheads="1"/>
                </p:cNvSpPr>
                <p:nvPr/>
              </p:nvSpPr>
              <p:spPr bwMode="auto">
                <a:xfrm>
                  <a:off x="7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6" name="Rectangle 241"/>
                <p:cNvSpPr>
                  <a:spLocks noChangeArrowheads="1"/>
                </p:cNvSpPr>
                <p:nvPr/>
              </p:nvSpPr>
              <p:spPr bwMode="auto">
                <a:xfrm>
                  <a:off x="3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7" name="Rectangle 242"/>
                <p:cNvSpPr>
                  <a:spLocks noChangeArrowheads="1"/>
                </p:cNvSpPr>
                <p:nvPr/>
              </p:nvSpPr>
              <p:spPr bwMode="auto">
                <a:xfrm>
                  <a:off x="3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8" name="Rectangle 243"/>
                <p:cNvSpPr>
                  <a:spLocks noChangeArrowheads="1"/>
                </p:cNvSpPr>
                <p:nvPr/>
              </p:nvSpPr>
              <p:spPr bwMode="auto">
                <a:xfrm>
                  <a:off x="7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9" name="Rectangle 244"/>
                <p:cNvSpPr>
                  <a:spLocks noChangeArrowheads="1"/>
                </p:cNvSpPr>
                <p:nvPr/>
              </p:nvSpPr>
              <p:spPr bwMode="auto">
                <a:xfrm>
                  <a:off x="6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0" name="Rectangle 245"/>
                <p:cNvSpPr>
                  <a:spLocks noChangeArrowheads="1"/>
                </p:cNvSpPr>
                <p:nvPr/>
              </p:nvSpPr>
              <p:spPr bwMode="auto">
                <a:xfrm>
                  <a:off x="6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1" name="Rectangle 246"/>
                <p:cNvSpPr>
                  <a:spLocks noChangeArrowheads="1"/>
                </p:cNvSpPr>
                <p:nvPr/>
              </p:nvSpPr>
              <p:spPr bwMode="auto">
                <a:xfrm>
                  <a:off x="5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2" name="Rectangle 247"/>
                <p:cNvSpPr>
                  <a:spLocks noChangeArrowheads="1"/>
                </p:cNvSpPr>
                <p:nvPr/>
              </p:nvSpPr>
              <p:spPr bwMode="auto">
                <a:xfrm>
                  <a:off x="4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3" name="Rectangle 248"/>
                <p:cNvSpPr>
                  <a:spLocks noChangeArrowheads="1"/>
                </p:cNvSpPr>
                <p:nvPr/>
              </p:nvSpPr>
              <p:spPr bwMode="auto">
                <a:xfrm>
                  <a:off x="4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4" name="Rectangle 249"/>
                <p:cNvSpPr>
                  <a:spLocks noChangeArrowheads="1"/>
                </p:cNvSpPr>
                <p:nvPr/>
              </p:nvSpPr>
              <p:spPr bwMode="auto">
                <a:xfrm>
                  <a:off x="7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5" name="Rectangle 250"/>
                <p:cNvSpPr>
                  <a:spLocks noChangeArrowheads="1"/>
                </p:cNvSpPr>
                <p:nvPr/>
              </p:nvSpPr>
              <p:spPr bwMode="auto">
                <a:xfrm>
                  <a:off x="8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6" name="Rectangle 251"/>
                <p:cNvSpPr>
                  <a:spLocks noChangeArrowheads="1"/>
                </p:cNvSpPr>
                <p:nvPr/>
              </p:nvSpPr>
              <p:spPr bwMode="auto">
                <a:xfrm>
                  <a:off x="8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52"/>
                <p:cNvSpPr>
                  <a:spLocks noChangeArrowheads="1"/>
                </p:cNvSpPr>
                <p:nvPr/>
              </p:nvSpPr>
              <p:spPr bwMode="auto">
                <a:xfrm>
                  <a:off x="8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Group 253"/>
              <p:cNvGrpSpPr>
                <a:grpSpLocks/>
              </p:cNvGrpSpPr>
              <p:nvPr/>
            </p:nvGrpSpPr>
            <p:grpSpPr bwMode="auto">
              <a:xfrm>
                <a:off x="4258" y="2296"/>
                <a:ext cx="3617" cy="3600"/>
                <a:chOff x="4258" y="2296"/>
                <a:chExt cx="3617" cy="3600"/>
              </a:xfrm>
            </p:grpSpPr>
            <p:cxnSp>
              <p:nvCxnSpPr>
                <p:cNvPr id="34" name="AutoShape 254"/>
                <p:cNvCxnSpPr>
                  <a:cxnSpLocks noChangeShapeType="1"/>
                </p:cNvCxnSpPr>
                <p:nvPr/>
              </p:nvCxnSpPr>
              <p:spPr bwMode="auto">
                <a:xfrm>
                  <a:off x="6675" y="2296"/>
                  <a:ext cx="1200" cy="36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AutoShape 255"/>
                <p:cNvCxnSpPr>
                  <a:cxnSpLocks noChangeShapeType="1"/>
                </p:cNvCxnSpPr>
                <p:nvPr/>
              </p:nvCxnSpPr>
              <p:spPr bwMode="auto">
                <a:xfrm>
                  <a:off x="4258" y="4095"/>
                  <a:ext cx="3617" cy="1801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AutoShape 256"/>
                <p:cNvCxnSpPr>
                  <a:cxnSpLocks noChangeShapeType="1"/>
                </p:cNvCxnSpPr>
                <p:nvPr/>
              </p:nvCxnSpPr>
              <p:spPr bwMode="auto">
                <a:xfrm>
                  <a:off x="4264" y="2896"/>
                  <a:ext cx="0" cy="1201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" name="AutoShape 2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75" y="2296"/>
                  <a:ext cx="2400" cy="6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0" name="AutoShape 258"/>
              <p:cNvSpPr>
                <a:spLocks noChangeArrowheads="1"/>
              </p:cNvSpPr>
              <p:nvPr/>
            </p:nvSpPr>
            <p:spPr bwMode="auto">
              <a:xfrm>
                <a:off x="7220" y="405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AutoShape 259"/>
              <p:cNvSpPr>
                <a:spLocks noChangeArrowheads="1"/>
              </p:cNvSpPr>
              <p:nvPr/>
            </p:nvSpPr>
            <p:spPr bwMode="auto">
              <a:xfrm>
                <a:off x="7225" y="464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" name="AutoShape 260"/>
              <p:cNvSpPr>
                <a:spLocks noChangeArrowheads="1"/>
              </p:cNvSpPr>
              <p:nvPr/>
            </p:nvSpPr>
            <p:spPr bwMode="auto">
              <a:xfrm>
                <a:off x="7231" y="524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AutoShape 261"/>
              <p:cNvSpPr>
                <a:spLocks noChangeArrowheads="1"/>
              </p:cNvSpPr>
              <p:nvPr/>
            </p:nvSpPr>
            <p:spPr bwMode="auto">
              <a:xfrm>
                <a:off x="7817" y="585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AutoShape 262"/>
              <p:cNvSpPr>
                <a:spLocks noChangeArrowheads="1"/>
              </p:cNvSpPr>
              <p:nvPr/>
            </p:nvSpPr>
            <p:spPr bwMode="auto">
              <a:xfrm>
                <a:off x="6642" y="5274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" name="AutoShape 263"/>
              <p:cNvSpPr>
                <a:spLocks noChangeArrowheads="1"/>
              </p:cNvSpPr>
              <p:nvPr/>
            </p:nvSpPr>
            <p:spPr bwMode="auto">
              <a:xfrm>
                <a:off x="6642" y="2257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AutoShape 264"/>
              <p:cNvSpPr>
                <a:spLocks noChangeArrowheads="1"/>
              </p:cNvSpPr>
              <p:nvPr/>
            </p:nvSpPr>
            <p:spPr bwMode="auto">
              <a:xfrm>
                <a:off x="4220" y="406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AutoShape 265"/>
              <p:cNvSpPr>
                <a:spLocks noChangeArrowheads="1"/>
              </p:cNvSpPr>
              <p:nvPr/>
            </p:nvSpPr>
            <p:spPr bwMode="auto">
              <a:xfrm>
                <a:off x="5431" y="465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" name="AutoShape 266"/>
              <p:cNvSpPr>
                <a:spLocks noChangeArrowheads="1"/>
              </p:cNvSpPr>
              <p:nvPr/>
            </p:nvSpPr>
            <p:spPr bwMode="auto">
              <a:xfrm>
                <a:off x="6641" y="4624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" name="AutoShape 267"/>
              <p:cNvSpPr>
                <a:spLocks noChangeArrowheads="1"/>
              </p:cNvSpPr>
              <p:nvPr/>
            </p:nvSpPr>
            <p:spPr bwMode="auto">
              <a:xfrm>
                <a:off x="6641" y="405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" name="AutoShape 268"/>
              <p:cNvSpPr>
                <a:spLocks noChangeArrowheads="1"/>
              </p:cNvSpPr>
              <p:nvPr/>
            </p:nvSpPr>
            <p:spPr bwMode="auto">
              <a:xfrm>
                <a:off x="6036" y="465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" name="AutoShape 269"/>
              <p:cNvSpPr>
                <a:spLocks noChangeArrowheads="1"/>
              </p:cNvSpPr>
              <p:nvPr/>
            </p:nvSpPr>
            <p:spPr bwMode="auto">
              <a:xfrm>
                <a:off x="6042" y="405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" name="AutoShape 270"/>
              <p:cNvSpPr>
                <a:spLocks noChangeArrowheads="1"/>
              </p:cNvSpPr>
              <p:nvPr/>
            </p:nvSpPr>
            <p:spPr bwMode="auto">
              <a:xfrm>
                <a:off x="5437" y="405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" name="AutoShape 271"/>
              <p:cNvSpPr>
                <a:spLocks noChangeArrowheads="1"/>
              </p:cNvSpPr>
              <p:nvPr/>
            </p:nvSpPr>
            <p:spPr bwMode="auto">
              <a:xfrm>
                <a:off x="6630" y="3452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4" name="AutoShape 272"/>
              <p:cNvSpPr>
                <a:spLocks noChangeArrowheads="1"/>
              </p:cNvSpPr>
              <p:nvPr/>
            </p:nvSpPr>
            <p:spPr bwMode="auto">
              <a:xfrm>
                <a:off x="6036" y="3452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5" name="AutoShape 273"/>
              <p:cNvSpPr>
                <a:spLocks noChangeArrowheads="1"/>
              </p:cNvSpPr>
              <p:nvPr/>
            </p:nvSpPr>
            <p:spPr bwMode="auto">
              <a:xfrm>
                <a:off x="4836" y="344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" name="AutoShape 274"/>
              <p:cNvSpPr>
                <a:spLocks noChangeArrowheads="1"/>
              </p:cNvSpPr>
              <p:nvPr/>
            </p:nvSpPr>
            <p:spPr bwMode="auto">
              <a:xfrm>
                <a:off x="5435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" name="AutoShape 275"/>
              <p:cNvSpPr>
                <a:spLocks noChangeArrowheads="1"/>
              </p:cNvSpPr>
              <p:nvPr/>
            </p:nvSpPr>
            <p:spPr bwMode="auto">
              <a:xfrm>
                <a:off x="4841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" name="AutoShape 276"/>
              <p:cNvSpPr>
                <a:spLocks noChangeArrowheads="1"/>
              </p:cNvSpPr>
              <p:nvPr/>
            </p:nvSpPr>
            <p:spPr bwMode="auto">
              <a:xfrm>
                <a:off x="5442" y="345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" name="AutoShape 277"/>
              <p:cNvSpPr>
                <a:spLocks noChangeArrowheads="1"/>
              </p:cNvSpPr>
              <p:nvPr/>
            </p:nvSpPr>
            <p:spPr bwMode="auto">
              <a:xfrm>
                <a:off x="4836" y="405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" name="AutoShape 278"/>
              <p:cNvSpPr>
                <a:spLocks noChangeArrowheads="1"/>
              </p:cNvSpPr>
              <p:nvPr/>
            </p:nvSpPr>
            <p:spPr bwMode="auto">
              <a:xfrm>
                <a:off x="6031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" name="AutoShape 279"/>
              <p:cNvSpPr>
                <a:spLocks noChangeArrowheads="1"/>
              </p:cNvSpPr>
              <p:nvPr/>
            </p:nvSpPr>
            <p:spPr bwMode="auto">
              <a:xfrm>
                <a:off x="6641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" name="AutoShape 280"/>
              <p:cNvSpPr>
                <a:spLocks noChangeArrowheads="1"/>
              </p:cNvSpPr>
              <p:nvPr/>
            </p:nvSpPr>
            <p:spPr bwMode="auto">
              <a:xfrm>
                <a:off x="4220" y="345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" name="AutoShape 281"/>
              <p:cNvSpPr>
                <a:spLocks noChangeArrowheads="1"/>
              </p:cNvSpPr>
              <p:nvPr/>
            </p:nvSpPr>
            <p:spPr bwMode="auto">
              <a:xfrm>
                <a:off x="4225" y="2863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cxnSp>
          <p:nvCxnSpPr>
            <p:cNvPr id="7" name="AutoShape 282"/>
            <p:cNvCxnSpPr>
              <a:cxnSpLocks noChangeShapeType="1"/>
            </p:cNvCxnSpPr>
            <p:nvPr/>
          </p:nvCxnSpPr>
          <p:spPr bwMode="auto">
            <a:xfrm>
              <a:off x="7288" y="6496"/>
              <a:ext cx="60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000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Пример №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24000"/>
            <a:ext cx="4004498" cy="4762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Г = </a:t>
            </a: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      </a:t>
            </a:r>
            <a:endParaRPr lang="en-US" sz="4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30</a:t>
            </a:r>
          </a:p>
          <a:p>
            <a:pPr algn="ctr">
              <a:buNone/>
            </a:pPr>
            <a:endParaRPr lang="ru-RU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 =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10:2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+ 30 –1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 34</a:t>
            </a:r>
            <a:endParaRPr lang="ru-RU" sz="3600" b="1" dirty="0"/>
          </a:p>
        </p:txBody>
      </p:sp>
      <p:grpSp>
        <p:nvGrpSpPr>
          <p:cNvPr id="5" name="Group 2"/>
          <p:cNvGrpSpPr>
            <a:grpSpLocks noGrp="1"/>
          </p:cNvGrpSpPr>
          <p:nvPr/>
        </p:nvGrpSpPr>
        <p:grpSpPr bwMode="auto">
          <a:xfrm>
            <a:off x="1000100" y="1571612"/>
            <a:ext cx="3929090" cy="4714908"/>
            <a:chOff x="3360" y="1441"/>
            <a:chExt cx="6000" cy="600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360" y="1441"/>
              <a:ext cx="6000" cy="6000"/>
              <a:chOff x="3360" y="1441"/>
              <a:chExt cx="6000" cy="6000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3360" y="1441"/>
                <a:ext cx="6000" cy="6000"/>
                <a:chOff x="3120" y="1710"/>
                <a:chExt cx="6000" cy="6000"/>
              </a:xfrm>
            </p:grpSpPr>
            <p:sp>
              <p:nvSpPr>
                <p:cNvPr id="57" name="Rectangle 6"/>
                <p:cNvSpPr>
                  <a:spLocks noChangeArrowheads="1"/>
                </p:cNvSpPr>
                <p:nvPr/>
              </p:nvSpPr>
              <p:spPr bwMode="auto">
                <a:xfrm>
                  <a:off x="3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8" name="Rectangle 7"/>
                <p:cNvSpPr>
                  <a:spLocks noChangeArrowheads="1"/>
                </p:cNvSpPr>
                <p:nvPr/>
              </p:nvSpPr>
              <p:spPr bwMode="auto">
                <a:xfrm>
                  <a:off x="7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59" name="Rectangle 8"/>
                <p:cNvSpPr>
                  <a:spLocks noChangeArrowheads="1"/>
                </p:cNvSpPr>
                <p:nvPr/>
              </p:nvSpPr>
              <p:spPr bwMode="auto">
                <a:xfrm>
                  <a:off x="6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0" name="Rectangle 9"/>
                <p:cNvSpPr>
                  <a:spLocks noChangeArrowheads="1"/>
                </p:cNvSpPr>
                <p:nvPr/>
              </p:nvSpPr>
              <p:spPr bwMode="auto">
                <a:xfrm>
                  <a:off x="61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" name="Rectangle 10"/>
                <p:cNvSpPr>
                  <a:spLocks noChangeArrowheads="1"/>
                </p:cNvSpPr>
                <p:nvPr/>
              </p:nvSpPr>
              <p:spPr bwMode="auto">
                <a:xfrm>
                  <a:off x="5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" name="Rectangle 11"/>
                <p:cNvSpPr>
                  <a:spLocks noChangeArrowheads="1"/>
                </p:cNvSpPr>
                <p:nvPr/>
              </p:nvSpPr>
              <p:spPr bwMode="auto">
                <a:xfrm>
                  <a:off x="4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3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4" name="Rectangle 13"/>
                <p:cNvSpPr>
                  <a:spLocks noChangeArrowheads="1"/>
                </p:cNvSpPr>
                <p:nvPr/>
              </p:nvSpPr>
              <p:spPr bwMode="auto">
                <a:xfrm>
                  <a:off x="8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5" name="Rectangle 14"/>
                <p:cNvSpPr>
                  <a:spLocks noChangeArrowheads="1"/>
                </p:cNvSpPr>
                <p:nvPr/>
              </p:nvSpPr>
              <p:spPr bwMode="auto">
                <a:xfrm>
                  <a:off x="7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6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" name="Rectangle 16"/>
                <p:cNvSpPr>
                  <a:spLocks noChangeArrowheads="1"/>
                </p:cNvSpPr>
                <p:nvPr/>
              </p:nvSpPr>
              <p:spPr bwMode="auto">
                <a:xfrm>
                  <a:off x="3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8" name="Rectangle 17"/>
                <p:cNvSpPr>
                  <a:spLocks noChangeArrowheads="1"/>
                </p:cNvSpPr>
                <p:nvPr/>
              </p:nvSpPr>
              <p:spPr bwMode="auto">
                <a:xfrm>
                  <a:off x="7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9" name="Rectangle 18"/>
                <p:cNvSpPr>
                  <a:spLocks noChangeArrowheads="1"/>
                </p:cNvSpPr>
                <p:nvPr/>
              </p:nvSpPr>
              <p:spPr bwMode="auto">
                <a:xfrm>
                  <a:off x="6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0" name="Rectangle 19"/>
                <p:cNvSpPr>
                  <a:spLocks noChangeArrowheads="1"/>
                </p:cNvSpPr>
                <p:nvPr/>
              </p:nvSpPr>
              <p:spPr bwMode="auto">
                <a:xfrm>
                  <a:off x="6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1" name="Rectangle 20"/>
                <p:cNvSpPr>
                  <a:spLocks noChangeArrowheads="1"/>
                </p:cNvSpPr>
                <p:nvPr/>
              </p:nvSpPr>
              <p:spPr bwMode="auto">
                <a:xfrm>
                  <a:off x="5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4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3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4" name="Rectangle 23"/>
                <p:cNvSpPr>
                  <a:spLocks noChangeArrowheads="1"/>
                </p:cNvSpPr>
                <p:nvPr/>
              </p:nvSpPr>
              <p:spPr bwMode="auto">
                <a:xfrm>
                  <a:off x="8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5" name="Rectangle 24"/>
                <p:cNvSpPr>
                  <a:spLocks noChangeArrowheads="1"/>
                </p:cNvSpPr>
                <p:nvPr/>
              </p:nvSpPr>
              <p:spPr bwMode="auto">
                <a:xfrm>
                  <a:off x="7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6" name="Rectangle 25"/>
                <p:cNvSpPr>
                  <a:spLocks noChangeArrowheads="1"/>
                </p:cNvSpPr>
                <p:nvPr/>
              </p:nvSpPr>
              <p:spPr bwMode="auto">
                <a:xfrm>
                  <a:off x="3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7" name="Rectangle 26"/>
                <p:cNvSpPr>
                  <a:spLocks noChangeArrowheads="1"/>
                </p:cNvSpPr>
                <p:nvPr/>
              </p:nvSpPr>
              <p:spPr bwMode="auto">
                <a:xfrm>
                  <a:off x="3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8" name="Rectangle 27"/>
                <p:cNvSpPr>
                  <a:spLocks noChangeArrowheads="1"/>
                </p:cNvSpPr>
                <p:nvPr/>
              </p:nvSpPr>
              <p:spPr bwMode="auto">
                <a:xfrm>
                  <a:off x="7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9" name="Rectangle 28"/>
                <p:cNvSpPr>
                  <a:spLocks noChangeArrowheads="1"/>
                </p:cNvSpPr>
                <p:nvPr/>
              </p:nvSpPr>
              <p:spPr bwMode="auto">
                <a:xfrm>
                  <a:off x="6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0" name="Rectangle 29"/>
                <p:cNvSpPr>
                  <a:spLocks noChangeArrowheads="1"/>
                </p:cNvSpPr>
                <p:nvPr/>
              </p:nvSpPr>
              <p:spPr bwMode="auto">
                <a:xfrm>
                  <a:off x="6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1" name="Rectangle 30"/>
                <p:cNvSpPr>
                  <a:spLocks noChangeArrowheads="1"/>
                </p:cNvSpPr>
                <p:nvPr/>
              </p:nvSpPr>
              <p:spPr bwMode="auto">
                <a:xfrm>
                  <a:off x="5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" name="Rectangle 31"/>
                <p:cNvSpPr>
                  <a:spLocks noChangeArrowheads="1"/>
                </p:cNvSpPr>
                <p:nvPr/>
              </p:nvSpPr>
              <p:spPr bwMode="auto">
                <a:xfrm>
                  <a:off x="4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4" name="Rectangle 33"/>
                <p:cNvSpPr>
                  <a:spLocks noChangeArrowheads="1"/>
                </p:cNvSpPr>
                <p:nvPr/>
              </p:nvSpPr>
              <p:spPr bwMode="auto">
                <a:xfrm>
                  <a:off x="7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5" name="Rectangle 34"/>
                <p:cNvSpPr>
                  <a:spLocks noChangeArrowheads="1"/>
                </p:cNvSpPr>
                <p:nvPr/>
              </p:nvSpPr>
              <p:spPr bwMode="auto">
                <a:xfrm>
                  <a:off x="3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6" name="Rectangle 35"/>
                <p:cNvSpPr>
                  <a:spLocks noChangeArrowheads="1"/>
                </p:cNvSpPr>
                <p:nvPr/>
              </p:nvSpPr>
              <p:spPr bwMode="auto">
                <a:xfrm>
                  <a:off x="3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7" name="Rectangle 36"/>
                <p:cNvSpPr>
                  <a:spLocks noChangeArrowheads="1"/>
                </p:cNvSpPr>
                <p:nvPr/>
              </p:nvSpPr>
              <p:spPr bwMode="auto">
                <a:xfrm>
                  <a:off x="7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8" name="Rectangle 37"/>
                <p:cNvSpPr>
                  <a:spLocks noChangeArrowheads="1"/>
                </p:cNvSpPr>
                <p:nvPr/>
              </p:nvSpPr>
              <p:spPr bwMode="auto">
                <a:xfrm>
                  <a:off x="6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9" name="Rectangle 38"/>
                <p:cNvSpPr>
                  <a:spLocks noChangeArrowheads="1"/>
                </p:cNvSpPr>
                <p:nvPr/>
              </p:nvSpPr>
              <p:spPr bwMode="auto">
                <a:xfrm>
                  <a:off x="6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0" name="Rectangle 39"/>
                <p:cNvSpPr>
                  <a:spLocks noChangeArrowheads="1"/>
                </p:cNvSpPr>
                <p:nvPr/>
              </p:nvSpPr>
              <p:spPr bwMode="auto">
                <a:xfrm>
                  <a:off x="5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1" name="Rectangle 40"/>
                <p:cNvSpPr>
                  <a:spLocks noChangeArrowheads="1"/>
                </p:cNvSpPr>
                <p:nvPr/>
              </p:nvSpPr>
              <p:spPr bwMode="auto">
                <a:xfrm>
                  <a:off x="4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" name="Rectangle 41"/>
                <p:cNvSpPr>
                  <a:spLocks noChangeArrowheads="1"/>
                </p:cNvSpPr>
                <p:nvPr/>
              </p:nvSpPr>
              <p:spPr bwMode="auto">
                <a:xfrm>
                  <a:off x="4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" name="Rectangle 42"/>
                <p:cNvSpPr>
                  <a:spLocks noChangeArrowheads="1"/>
                </p:cNvSpPr>
                <p:nvPr/>
              </p:nvSpPr>
              <p:spPr bwMode="auto">
                <a:xfrm>
                  <a:off x="8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4" name="Rectangle 43"/>
                <p:cNvSpPr>
                  <a:spLocks noChangeArrowheads="1"/>
                </p:cNvSpPr>
                <p:nvPr/>
              </p:nvSpPr>
              <p:spPr bwMode="auto">
                <a:xfrm>
                  <a:off x="7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5" name="Rectangle 44"/>
                <p:cNvSpPr>
                  <a:spLocks noChangeArrowheads="1"/>
                </p:cNvSpPr>
                <p:nvPr/>
              </p:nvSpPr>
              <p:spPr bwMode="auto">
                <a:xfrm>
                  <a:off x="3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6" name="Rectangle 45"/>
                <p:cNvSpPr>
                  <a:spLocks noChangeArrowheads="1"/>
                </p:cNvSpPr>
                <p:nvPr/>
              </p:nvSpPr>
              <p:spPr bwMode="auto">
                <a:xfrm>
                  <a:off x="3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7" name="Rectangle 46"/>
                <p:cNvSpPr>
                  <a:spLocks noChangeArrowheads="1"/>
                </p:cNvSpPr>
                <p:nvPr/>
              </p:nvSpPr>
              <p:spPr bwMode="auto">
                <a:xfrm>
                  <a:off x="7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8" name="Rectangle 47"/>
                <p:cNvSpPr>
                  <a:spLocks noChangeArrowheads="1"/>
                </p:cNvSpPr>
                <p:nvPr/>
              </p:nvSpPr>
              <p:spPr bwMode="auto">
                <a:xfrm>
                  <a:off x="6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9" name="Rectangle 48"/>
                <p:cNvSpPr>
                  <a:spLocks noChangeArrowheads="1"/>
                </p:cNvSpPr>
                <p:nvPr/>
              </p:nvSpPr>
              <p:spPr bwMode="auto">
                <a:xfrm>
                  <a:off x="6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0" name="Rectangle 49"/>
                <p:cNvSpPr>
                  <a:spLocks noChangeArrowheads="1"/>
                </p:cNvSpPr>
                <p:nvPr/>
              </p:nvSpPr>
              <p:spPr bwMode="auto">
                <a:xfrm>
                  <a:off x="5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1" name="Rectangle 50"/>
                <p:cNvSpPr>
                  <a:spLocks noChangeArrowheads="1"/>
                </p:cNvSpPr>
                <p:nvPr/>
              </p:nvSpPr>
              <p:spPr bwMode="auto">
                <a:xfrm>
                  <a:off x="4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2" name="Rectangle 51"/>
                <p:cNvSpPr>
                  <a:spLocks noChangeArrowheads="1"/>
                </p:cNvSpPr>
                <p:nvPr/>
              </p:nvSpPr>
              <p:spPr bwMode="auto">
                <a:xfrm>
                  <a:off x="4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3" name="Rectangle 52"/>
                <p:cNvSpPr>
                  <a:spLocks noChangeArrowheads="1"/>
                </p:cNvSpPr>
                <p:nvPr/>
              </p:nvSpPr>
              <p:spPr bwMode="auto">
                <a:xfrm>
                  <a:off x="8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4" name="Rectangle 53"/>
                <p:cNvSpPr>
                  <a:spLocks noChangeArrowheads="1"/>
                </p:cNvSpPr>
                <p:nvPr/>
              </p:nvSpPr>
              <p:spPr bwMode="auto">
                <a:xfrm>
                  <a:off x="7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5" name="Rectangle 54"/>
                <p:cNvSpPr>
                  <a:spLocks noChangeArrowheads="1"/>
                </p:cNvSpPr>
                <p:nvPr/>
              </p:nvSpPr>
              <p:spPr bwMode="auto">
                <a:xfrm>
                  <a:off x="3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6" name="Rectangle 55"/>
                <p:cNvSpPr>
                  <a:spLocks noChangeArrowheads="1"/>
                </p:cNvSpPr>
                <p:nvPr/>
              </p:nvSpPr>
              <p:spPr bwMode="auto">
                <a:xfrm>
                  <a:off x="3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" name="Rectangle 56"/>
                <p:cNvSpPr>
                  <a:spLocks noChangeArrowheads="1"/>
                </p:cNvSpPr>
                <p:nvPr/>
              </p:nvSpPr>
              <p:spPr bwMode="auto">
                <a:xfrm>
                  <a:off x="7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" name="Rectangle 57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9" name="Rectangle 58"/>
                <p:cNvSpPr>
                  <a:spLocks noChangeArrowheads="1"/>
                </p:cNvSpPr>
                <p:nvPr/>
              </p:nvSpPr>
              <p:spPr bwMode="auto">
                <a:xfrm>
                  <a:off x="6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0" name="Rectangle 59"/>
                <p:cNvSpPr>
                  <a:spLocks noChangeArrowheads="1"/>
                </p:cNvSpPr>
                <p:nvPr/>
              </p:nvSpPr>
              <p:spPr bwMode="auto">
                <a:xfrm>
                  <a:off x="5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" name="Rectangle 60"/>
                <p:cNvSpPr>
                  <a:spLocks noChangeArrowheads="1"/>
                </p:cNvSpPr>
                <p:nvPr/>
              </p:nvSpPr>
              <p:spPr bwMode="auto">
                <a:xfrm>
                  <a:off x="4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3" name="Rectangle 62"/>
                <p:cNvSpPr>
                  <a:spLocks noChangeArrowheads="1"/>
                </p:cNvSpPr>
                <p:nvPr/>
              </p:nvSpPr>
              <p:spPr bwMode="auto">
                <a:xfrm>
                  <a:off x="8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4" name="Rectangle 63"/>
                <p:cNvSpPr>
                  <a:spLocks noChangeArrowheads="1"/>
                </p:cNvSpPr>
                <p:nvPr/>
              </p:nvSpPr>
              <p:spPr bwMode="auto">
                <a:xfrm>
                  <a:off x="7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5" name="Rectangle 64"/>
                <p:cNvSpPr>
                  <a:spLocks noChangeArrowheads="1"/>
                </p:cNvSpPr>
                <p:nvPr/>
              </p:nvSpPr>
              <p:spPr bwMode="auto">
                <a:xfrm>
                  <a:off x="3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6" name="Rectangle 65"/>
                <p:cNvSpPr>
                  <a:spLocks noChangeArrowheads="1"/>
                </p:cNvSpPr>
                <p:nvPr/>
              </p:nvSpPr>
              <p:spPr bwMode="auto">
                <a:xfrm>
                  <a:off x="3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7" name="Rectangle 66"/>
                <p:cNvSpPr>
                  <a:spLocks noChangeArrowheads="1"/>
                </p:cNvSpPr>
                <p:nvPr/>
              </p:nvSpPr>
              <p:spPr bwMode="auto">
                <a:xfrm>
                  <a:off x="7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8" name="Rectangle 67"/>
                <p:cNvSpPr>
                  <a:spLocks noChangeArrowheads="1"/>
                </p:cNvSpPr>
                <p:nvPr/>
              </p:nvSpPr>
              <p:spPr bwMode="auto">
                <a:xfrm>
                  <a:off x="6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9" name="Rectangle 68"/>
                <p:cNvSpPr>
                  <a:spLocks noChangeArrowheads="1"/>
                </p:cNvSpPr>
                <p:nvPr/>
              </p:nvSpPr>
              <p:spPr bwMode="auto">
                <a:xfrm>
                  <a:off x="6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0" name="Rectangle 69"/>
                <p:cNvSpPr>
                  <a:spLocks noChangeArrowheads="1"/>
                </p:cNvSpPr>
                <p:nvPr/>
              </p:nvSpPr>
              <p:spPr bwMode="auto">
                <a:xfrm>
                  <a:off x="5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1" name="Rectangle 70"/>
                <p:cNvSpPr>
                  <a:spLocks noChangeArrowheads="1"/>
                </p:cNvSpPr>
                <p:nvPr/>
              </p:nvSpPr>
              <p:spPr bwMode="auto">
                <a:xfrm>
                  <a:off x="4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2" name="Rectangle 71"/>
                <p:cNvSpPr>
                  <a:spLocks noChangeArrowheads="1"/>
                </p:cNvSpPr>
                <p:nvPr/>
              </p:nvSpPr>
              <p:spPr bwMode="auto">
                <a:xfrm>
                  <a:off x="4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3" name="Rectangle 72"/>
                <p:cNvSpPr>
                  <a:spLocks noChangeArrowheads="1"/>
                </p:cNvSpPr>
                <p:nvPr/>
              </p:nvSpPr>
              <p:spPr bwMode="auto">
                <a:xfrm>
                  <a:off x="8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4" name="Rectangle 73"/>
                <p:cNvSpPr>
                  <a:spLocks noChangeArrowheads="1"/>
                </p:cNvSpPr>
                <p:nvPr/>
              </p:nvSpPr>
              <p:spPr bwMode="auto">
                <a:xfrm>
                  <a:off x="7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5" name="Rectangle 74"/>
                <p:cNvSpPr>
                  <a:spLocks noChangeArrowheads="1"/>
                </p:cNvSpPr>
                <p:nvPr/>
              </p:nvSpPr>
              <p:spPr bwMode="auto">
                <a:xfrm>
                  <a:off x="3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6" name="Rectangle 75"/>
                <p:cNvSpPr>
                  <a:spLocks noChangeArrowheads="1"/>
                </p:cNvSpPr>
                <p:nvPr/>
              </p:nvSpPr>
              <p:spPr bwMode="auto">
                <a:xfrm>
                  <a:off x="3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7" name="Rectangle 76"/>
                <p:cNvSpPr>
                  <a:spLocks noChangeArrowheads="1"/>
                </p:cNvSpPr>
                <p:nvPr/>
              </p:nvSpPr>
              <p:spPr bwMode="auto">
                <a:xfrm>
                  <a:off x="7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8" name="Rectangle 77"/>
                <p:cNvSpPr>
                  <a:spLocks noChangeArrowheads="1"/>
                </p:cNvSpPr>
                <p:nvPr/>
              </p:nvSpPr>
              <p:spPr bwMode="auto">
                <a:xfrm>
                  <a:off x="6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9" name="Rectangle 78"/>
                <p:cNvSpPr>
                  <a:spLocks noChangeArrowheads="1"/>
                </p:cNvSpPr>
                <p:nvPr/>
              </p:nvSpPr>
              <p:spPr bwMode="auto">
                <a:xfrm>
                  <a:off x="6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0" name="Rectangle 79"/>
                <p:cNvSpPr>
                  <a:spLocks noChangeArrowheads="1"/>
                </p:cNvSpPr>
                <p:nvPr/>
              </p:nvSpPr>
              <p:spPr bwMode="auto">
                <a:xfrm>
                  <a:off x="5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1" name="Rectangle 80"/>
                <p:cNvSpPr>
                  <a:spLocks noChangeArrowheads="1"/>
                </p:cNvSpPr>
                <p:nvPr/>
              </p:nvSpPr>
              <p:spPr bwMode="auto">
                <a:xfrm>
                  <a:off x="4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2" name="Rectangle 81"/>
                <p:cNvSpPr>
                  <a:spLocks noChangeArrowheads="1"/>
                </p:cNvSpPr>
                <p:nvPr/>
              </p:nvSpPr>
              <p:spPr bwMode="auto">
                <a:xfrm>
                  <a:off x="4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3" name="Rectangle 82"/>
                <p:cNvSpPr>
                  <a:spLocks noChangeArrowheads="1"/>
                </p:cNvSpPr>
                <p:nvPr/>
              </p:nvSpPr>
              <p:spPr bwMode="auto">
                <a:xfrm>
                  <a:off x="8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4" name="Rectangle 83"/>
                <p:cNvSpPr>
                  <a:spLocks noChangeArrowheads="1"/>
                </p:cNvSpPr>
                <p:nvPr/>
              </p:nvSpPr>
              <p:spPr bwMode="auto">
                <a:xfrm>
                  <a:off x="7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5" name="Rectangle 84"/>
                <p:cNvSpPr>
                  <a:spLocks noChangeArrowheads="1"/>
                </p:cNvSpPr>
                <p:nvPr/>
              </p:nvSpPr>
              <p:spPr bwMode="auto">
                <a:xfrm>
                  <a:off x="3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6" name="Rectangle 85"/>
                <p:cNvSpPr>
                  <a:spLocks noChangeArrowheads="1"/>
                </p:cNvSpPr>
                <p:nvPr/>
              </p:nvSpPr>
              <p:spPr bwMode="auto">
                <a:xfrm>
                  <a:off x="3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7" name="Rectangle 86"/>
                <p:cNvSpPr>
                  <a:spLocks noChangeArrowheads="1"/>
                </p:cNvSpPr>
                <p:nvPr/>
              </p:nvSpPr>
              <p:spPr bwMode="auto">
                <a:xfrm>
                  <a:off x="6752" y="6510"/>
                  <a:ext cx="1737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800">
                      <a:latin typeface="Calibri" pitchFamily="34" charset="0"/>
                    </a:rPr>
                    <a:t>1 см</a:t>
                  </a:r>
                  <a:endParaRPr lang="ru-RU"/>
                </a:p>
              </p:txBody>
            </p:sp>
            <p:sp>
              <p:nvSpPr>
                <p:cNvPr id="138" name="Rectangle 87"/>
                <p:cNvSpPr>
                  <a:spLocks noChangeArrowheads="1"/>
                </p:cNvSpPr>
                <p:nvPr/>
              </p:nvSpPr>
              <p:spPr bwMode="auto">
                <a:xfrm>
                  <a:off x="6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9" name="Rectangle 88"/>
                <p:cNvSpPr>
                  <a:spLocks noChangeArrowheads="1"/>
                </p:cNvSpPr>
                <p:nvPr/>
              </p:nvSpPr>
              <p:spPr bwMode="auto">
                <a:xfrm>
                  <a:off x="6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0" name="Rectangle 89"/>
                <p:cNvSpPr>
                  <a:spLocks noChangeArrowheads="1"/>
                </p:cNvSpPr>
                <p:nvPr/>
              </p:nvSpPr>
              <p:spPr bwMode="auto">
                <a:xfrm>
                  <a:off x="5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1" name="Rectangle 90"/>
                <p:cNvSpPr>
                  <a:spLocks noChangeArrowheads="1"/>
                </p:cNvSpPr>
                <p:nvPr/>
              </p:nvSpPr>
              <p:spPr bwMode="auto">
                <a:xfrm>
                  <a:off x="4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2" name="Rectangle 91"/>
                <p:cNvSpPr>
                  <a:spLocks noChangeArrowheads="1"/>
                </p:cNvSpPr>
                <p:nvPr/>
              </p:nvSpPr>
              <p:spPr bwMode="auto">
                <a:xfrm>
                  <a:off x="43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" name="Rectangle 92"/>
                <p:cNvSpPr>
                  <a:spLocks noChangeArrowheads="1"/>
                </p:cNvSpPr>
                <p:nvPr/>
              </p:nvSpPr>
              <p:spPr bwMode="auto">
                <a:xfrm>
                  <a:off x="7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4" name="Rectangle 93"/>
                <p:cNvSpPr>
                  <a:spLocks noChangeArrowheads="1"/>
                </p:cNvSpPr>
                <p:nvPr/>
              </p:nvSpPr>
              <p:spPr bwMode="auto">
                <a:xfrm>
                  <a:off x="3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5" name="Rectangle 94"/>
                <p:cNvSpPr>
                  <a:spLocks noChangeArrowheads="1"/>
                </p:cNvSpPr>
                <p:nvPr/>
              </p:nvSpPr>
              <p:spPr bwMode="auto">
                <a:xfrm>
                  <a:off x="3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6" name="Rectangle 95"/>
                <p:cNvSpPr>
                  <a:spLocks noChangeArrowheads="1"/>
                </p:cNvSpPr>
                <p:nvPr/>
              </p:nvSpPr>
              <p:spPr bwMode="auto">
                <a:xfrm>
                  <a:off x="7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7" name="Rectangle 96"/>
                <p:cNvSpPr>
                  <a:spLocks noChangeArrowheads="1"/>
                </p:cNvSpPr>
                <p:nvPr/>
              </p:nvSpPr>
              <p:spPr bwMode="auto">
                <a:xfrm>
                  <a:off x="6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8" name="Rectangle 97"/>
                <p:cNvSpPr>
                  <a:spLocks noChangeArrowheads="1"/>
                </p:cNvSpPr>
                <p:nvPr/>
              </p:nvSpPr>
              <p:spPr bwMode="auto">
                <a:xfrm>
                  <a:off x="6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9" name="Rectangle 98"/>
                <p:cNvSpPr>
                  <a:spLocks noChangeArrowheads="1"/>
                </p:cNvSpPr>
                <p:nvPr/>
              </p:nvSpPr>
              <p:spPr bwMode="auto">
                <a:xfrm>
                  <a:off x="5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0" name="Rectangle 99"/>
                <p:cNvSpPr>
                  <a:spLocks noChangeArrowheads="1"/>
                </p:cNvSpPr>
                <p:nvPr/>
              </p:nvSpPr>
              <p:spPr bwMode="auto">
                <a:xfrm>
                  <a:off x="4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1" name="Rectangle 100"/>
                <p:cNvSpPr>
                  <a:spLocks noChangeArrowheads="1"/>
                </p:cNvSpPr>
                <p:nvPr/>
              </p:nvSpPr>
              <p:spPr bwMode="auto">
                <a:xfrm>
                  <a:off x="4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" name="Rectangle 103"/>
                <p:cNvSpPr>
                  <a:spLocks noChangeArrowheads="1"/>
                </p:cNvSpPr>
                <p:nvPr/>
              </p:nvSpPr>
              <p:spPr bwMode="auto">
                <a:xfrm>
                  <a:off x="8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5" name="Rectangle 104"/>
                <p:cNvSpPr>
                  <a:spLocks noChangeArrowheads="1"/>
                </p:cNvSpPr>
                <p:nvPr/>
              </p:nvSpPr>
              <p:spPr bwMode="auto">
                <a:xfrm>
                  <a:off x="8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3960" y="2041"/>
                <a:ext cx="4800" cy="3600"/>
                <a:chOff x="3960" y="2550"/>
                <a:chExt cx="4800" cy="3600"/>
              </a:xfrm>
            </p:grpSpPr>
            <p:cxnSp>
              <p:nvCxnSpPr>
                <p:cNvPr id="51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4560" y="6150"/>
                  <a:ext cx="36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10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960" y="3750"/>
                  <a:ext cx="600" cy="24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1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60" y="2550"/>
                  <a:ext cx="1800" cy="12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1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60" y="4350"/>
                  <a:ext cx="600" cy="18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110"/>
                <p:cNvCxnSpPr>
                  <a:cxnSpLocks noChangeShapeType="1"/>
                </p:cNvCxnSpPr>
                <p:nvPr/>
              </p:nvCxnSpPr>
              <p:spPr bwMode="auto">
                <a:xfrm>
                  <a:off x="5760" y="2550"/>
                  <a:ext cx="3000" cy="18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0" name="AutoShape 111"/>
              <p:cNvCxnSpPr>
                <a:cxnSpLocks noChangeShapeType="1"/>
              </p:cNvCxnSpPr>
              <p:nvPr/>
            </p:nvCxnSpPr>
            <p:spPr bwMode="auto">
              <a:xfrm>
                <a:off x="5760" y="2041"/>
                <a:ext cx="3000" cy="180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1" name="AutoShape 112"/>
              <p:cNvSpPr>
                <a:spLocks noChangeArrowheads="1"/>
              </p:cNvSpPr>
              <p:nvPr/>
            </p:nvSpPr>
            <p:spPr bwMode="auto">
              <a:xfrm>
                <a:off x="8710" y="3801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" name="AutoShape 113"/>
              <p:cNvSpPr>
                <a:spLocks noChangeArrowheads="1"/>
              </p:cNvSpPr>
              <p:nvPr/>
            </p:nvSpPr>
            <p:spPr bwMode="auto">
              <a:xfrm>
                <a:off x="6918" y="44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AutoShape 114"/>
              <p:cNvSpPr>
                <a:spLocks noChangeArrowheads="1"/>
              </p:cNvSpPr>
              <p:nvPr/>
            </p:nvSpPr>
            <p:spPr bwMode="auto">
              <a:xfrm>
                <a:off x="5718" y="25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AutoShape 115"/>
              <p:cNvSpPr>
                <a:spLocks noChangeArrowheads="1"/>
              </p:cNvSpPr>
              <p:nvPr/>
            </p:nvSpPr>
            <p:spPr bwMode="auto">
              <a:xfrm>
                <a:off x="5120" y="26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" name="AutoShape 116"/>
              <p:cNvSpPr>
                <a:spLocks noChangeArrowheads="1"/>
              </p:cNvSpPr>
              <p:nvPr/>
            </p:nvSpPr>
            <p:spPr bwMode="auto">
              <a:xfrm>
                <a:off x="6328" y="25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AutoShape 117"/>
              <p:cNvSpPr>
                <a:spLocks noChangeArrowheads="1"/>
              </p:cNvSpPr>
              <p:nvPr/>
            </p:nvSpPr>
            <p:spPr bwMode="auto">
              <a:xfrm>
                <a:off x="7528" y="321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AutoShape 118"/>
              <p:cNvSpPr>
                <a:spLocks noChangeArrowheads="1"/>
              </p:cNvSpPr>
              <p:nvPr/>
            </p:nvSpPr>
            <p:spPr bwMode="auto">
              <a:xfrm>
                <a:off x="6926" y="320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" name="AutoShape 119"/>
              <p:cNvSpPr>
                <a:spLocks noChangeArrowheads="1"/>
              </p:cNvSpPr>
              <p:nvPr/>
            </p:nvSpPr>
            <p:spPr bwMode="auto">
              <a:xfrm>
                <a:off x="6918" y="37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" name="AutoShape 120"/>
              <p:cNvSpPr>
                <a:spLocks noChangeArrowheads="1"/>
              </p:cNvSpPr>
              <p:nvPr/>
            </p:nvSpPr>
            <p:spPr bwMode="auto">
              <a:xfrm>
                <a:off x="5718" y="321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" name="AutoShape 121"/>
              <p:cNvSpPr>
                <a:spLocks noChangeArrowheads="1"/>
              </p:cNvSpPr>
              <p:nvPr/>
            </p:nvSpPr>
            <p:spPr bwMode="auto">
              <a:xfrm>
                <a:off x="7518" y="38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" name="AutoShape 122"/>
              <p:cNvSpPr>
                <a:spLocks noChangeArrowheads="1"/>
              </p:cNvSpPr>
              <p:nvPr/>
            </p:nvSpPr>
            <p:spPr bwMode="auto">
              <a:xfrm>
                <a:off x="5118" y="320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" name="AutoShape 123"/>
              <p:cNvSpPr>
                <a:spLocks noChangeArrowheads="1"/>
              </p:cNvSpPr>
              <p:nvPr/>
            </p:nvSpPr>
            <p:spPr bwMode="auto">
              <a:xfrm>
                <a:off x="8118" y="381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" name="AutoShape 124"/>
              <p:cNvSpPr>
                <a:spLocks noChangeArrowheads="1"/>
              </p:cNvSpPr>
              <p:nvPr/>
            </p:nvSpPr>
            <p:spPr bwMode="auto">
              <a:xfrm>
                <a:off x="8118" y="49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4" name="AutoShape 125"/>
              <p:cNvSpPr>
                <a:spLocks noChangeArrowheads="1"/>
              </p:cNvSpPr>
              <p:nvPr/>
            </p:nvSpPr>
            <p:spPr bwMode="auto">
              <a:xfrm>
                <a:off x="8118" y="44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5" name="AutoShape 126"/>
              <p:cNvSpPr>
                <a:spLocks noChangeArrowheads="1"/>
              </p:cNvSpPr>
              <p:nvPr/>
            </p:nvSpPr>
            <p:spPr bwMode="auto">
              <a:xfrm>
                <a:off x="7518" y="43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" name="AutoShape 127"/>
              <p:cNvSpPr>
                <a:spLocks noChangeArrowheads="1"/>
              </p:cNvSpPr>
              <p:nvPr/>
            </p:nvSpPr>
            <p:spPr bwMode="auto">
              <a:xfrm>
                <a:off x="7520" y="49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" name="AutoShape 128"/>
              <p:cNvSpPr>
                <a:spLocks noChangeArrowheads="1"/>
              </p:cNvSpPr>
              <p:nvPr/>
            </p:nvSpPr>
            <p:spPr bwMode="auto">
              <a:xfrm>
                <a:off x="6926" y="499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" name="AutoShape 129"/>
              <p:cNvSpPr>
                <a:spLocks noChangeArrowheads="1"/>
              </p:cNvSpPr>
              <p:nvPr/>
            </p:nvSpPr>
            <p:spPr bwMode="auto">
              <a:xfrm>
                <a:off x="4520" y="37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" name="AutoShape 130"/>
              <p:cNvSpPr>
                <a:spLocks noChangeArrowheads="1"/>
              </p:cNvSpPr>
              <p:nvPr/>
            </p:nvSpPr>
            <p:spPr bwMode="auto">
              <a:xfrm>
                <a:off x="4520" y="50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" name="AutoShape 131"/>
              <p:cNvSpPr>
                <a:spLocks noChangeArrowheads="1"/>
              </p:cNvSpPr>
              <p:nvPr/>
            </p:nvSpPr>
            <p:spPr bwMode="auto">
              <a:xfrm>
                <a:off x="4518" y="321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" name="AutoShape 132"/>
              <p:cNvSpPr>
                <a:spLocks noChangeArrowheads="1"/>
              </p:cNvSpPr>
              <p:nvPr/>
            </p:nvSpPr>
            <p:spPr bwMode="auto">
              <a:xfrm>
                <a:off x="6328" y="32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" name="AutoShape 133"/>
              <p:cNvSpPr>
                <a:spLocks noChangeArrowheads="1"/>
              </p:cNvSpPr>
              <p:nvPr/>
            </p:nvSpPr>
            <p:spPr bwMode="auto">
              <a:xfrm>
                <a:off x="4520" y="43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" name="AutoShape 134"/>
              <p:cNvSpPr>
                <a:spLocks noChangeArrowheads="1"/>
              </p:cNvSpPr>
              <p:nvPr/>
            </p:nvSpPr>
            <p:spPr bwMode="auto">
              <a:xfrm>
                <a:off x="5120" y="381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4" name="AutoShape 135"/>
              <p:cNvSpPr>
                <a:spLocks noChangeArrowheads="1"/>
              </p:cNvSpPr>
              <p:nvPr/>
            </p:nvSpPr>
            <p:spPr bwMode="auto">
              <a:xfrm>
                <a:off x="5718" y="38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5" name="AutoShape 136"/>
              <p:cNvSpPr>
                <a:spLocks noChangeArrowheads="1"/>
              </p:cNvSpPr>
              <p:nvPr/>
            </p:nvSpPr>
            <p:spPr bwMode="auto">
              <a:xfrm>
                <a:off x="6318" y="38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6" name="AutoShape 137"/>
              <p:cNvSpPr>
                <a:spLocks noChangeArrowheads="1"/>
              </p:cNvSpPr>
              <p:nvPr/>
            </p:nvSpPr>
            <p:spPr bwMode="auto">
              <a:xfrm>
                <a:off x="5120" y="4399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7" name="AutoShape 138"/>
              <p:cNvSpPr>
                <a:spLocks noChangeArrowheads="1"/>
              </p:cNvSpPr>
              <p:nvPr/>
            </p:nvSpPr>
            <p:spPr bwMode="auto">
              <a:xfrm>
                <a:off x="6318" y="44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" name="AutoShape 139"/>
              <p:cNvSpPr>
                <a:spLocks noChangeArrowheads="1"/>
              </p:cNvSpPr>
              <p:nvPr/>
            </p:nvSpPr>
            <p:spPr bwMode="auto">
              <a:xfrm>
                <a:off x="5718" y="44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" name="AutoShape 140"/>
              <p:cNvSpPr>
                <a:spLocks noChangeArrowheads="1"/>
              </p:cNvSpPr>
              <p:nvPr/>
            </p:nvSpPr>
            <p:spPr bwMode="auto">
              <a:xfrm>
                <a:off x="6328" y="50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0" name="AutoShape 141"/>
              <p:cNvSpPr>
                <a:spLocks noChangeArrowheads="1"/>
              </p:cNvSpPr>
              <p:nvPr/>
            </p:nvSpPr>
            <p:spPr bwMode="auto">
              <a:xfrm>
                <a:off x="5728" y="50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" name="AutoShape 142"/>
              <p:cNvSpPr>
                <a:spLocks noChangeArrowheads="1"/>
              </p:cNvSpPr>
              <p:nvPr/>
            </p:nvSpPr>
            <p:spPr bwMode="auto">
              <a:xfrm>
                <a:off x="5118" y="500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" name="AutoShape 143"/>
              <p:cNvSpPr>
                <a:spLocks noChangeArrowheads="1"/>
              </p:cNvSpPr>
              <p:nvPr/>
            </p:nvSpPr>
            <p:spPr bwMode="auto">
              <a:xfrm>
                <a:off x="3920" y="3199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" name="AutoShape 144"/>
              <p:cNvSpPr>
                <a:spLocks noChangeArrowheads="1"/>
              </p:cNvSpPr>
              <p:nvPr/>
            </p:nvSpPr>
            <p:spPr bwMode="auto">
              <a:xfrm>
                <a:off x="5720" y="2011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" name="AutoShape 145"/>
              <p:cNvSpPr>
                <a:spLocks noChangeArrowheads="1"/>
              </p:cNvSpPr>
              <p:nvPr/>
            </p:nvSpPr>
            <p:spPr bwMode="auto">
              <a:xfrm>
                <a:off x="8118" y="5601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" name="AutoShape 146"/>
              <p:cNvSpPr>
                <a:spLocks noChangeArrowheads="1"/>
              </p:cNvSpPr>
              <p:nvPr/>
            </p:nvSpPr>
            <p:spPr bwMode="auto">
              <a:xfrm>
                <a:off x="6920" y="5601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" name="AutoShape 147"/>
              <p:cNvSpPr>
                <a:spLocks noChangeArrowheads="1"/>
              </p:cNvSpPr>
              <p:nvPr/>
            </p:nvSpPr>
            <p:spPr bwMode="auto">
              <a:xfrm>
                <a:off x="6328" y="5609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" name="AutoShape 148"/>
              <p:cNvSpPr>
                <a:spLocks noChangeArrowheads="1"/>
              </p:cNvSpPr>
              <p:nvPr/>
            </p:nvSpPr>
            <p:spPr bwMode="auto">
              <a:xfrm>
                <a:off x="5718" y="5601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" name="AutoShape 149"/>
              <p:cNvSpPr>
                <a:spLocks noChangeArrowheads="1"/>
              </p:cNvSpPr>
              <p:nvPr/>
            </p:nvSpPr>
            <p:spPr bwMode="auto">
              <a:xfrm>
                <a:off x="5120" y="5601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" name="AutoShape 150"/>
              <p:cNvSpPr>
                <a:spLocks noChangeArrowheads="1"/>
              </p:cNvSpPr>
              <p:nvPr/>
            </p:nvSpPr>
            <p:spPr bwMode="auto">
              <a:xfrm>
                <a:off x="4518" y="5599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" name="AutoShape 151"/>
              <p:cNvSpPr>
                <a:spLocks noChangeArrowheads="1"/>
              </p:cNvSpPr>
              <p:nvPr/>
            </p:nvSpPr>
            <p:spPr bwMode="auto">
              <a:xfrm>
                <a:off x="7528" y="5601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cxnSp>
          <p:nvCxnSpPr>
            <p:cNvPr id="7" name="AutoShape 152"/>
            <p:cNvCxnSpPr>
              <a:cxnSpLocks noChangeShapeType="1"/>
            </p:cNvCxnSpPr>
            <p:nvPr/>
          </p:nvCxnSpPr>
          <p:spPr bwMode="auto">
            <a:xfrm>
              <a:off x="7575" y="6241"/>
              <a:ext cx="60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Девиз проекта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790712" cy="53578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67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67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144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sz="14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4400" b="1" dirty="0" smtClean="0">
                <a:solidFill>
                  <a:srgbClr val="00B050"/>
                </a:solidFill>
              </a:rPr>
              <a:t>«Если  вы хотите научиться плавать, </a:t>
            </a:r>
          </a:p>
          <a:p>
            <a:pPr>
              <a:buNone/>
            </a:pPr>
            <a:r>
              <a:rPr lang="ru-RU" sz="14400" b="1" dirty="0" smtClean="0">
                <a:solidFill>
                  <a:schemeClr val="accent5"/>
                </a:solidFill>
              </a:rPr>
              <a:t>  </a:t>
            </a:r>
            <a:r>
              <a:rPr lang="ru-RU" sz="14400" b="1" dirty="0" smtClean="0">
                <a:solidFill>
                  <a:srgbClr val="FF0000"/>
                </a:solidFill>
              </a:rPr>
              <a:t>то смело входите в воду.</a:t>
            </a:r>
          </a:p>
          <a:p>
            <a:pPr>
              <a:buNone/>
            </a:pPr>
            <a:r>
              <a:rPr lang="ru-RU" sz="11200" b="1" dirty="0" smtClean="0">
                <a:solidFill>
                  <a:schemeClr val="accent5"/>
                </a:solidFill>
              </a:rPr>
              <a:t>   </a:t>
            </a:r>
            <a:r>
              <a:rPr lang="ru-RU" sz="14400" b="1" dirty="0" smtClean="0">
                <a:solidFill>
                  <a:srgbClr val="00B050"/>
                </a:solidFill>
              </a:rPr>
              <a:t>а если хотите научиться решать задачи, </a:t>
            </a:r>
          </a:p>
          <a:p>
            <a:pPr>
              <a:buNone/>
            </a:pPr>
            <a:r>
              <a:rPr lang="ru-RU" sz="14400" b="1" dirty="0" smtClean="0">
                <a:solidFill>
                  <a:schemeClr val="accent5"/>
                </a:solidFill>
              </a:rPr>
              <a:t>  </a:t>
            </a:r>
            <a:r>
              <a:rPr lang="ru-RU" sz="14400" b="1" dirty="0" smtClean="0">
                <a:solidFill>
                  <a:srgbClr val="FF0000"/>
                </a:solidFill>
              </a:rPr>
              <a:t>то решайте их».                 </a:t>
            </a:r>
            <a:r>
              <a:rPr lang="ru-RU" sz="11200" b="1" dirty="0" smtClean="0">
                <a:solidFill>
                  <a:srgbClr val="FF0000"/>
                </a:solidFill>
              </a:rPr>
              <a:t> </a:t>
            </a:r>
            <a:r>
              <a:rPr lang="ru-RU" sz="12800" b="1" dirty="0" smtClean="0">
                <a:solidFill>
                  <a:srgbClr val="C00000"/>
                </a:solidFill>
              </a:rPr>
              <a:t>Д. </a:t>
            </a:r>
            <a:r>
              <a:rPr lang="ru-RU" sz="12800" b="1" dirty="0" err="1" smtClean="0">
                <a:solidFill>
                  <a:srgbClr val="C00000"/>
                </a:solidFill>
              </a:rPr>
              <a:t>Пойя</a:t>
            </a:r>
            <a:r>
              <a:rPr lang="ru-RU" sz="12800" b="1" dirty="0" smtClean="0">
                <a:solidFill>
                  <a:srgbClr val="C00000"/>
                </a:solidFill>
              </a:rPr>
              <a:t>.</a:t>
            </a:r>
            <a:endParaRPr lang="ru-RU" sz="56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</a:t>
            </a:r>
          </a:p>
          <a:p>
            <a:pPr algn="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8" descr="C:\Documents and Settings\Tat'yana\Рабочий стол\ученик на книгах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92" y="1643050"/>
            <a:ext cx="2047875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Tat'yana\Рабочий стол\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736"/>
            <a:ext cx="292895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141763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Наша цель: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None/>
            </a:pPr>
            <a:r>
              <a:rPr lang="ru-RU" sz="4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Ответить на вопросы:</a:t>
            </a:r>
          </a:p>
          <a:p>
            <a:pPr marL="825246" indent="-742950">
              <a:buFont typeface="+mj-lt"/>
              <a:buAutoNum type="arabicPeriod"/>
            </a:pPr>
            <a:endParaRPr lang="ru-RU" sz="43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825246" indent="-742950">
              <a:buFont typeface="+mj-lt"/>
              <a:buAutoNum type="arabicPeriod"/>
            </a:pPr>
            <a:r>
              <a:rPr lang="ru-RU" sz="43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Можно ли </a:t>
            </a:r>
            <a:r>
              <a:rPr lang="ru-RU" sz="4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доверять</a:t>
            </a:r>
            <a:r>
              <a:rPr lang="ru-RU" sz="43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теореме Пика?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43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Получаются ли </a:t>
            </a:r>
            <a:r>
              <a:rPr lang="ru-RU" sz="4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одинаковые    результаты</a:t>
            </a:r>
            <a:r>
              <a:rPr lang="ru-RU" sz="43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при вычислении площадей разными способами</a:t>
            </a:r>
            <a:r>
              <a:rPr lang="ru-RU" sz="35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5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:\Documents and Settings\Tat'yana\Рабочий стол\ученик на книгах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20478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215370" cy="164304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6    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Г: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:2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 = 6,5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229600" cy="452596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228" name="Group 108"/>
          <p:cNvGraphicFramePr>
            <a:graphicFrameLocks noGrp="1"/>
          </p:cNvGraphicFramePr>
          <p:nvPr/>
        </p:nvGraphicFramePr>
        <p:xfrm>
          <a:off x="1258888" y="1773238"/>
          <a:ext cx="6986587" cy="45259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700087"/>
                <a:gridCol w="698500"/>
                <a:gridCol w="698500"/>
                <a:gridCol w="698500"/>
                <a:gridCol w="676275"/>
                <a:gridCol w="7207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14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4067175" y="3068638"/>
            <a:ext cx="2089150" cy="129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2555875" y="49403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6083300" y="42926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47164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47164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" name="Oval 104"/>
          <p:cNvSpPr>
            <a:spLocks noChangeArrowheads="1"/>
          </p:cNvSpPr>
          <p:nvPr/>
        </p:nvSpPr>
        <p:spPr bwMode="auto">
          <a:xfrm>
            <a:off x="327501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53641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" name="Rectangle 106"/>
          <p:cNvSpPr>
            <a:spLocks noChangeArrowheads="1"/>
          </p:cNvSpPr>
          <p:nvPr/>
        </p:nvSpPr>
        <p:spPr bwMode="auto">
          <a:xfrm>
            <a:off x="971550" y="908050"/>
            <a:ext cx="684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5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5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5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217" grpId="0" animBg="1"/>
      <p:bldP spid="5218" grpId="0" animBg="1"/>
      <p:bldP spid="5219" grpId="0" animBg="1"/>
      <p:bldP spid="5220" grpId="0" animBg="1"/>
      <p:bldP spid="5221" grpId="0" animBg="1"/>
      <p:bldP spid="5222" grpId="0" animBg="1"/>
      <p:bldP spid="5223" grpId="0" animBg="1"/>
      <p:bldP spid="5224" grpId="0" animBg="1"/>
      <p:bldP spid="52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3 – 3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2,5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6,5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3:2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 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1=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6,5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229600" cy="452596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1258888" y="1773238"/>
          <a:ext cx="6986587" cy="45259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700087"/>
                <a:gridCol w="698500"/>
                <a:gridCol w="698500"/>
                <a:gridCol w="698500"/>
                <a:gridCol w="676275"/>
                <a:gridCol w="7207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S1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S2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S3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38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39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0" name="Line 96"/>
          <p:cNvSpPr>
            <a:spLocks noChangeShapeType="1"/>
          </p:cNvSpPr>
          <p:nvPr/>
        </p:nvSpPr>
        <p:spPr bwMode="auto">
          <a:xfrm>
            <a:off x="4067175" y="3068638"/>
            <a:ext cx="2089150" cy="129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1" name="Oval 97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2555875" y="49403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3" name="Oval 99"/>
          <p:cNvSpPr>
            <a:spLocks noChangeArrowheads="1"/>
          </p:cNvSpPr>
          <p:nvPr/>
        </p:nvSpPr>
        <p:spPr bwMode="auto">
          <a:xfrm>
            <a:off x="6083300" y="42926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4" name="Oval 100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5" name="Oval 101"/>
          <p:cNvSpPr>
            <a:spLocks noChangeArrowheads="1"/>
          </p:cNvSpPr>
          <p:nvPr/>
        </p:nvSpPr>
        <p:spPr bwMode="auto">
          <a:xfrm>
            <a:off x="47164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" name="Oval 102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" name="Oval 103"/>
          <p:cNvSpPr>
            <a:spLocks noChangeArrowheads="1"/>
          </p:cNvSpPr>
          <p:nvPr/>
        </p:nvSpPr>
        <p:spPr bwMode="auto">
          <a:xfrm>
            <a:off x="47164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8" name="Oval 104"/>
          <p:cNvSpPr>
            <a:spLocks noChangeArrowheads="1"/>
          </p:cNvSpPr>
          <p:nvPr/>
        </p:nvSpPr>
        <p:spPr bwMode="auto">
          <a:xfrm>
            <a:off x="327501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9" name="Oval 105"/>
          <p:cNvSpPr>
            <a:spLocks noChangeArrowheads="1"/>
          </p:cNvSpPr>
          <p:nvPr/>
        </p:nvSpPr>
        <p:spPr bwMode="auto">
          <a:xfrm>
            <a:off x="53641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0" name="Line 106"/>
          <p:cNvSpPr>
            <a:spLocks noChangeShapeType="1"/>
          </p:cNvSpPr>
          <p:nvPr/>
        </p:nvSpPr>
        <p:spPr bwMode="auto">
          <a:xfrm flipV="1">
            <a:off x="2627313" y="3068638"/>
            <a:ext cx="0" cy="19446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51" name="Line 107"/>
          <p:cNvSpPr>
            <a:spLocks noChangeShapeType="1"/>
          </p:cNvSpPr>
          <p:nvPr/>
        </p:nvSpPr>
        <p:spPr bwMode="auto">
          <a:xfrm>
            <a:off x="2627313" y="3068638"/>
            <a:ext cx="352901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52" name="Line 108"/>
          <p:cNvSpPr>
            <a:spLocks noChangeShapeType="1"/>
          </p:cNvSpPr>
          <p:nvPr/>
        </p:nvSpPr>
        <p:spPr bwMode="auto">
          <a:xfrm>
            <a:off x="2627313" y="5013325"/>
            <a:ext cx="352901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54" name="Line 110"/>
          <p:cNvSpPr>
            <a:spLocks noChangeShapeType="1"/>
          </p:cNvSpPr>
          <p:nvPr/>
        </p:nvSpPr>
        <p:spPr bwMode="auto">
          <a:xfrm>
            <a:off x="6156325" y="3068638"/>
            <a:ext cx="0" cy="19446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62150" cy="12969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= 4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9     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:2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</a:t>
            </a:r>
            <a:b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>
                <a:latin typeface="Arial" pitchFamily="34" charset="0"/>
                <a:cs typeface="Arial" pitchFamily="34" charset="0"/>
              </a:rPr>
              <a:t>S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:2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 = </a:t>
            </a: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229600" cy="452596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1258888" y="1773238"/>
          <a:ext cx="6986587" cy="45259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700087"/>
                <a:gridCol w="698500"/>
                <a:gridCol w="698500"/>
                <a:gridCol w="698500"/>
                <a:gridCol w="676275"/>
                <a:gridCol w="7207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58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1" name="Oval 97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2" name="Oval 98"/>
          <p:cNvSpPr>
            <a:spLocks noChangeArrowheads="1"/>
          </p:cNvSpPr>
          <p:nvPr/>
        </p:nvSpPr>
        <p:spPr bwMode="auto">
          <a:xfrm>
            <a:off x="2555875" y="49403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3" name="Oval 99"/>
          <p:cNvSpPr>
            <a:spLocks noChangeArrowheads="1"/>
          </p:cNvSpPr>
          <p:nvPr/>
        </p:nvSpPr>
        <p:spPr bwMode="auto">
          <a:xfrm>
            <a:off x="6083300" y="42926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4" name="Oval 100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5" name="Oval 101"/>
          <p:cNvSpPr>
            <a:spLocks noChangeArrowheads="1"/>
          </p:cNvSpPr>
          <p:nvPr/>
        </p:nvSpPr>
        <p:spPr bwMode="auto">
          <a:xfrm>
            <a:off x="47164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6" name="Oval 102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" name="Oval 103"/>
          <p:cNvSpPr>
            <a:spLocks noChangeArrowheads="1"/>
          </p:cNvSpPr>
          <p:nvPr/>
        </p:nvSpPr>
        <p:spPr bwMode="auto">
          <a:xfrm>
            <a:off x="47164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8" name="Oval 104"/>
          <p:cNvSpPr>
            <a:spLocks noChangeArrowheads="1"/>
          </p:cNvSpPr>
          <p:nvPr/>
        </p:nvSpPr>
        <p:spPr bwMode="auto">
          <a:xfrm>
            <a:off x="327501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9" name="Oval 105"/>
          <p:cNvSpPr>
            <a:spLocks noChangeArrowheads="1"/>
          </p:cNvSpPr>
          <p:nvPr/>
        </p:nvSpPr>
        <p:spPr bwMode="auto">
          <a:xfrm>
            <a:off x="53641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3" name="Oval 109"/>
          <p:cNvSpPr>
            <a:spLocks noChangeArrowheads="1"/>
          </p:cNvSpPr>
          <p:nvPr/>
        </p:nvSpPr>
        <p:spPr bwMode="auto">
          <a:xfrm>
            <a:off x="5364163" y="2349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5" name="Oval 111"/>
          <p:cNvSpPr>
            <a:spLocks noChangeArrowheads="1"/>
          </p:cNvSpPr>
          <p:nvPr/>
        </p:nvSpPr>
        <p:spPr bwMode="auto">
          <a:xfrm>
            <a:off x="47164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6" name="Oval 112"/>
          <p:cNvSpPr>
            <a:spLocks noChangeArrowheads="1"/>
          </p:cNvSpPr>
          <p:nvPr/>
        </p:nvSpPr>
        <p:spPr bwMode="auto">
          <a:xfrm>
            <a:off x="53641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7" name="Oval 113"/>
          <p:cNvSpPr>
            <a:spLocks noChangeArrowheads="1"/>
          </p:cNvSpPr>
          <p:nvPr/>
        </p:nvSpPr>
        <p:spPr bwMode="auto">
          <a:xfrm>
            <a:off x="53641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378" name="AutoShape 114"/>
          <p:cNvCxnSpPr>
            <a:cxnSpLocks noChangeShapeType="1"/>
            <a:stCxn id="11361" idx="4"/>
          </p:cNvCxnSpPr>
          <p:nvPr/>
        </p:nvCxnSpPr>
        <p:spPr bwMode="auto">
          <a:xfrm>
            <a:off x="4068763" y="3140075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381" name="Line 117"/>
          <p:cNvSpPr>
            <a:spLocks noChangeShapeType="1"/>
          </p:cNvSpPr>
          <p:nvPr/>
        </p:nvSpPr>
        <p:spPr bwMode="auto">
          <a:xfrm>
            <a:off x="5435600" y="2420938"/>
            <a:ext cx="720725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82" name="Line 118"/>
          <p:cNvSpPr>
            <a:spLocks noChangeShapeType="1"/>
          </p:cNvSpPr>
          <p:nvPr/>
        </p:nvSpPr>
        <p:spPr bwMode="auto">
          <a:xfrm flipH="1">
            <a:off x="4067175" y="2420938"/>
            <a:ext cx="13684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3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3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13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3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13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1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13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13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1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1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13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61" grpId="0" animBg="1"/>
      <p:bldP spid="11362" grpId="0" animBg="1"/>
      <p:bldP spid="11363" grpId="0" animBg="1"/>
      <p:bldP spid="11364" grpId="0" animBg="1"/>
      <p:bldP spid="11365" grpId="0" animBg="1"/>
      <p:bldP spid="11366" grpId="0" animBg="1"/>
      <p:bldP spid="11367" grpId="0" animBg="1"/>
      <p:bldP spid="11368" grpId="0" animBg="1"/>
      <p:bldP spid="11369" grpId="0" animBg="1"/>
      <p:bldP spid="11373" grpId="0" animBg="1"/>
      <p:bldP spid="11375" grpId="0" animBg="1"/>
      <p:bldP spid="11376" grpId="0" animBg="1"/>
      <p:bldP spid="113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20 - 2 - 3 – 1-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b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4:2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 = </a:t>
            </a: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229600" cy="452596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12405" name="Group 117"/>
          <p:cNvGraphicFramePr>
            <a:graphicFrameLocks noGrp="1"/>
          </p:cNvGraphicFramePr>
          <p:nvPr/>
        </p:nvGraphicFramePr>
        <p:xfrm>
          <a:off x="1258888" y="1773238"/>
          <a:ext cx="6986587" cy="45259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700087"/>
                <a:gridCol w="698500"/>
                <a:gridCol w="698500"/>
                <a:gridCol w="698500"/>
                <a:gridCol w="676275"/>
                <a:gridCol w="7207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S1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S3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S4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S2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S5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2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83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84" name="Oval 96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85" name="Oval 97"/>
          <p:cNvSpPr>
            <a:spLocks noChangeArrowheads="1"/>
          </p:cNvSpPr>
          <p:nvPr/>
        </p:nvSpPr>
        <p:spPr bwMode="auto">
          <a:xfrm>
            <a:off x="2555875" y="49403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86" name="Oval 98"/>
          <p:cNvSpPr>
            <a:spLocks noChangeArrowheads="1"/>
          </p:cNvSpPr>
          <p:nvPr/>
        </p:nvSpPr>
        <p:spPr bwMode="auto">
          <a:xfrm>
            <a:off x="6083300" y="42926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87" name="Oval 99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88" name="Oval 100"/>
          <p:cNvSpPr>
            <a:spLocks noChangeArrowheads="1"/>
          </p:cNvSpPr>
          <p:nvPr/>
        </p:nvSpPr>
        <p:spPr bwMode="auto">
          <a:xfrm>
            <a:off x="47164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89" name="Oval 101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" name="Oval 102"/>
          <p:cNvSpPr>
            <a:spLocks noChangeArrowheads="1"/>
          </p:cNvSpPr>
          <p:nvPr/>
        </p:nvSpPr>
        <p:spPr bwMode="auto">
          <a:xfrm>
            <a:off x="47164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1" name="Oval 103"/>
          <p:cNvSpPr>
            <a:spLocks noChangeArrowheads="1"/>
          </p:cNvSpPr>
          <p:nvPr/>
        </p:nvSpPr>
        <p:spPr bwMode="auto">
          <a:xfrm>
            <a:off x="327501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2" name="Oval 104"/>
          <p:cNvSpPr>
            <a:spLocks noChangeArrowheads="1"/>
          </p:cNvSpPr>
          <p:nvPr/>
        </p:nvSpPr>
        <p:spPr bwMode="auto">
          <a:xfrm>
            <a:off x="53641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3" name="Oval 105"/>
          <p:cNvSpPr>
            <a:spLocks noChangeArrowheads="1"/>
          </p:cNvSpPr>
          <p:nvPr/>
        </p:nvSpPr>
        <p:spPr bwMode="auto">
          <a:xfrm>
            <a:off x="5364163" y="2349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4" name="Oval 106"/>
          <p:cNvSpPr>
            <a:spLocks noChangeArrowheads="1"/>
          </p:cNvSpPr>
          <p:nvPr/>
        </p:nvSpPr>
        <p:spPr bwMode="auto">
          <a:xfrm>
            <a:off x="47164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5" name="Oval 107"/>
          <p:cNvSpPr>
            <a:spLocks noChangeArrowheads="1"/>
          </p:cNvSpPr>
          <p:nvPr/>
        </p:nvSpPr>
        <p:spPr bwMode="auto">
          <a:xfrm>
            <a:off x="53641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6" name="Oval 108"/>
          <p:cNvSpPr>
            <a:spLocks noChangeArrowheads="1"/>
          </p:cNvSpPr>
          <p:nvPr/>
        </p:nvSpPr>
        <p:spPr bwMode="auto">
          <a:xfrm>
            <a:off x="53641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2397" name="AutoShape 109"/>
          <p:cNvCxnSpPr>
            <a:cxnSpLocks noChangeShapeType="1"/>
            <a:stCxn id="12384" idx="4"/>
          </p:cNvCxnSpPr>
          <p:nvPr/>
        </p:nvCxnSpPr>
        <p:spPr bwMode="auto">
          <a:xfrm>
            <a:off x="4068763" y="3140075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398" name="Line 110"/>
          <p:cNvSpPr>
            <a:spLocks noChangeShapeType="1"/>
          </p:cNvSpPr>
          <p:nvPr/>
        </p:nvSpPr>
        <p:spPr bwMode="auto">
          <a:xfrm>
            <a:off x="5435600" y="2420938"/>
            <a:ext cx="720725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9" name="Line 111"/>
          <p:cNvSpPr>
            <a:spLocks noChangeShapeType="1"/>
          </p:cNvSpPr>
          <p:nvPr/>
        </p:nvSpPr>
        <p:spPr bwMode="auto">
          <a:xfrm flipH="1">
            <a:off x="4067175" y="2420938"/>
            <a:ext cx="13684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00" name="Line 112"/>
          <p:cNvSpPr>
            <a:spLocks noChangeShapeType="1"/>
          </p:cNvSpPr>
          <p:nvPr/>
        </p:nvSpPr>
        <p:spPr bwMode="auto">
          <a:xfrm>
            <a:off x="2627313" y="2420938"/>
            <a:ext cx="352901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01" name="Line 113"/>
          <p:cNvSpPr>
            <a:spLocks noChangeShapeType="1"/>
          </p:cNvSpPr>
          <p:nvPr/>
        </p:nvSpPr>
        <p:spPr bwMode="auto">
          <a:xfrm>
            <a:off x="6156325" y="2420938"/>
            <a:ext cx="0" cy="25923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02" name="Line 114"/>
          <p:cNvSpPr>
            <a:spLocks noChangeShapeType="1"/>
          </p:cNvSpPr>
          <p:nvPr/>
        </p:nvSpPr>
        <p:spPr bwMode="auto">
          <a:xfrm flipH="1">
            <a:off x="2627313" y="5013325"/>
            <a:ext cx="352901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03" name="Line 115"/>
          <p:cNvSpPr>
            <a:spLocks noChangeShapeType="1"/>
          </p:cNvSpPr>
          <p:nvPr/>
        </p:nvSpPr>
        <p:spPr bwMode="auto">
          <a:xfrm>
            <a:off x="2627313" y="2420938"/>
            <a:ext cx="0" cy="25923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74638"/>
            <a:ext cx="7790712" cy="129697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= 5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6     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:2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</a:t>
            </a:r>
            <a:b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S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:2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 = 7,5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229600" cy="452596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1258888" y="1773238"/>
          <a:ext cx="6986587" cy="45259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700087"/>
                <a:gridCol w="698500"/>
                <a:gridCol w="698500"/>
                <a:gridCol w="698500"/>
                <a:gridCol w="676275"/>
                <a:gridCol w="7207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0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1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2" name="Oval 96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3" name="Oval 97"/>
          <p:cNvSpPr>
            <a:spLocks noChangeArrowheads="1"/>
          </p:cNvSpPr>
          <p:nvPr/>
        </p:nvSpPr>
        <p:spPr bwMode="auto">
          <a:xfrm>
            <a:off x="2555875" y="49403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4" name="Oval 98"/>
          <p:cNvSpPr>
            <a:spLocks noChangeArrowheads="1"/>
          </p:cNvSpPr>
          <p:nvPr/>
        </p:nvSpPr>
        <p:spPr bwMode="auto">
          <a:xfrm>
            <a:off x="6083300" y="42926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5" name="Oval 99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6" name="Oval 100"/>
          <p:cNvSpPr>
            <a:spLocks noChangeArrowheads="1"/>
          </p:cNvSpPr>
          <p:nvPr/>
        </p:nvSpPr>
        <p:spPr bwMode="auto">
          <a:xfrm>
            <a:off x="47164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7" name="Oval 101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39" name="Oval 103"/>
          <p:cNvSpPr>
            <a:spLocks noChangeArrowheads="1"/>
          </p:cNvSpPr>
          <p:nvPr/>
        </p:nvSpPr>
        <p:spPr bwMode="auto">
          <a:xfrm>
            <a:off x="327501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0" name="Oval 104"/>
          <p:cNvSpPr>
            <a:spLocks noChangeArrowheads="1"/>
          </p:cNvSpPr>
          <p:nvPr/>
        </p:nvSpPr>
        <p:spPr bwMode="auto">
          <a:xfrm>
            <a:off x="53641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1" name="Oval 105"/>
          <p:cNvSpPr>
            <a:spLocks noChangeArrowheads="1"/>
          </p:cNvSpPr>
          <p:nvPr/>
        </p:nvSpPr>
        <p:spPr bwMode="auto">
          <a:xfrm>
            <a:off x="5364163" y="2349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2" name="Oval 106"/>
          <p:cNvSpPr>
            <a:spLocks noChangeArrowheads="1"/>
          </p:cNvSpPr>
          <p:nvPr/>
        </p:nvSpPr>
        <p:spPr bwMode="auto">
          <a:xfrm>
            <a:off x="47164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445" name="AutoShape 109"/>
          <p:cNvCxnSpPr>
            <a:cxnSpLocks noChangeShapeType="1"/>
            <a:stCxn id="14432" idx="4"/>
          </p:cNvCxnSpPr>
          <p:nvPr/>
        </p:nvCxnSpPr>
        <p:spPr bwMode="auto">
          <a:xfrm>
            <a:off x="4068763" y="3140075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447" name="Line 111"/>
          <p:cNvSpPr>
            <a:spLocks noChangeShapeType="1"/>
          </p:cNvSpPr>
          <p:nvPr/>
        </p:nvSpPr>
        <p:spPr bwMode="auto">
          <a:xfrm flipH="1">
            <a:off x="4067175" y="2420938"/>
            <a:ext cx="13684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8" name="Line 112"/>
          <p:cNvSpPr>
            <a:spLocks noChangeShapeType="1"/>
          </p:cNvSpPr>
          <p:nvPr/>
        </p:nvSpPr>
        <p:spPr bwMode="auto">
          <a:xfrm flipH="1">
            <a:off x="4716463" y="2420938"/>
            <a:ext cx="719137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9" name="Line 113"/>
          <p:cNvSpPr>
            <a:spLocks noChangeShapeType="1"/>
          </p:cNvSpPr>
          <p:nvPr/>
        </p:nvSpPr>
        <p:spPr bwMode="auto">
          <a:xfrm>
            <a:off x="4787900" y="3716338"/>
            <a:ext cx="1368425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50" name="Oval 114"/>
          <p:cNvSpPr>
            <a:spLocks noChangeArrowheads="1"/>
          </p:cNvSpPr>
          <p:nvPr/>
        </p:nvSpPr>
        <p:spPr bwMode="auto">
          <a:xfrm>
            <a:off x="4643438" y="36449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4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4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44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4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44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4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44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4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432" grpId="0" animBg="1"/>
      <p:bldP spid="14433" grpId="0" animBg="1"/>
      <p:bldP spid="14434" grpId="0" animBg="1"/>
      <p:bldP spid="14435" grpId="0" animBg="1"/>
      <p:bldP spid="14436" grpId="0" animBg="1"/>
      <p:bldP spid="14437" grpId="0" animBg="1"/>
      <p:bldP spid="14439" grpId="0" animBg="1"/>
      <p:bldP spid="14440" grpId="0" animBg="1"/>
      <p:bldP spid="14441" grpId="0" animBg="1"/>
      <p:bldP spid="14442" grpId="0" animBg="1"/>
      <p:bldP spid="144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790712" cy="15716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chemeClr val="tx1"/>
                </a:solidFill>
              </a:rPr>
              <a:t> 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20 – 2 - 1 - 2 - 1 - 1 </a:t>
            </a:r>
            <a:r>
              <a:rPr lang="en-US" sz="3600" b="1" dirty="0" smtClean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- 3= </a:t>
            </a:r>
            <a:r>
              <a:rPr lang="en-US" sz="3600" b="1" dirty="0">
                <a:solidFill>
                  <a:srgbClr val="FF0000"/>
                </a:solidFill>
              </a:rPr>
              <a:t>7,5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dirty="0" smtClean="0"/>
              <a:t> </a:t>
            </a:r>
            <a:r>
              <a:rPr lang="en-US" sz="3600" b="1" dirty="0">
                <a:solidFill>
                  <a:schemeClr val="tx1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5:2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 </a:t>
            </a:r>
            <a:r>
              <a:rPr lang="en-US" sz="3600" b="1" dirty="0">
                <a:solidFill>
                  <a:schemeClr val="tx1"/>
                </a:solidFill>
              </a:rPr>
              <a:t>= </a:t>
            </a:r>
            <a:r>
              <a:rPr lang="en-US" sz="3600" b="1" dirty="0">
                <a:solidFill>
                  <a:srgbClr val="FF0000"/>
                </a:solidFill>
              </a:rPr>
              <a:t>7,5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229600" cy="452596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15495" name="Group 135"/>
          <p:cNvGraphicFramePr>
            <a:graphicFrameLocks noGrp="1"/>
          </p:cNvGraphicFramePr>
          <p:nvPr/>
        </p:nvGraphicFramePr>
        <p:xfrm>
          <a:off x="1258888" y="1773238"/>
          <a:ext cx="6986587" cy="45259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700087"/>
                <a:gridCol w="698500"/>
                <a:gridCol w="698500"/>
                <a:gridCol w="698500"/>
                <a:gridCol w="676275"/>
                <a:gridCol w="7207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S1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S2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S3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S7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S4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S5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S6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54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55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56" name="Oval 96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57" name="Oval 97"/>
          <p:cNvSpPr>
            <a:spLocks noChangeArrowheads="1"/>
          </p:cNvSpPr>
          <p:nvPr/>
        </p:nvSpPr>
        <p:spPr bwMode="auto">
          <a:xfrm>
            <a:off x="2555875" y="49403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58" name="Oval 98"/>
          <p:cNvSpPr>
            <a:spLocks noChangeArrowheads="1"/>
          </p:cNvSpPr>
          <p:nvPr/>
        </p:nvSpPr>
        <p:spPr bwMode="auto">
          <a:xfrm>
            <a:off x="6083300" y="42926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59" name="Oval 99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0" name="Oval 100"/>
          <p:cNvSpPr>
            <a:spLocks noChangeArrowheads="1"/>
          </p:cNvSpPr>
          <p:nvPr/>
        </p:nvSpPr>
        <p:spPr bwMode="auto">
          <a:xfrm>
            <a:off x="47164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1" name="Oval 101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2" name="Oval 102"/>
          <p:cNvSpPr>
            <a:spLocks noChangeArrowheads="1"/>
          </p:cNvSpPr>
          <p:nvPr/>
        </p:nvSpPr>
        <p:spPr bwMode="auto">
          <a:xfrm>
            <a:off x="327501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3" name="Oval 103"/>
          <p:cNvSpPr>
            <a:spLocks noChangeArrowheads="1"/>
          </p:cNvSpPr>
          <p:nvPr/>
        </p:nvSpPr>
        <p:spPr bwMode="auto">
          <a:xfrm>
            <a:off x="53641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4" name="Oval 104"/>
          <p:cNvSpPr>
            <a:spLocks noChangeArrowheads="1"/>
          </p:cNvSpPr>
          <p:nvPr/>
        </p:nvSpPr>
        <p:spPr bwMode="auto">
          <a:xfrm>
            <a:off x="5364163" y="2349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5" name="Oval 105"/>
          <p:cNvSpPr>
            <a:spLocks noChangeArrowheads="1"/>
          </p:cNvSpPr>
          <p:nvPr/>
        </p:nvSpPr>
        <p:spPr bwMode="auto">
          <a:xfrm>
            <a:off x="47164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5466" name="AutoShape 106"/>
          <p:cNvCxnSpPr>
            <a:cxnSpLocks noChangeShapeType="1"/>
            <a:stCxn id="15456" idx="4"/>
          </p:cNvCxnSpPr>
          <p:nvPr/>
        </p:nvCxnSpPr>
        <p:spPr bwMode="auto">
          <a:xfrm>
            <a:off x="4068763" y="3140075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467" name="Line 107"/>
          <p:cNvSpPr>
            <a:spLocks noChangeShapeType="1"/>
          </p:cNvSpPr>
          <p:nvPr/>
        </p:nvSpPr>
        <p:spPr bwMode="auto">
          <a:xfrm flipH="1">
            <a:off x="4067175" y="2420938"/>
            <a:ext cx="13684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8" name="Line 108"/>
          <p:cNvSpPr>
            <a:spLocks noChangeShapeType="1"/>
          </p:cNvSpPr>
          <p:nvPr/>
        </p:nvSpPr>
        <p:spPr bwMode="auto">
          <a:xfrm flipH="1">
            <a:off x="4716463" y="2420938"/>
            <a:ext cx="719137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9" name="Line 109"/>
          <p:cNvSpPr>
            <a:spLocks noChangeShapeType="1"/>
          </p:cNvSpPr>
          <p:nvPr/>
        </p:nvSpPr>
        <p:spPr bwMode="auto">
          <a:xfrm>
            <a:off x="4787900" y="3716338"/>
            <a:ext cx="1368425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70" name="Oval 110"/>
          <p:cNvSpPr>
            <a:spLocks noChangeArrowheads="1"/>
          </p:cNvSpPr>
          <p:nvPr/>
        </p:nvSpPr>
        <p:spPr bwMode="auto">
          <a:xfrm>
            <a:off x="4643438" y="36449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75" name="Line 115"/>
          <p:cNvSpPr>
            <a:spLocks noChangeShapeType="1"/>
          </p:cNvSpPr>
          <p:nvPr/>
        </p:nvSpPr>
        <p:spPr bwMode="auto">
          <a:xfrm>
            <a:off x="2627313" y="2420938"/>
            <a:ext cx="0" cy="25923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76" name="Line 116"/>
          <p:cNvSpPr>
            <a:spLocks noChangeShapeType="1"/>
          </p:cNvSpPr>
          <p:nvPr/>
        </p:nvSpPr>
        <p:spPr bwMode="auto">
          <a:xfrm>
            <a:off x="2627313" y="5013325"/>
            <a:ext cx="352901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77" name="Line 117"/>
          <p:cNvSpPr>
            <a:spLocks noChangeShapeType="1"/>
          </p:cNvSpPr>
          <p:nvPr/>
        </p:nvSpPr>
        <p:spPr bwMode="auto">
          <a:xfrm>
            <a:off x="2627313" y="2420938"/>
            <a:ext cx="352901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78" name="Line 118"/>
          <p:cNvSpPr>
            <a:spLocks noChangeShapeType="1"/>
          </p:cNvSpPr>
          <p:nvPr/>
        </p:nvSpPr>
        <p:spPr bwMode="auto">
          <a:xfrm>
            <a:off x="6156325" y="2420938"/>
            <a:ext cx="0" cy="25923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Рисунок 47"/>
          <p:cNvPicPr>
            <a:picLocks noChangeAspect="1" noChangeArrowheads="1"/>
          </p:cNvPicPr>
          <p:nvPr/>
        </p:nvPicPr>
        <p:blipFill>
          <a:blip r:embed="rId3" cstate="print"/>
          <a:srcRect l="4582" t="11110" r="52083" b="34444"/>
          <a:stretch>
            <a:fillRect/>
          </a:stretch>
        </p:blipFill>
        <p:spPr bwMode="auto">
          <a:xfrm>
            <a:off x="1000100" y="1500174"/>
            <a:ext cx="367347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357686" y="4714884"/>
            <a:ext cx="46434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B050"/>
                </a:solidFill>
              </a:rPr>
              <a:t>По формуле Пика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Г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4;</a:t>
            </a:r>
            <a:r>
              <a:rPr lang="ru-RU" sz="2400" b="1" dirty="0" smtClean="0">
                <a:solidFill>
                  <a:srgbClr val="FF0000"/>
                </a:solidFill>
              </a:rPr>
              <a:t> В =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:2 +32 – 1 = 33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5072066" y="1714488"/>
            <a:ext cx="371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B050"/>
                </a:solidFill>
              </a:rPr>
              <a:t>По формуле геометрии</a:t>
            </a:r>
          </a:p>
        </p:txBody>
      </p:sp>
      <p:sp>
        <p:nvSpPr>
          <p:cNvPr id="3083" name="Text Box 40"/>
          <p:cNvSpPr txBox="1">
            <a:spLocks noChangeArrowheads="1"/>
          </p:cNvSpPr>
          <p:nvPr/>
        </p:nvSpPr>
        <p:spPr bwMode="auto">
          <a:xfrm>
            <a:off x="395288" y="5146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9913" name="Rectangle 41"/>
          <p:cNvSpPr>
            <a:spLocks noChangeArrowheads="1"/>
          </p:cNvSpPr>
          <p:nvPr/>
        </p:nvSpPr>
        <p:spPr bwMode="auto">
          <a:xfrm>
            <a:off x="6786578" y="3571876"/>
            <a:ext cx="1817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</a:t>
            </a:r>
            <a:r>
              <a:rPr lang="ru-RU" sz="2400" dirty="0" err="1" smtClean="0"/>
              <a:t>кв</a:t>
            </a:r>
            <a:r>
              <a:rPr lang="en-US" sz="2400" dirty="0"/>
              <a:t>.= </a:t>
            </a:r>
            <a:r>
              <a:rPr lang="en-US" sz="2400" dirty="0" smtClean="0"/>
              <a:t>7²=49</a:t>
            </a:r>
            <a:endParaRPr lang="ru-RU" sz="2400" dirty="0"/>
          </a:p>
        </p:txBody>
      </p:sp>
      <p:graphicFrame>
        <p:nvGraphicFramePr>
          <p:cNvPr id="79914" name="Object 42"/>
          <p:cNvGraphicFramePr>
            <a:graphicFrameLocks noChangeAspect="1"/>
          </p:cNvGraphicFramePr>
          <p:nvPr/>
        </p:nvGraphicFramePr>
        <p:xfrm>
          <a:off x="4786314" y="2214554"/>
          <a:ext cx="194468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4" imgW="1028520" imgH="393480" progId="Equation.3">
                  <p:embed/>
                </p:oleObj>
              </mc:Choice>
              <mc:Fallback>
                <p:oleObj name="Формула" r:id="rId4" imgW="1028520" imgH="3934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2214554"/>
                        <a:ext cx="1944688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5" name="Object 43"/>
          <p:cNvGraphicFramePr>
            <a:graphicFrameLocks noChangeAspect="1"/>
          </p:cNvGraphicFramePr>
          <p:nvPr/>
        </p:nvGraphicFramePr>
        <p:xfrm>
          <a:off x="7000892" y="2214554"/>
          <a:ext cx="16573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6" imgW="977760" imgH="393480" progId="Equation.3">
                  <p:embed/>
                </p:oleObj>
              </mc:Choice>
              <mc:Fallback>
                <p:oleObj name="Формула" r:id="rId6" imgW="977760" imgH="3934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2214554"/>
                        <a:ext cx="16573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6" name="Object 44"/>
          <p:cNvGraphicFramePr>
            <a:graphicFrameLocks noChangeAspect="1"/>
          </p:cNvGraphicFramePr>
          <p:nvPr/>
        </p:nvGraphicFramePr>
        <p:xfrm>
          <a:off x="4929190" y="2928934"/>
          <a:ext cx="14779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8" imgW="939600" imgH="393480" progId="Equation.3">
                  <p:embed/>
                </p:oleObj>
              </mc:Choice>
              <mc:Fallback>
                <p:oleObj name="Формула" r:id="rId8" imgW="93960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928934"/>
                        <a:ext cx="147796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7" name="Object 45"/>
          <p:cNvGraphicFramePr>
            <a:graphicFrameLocks noChangeAspect="1"/>
          </p:cNvGraphicFramePr>
          <p:nvPr/>
        </p:nvGraphicFramePr>
        <p:xfrm>
          <a:off x="6643702" y="2857496"/>
          <a:ext cx="21113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10" imgW="1054080" imgH="393480" progId="Equation.3">
                  <p:embed/>
                </p:oleObj>
              </mc:Choice>
              <mc:Fallback>
                <p:oleObj name="Формула" r:id="rId10" imgW="105408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2857496"/>
                        <a:ext cx="2111375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9" name="Object 47"/>
          <p:cNvGraphicFramePr>
            <a:graphicFrameLocks noChangeAspect="1"/>
          </p:cNvGraphicFramePr>
          <p:nvPr/>
        </p:nvGraphicFramePr>
        <p:xfrm>
          <a:off x="4929190" y="3571876"/>
          <a:ext cx="12954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12" imgW="660240" imgH="241200" progId="Equation.3">
                  <p:embed/>
                </p:oleObj>
              </mc:Choice>
              <mc:Fallback>
                <p:oleObj name="Формула" r:id="rId12" imgW="660240" imgH="2412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3571876"/>
                        <a:ext cx="12954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4643438" y="4143380"/>
            <a:ext cx="428628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</a:rPr>
              <a:t>S = </a:t>
            </a:r>
            <a:r>
              <a:rPr lang="en-US" sz="2400" b="1" i="1" dirty="0" smtClean="0">
                <a:solidFill>
                  <a:srgbClr val="FF0000"/>
                </a:solidFill>
              </a:rPr>
              <a:t>49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3,5 +7+2+2,5+1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i="1" dirty="0" smtClean="0">
                <a:solidFill>
                  <a:srgbClr val="FF0000"/>
                </a:solidFill>
              </a:rPr>
              <a:t> =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33 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b="1" i="1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142976" y="214290"/>
            <a:ext cx="5786478" cy="10001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Подумай и сравни!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32" name="Picture 8" descr="C:\Documents and Settings\Tat'yana\Рабочий стол\ученик на книгах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30" y="142852"/>
            <a:ext cx="183356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911" grpId="0"/>
      <p:bldP spid="79913" grpId="0"/>
      <p:bldP spid="799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Рисунок 56"/>
          <p:cNvPicPr>
            <a:picLocks noChangeAspect="1" noChangeArrowheads="1"/>
          </p:cNvPicPr>
          <p:nvPr/>
        </p:nvPicPr>
        <p:blipFill>
          <a:blip r:embed="rId3" cstate="print"/>
          <a:srcRect l="4375" t="11110" r="48332" b="21666"/>
          <a:stretch>
            <a:fillRect/>
          </a:stretch>
        </p:blipFill>
        <p:spPr bwMode="auto">
          <a:xfrm>
            <a:off x="1071538" y="1857364"/>
            <a:ext cx="36877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148263" y="5429264"/>
            <a:ext cx="39957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18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28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/>
          </a:p>
          <a:p>
            <a:r>
              <a:rPr lang="en-US" sz="2400" b="1" dirty="0" smtClean="0"/>
              <a:t>S</a:t>
            </a:r>
            <a:r>
              <a:rPr lang="ru-RU" sz="2400" b="1" dirty="0" smtClean="0"/>
              <a:t> </a:t>
            </a:r>
            <a:r>
              <a:rPr lang="en-US" sz="2400" b="1" dirty="0" smtClean="0"/>
              <a:t>=</a:t>
            </a:r>
            <a:r>
              <a:rPr lang="ru-RU" sz="2400" b="1" dirty="0" smtClean="0"/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18:2 </a:t>
            </a:r>
            <a:r>
              <a:rPr lang="en-US" sz="2400" b="1" dirty="0" smtClean="0"/>
              <a:t>+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28 – 1 = 36(</a:t>
            </a:r>
            <a:r>
              <a:rPr lang="ru-RU" sz="2400" b="1" dirty="0" smtClean="0"/>
              <a:t>см²)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857752" y="1500174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По формуле геометрии</a:t>
            </a: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5429256" y="2000240"/>
          <a:ext cx="3143272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4" imgW="1143000" imgH="1396800" progId="Equation.3">
                  <p:embed/>
                </p:oleObj>
              </mc:Choice>
              <mc:Fallback>
                <p:oleObj name="Формула" r:id="rId4" imgW="1143000" imgH="1396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000240"/>
                        <a:ext cx="3143272" cy="2928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292724" y="5000636"/>
            <a:ext cx="2994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По формуле Пика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42976" y="274320"/>
            <a:ext cx="5857916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Быстро и легко!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1" name="Picture 8" descr="C:\Documents and Settings\Tat'yana\Рабочий стол\ученик на книгах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42852"/>
            <a:ext cx="183356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819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Рисунок 55"/>
          <p:cNvPicPr>
            <a:picLocks noChangeAspect="1" noChangeArrowheads="1"/>
          </p:cNvPicPr>
          <p:nvPr/>
        </p:nvPicPr>
        <p:blipFill>
          <a:blip r:embed="rId3" cstate="print"/>
          <a:srcRect l="3125" t="10555" r="48541" b="21666"/>
          <a:stretch>
            <a:fillRect/>
          </a:stretch>
        </p:blipFill>
        <p:spPr bwMode="auto">
          <a:xfrm>
            <a:off x="1071538" y="2071678"/>
            <a:ext cx="3609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19275" algn="l"/>
              </a:tabLst>
            </a:pPr>
            <a:endParaRPr lang="ru-RU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219700" y="5143512"/>
            <a:ext cx="36385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Г=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18,  В = 28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S </a:t>
            </a:r>
            <a:r>
              <a:rPr lang="ru-RU" sz="2400" b="1" dirty="0" smtClean="0"/>
              <a:t>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18:2 + 28 – 1 </a:t>
            </a:r>
            <a:r>
              <a:rPr lang="en-US" sz="2400" b="1" dirty="0" smtClean="0"/>
              <a:t>=36</a:t>
            </a:r>
            <a:r>
              <a:rPr lang="ru-RU" sz="2000" b="1" dirty="0"/>
              <a:t>см</a:t>
            </a:r>
            <a:r>
              <a:rPr lang="en-US" sz="2000" b="1" dirty="0"/>
              <a:t>²</a:t>
            </a:r>
            <a:endParaRPr lang="ru-RU" sz="2000" b="1" dirty="0"/>
          </a:p>
          <a:p>
            <a:r>
              <a:rPr lang="ru-RU" sz="2000" b="1" dirty="0"/>
              <a:t> 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4857752" y="1857364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B050"/>
                </a:solidFill>
              </a:rPr>
              <a:t>По формуле геометрии</a:t>
            </a:r>
          </a:p>
        </p:txBody>
      </p:sp>
      <p:graphicFrame>
        <p:nvGraphicFramePr>
          <p:cNvPr id="82957" name="Object 13"/>
          <p:cNvGraphicFramePr>
            <a:graphicFrameLocks noChangeAspect="1"/>
          </p:cNvGraphicFramePr>
          <p:nvPr/>
        </p:nvGraphicFramePr>
        <p:xfrm>
          <a:off x="4503738" y="3857628"/>
          <a:ext cx="46402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4" imgW="1790640" imgH="215640" progId="Equation.3">
                  <p:embed/>
                </p:oleObj>
              </mc:Choice>
              <mc:Fallback>
                <p:oleObj name="Формула" r:id="rId4" imgW="179064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3857628"/>
                        <a:ext cx="464026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5429256" y="4528026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По формуле Пика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136656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Сделай вывод!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3" name="Picture 8" descr="C:\Documents and Settings\Tat'yana\Рабочий стол\ученик на книгах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14290"/>
            <a:ext cx="1833564" cy="1571636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71868" y="2428868"/>
          <a:ext cx="6357982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Документ" r:id="rId8" imgW="5941719" imgH="582203" progId="Word.Document.12">
                  <p:embed/>
                </p:oleObj>
              </mc:Choice>
              <mc:Fallback>
                <p:oleObj name="Документ" r:id="rId8" imgW="5941719" imgH="58220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428868"/>
                        <a:ext cx="6357982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857620" y="3143248"/>
          <a:ext cx="5942013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Документ" r:id="rId11" imgW="5941719" imgH="582203" progId="Word.Document.12">
                  <p:embed/>
                </p:oleObj>
              </mc:Choice>
              <mc:Fallback>
                <p:oleObj name="Документ" r:id="rId11" imgW="5941719" imgH="582203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143248"/>
                        <a:ext cx="5942013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56" grpId="0"/>
      <p:bldP spid="829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Актуализация проекта: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7933588" cy="58579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6646" indent="-514350" algn="just"/>
            <a:r>
              <a:rPr lang="ru-RU" sz="2400" b="1" dirty="0" smtClean="0">
                <a:solidFill>
                  <a:srgbClr val="00B050"/>
                </a:solidFill>
              </a:rPr>
              <a:t>Выбор темы проекта не случаен</a:t>
            </a:r>
            <a:r>
              <a:rPr lang="ru-RU" sz="2400" dirty="0" smtClean="0"/>
              <a:t>. </a:t>
            </a:r>
            <a:r>
              <a:rPr lang="ru-RU" sz="2400" b="1" dirty="0" smtClean="0">
                <a:solidFill>
                  <a:schemeClr val="accent5"/>
                </a:solidFill>
              </a:rPr>
              <a:t>Способы нахождения площади многоугольника нарисованного на «клеточках» очень интересная тема.</a:t>
            </a:r>
          </a:p>
          <a:p>
            <a:pPr marL="596646" indent="-514350" algn="just"/>
            <a:r>
              <a:rPr lang="ru-RU" sz="2400" b="1" dirty="0" smtClean="0">
                <a:solidFill>
                  <a:srgbClr val="00B050"/>
                </a:solidFill>
              </a:rPr>
              <a:t> Мы знаем разные способы </a:t>
            </a:r>
            <a:r>
              <a:rPr lang="ru-RU" sz="2400" b="1" dirty="0" smtClean="0">
                <a:solidFill>
                  <a:schemeClr val="accent5"/>
                </a:solidFill>
              </a:rPr>
              <a:t>выполнения таких заданий: способ сложения, способ вычитания и др</a:t>
            </a:r>
            <a:r>
              <a:rPr lang="ru-RU" sz="2400" b="1" dirty="0" smtClean="0"/>
              <a:t>.</a:t>
            </a:r>
          </a:p>
          <a:p>
            <a:pPr marL="596646" indent="-514350"/>
            <a:r>
              <a:rPr lang="ru-RU" sz="2400" b="1" dirty="0" smtClean="0">
                <a:solidFill>
                  <a:srgbClr val="00B050"/>
                </a:solidFill>
              </a:rPr>
              <a:t>Нас очень заинтересовала эта тема, </a:t>
            </a:r>
            <a:r>
              <a:rPr lang="ru-RU" sz="2400" b="1" dirty="0" smtClean="0">
                <a:solidFill>
                  <a:schemeClr val="accent5"/>
                </a:solidFill>
              </a:rPr>
              <a:t>мы изучили много литературы и к нашей огромной радости нашли еще один способ, способ не известный по школьной программе, но способ замечательный! </a:t>
            </a:r>
          </a:p>
          <a:p>
            <a:pPr marL="596646" indent="-514350"/>
            <a:r>
              <a:rPr lang="ru-RU" sz="2400" b="1" dirty="0" smtClean="0">
                <a:solidFill>
                  <a:srgbClr val="00B050"/>
                </a:solidFill>
              </a:rPr>
              <a:t>Мы решили изучить </a:t>
            </a:r>
            <a:r>
              <a:rPr lang="ru-RU" sz="2400" b="1" dirty="0" smtClean="0">
                <a:solidFill>
                  <a:srgbClr val="FF0000"/>
                </a:solidFill>
              </a:rPr>
              <a:t>формулу Пика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chemeClr val="accent5"/>
                </a:solidFill>
              </a:rPr>
              <a:t>при помощи которой выполнять задания на нахождении площади очень легко!</a:t>
            </a:r>
          </a:p>
          <a:p>
            <a:pPr marL="596646" indent="-514350"/>
            <a:r>
              <a:rPr lang="ru-RU" sz="2400" b="1" dirty="0" smtClean="0">
                <a:solidFill>
                  <a:srgbClr val="FF0000"/>
                </a:solidFill>
              </a:rPr>
              <a:t>Решили поделиться нашим открытием с одноклассниками, учащимися других школ.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= 16  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4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- 1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S 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 = 11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229600" cy="452596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1258888" y="1773238"/>
          <a:ext cx="6986587" cy="4525963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700087"/>
                <a:gridCol w="698500"/>
                <a:gridCol w="698500"/>
                <a:gridCol w="698500"/>
                <a:gridCol w="676275"/>
                <a:gridCol w="7207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490" name="AutoShape 106"/>
          <p:cNvCxnSpPr>
            <a:cxnSpLocks noChangeShapeType="1"/>
          </p:cNvCxnSpPr>
          <p:nvPr/>
        </p:nvCxnSpPr>
        <p:spPr bwMode="auto">
          <a:xfrm>
            <a:off x="4068763" y="3140075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496" name="Line 112"/>
          <p:cNvSpPr>
            <a:spLocks noChangeShapeType="1"/>
          </p:cNvSpPr>
          <p:nvPr/>
        </p:nvSpPr>
        <p:spPr bwMode="auto">
          <a:xfrm>
            <a:off x="3348038" y="3068638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97" name="Line 113"/>
          <p:cNvSpPr>
            <a:spLocks noChangeShapeType="1"/>
          </p:cNvSpPr>
          <p:nvPr/>
        </p:nvSpPr>
        <p:spPr bwMode="auto">
          <a:xfrm flipH="1">
            <a:off x="2627313" y="5013325"/>
            <a:ext cx="720725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05" name="Line 121"/>
          <p:cNvSpPr>
            <a:spLocks noChangeShapeType="1"/>
          </p:cNvSpPr>
          <p:nvPr/>
        </p:nvSpPr>
        <p:spPr bwMode="auto">
          <a:xfrm>
            <a:off x="4716463" y="3068638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06" name="Line 122"/>
          <p:cNvSpPr>
            <a:spLocks noChangeShapeType="1"/>
          </p:cNvSpPr>
          <p:nvPr/>
        </p:nvSpPr>
        <p:spPr bwMode="auto">
          <a:xfrm flipV="1">
            <a:off x="3348038" y="2420938"/>
            <a:ext cx="719137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07" name="Line 123"/>
          <p:cNvSpPr>
            <a:spLocks noChangeShapeType="1"/>
          </p:cNvSpPr>
          <p:nvPr/>
        </p:nvSpPr>
        <p:spPr bwMode="auto">
          <a:xfrm>
            <a:off x="4067175" y="2420938"/>
            <a:ext cx="649288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08" name="Line 124"/>
          <p:cNvSpPr>
            <a:spLocks noChangeShapeType="1"/>
          </p:cNvSpPr>
          <p:nvPr/>
        </p:nvSpPr>
        <p:spPr bwMode="auto">
          <a:xfrm>
            <a:off x="4716463" y="5013325"/>
            <a:ext cx="719137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09" name="Line 125"/>
          <p:cNvSpPr>
            <a:spLocks noChangeShapeType="1"/>
          </p:cNvSpPr>
          <p:nvPr/>
        </p:nvSpPr>
        <p:spPr bwMode="auto">
          <a:xfrm>
            <a:off x="2627313" y="5661025"/>
            <a:ext cx="720725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10" name="Line 126"/>
          <p:cNvSpPr>
            <a:spLocks noChangeShapeType="1"/>
          </p:cNvSpPr>
          <p:nvPr/>
        </p:nvSpPr>
        <p:spPr bwMode="auto">
          <a:xfrm flipV="1">
            <a:off x="3348038" y="5661025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11" name="Line 127"/>
          <p:cNvSpPr>
            <a:spLocks noChangeShapeType="1"/>
          </p:cNvSpPr>
          <p:nvPr/>
        </p:nvSpPr>
        <p:spPr bwMode="auto">
          <a:xfrm>
            <a:off x="3348038" y="5661025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12" name="Line 128"/>
          <p:cNvSpPr>
            <a:spLocks noChangeShapeType="1"/>
          </p:cNvSpPr>
          <p:nvPr/>
        </p:nvSpPr>
        <p:spPr bwMode="auto">
          <a:xfrm>
            <a:off x="4716463" y="5661025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13" name="Line 129"/>
          <p:cNvSpPr>
            <a:spLocks noChangeShapeType="1"/>
          </p:cNvSpPr>
          <p:nvPr/>
        </p:nvSpPr>
        <p:spPr bwMode="auto">
          <a:xfrm flipV="1">
            <a:off x="4716463" y="5661025"/>
            <a:ext cx="719137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14" name="Oval 130"/>
          <p:cNvSpPr>
            <a:spLocks noChangeArrowheads="1"/>
          </p:cNvSpPr>
          <p:nvPr/>
        </p:nvSpPr>
        <p:spPr bwMode="auto">
          <a:xfrm>
            <a:off x="5364163" y="55895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15" name="Oval 131"/>
          <p:cNvSpPr>
            <a:spLocks noChangeArrowheads="1"/>
          </p:cNvSpPr>
          <p:nvPr/>
        </p:nvSpPr>
        <p:spPr bwMode="auto">
          <a:xfrm>
            <a:off x="4643438" y="29972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16" name="Oval 132"/>
          <p:cNvSpPr>
            <a:spLocks noChangeArrowheads="1"/>
          </p:cNvSpPr>
          <p:nvPr/>
        </p:nvSpPr>
        <p:spPr bwMode="auto">
          <a:xfrm>
            <a:off x="3995738" y="2349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17" name="Oval 133"/>
          <p:cNvSpPr>
            <a:spLocks noChangeArrowheads="1"/>
          </p:cNvSpPr>
          <p:nvPr/>
        </p:nvSpPr>
        <p:spPr bwMode="auto">
          <a:xfrm>
            <a:off x="4643438" y="49418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18" name="Oval 134"/>
          <p:cNvSpPr>
            <a:spLocks noChangeArrowheads="1"/>
          </p:cNvSpPr>
          <p:nvPr/>
        </p:nvSpPr>
        <p:spPr bwMode="auto">
          <a:xfrm>
            <a:off x="3276600" y="29972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19" name="Oval 135"/>
          <p:cNvSpPr>
            <a:spLocks noChangeArrowheads="1"/>
          </p:cNvSpPr>
          <p:nvPr/>
        </p:nvSpPr>
        <p:spPr bwMode="auto">
          <a:xfrm>
            <a:off x="3276600" y="49418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0" name="Oval 136"/>
          <p:cNvSpPr>
            <a:spLocks noChangeArrowheads="1"/>
          </p:cNvSpPr>
          <p:nvPr/>
        </p:nvSpPr>
        <p:spPr bwMode="auto">
          <a:xfrm>
            <a:off x="2555875" y="55895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1" name="Oval 137"/>
          <p:cNvSpPr>
            <a:spLocks noChangeArrowheads="1"/>
          </p:cNvSpPr>
          <p:nvPr/>
        </p:nvSpPr>
        <p:spPr bwMode="auto">
          <a:xfrm>
            <a:off x="3276600" y="55895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2" name="Oval 138"/>
          <p:cNvSpPr>
            <a:spLocks noChangeArrowheads="1"/>
          </p:cNvSpPr>
          <p:nvPr/>
        </p:nvSpPr>
        <p:spPr bwMode="auto">
          <a:xfrm>
            <a:off x="4643438" y="55895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3" name="Oval 139"/>
          <p:cNvSpPr>
            <a:spLocks noChangeArrowheads="1"/>
          </p:cNvSpPr>
          <p:nvPr/>
        </p:nvSpPr>
        <p:spPr bwMode="auto">
          <a:xfrm>
            <a:off x="4643438" y="62372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4" name="Oval 140"/>
          <p:cNvSpPr>
            <a:spLocks noChangeArrowheads="1"/>
          </p:cNvSpPr>
          <p:nvPr/>
        </p:nvSpPr>
        <p:spPr bwMode="auto">
          <a:xfrm>
            <a:off x="3276600" y="62372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5" name="Oval 141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6" name="Oval 142"/>
          <p:cNvSpPr>
            <a:spLocks noChangeArrowheads="1"/>
          </p:cNvSpPr>
          <p:nvPr/>
        </p:nvSpPr>
        <p:spPr bwMode="auto">
          <a:xfrm>
            <a:off x="3995738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7" name="Oval 143"/>
          <p:cNvSpPr>
            <a:spLocks noChangeArrowheads="1"/>
          </p:cNvSpPr>
          <p:nvPr/>
        </p:nvSpPr>
        <p:spPr bwMode="auto">
          <a:xfrm>
            <a:off x="3995738" y="494188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8" name="Oval 144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29" name="Oval 145"/>
          <p:cNvSpPr>
            <a:spLocks noChangeArrowheads="1"/>
          </p:cNvSpPr>
          <p:nvPr/>
        </p:nvSpPr>
        <p:spPr bwMode="auto">
          <a:xfrm>
            <a:off x="3995738" y="558958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30" name="Oval 146"/>
          <p:cNvSpPr>
            <a:spLocks noChangeArrowheads="1"/>
          </p:cNvSpPr>
          <p:nvPr/>
        </p:nvSpPr>
        <p:spPr bwMode="auto">
          <a:xfrm>
            <a:off x="4643438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31" name="Oval 147"/>
          <p:cNvSpPr>
            <a:spLocks noChangeArrowheads="1"/>
          </p:cNvSpPr>
          <p:nvPr/>
        </p:nvSpPr>
        <p:spPr bwMode="auto">
          <a:xfrm>
            <a:off x="3276600" y="36449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32" name="Oval 148"/>
          <p:cNvSpPr>
            <a:spLocks noChangeArrowheads="1"/>
          </p:cNvSpPr>
          <p:nvPr/>
        </p:nvSpPr>
        <p:spPr bwMode="auto">
          <a:xfrm>
            <a:off x="4643438" y="42926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33" name="Oval 149"/>
          <p:cNvSpPr>
            <a:spLocks noChangeArrowheads="1"/>
          </p:cNvSpPr>
          <p:nvPr/>
        </p:nvSpPr>
        <p:spPr bwMode="auto">
          <a:xfrm>
            <a:off x="3276600" y="42926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Вычислите  площадь!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</a:t>
            </a:r>
            <a:endParaRPr lang="ru-RU" sz="4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1214414" y="1714487"/>
          <a:ext cx="7072360" cy="4643467"/>
        </p:xfrm>
        <a:graphic>
          <a:graphicData uri="http://schemas.openxmlformats.org/drawingml/2006/table">
            <a:tbl>
              <a:tblPr/>
              <a:tblGrid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</a:tblGrid>
              <a:tr h="65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58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1378" name="AutoShape 114"/>
          <p:cNvCxnSpPr>
            <a:cxnSpLocks noChangeShapeType="1"/>
          </p:cNvCxnSpPr>
          <p:nvPr/>
        </p:nvCxnSpPr>
        <p:spPr bwMode="auto">
          <a:xfrm rot="5400000" flipH="1" flipV="1">
            <a:off x="4050943" y="3124591"/>
            <a:ext cx="1550" cy="357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381" name="Line 117"/>
          <p:cNvSpPr>
            <a:spLocks noChangeShapeType="1"/>
          </p:cNvSpPr>
          <p:nvPr/>
        </p:nvSpPr>
        <p:spPr bwMode="auto">
          <a:xfrm>
            <a:off x="5435600" y="2420938"/>
            <a:ext cx="720725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82" name="Line 118"/>
          <p:cNvSpPr>
            <a:spLocks noChangeShapeType="1"/>
          </p:cNvSpPr>
          <p:nvPr/>
        </p:nvSpPr>
        <p:spPr bwMode="auto">
          <a:xfrm flipH="1">
            <a:off x="4067175" y="2420938"/>
            <a:ext cx="13684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642918"/>
            <a:ext cx="7862150" cy="10001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Вычислите  площадь!</a:t>
            </a:r>
            <a:b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4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- 1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072462" cy="45259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= 4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9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 = 4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:2 + 9 – 1 = 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1214414" y="1714491"/>
          <a:ext cx="7072360" cy="4714907"/>
        </p:xfrm>
        <a:graphic>
          <a:graphicData uri="http://schemas.openxmlformats.org/drawingml/2006/table">
            <a:tbl>
              <a:tblPr/>
              <a:tblGrid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</a:tblGrid>
              <a:tr h="6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58" name="Line 94"/>
          <p:cNvSpPr>
            <a:spLocks noChangeShapeType="1"/>
          </p:cNvSpPr>
          <p:nvPr/>
        </p:nvSpPr>
        <p:spPr bwMode="auto">
          <a:xfrm flipV="1">
            <a:off x="2627313" y="3068638"/>
            <a:ext cx="1439862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 flipH="1">
            <a:off x="2627313" y="4365625"/>
            <a:ext cx="352901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1" name="Oval 97"/>
          <p:cNvSpPr>
            <a:spLocks noChangeArrowheads="1"/>
          </p:cNvSpPr>
          <p:nvPr/>
        </p:nvSpPr>
        <p:spPr bwMode="auto">
          <a:xfrm>
            <a:off x="3995738" y="29972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2" name="Oval 98"/>
          <p:cNvSpPr>
            <a:spLocks noChangeArrowheads="1"/>
          </p:cNvSpPr>
          <p:nvPr/>
        </p:nvSpPr>
        <p:spPr bwMode="auto">
          <a:xfrm>
            <a:off x="2555875" y="49403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3" name="Oval 99"/>
          <p:cNvSpPr>
            <a:spLocks noChangeArrowheads="1"/>
          </p:cNvSpPr>
          <p:nvPr/>
        </p:nvSpPr>
        <p:spPr bwMode="auto">
          <a:xfrm>
            <a:off x="6083300" y="42926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4" name="Oval 100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5" name="Oval 101"/>
          <p:cNvSpPr>
            <a:spLocks noChangeArrowheads="1"/>
          </p:cNvSpPr>
          <p:nvPr/>
        </p:nvSpPr>
        <p:spPr bwMode="auto">
          <a:xfrm>
            <a:off x="47164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6" name="Oval 102"/>
          <p:cNvSpPr>
            <a:spLocks noChangeArrowheads="1"/>
          </p:cNvSpPr>
          <p:nvPr/>
        </p:nvSpPr>
        <p:spPr bwMode="auto">
          <a:xfrm>
            <a:off x="3995738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" name="Oval 103"/>
          <p:cNvSpPr>
            <a:spLocks noChangeArrowheads="1"/>
          </p:cNvSpPr>
          <p:nvPr/>
        </p:nvSpPr>
        <p:spPr bwMode="auto">
          <a:xfrm>
            <a:off x="47164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8" name="Oval 104"/>
          <p:cNvSpPr>
            <a:spLocks noChangeArrowheads="1"/>
          </p:cNvSpPr>
          <p:nvPr/>
        </p:nvSpPr>
        <p:spPr bwMode="auto">
          <a:xfrm>
            <a:off x="327501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9" name="Oval 105"/>
          <p:cNvSpPr>
            <a:spLocks noChangeArrowheads="1"/>
          </p:cNvSpPr>
          <p:nvPr/>
        </p:nvSpPr>
        <p:spPr bwMode="auto">
          <a:xfrm>
            <a:off x="5364163" y="42926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3" name="Oval 109"/>
          <p:cNvSpPr>
            <a:spLocks noChangeArrowheads="1"/>
          </p:cNvSpPr>
          <p:nvPr/>
        </p:nvSpPr>
        <p:spPr bwMode="auto">
          <a:xfrm>
            <a:off x="5364163" y="2349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5" name="Oval 111"/>
          <p:cNvSpPr>
            <a:spLocks noChangeArrowheads="1"/>
          </p:cNvSpPr>
          <p:nvPr/>
        </p:nvSpPr>
        <p:spPr bwMode="auto">
          <a:xfrm>
            <a:off x="47164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6" name="Oval 112"/>
          <p:cNvSpPr>
            <a:spLocks noChangeArrowheads="1"/>
          </p:cNvSpPr>
          <p:nvPr/>
        </p:nvSpPr>
        <p:spPr bwMode="auto">
          <a:xfrm>
            <a:off x="5364163" y="29972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7" name="Oval 113"/>
          <p:cNvSpPr>
            <a:spLocks noChangeArrowheads="1"/>
          </p:cNvSpPr>
          <p:nvPr/>
        </p:nvSpPr>
        <p:spPr bwMode="auto">
          <a:xfrm>
            <a:off x="5364163" y="36449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378" name="AutoShape 114"/>
          <p:cNvCxnSpPr>
            <a:cxnSpLocks noChangeShapeType="1"/>
            <a:stCxn id="11361" idx="4"/>
          </p:cNvCxnSpPr>
          <p:nvPr/>
        </p:nvCxnSpPr>
        <p:spPr bwMode="auto">
          <a:xfrm>
            <a:off x="4068763" y="3140075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381" name="Line 117"/>
          <p:cNvSpPr>
            <a:spLocks noChangeShapeType="1"/>
          </p:cNvSpPr>
          <p:nvPr/>
        </p:nvSpPr>
        <p:spPr bwMode="auto">
          <a:xfrm>
            <a:off x="5435600" y="2420938"/>
            <a:ext cx="720725" cy="1944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82" name="Line 118"/>
          <p:cNvSpPr>
            <a:spLocks noChangeShapeType="1"/>
          </p:cNvSpPr>
          <p:nvPr/>
        </p:nvSpPr>
        <p:spPr bwMode="auto">
          <a:xfrm flipH="1">
            <a:off x="4067175" y="2420938"/>
            <a:ext cx="13684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Вывод: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85794"/>
            <a:ext cx="7858180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Формула Пика имеет ряд преимуществ перед другими способами вычисления площадей многоугольников на клетчатой бумаге: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Для вычисления площади  многоугольника, нужно знать всего одну формулу: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 = Г : 2 + В   - 1 .</a:t>
            </a:r>
          </a:p>
          <a:p>
            <a:pPr lvl="0"/>
            <a:r>
              <a:rPr lang="ru-RU" sz="2800" b="1" dirty="0" smtClean="0">
                <a:solidFill>
                  <a:srgbClr val="00B050"/>
                </a:solidFill>
              </a:rPr>
              <a:t>Формула Пика очень проста для запоминания.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B050"/>
                </a:solidFill>
              </a:rPr>
              <a:t>Формула Пика очень удобна и проста в применении.</a:t>
            </a:r>
          </a:p>
          <a:p>
            <a:pPr lvl="0"/>
            <a:r>
              <a:rPr lang="ru-RU" sz="2800" b="1" dirty="0" smtClean="0">
                <a:solidFill>
                  <a:srgbClr val="00B050"/>
                </a:solidFill>
              </a:rPr>
              <a:t>Многоугольник, площадь которого необходимо вычислить, может быть любой, даже самой причудливой  формы.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ЕГЭ – 2015.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072066" y="1500174"/>
            <a:ext cx="3857652" cy="478634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сканирование0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3643338" cy="47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14942" y="1500174"/>
            <a:ext cx="371477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Найдите площадь четырёхугольни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а АВС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43570" y="2786058"/>
            <a:ext cx="30003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Решение.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 формуле Пика: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Г:2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+</a:t>
            </a: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- 1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000505"/>
            <a:ext cx="371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   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=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7:2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– 1 =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= 7,5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(см²)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7,5 см².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 flipH="1">
            <a:off x="2357422" y="1524000"/>
            <a:ext cx="2286016" cy="466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 flipV="1">
            <a:off x="2357422" y="300037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flipH="1">
            <a:off x="3643305" y="3786190"/>
            <a:ext cx="11715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flipH="1">
            <a:off x="3643304" y="3786190"/>
            <a:ext cx="142877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 flipH="1" flipV="1">
            <a:off x="4286248" y="542926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643306" y="542926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000364" y="542926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H="1">
            <a:off x="2357422" y="5429264"/>
            <a:ext cx="142876" cy="1428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V="1">
            <a:off x="1785918" y="542926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H="1">
            <a:off x="3643306" y="3786190"/>
            <a:ext cx="142877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H="1">
            <a:off x="2357422" y="3786190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3000364" y="3786190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 flipH="1">
            <a:off x="3643306" y="4643446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 flipH="1">
            <a:off x="3000364" y="4643446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 flipH="1">
            <a:off x="2357422" y="4643446"/>
            <a:ext cx="142874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858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Задания ЕГЭ - 2015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428736"/>
            <a:ext cx="3857652" cy="509206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dirty="0" err="1" smtClean="0"/>
              <a:t>Ььь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Г =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  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0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: 2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0 - 1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428736"/>
            <a:ext cx="3929090" cy="50720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= 7   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2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7:2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2 - 1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,5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8130" name="Picture 2" descr="C:\Documents and Settings\Tat'yana\Рабочий стол\пик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500462" cy="2714644"/>
          </a:xfrm>
          <a:prstGeom prst="rect">
            <a:avLst/>
          </a:prstGeom>
          <a:noFill/>
        </p:spPr>
      </p:pic>
      <p:pic>
        <p:nvPicPr>
          <p:cNvPr id="48131" name="Picture 3" descr="C:\Documents and Settings\Tat'yana\Рабочий стол\пика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71612"/>
            <a:ext cx="3429024" cy="271464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 flipH="1">
            <a:off x="2285984" y="17859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flipH="1">
            <a:off x="4429124" y="328612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>
            <a:off x="3714744" y="4000504"/>
            <a:ext cx="142873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3071802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8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86776" y="192880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V="1">
            <a:off x="7643834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7000892" y="29289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H="1">
            <a:off x="7643834" y="3929066"/>
            <a:ext cx="142875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00892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57950" y="29289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57950" y="242886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00893" y="242886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62150" cy="92869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Фестиваль «Формула Пика»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862150" cy="49625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Все учащиеся с большим интересом познакомились с презентацией,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научились пользоваться формулой Пика.</a:t>
            </a:r>
          </a:p>
        </p:txBody>
      </p:sp>
      <p:pic>
        <p:nvPicPr>
          <p:cNvPr id="36866" name="Picture 2" descr="C:\Documents and Settings\Tat'yana\Мои документы\Мои рисунки\DSCN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071810"/>
            <a:ext cx="3714776" cy="3500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6867" name="Picture 3" descr="C:\Documents and Settings\Tat'yana\Мои документы\Мои рисунки\DSCN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71810"/>
            <a:ext cx="4000528" cy="3500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11429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Фестиваль «Формула Пика»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8072462" cy="52482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За 30 минут практической работы  учащиеся     выполнили большое количество заданий.</a:t>
            </a:r>
          </a:p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Documents and Settings\Tat'yana\Мои документы\Мои рисунки\DSCN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3786214" cy="3571900"/>
          </a:xfrm>
          <a:prstGeom prst="rect">
            <a:avLst/>
          </a:prstGeom>
          <a:noFill/>
        </p:spPr>
      </p:pic>
      <p:pic>
        <p:nvPicPr>
          <p:cNvPr id="36867" name="Picture 3" descr="C:\Documents and Settings\Tat'yana\Мои документы\Мои рисунки\DSCN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71810"/>
            <a:ext cx="3929090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428868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Мы помогли им в подготовке к ЕГЭ и ОГЭ!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Фестиваль «Формула Пика»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719274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Каждый участник фестиваля получил в подарок памятку </a:t>
            </a:r>
            <a:r>
              <a:rPr lang="ru-RU" sz="3600" b="1" dirty="0" smtClean="0">
                <a:solidFill>
                  <a:srgbClr val="FF0000"/>
                </a:solidFill>
              </a:rPr>
              <a:t>«Теорема Пика».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7042" name="Picture 2" descr="C:\Documents and Settings\Tat'yana\Мои документы\Мои рисунки\DSCN1096.jpg"/>
          <p:cNvPicPr>
            <a:picLocks noChangeAspect="1" noChangeArrowheads="1"/>
          </p:cNvPicPr>
          <p:nvPr/>
        </p:nvPicPr>
        <p:blipFill>
          <a:blip r:embed="rId2" cstate="print"/>
          <a:srcRect t="24948" r="12303"/>
          <a:stretch>
            <a:fillRect/>
          </a:stretch>
        </p:blipFill>
        <p:spPr bwMode="auto">
          <a:xfrm>
            <a:off x="1000100" y="2786057"/>
            <a:ext cx="4572032" cy="3786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7043" name="Picture 3" descr="C:\Documents and Settings\Tat'yana\Мои документы\Мои рисунки\DSCN1098.jpg"/>
          <p:cNvPicPr>
            <a:picLocks noChangeAspect="1" noChangeArrowheads="1"/>
          </p:cNvPicPr>
          <p:nvPr/>
        </p:nvPicPr>
        <p:blipFill>
          <a:blip r:embed="rId3" cstate="print"/>
          <a:srcRect l="15635" t="19822" r="16917" b="17088"/>
          <a:stretch>
            <a:fillRect/>
          </a:stretch>
        </p:blipFill>
        <p:spPr bwMode="auto">
          <a:xfrm>
            <a:off x="5786446" y="2786058"/>
            <a:ext cx="314327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1538" y="1357298"/>
            <a:ext cx="7862150" cy="528641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Вопрос №1: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Формула Пика – это рациональный способ вычисления площади многоугольника?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«Да»  - 100%  учащихся.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Вопрос №2: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Вы пользуетесь формулой Пика?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«Да» – 100% учащихся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9286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Результаты опроса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071538" y="928669"/>
            <a:ext cx="78581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cs typeface="+mn-cs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Цель исследования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+mn-cs"/>
              </a:rPr>
              <a:t>1.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Изучение </a:t>
            </a:r>
            <a:r>
              <a:rPr lang="ru-RU" b="1" smtClean="0">
                <a:solidFill>
                  <a:schemeClr val="accent5"/>
                </a:solidFill>
                <a:latin typeface="Times New Roman" pitchFamily="18" charset="0"/>
              </a:rPr>
              <a:t>формулы Пика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2. Расширение знаний о многообразии задач на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клетчатой 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бумаге, </a:t>
            </a:r>
            <a:endParaRPr lang="ru-RU" b="1" dirty="0" smtClean="0">
              <a:solidFill>
                <a:schemeClr val="accent5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о 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приёмах и методах решения этих задач.</a:t>
            </a:r>
          </a:p>
          <a:p>
            <a:pPr>
              <a:defRPr/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Задачи:</a:t>
            </a:r>
          </a:p>
          <a:p>
            <a:pPr marL="342900" indent="-342900"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1.Отобрать материал для исследования, выбрать главную, интересную, понятную информацию</a:t>
            </a: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2.Проанализировать и систематизировать полученную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информацию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</a:rPr>
              <a:t>3.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Создать 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электронную презентацию работы для представления собранного материала одноклассникам</a:t>
            </a: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4.Сделать выводы по результатам работы.</a:t>
            </a: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5.Подобрать наиболее интересные, наглядные примеры.</a:t>
            </a:r>
          </a:p>
          <a:p>
            <a:pPr>
              <a:defRPr/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Методы исследования: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+mn-cs"/>
              </a:rPr>
              <a:t>1. 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Моделирование</a:t>
            </a: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2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. Построение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3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. Анализ 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и классификация информации</a:t>
            </a: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4. Сравнение, обобщение</a:t>
            </a:r>
          </a:p>
          <a:p>
            <a:pPr>
              <a:defRPr/>
            </a:pP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5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. Изучение 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+mn-cs"/>
              </a:rPr>
              <a:t>литературных и Интернет-ресурсов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Цели и задачи проекта: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72726" y="3071810"/>
            <a:ext cx="785818" cy="1714512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" name="Picture 8" descr="C:\Documents and Settings\Tat'yana\Рабочий стол\ученик на книгах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786322"/>
            <a:ext cx="221457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9397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Интернет – презентация.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Учительский сайт Могутова Т.М.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Редактировать</a:t>
            </a:r>
            <a:r>
              <a:rPr lang="ru-RU" dirty="0" err="1" smtClean="0">
                <a:latin typeface="Arial" pitchFamily="34" charset="0"/>
                <a:cs typeface="Arial" pitchFamily="34" charset="0"/>
                <a:hlinkClick r:id="rId2"/>
              </a:rPr>
              <a:t>Удалить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Презентация по математике на тему "Формула Пика"Математика | Презентации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09.12.2014 | Просмотров: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264</a:t>
            </a:r>
          </a:p>
          <a:p>
            <a:pPr latinLnBrk="1"/>
            <a:r>
              <a:rPr lang="ru-RU" dirty="0" smtClean="0">
                <a:latin typeface="Arial" pitchFamily="34" charset="0"/>
                <a:cs typeface="Arial" pitchFamily="34" charset="0"/>
              </a:rPr>
              <a:t>Презентация  проекта по теме "Формула </a:t>
            </a:r>
          </a:p>
          <a:p>
            <a:pPr latinLnBrk="1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Пика". В презентации рассматривается вопрос о применении формулы Пика к вычислению площади фигур, изображенных на бумаге в клетку.  Цели исследования: изучении формулы Пика расширении знаний 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нахож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  <a:hlinkClick r:id="rId3" tooltip="Скачать материал"/>
              </a:rPr>
              <a:t>скачать материал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Интернет - презентация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1959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Презентация по математике "Формула Пика"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11.01.2015 | Математика | Презентации | Просмотров: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219 |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Презентация  проекта по теме "Формула Пика". В презентации рассматривается вопрос о применении формулы Пика к вычислению площади фигур, изображенных на бумаге в клетку. 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Цели исследования: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изучении формулы Пика</a:t>
            </a:r>
          </a:p>
          <a:p>
            <a:pPr lvl="0"/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расширении знаний о </a:t>
            </a:r>
            <a:r>
              <a:rPr lang="ru-RU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нахожении</a:t>
            </a:r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площадей фигур, </a:t>
            </a:r>
            <a:r>
              <a:rPr lang="ru-RU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изображенних</a:t>
            </a:r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на "клетчатой" бумаге. 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 презентации рассматривается Формула Пика, подробно подобран материал, позволяющий хорошо разобраться в данном материале.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Несколько слайдов помогут, как правильно находить узды решетки, как внутри фигуры, так и на ее границе.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Рассматриваются примеры нахождения площади по этой формуле.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121442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Альбом «Формула Пика»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7045" name="Picture 5" descr="C:\Documents and Settings\Tat'yana\Мои документы\Мои рисунки\DSCN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85818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работы: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214422"/>
            <a:ext cx="7790712" cy="54292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процессе работы над проектом изучили справочную, научно-популярную литературу по теме исследования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 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Изучили теорему Пика, научились находить площади фигур, изображенных на бумаге в клетку просто и рационально.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Расширили свои  знания </a:t>
            </a:r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о решении задач на клетчатой бумаге, определили для себя классификацию исследуемых задач, убедились в их многообразии.  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Провели для учащихся 9 – 11 фестиваль «Формула Пика», </a:t>
            </a:r>
            <a:r>
              <a:rPr lang="ru-RU" sz="2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научили их находить площадь, использую эту  формулу. Подобрали много интересных примеров.</a:t>
            </a:r>
            <a:endParaRPr lang="ru-RU" sz="20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Создали электронную презентацию </a:t>
            </a:r>
            <a:r>
              <a:rPr lang="ru-RU" sz="2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 помощь своим ровесникам.</a:t>
            </a:r>
            <a:endParaRPr lang="ru-RU" sz="20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Оформили альбом « Формула Пика», </a:t>
            </a:r>
            <a:r>
              <a:rPr lang="ru-RU" sz="2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который постоянно используют учащиеся школы.</a:t>
            </a:r>
            <a:endParaRPr lang="ru-RU" sz="20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Литература.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1.Жарковская Н. М., Рисс Е. А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 Геометрия клетчатой бумаги. Формула Пика // Математика, 2009, № 17, с. 24-25.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2.Задачи открытого банка заданий по математике ФИПИ, 2014 – 2015г.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3.В.В.Вавилов, А.В.Устинов .Многоугольники на решетках.М.МЦНМО,2006.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4.Мтематические этюды. </a:t>
            </a:r>
            <a:r>
              <a:rPr lang="ru-RU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  <a:hlinkClick r:id="rId2"/>
              </a:rPr>
              <a:t>etudes.ru</a:t>
            </a:r>
            <a:endParaRPr lang="ru-RU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5.Л.С.Атанасян, В.Ф. Бутузов, С.Б.Кадомцев и др.Геометрия .7-9 </a:t>
            </a:r>
            <a:r>
              <a:rPr lang="ru-RU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классы.М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 Просвещение ,2010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36866" name="Picture 2" descr="C:\Documents and Settings\Tat'yana\Рабочий стол\ученик на книгах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0"/>
            <a:ext cx="464347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Георг   Пик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500174"/>
            <a:ext cx="3790184" cy="51435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accent5"/>
                </a:solidFill>
              </a:rPr>
              <a:t>Пик поступил в университет  в Вене в 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1875 году.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Свою первую работу 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опубликовал в 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возрасте 17 лет.</a:t>
            </a:r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Круг его математических интересов был чрезвычайно широк.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 его работ 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посвящены многим разделам математики, таким как: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линейная алгебра, интегральное исчисление, геометрия, функциональный анализ, теория потенциала.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6" name="Picture 5" descr="GeorgPick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378621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8586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Теорема Пика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285860"/>
            <a:ext cx="7790712" cy="53578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3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buNone/>
            </a:pPr>
            <a:r>
              <a:rPr lang="ru-RU" sz="3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Теорема появилась в сборнике работ Пика </a:t>
            </a:r>
          </a:p>
          <a:p>
            <a:pPr algn="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1899 году.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Теорема привлекла довольно большое внимание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и начала вызывать восхищение своей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простотой и элегантностью</a:t>
            </a:r>
          </a:p>
          <a:p>
            <a:pPr algn="ctr">
              <a:buNone/>
            </a:pPr>
            <a:endParaRPr lang="ru-RU" sz="4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Documents and Settings\Tat'yana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1785950" cy="22145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Решение заданий ЕГЭ.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8001056" cy="528641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5200" b="1" dirty="0" smtClean="0">
                <a:solidFill>
                  <a:srgbClr val="FF0000"/>
                </a:solidFill>
                <a:cs typeface="Times New Roman" pitchFamily="18" charset="0"/>
              </a:rPr>
              <a:t>Формула Пика</a:t>
            </a:r>
            <a:r>
              <a:rPr lang="ru-RU" sz="4000" b="1" dirty="0" smtClean="0">
                <a:cs typeface="Times New Roman" pitchFamily="18" charset="0"/>
              </a:rPr>
              <a:t>, </a:t>
            </a:r>
          </a:p>
          <a:p>
            <a:pPr algn="r">
              <a:buNone/>
            </a:pPr>
            <a:r>
              <a:rPr lang="ru-RU" sz="4200" b="1" dirty="0" smtClean="0">
                <a:cs typeface="Times New Roman" pitchFamily="18" charset="0"/>
              </a:rPr>
              <a:t>формула вычисления </a:t>
            </a:r>
          </a:p>
          <a:p>
            <a:pPr algn="r">
              <a:buNone/>
            </a:pPr>
            <a:r>
              <a:rPr lang="ru-RU" sz="4200" b="1" dirty="0" smtClean="0">
                <a:cs typeface="Times New Roman" pitchFamily="18" charset="0"/>
              </a:rPr>
              <a:t>площади </a:t>
            </a:r>
          </a:p>
          <a:p>
            <a:pPr algn="r">
              <a:buNone/>
            </a:pPr>
            <a:r>
              <a:rPr lang="ru-RU" sz="4200" b="1" dirty="0" smtClean="0">
                <a:cs typeface="Times New Roman" pitchFamily="18" charset="0"/>
              </a:rPr>
              <a:t>многоугольников</a:t>
            </a:r>
            <a:r>
              <a:rPr lang="ru-RU" sz="3800" b="1" dirty="0" smtClean="0">
                <a:cs typeface="Times New Roman" pitchFamily="18" charset="0"/>
              </a:rPr>
              <a:t>,</a:t>
            </a:r>
            <a:endParaRPr lang="ru-RU" sz="3800" dirty="0" smtClean="0">
              <a:cs typeface="Times New Roman" pitchFamily="18" charset="0"/>
            </a:endParaRPr>
          </a:p>
          <a:p>
            <a:pPr algn="r" eaLnBrk="0" hangingPunct="0">
              <a:buNone/>
            </a:pPr>
            <a:endParaRPr lang="ru-RU" sz="35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 eaLnBrk="0" hangingPunct="0">
              <a:buNone/>
            </a:pPr>
            <a:r>
              <a:rPr lang="ru-RU" sz="4200" b="1" dirty="0" smtClean="0">
                <a:solidFill>
                  <a:srgbClr val="00B050"/>
                </a:solidFill>
                <a:cs typeface="Times New Roman" pitchFamily="18" charset="0"/>
              </a:rPr>
              <a:t>полезна при решении заданий </a:t>
            </a:r>
            <a:r>
              <a:rPr lang="ru-RU" sz="38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</a:p>
          <a:p>
            <a:pPr algn="ctr" eaLnBrk="0" hangingPunct="0">
              <a:buNone/>
            </a:pPr>
            <a:r>
              <a:rPr lang="ru-RU" sz="4200" b="1" dirty="0" smtClean="0">
                <a:solidFill>
                  <a:srgbClr val="FF0000"/>
                </a:solidFill>
                <a:cs typeface="Times New Roman" pitchFamily="18" charset="0"/>
              </a:rPr>
              <a:t>ЕГЭ и ОГЭ.</a:t>
            </a:r>
            <a:r>
              <a:rPr lang="ru-RU" sz="38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algn="ctr" eaLnBrk="0" hangingPunct="0">
              <a:buNone/>
            </a:pPr>
            <a:r>
              <a:rPr lang="ru-RU" sz="4700" b="1" dirty="0" smtClean="0">
                <a:solidFill>
                  <a:srgbClr val="00B050"/>
                </a:solidFill>
                <a:cs typeface="Times New Roman" pitchFamily="18" charset="0"/>
              </a:rPr>
              <a:t>Формула Пика  — </a:t>
            </a:r>
          </a:p>
          <a:p>
            <a:pPr algn="ctr" eaLnBrk="0" hangingPunct="0">
              <a:buNone/>
            </a:pPr>
            <a:r>
              <a:rPr lang="ru-RU" sz="3800" b="1" dirty="0" smtClean="0">
                <a:cs typeface="Times New Roman" pitchFamily="18" charset="0"/>
              </a:rPr>
              <a:t>классический результат </a:t>
            </a:r>
            <a:r>
              <a:rPr lang="ru-RU" sz="4200" b="1" dirty="0" smtClean="0">
                <a:solidFill>
                  <a:srgbClr val="C00000"/>
                </a:solidFill>
                <a:cs typeface="Times New Roman" pitchFamily="18" charset="0"/>
              </a:rPr>
              <a:t>комбинаторной геометрии и </a:t>
            </a:r>
            <a:r>
              <a:rPr lang="ru-RU" sz="4200" b="1" dirty="0" smtClean="0">
                <a:solidFill>
                  <a:srgbClr val="00B050"/>
                </a:solidFill>
                <a:cs typeface="Times New Roman" pitchFamily="18" charset="0"/>
              </a:rPr>
              <a:t>геометрии чисел.</a:t>
            </a:r>
          </a:p>
          <a:p>
            <a:pPr eaLnBrk="0" hangingPunct="0"/>
            <a:endParaRPr lang="ru-RU" dirty="0">
              <a:cs typeface="Times New Roman" pitchFamily="18" charset="0"/>
            </a:endParaRPr>
          </a:p>
        </p:txBody>
      </p:sp>
      <p:pic>
        <p:nvPicPr>
          <p:cNvPr id="15361" name="Picture 1" descr="C:\Documents and Settings\Tat'yana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300039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07157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Теорема Пика.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51959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теореме Пика площадь многоугольника равна: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 : 2 + В – 1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где</a:t>
            </a:r>
            <a:endParaRPr lang="ru-RU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 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число узлов решетки на границе многоугольника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 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число узлов решетки внутри многоугольника.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at'yana\Рабочий стол\Пика\пи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7643866" cy="47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19274" cy="107157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Вычисление узлов.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292732" y="-2755610"/>
            <a:ext cx="7498080" cy="89325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2058</TotalTime>
  <Words>1274</Words>
  <Application>Microsoft Office PowerPoint</Application>
  <PresentationFormat>Экран (4:3)</PresentationFormat>
  <Paragraphs>289</Paragraphs>
  <Slides>45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Солнцестояние</vt:lpstr>
      <vt:lpstr>Документ</vt:lpstr>
      <vt:lpstr>Формула</vt:lpstr>
      <vt:lpstr>МКОУ «Захаровская СОШ» Клетского муниципального  района Волгоградской области</vt:lpstr>
      <vt:lpstr>Девиз проекта</vt:lpstr>
      <vt:lpstr>Актуализация проекта:</vt:lpstr>
      <vt:lpstr>Цели и задачи проекта:</vt:lpstr>
      <vt:lpstr>Георг   Пик </vt:lpstr>
      <vt:lpstr>Теорема Пика</vt:lpstr>
      <vt:lpstr>Решение заданий ЕГЭ.</vt:lpstr>
      <vt:lpstr>Теорема Пика.</vt:lpstr>
      <vt:lpstr>Вычисление узлов.</vt:lpstr>
      <vt:lpstr>Вычисление узлов.</vt:lpstr>
      <vt:lpstr>Вычисление узлов</vt:lpstr>
      <vt:lpstr>Вычисление узлов</vt:lpstr>
      <vt:lpstr>Вычисление узлов</vt:lpstr>
      <vt:lpstr>Вычисление узлов</vt:lpstr>
      <vt:lpstr>Пример №1</vt:lpstr>
      <vt:lpstr>Пример  №2</vt:lpstr>
      <vt:lpstr>Пример №3</vt:lpstr>
      <vt:lpstr>Пример №4</vt:lpstr>
      <vt:lpstr>Пример №5</vt:lpstr>
      <vt:lpstr>Наша цель:</vt:lpstr>
      <vt:lpstr>Г = 3, В = 6         S = Г: 2 + В – 1 S =  3:2 + 6 – 1 = 6,5</vt:lpstr>
      <vt:lpstr>S = 15 – 3 – 3 – 2,5 = 6,5 S = 3:2 + 6  - 1= 6,5</vt:lpstr>
      <vt:lpstr>Г = 4, В = 9      S = Г:2 + В – 1 S = 4:2 + 9 – 1 = 10</vt:lpstr>
      <vt:lpstr>S = 20 - 2 - 3 – 1- 1,5 – 2,5 = 10 S = 4:2 + 9 – 1 = 10</vt:lpstr>
      <vt:lpstr>Г = 5, В = 6          S = Г:2 + В – 1 S = 5:2 + 6 – 1 = 7,5</vt:lpstr>
      <vt:lpstr>S = 20 – 2 - 1 - 2 - 1 - 1 – 2,5 - 3= 7,5 S = 5:2 + 6 – 1 = 7,5</vt:lpstr>
      <vt:lpstr>Подумай и сравни!</vt:lpstr>
      <vt:lpstr>Быстро и легко!</vt:lpstr>
      <vt:lpstr>Сделай вывод!</vt:lpstr>
      <vt:lpstr>Г = 16   В = 4       S = Г : 2 + В - 1 S = 16 : 2 + 4 – 1 = 11</vt:lpstr>
      <vt:lpstr>Вычислите  площадь!</vt:lpstr>
      <vt:lpstr>Вычислите  площадь! S = Г : 2 + В - 1 </vt:lpstr>
      <vt:lpstr>Вывод:</vt:lpstr>
      <vt:lpstr>Задание ЕГЭ – 2015.</vt:lpstr>
      <vt:lpstr>Задания ЕГЭ - 2015</vt:lpstr>
      <vt:lpstr>Фестиваль «Формула Пика»</vt:lpstr>
      <vt:lpstr>Фестиваль «Формула Пика»</vt:lpstr>
      <vt:lpstr>Фестиваль «Формула Пика»</vt:lpstr>
      <vt:lpstr>Результаты опроса</vt:lpstr>
      <vt:lpstr>Интернет – презентация.</vt:lpstr>
      <vt:lpstr>Интернет - презентация</vt:lpstr>
      <vt:lpstr>Альбом «Формула Пика»</vt:lpstr>
      <vt:lpstr>Результаты работы:</vt:lpstr>
      <vt:lpstr>Литература.</vt:lpstr>
      <vt:lpstr>Спасибо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«Захаровская СОШ»Клетского района Волгоградской области</dc:title>
  <dc:creator>Татьяна</dc:creator>
  <cp:lastModifiedBy>11</cp:lastModifiedBy>
  <cp:revision>218</cp:revision>
  <dcterms:created xsi:type="dcterms:W3CDTF">2014-12-07T10:26:38Z</dcterms:created>
  <dcterms:modified xsi:type="dcterms:W3CDTF">2015-10-08T17:49:43Z</dcterms:modified>
</cp:coreProperties>
</file>