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05" r:id="rId2"/>
    <p:sldId id="281" r:id="rId3"/>
    <p:sldId id="306" r:id="rId4"/>
    <p:sldId id="256" r:id="rId5"/>
    <p:sldId id="292" r:id="rId6"/>
    <p:sldId id="301" r:id="rId7"/>
    <p:sldId id="294" r:id="rId8"/>
    <p:sldId id="295" r:id="rId9"/>
    <p:sldId id="298" r:id="rId10"/>
    <p:sldId id="296" r:id="rId11"/>
    <p:sldId id="299" r:id="rId12"/>
    <p:sldId id="300" r:id="rId13"/>
    <p:sldId id="302" r:id="rId14"/>
    <p:sldId id="303" r:id="rId15"/>
    <p:sldId id="304" r:id="rId16"/>
    <p:sldId id="284" r:id="rId17"/>
    <p:sldId id="289" r:id="rId18"/>
    <p:sldId id="309" r:id="rId19"/>
    <p:sldId id="278" r:id="rId20"/>
    <p:sldId id="308" r:id="rId21"/>
    <p:sldId id="286" r:id="rId22"/>
    <p:sldId id="287" r:id="rId23"/>
    <p:sldId id="274" r:id="rId24"/>
    <p:sldId id="279" r:id="rId25"/>
    <p:sldId id="311" r:id="rId26"/>
    <p:sldId id="312" r:id="rId27"/>
    <p:sldId id="313" r:id="rId28"/>
    <p:sldId id="314" r:id="rId29"/>
    <p:sldId id="315" r:id="rId30"/>
    <p:sldId id="316" r:id="rId31"/>
    <p:sldId id="275" r:id="rId32"/>
    <p:sldId id="277" r:id="rId33"/>
    <p:sldId id="307" r:id="rId34"/>
    <p:sldId id="276" r:id="rId35"/>
    <p:sldId id="297" r:id="rId36"/>
    <p:sldId id="310" r:id="rId37"/>
    <p:sldId id="317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ACD379"/>
    <a:srgbClr val="D37999"/>
    <a:srgbClr val="D60093"/>
    <a:srgbClr val="009200"/>
    <a:srgbClr val="FF3333"/>
    <a:srgbClr val="F36A03"/>
    <a:srgbClr val="6EB1DE"/>
    <a:srgbClr val="0099FF"/>
  </p:clrMru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4EA7A6-FC07-4AC0-B8E4-0E2BC79904FF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58D574-BA1C-4CE2-9B4C-E95801B58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58D574-BA1C-4CE2-9B4C-E95801B58DC0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9862A-375D-45D6-B228-62D7C06330D9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DE718-A7AD-40DE-BD77-F9FBEBC16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9862A-375D-45D6-B228-62D7C06330D9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DE718-A7AD-40DE-BD77-F9FBEBC16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9862A-375D-45D6-B228-62D7C06330D9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DE718-A7AD-40DE-BD77-F9FBEBC16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58F0737-B373-41D2-AA8D-0E76490151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82688" y="20177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1182688" y="4151313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35DFBF7-A49A-496E-8A34-32EC3B3CD6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9862A-375D-45D6-B228-62D7C06330D9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DE718-A7AD-40DE-BD77-F9FBEBC16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9862A-375D-45D6-B228-62D7C06330D9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DE718-A7AD-40DE-BD77-F9FBEBC16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9862A-375D-45D6-B228-62D7C06330D9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DE718-A7AD-40DE-BD77-F9FBEBC16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9862A-375D-45D6-B228-62D7C06330D9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DE718-A7AD-40DE-BD77-F9FBEBC16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9862A-375D-45D6-B228-62D7C06330D9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DE718-A7AD-40DE-BD77-F9FBEBC16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9862A-375D-45D6-B228-62D7C06330D9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DE718-A7AD-40DE-BD77-F9FBEBC16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9862A-375D-45D6-B228-62D7C06330D9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DE718-A7AD-40DE-BD77-F9FBEBC16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9862A-375D-45D6-B228-62D7C06330D9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DE718-A7AD-40DE-BD77-F9FBEBC16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ACD379"/>
            </a:gs>
            <a:gs pos="100000">
              <a:srgbClr val="00FF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9862A-375D-45D6-B228-62D7C06330D9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DE718-A7AD-40DE-BD77-F9FBEBC16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30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gif"/><Relationship Id="rId5" Type="http://schemas.openxmlformats.org/officeDocument/2006/relationships/image" Target="../media/image14.gif"/><Relationship Id="rId4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10.gif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0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36.gif"/><Relationship Id="rId7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5" Type="http://schemas.openxmlformats.org/officeDocument/2006/relationships/image" Target="../media/image38.gif"/><Relationship Id="rId4" Type="http://schemas.openxmlformats.org/officeDocument/2006/relationships/image" Target="../media/image37.gif"/><Relationship Id="rId9" Type="http://schemas.openxmlformats.org/officeDocument/2006/relationships/image" Target="../media/image4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43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Temp\606110\&#1055;&#1088;&#1077;&#1079;&#1077;&#1085;&#1090;&#1072;&#1094;&#1080;&#1103;\&#1075;&#1086;&#1083;&#1086;&#1074;&#1072;&#1084;&#1080;%20&#1087;&#1086;&#1082;&#1080;&#1074;&#1072;&#1077;&#1084;.mp3" TargetMode="External"/><Relationship Id="rId6" Type="http://schemas.openxmlformats.org/officeDocument/2006/relationships/image" Target="../media/image48.gif"/><Relationship Id="rId5" Type="http://schemas.openxmlformats.org/officeDocument/2006/relationships/image" Target="../media/image47.gif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file:///D:\!!!Festival\Temp\606110\&#1055;&#1088;&#1077;&#1079;&#1077;&#1085;&#1090;&#1072;&#1094;&#1080;&#1103;\&#1056;&#1072;&#1076;&#1080;&#1086;&#1085;&#1103;&#1085;&#1103;-&#1074;&#1099;&#1087;&#1091;&#1089;&#1082;-8-&#1042;&#1086;&#1083;&#1096;&#1077;&#1073;&#1085;&#1099;&#1077;-&#1089;&#1083;&#1086;&#1074;&#1072;(muzofon.com).mp3" TargetMode="External"/><Relationship Id="rId1" Type="http://schemas.openxmlformats.org/officeDocument/2006/relationships/audio" Target="../media/audio2.wav"/><Relationship Id="rId5" Type="http://schemas.openxmlformats.org/officeDocument/2006/relationships/image" Target="../media/image45.png"/><Relationship Id="rId4" Type="http://schemas.openxmlformats.org/officeDocument/2006/relationships/image" Target="../media/image5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gif"/><Relationship Id="rId5" Type="http://schemas.openxmlformats.org/officeDocument/2006/relationships/image" Target="../media/image26.gif"/><Relationship Id="rId4" Type="http://schemas.openxmlformats.org/officeDocument/2006/relationships/image" Target="../media/image5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.wav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.wav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!!!Festival\Temp\606110\&#1055;&#1088;&#1077;&#1079;&#1077;&#1085;&#1090;&#1072;&#1094;&#1080;&#1103;\&#1051;&#1100;&#1074;&#1077;&#1085;&#1086;&#1082;%20&#1080;%20&#1095;&#1077;&#1088;&#1077;&#1087;&#1072;&#1093;&#1072;.wmv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Temp\606110\&#1055;&#1088;&#1077;&#1079;&#1077;&#1085;&#1090;&#1072;&#1094;&#1080;&#1103;\Vospi-Pi-Pi-Pitanie.mp3" TargetMode="Externa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image" Target="../media/image67.gif"/><Relationship Id="rId3" Type="http://schemas.openxmlformats.org/officeDocument/2006/relationships/slide" Target="slide26.xml"/><Relationship Id="rId7" Type="http://schemas.openxmlformats.org/officeDocument/2006/relationships/slide" Target="slide28.xml"/><Relationship Id="rId12" Type="http://schemas.openxmlformats.org/officeDocument/2006/relationships/image" Target="../media/image66.gif"/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2.xml"/><Relationship Id="rId6" Type="http://schemas.openxmlformats.org/officeDocument/2006/relationships/slide" Target="slide30.xml"/><Relationship Id="rId11" Type="http://schemas.openxmlformats.org/officeDocument/2006/relationships/image" Target="../media/image65.gif"/><Relationship Id="rId5" Type="http://schemas.openxmlformats.org/officeDocument/2006/relationships/slide" Target="slide27.xml"/><Relationship Id="rId15" Type="http://schemas.openxmlformats.org/officeDocument/2006/relationships/image" Target="../media/image68.jpeg"/><Relationship Id="rId10" Type="http://schemas.openxmlformats.org/officeDocument/2006/relationships/image" Target="../media/image64.gif"/><Relationship Id="rId4" Type="http://schemas.openxmlformats.org/officeDocument/2006/relationships/image" Target="../media/image62.jpeg"/><Relationship Id="rId9" Type="http://schemas.openxmlformats.org/officeDocument/2006/relationships/image" Target="../media/image63.gif"/><Relationship Id="rId14" Type="http://schemas.openxmlformats.org/officeDocument/2006/relationships/slide" Target="slide3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7" Type="http://schemas.openxmlformats.org/officeDocument/2006/relationships/image" Target="../media/image68.jpeg"/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5" Type="http://schemas.openxmlformats.org/officeDocument/2006/relationships/image" Target="../media/image74.png"/><Relationship Id="rId4" Type="http://schemas.openxmlformats.org/officeDocument/2006/relationships/image" Target="../media/image7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68.jpeg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slide" Target="slide25.xml"/><Relationship Id="rId4" Type="http://schemas.openxmlformats.org/officeDocument/2006/relationships/image" Target="../media/image7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D:\!!!Festival\Temp\606110\&#1055;&#1088;&#1077;&#1079;&#1077;&#1085;&#1090;&#1072;&#1094;&#1080;&#1103;\pesnja_kota_leopolda.mp3" TargetMode="External"/><Relationship Id="rId5" Type="http://schemas.openxmlformats.org/officeDocument/2006/relationships/image" Target="../media/image79.gif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Temp\606110\&#1055;&#1088;&#1077;&#1079;&#1077;&#1085;&#1090;&#1072;&#1094;&#1080;&#1103;\&#1044;&#1077;&#1090;&#1089;&#1082;&#1080;&#1077;_&#1055;&#1077;&#1089;&#1085;&#1080;_-_&#1044;&#1086;&#1088;&#1086;&#1075;&#1072;_&#1044;&#1086;&#1073;&#1088;&#1072;.mp3" TargetMode="External"/><Relationship Id="rId6" Type="http://schemas.openxmlformats.org/officeDocument/2006/relationships/image" Target="../media/image88.gif"/><Relationship Id="rId5" Type="http://schemas.openxmlformats.org/officeDocument/2006/relationships/image" Target="../media/image87.gif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smiles.rcmir.com/smile.bereich0_128_510.html" TargetMode="External"/><Relationship Id="rId3" Type="http://schemas.openxmlformats.org/officeDocument/2006/relationships/hyperlink" Target="http://viki.rdf.ru/item/1670/" TargetMode="External"/><Relationship Id="rId7" Type="http://schemas.openxmlformats.org/officeDocument/2006/relationships/hyperlink" Target="http://smajliki.ru/smilies-128.html?start=0" TargetMode="External"/><Relationship Id="rId12" Type="http://schemas.openxmlformats.org/officeDocument/2006/relationships/hyperlink" Target="http://www.mp3baza.net/mp3/Detskie_pesni/" TargetMode="External"/><Relationship Id="rId2" Type="http://schemas.openxmlformats.org/officeDocument/2006/relationships/hyperlink" Target="http://www.rumadet.de/index.php?option=com_content&amp;view=article&amp;id=170&amp;Itemid=9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hildish.fome.ru/ras-1-109.html" TargetMode="External"/><Relationship Id="rId11" Type="http://schemas.openxmlformats.org/officeDocument/2006/relationships/hyperlink" Target="http://www.liveinternet.ru/users/3249434/post108590753/" TargetMode="External"/><Relationship Id="rId5" Type="http://schemas.openxmlformats.org/officeDocument/2006/relationships/hyperlink" Target="http://www.youtube.com/watch?v=fMTwP7Lb1i4" TargetMode="External"/><Relationship Id="rId10" Type="http://schemas.openxmlformats.org/officeDocument/2006/relationships/hyperlink" Target="http://www.gifzona.com/i/hello/hello_5.htm" TargetMode="External"/><Relationship Id="rId4" Type="http://schemas.openxmlformats.org/officeDocument/2006/relationships/hyperlink" Target="http://viki.rdf.ru/item/678/" TargetMode="External"/><Relationship Id="rId9" Type="http://schemas.openxmlformats.org/officeDocument/2006/relationships/hyperlink" Target="http://bestgif.su/photo/dobryj_den/udachnogo_dnja/4-0-659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pictures.ucoz.ru/photo/detskie_kartinki/kartinka_na_1_sentjabrja_devochka_i_shhenok/3-0-1073" TargetMode="External"/><Relationship Id="rId3" Type="http://schemas.openxmlformats.org/officeDocument/2006/relationships/hyperlink" Target="http://poiskm.ru/artist/354284-Vospi-pi-pitanie" TargetMode="External"/><Relationship Id="rId7" Type="http://schemas.openxmlformats.org/officeDocument/2006/relationships/hyperlink" Target="http://umelitsa.ru/tags/%F4%EE%F2%EE%E8%EC%EF%E0%EA%F2/" TargetMode="External"/><Relationship Id="rId2" Type="http://schemas.openxmlformats.org/officeDocument/2006/relationships/hyperlink" Target="http://detkam.e-papa.ru/mp/18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hototimes.ru/image/5824986/" TargetMode="External"/><Relationship Id="rId5" Type="http://schemas.openxmlformats.org/officeDocument/2006/relationships/hyperlink" Target="http://muzofon.com/search/&#1056;&#1072;&#1076;&#1080;&#1086;&#1053;&#1103;&#1085;&#1103;/1/" TargetMode="External"/><Relationship Id="rId10" Type="http://schemas.openxmlformats.org/officeDocument/2006/relationships/hyperlink" Target="http://clubs.ya.ru/4611686018427396251/posts.xml?tb=20&amp;tag=2453458" TargetMode="External"/><Relationship Id="rId4" Type="http://schemas.openxmlformats.org/officeDocument/2006/relationships/hyperlink" Target="http://forchel.ru/7422-uroki-vezhlivosti-vezhlivye-slova.html" TargetMode="External"/><Relationship Id="rId9" Type="http://schemas.openxmlformats.org/officeDocument/2006/relationships/hyperlink" Target="http://fotoramochki.com/clipart-ludi.html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6.xml"/><Relationship Id="rId3" Type="http://schemas.openxmlformats.org/officeDocument/2006/relationships/image" Target="../media/image8.gif"/><Relationship Id="rId7" Type="http://schemas.openxmlformats.org/officeDocument/2006/relationships/slide" Target="slide13.xml"/><Relationship Id="rId12" Type="http://schemas.openxmlformats.org/officeDocument/2006/relationships/slide" Target="slide8.xml"/><Relationship Id="rId17" Type="http://schemas.openxmlformats.org/officeDocument/2006/relationships/image" Target="../media/image10.gif"/><Relationship Id="rId2" Type="http://schemas.openxmlformats.org/officeDocument/2006/relationships/audio" Target="../media/audio1.wav"/><Relationship Id="rId16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5.xml"/><Relationship Id="rId11" Type="http://schemas.openxmlformats.org/officeDocument/2006/relationships/slide" Target="slide14.xml"/><Relationship Id="rId5" Type="http://schemas.openxmlformats.org/officeDocument/2006/relationships/slide" Target="slide9.xml"/><Relationship Id="rId15" Type="http://schemas.openxmlformats.org/officeDocument/2006/relationships/image" Target="../media/image9.gif"/><Relationship Id="rId10" Type="http://schemas.openxmlformats.org/officeDocument/2006/relationships/slide" Target="slide5.xml"/><Relationship Id="rId4" Type="http://schemas.openxmlformats.org/officeDocument/2006/relationships/slide" Target="slide10.xml"/><Relationship Id="rId9" Type="http://schemas.openxmlformats.org/officeDocument/2006/relationships/slide" Target="slide7.xml"/><Relationship Id="rId14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image" Target="../media/image14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image" Target="../media/image10.gif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23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2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0" y="642918"/>
            <a:ext cx="347402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неряшливость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642918"/>
            <a:ext cx="275218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доброта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1643050"/>
            <a:ext cx="275428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опрятность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1643050"/>
            <a:ext cx="299787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болтливость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86380" y="3714752"/>
            <a:ext cx="3084499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драчливость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2714620"/>
            <a:ext cx="2883033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вежливость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57752" y="2714620"/>
            <a:ext cx="388074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уважительность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57818" y="4786322"/>
            <a:ext cx="1502399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злоба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3714752"/>
            <a:ext cx="3904787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внимательность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85786" y="4714884"/>
            <a:ext cx="354719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приветливость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7586" name="Picture 2" descr="F:\Картинки\22150511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2580000">
            <a:off x="7797481" y="5713651"/>
            <a:ext cx="1224781" cy="839457"/>
          </a:xfrm>
          <a:prstGeom prst="rect">
            <a:avLst/>
          </a:prstGeom>
          <a:noFill/>
        </p:spPr>
      </p:pic>
      <p:pic>
        <p:nvPicPr>
          <p:cNvPr id="16" name="Picture 2" descr="F:\Картинки\22150511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8040000">
            <a:off x="7607818" y="215262"/>
            <a:ext cx="1404388" cy="96255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7 L -0.4493 -0.00231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7 L -0.4717 0.4099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" y="205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8" grpId="0"/>
      <p:bldP spid="8" grpId="1"/>
      <p:bldP spid="9" grpId="0"/>
      <p:bldP spid="9" grpId="1"/>
      <p:bldP spid="10" grpId="0"/>
      <p:bldP spid="11" grpId="0"/>
      <p:bldP spid="11" grpId="1"/>
      <p:bldP spid="12" grpId="0"/>
      <p:bldP spid="12" grpId="1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:\Картинки\285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6253162"/>
            <a:ext cx="1214414" cy="604838"/>
          </a:xfrm>
          <a:prstGeom prst="rect">
            <a:avLst/>
          </a:prstGeom>
          <a:noFill/>
        </p:spPr>
      </p:pic>
      <p:pic>
        <p:nvPicPr>
          <p:cNvPr id="30722" name="Picture 2" descr="F:\Картинки\47553959_ruth1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1285860"/>
            <a:ext cx="4391669" cy="379109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00298" y="5286388"/>
            <a:ext cx="38681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Пожалуйста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23" name="Picture 3" descr="F:\Картинки\bg43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14810" y="214290"/>
            <a:ext cx="952500" cy="1143000"/>
          </a:xfrm>
          <a:prstGeom prst="rect">
            <a:avLst/>
          </a:prstGeom>
          <a:noFill/>
        </p:spPr>
      </p:pic>
      <p:pic>
        <p:nvPicPr>
          <p:cNvPr id="30724" name="Picture 4" descr="F:\Картинки\607815457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927978">
            <a:off x="6442409" y="-194441"/>
            <a:ext cx="2558221" cy="2093918"/>
          </a:xfrm>
          <a:prstGeom prst="rect">
            <a:avLst/>
          </a:prstGeom>
          <a:noFill/>
        </p:spPr>
      </p:pic>
      <p:pic>
        <p:nvPicPr>
          <p:cNvPr id="30726" name="Picture 6" descr="F:\Картинки\butterfly_animated_wallot_ru%20(2)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4034290">
            <a:off x="512335" y="1655351"/>
            <a:ext cx="1466660" cy="146666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F:\Картинки\47553743_Si_parte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857232"/>
            <a:ext cx="3571900" cy="44334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57422" y="5357826"/>
            <a:ext cx="460882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встречи!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4" descr="F:\Картинки\285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29486" y="6253162"/>
            <a:ext cx="1814514" cy="604838"/>
          </a:xfrm>
          <a:prstGeom prst="rect">
            <a:avLst/>
          </a:prstGeom>
          <a:noFill/>
        </p:spPr>
      </p:pic>
      <p:pic>
        <p:nvPicPr>
          <p:cNvPr id="7" name="Picture 2" descr="F:\Картинки\167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298" y="0"/>
            <a:ext cx="2071702" cy="2120163"/>
          </a:xfrm>
          <a:prstGeom prst="rect">
            <a:avLst/>
          </a:prstGeom>
          <a:noFill/>
        </p:spPr>
      </p:pic>
      <p:pic>
        <p:nvPicPr>
          <p:cNvPr id="8" name="Picture 2" descr="F:\Картинки\bg29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0"/>
            <a:ext cx="2071702" cy="150019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mph" presetSubtype="0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" descr="F:\Картинки\6102283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0"/>
            <a:ext cx="1142976" cy="1928778"/>
          </a:xfrm>
          <a:prstGeom prst="rect">
            <a:avLst/>
          </a:prstGeom>
          <a:noFill/>
        </p:spPr>
      </p:pic>
      <p:pic>
        <p:nvPicPr>
          <p:cNvPr id="60418" name="Picture 2" descr="F:\Картинки\47553663_ruth1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642918"/>
            <a:ext cx="4857785" cy="46976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57356" y="5500702"/>
            <a:ext cx="532274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Будьте добры</a:t>
            </a:r>
            <a:endParaRPr lang="ru-RU" sz="6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" name="Picture 4" descr="F:\Картинки\285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29486" y="6253162"/>
            <a:ext cx="1814514" cy="604838"/>
          </a:xfrm>
          <a:prstGeom prst="rect">
            <a:avLst/>
          </a:prstGeom>
          <a:noFill/>
        </p:spPr>
      </p:pic>
      <p:pic>
        <p:nvPicPr>
          <p:cNvPr id="7" name="Picture 2" descr="F:\Картинки\1678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98894" y="1"/>
            <a:ext cx="1745105" cy="178592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F:\Картинки\47475860_baby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642918"/>
            <a:ext cx="4214842" cy="465931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71670" y="5500702"/>
            <a:ext cx="525175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мог бы ты…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4" descr="F:\Картинки\285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29486" y="6253162"/>
            <a:ext cx="1814514" cy="604838"/>
          </a:xfrm>
          <a:prstGeom prst="rect">
            <a:avLst/>
          </a:prstGeom>
          <a:noFill/>
        </p:spPr>
      </p:pic>
      <p:pic>
        <p:nvPicPr>
          <p:cNvPr id="7" name="Picture 2" descr="F:\Картинки\167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298" y="0"/>
            <a:ext cx="2071702" cy="212016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3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Картинки\2478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E3"/>
              </a:clrFrom>
              <a:clrTo>
                <a:srgbClr val="FFFFE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285728"/>
            <a:ext cx="4214843" cy="870161"/>
          </a:xfrm>
          <a:prstGeom prst="rect">
            <a:avLst/>
          </a:prstGeom>
          <a:noFill/>
        </p:spPr>
      </p:pic>
      <p:pic>
        <p:nvPicPr>
          <p:cNvPr id="1029" name="Picture 5" descr="F:\Картинки\9024884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00174"/>
            <a:ext cx="6051819" cy="3714776"/>
          </a:xfrm>
          <a:prstGeom prst="rect">
            <a:avLst/>
          </a:prstGeom>
          <a:noFill/>
        </p:spPr>
      </p:pic>
      <p:pic>
        <p:nvPicPr>
          <p:cNvPr id="1035" name="Picture 11" descr="F:\Картинки\76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67505" y="0"/>
            <a:ext cx="2376495" cy="2272415"/>
          </a:xfrm>
          <a:prstGeom prst="rect">
            <a:avLst/>
          </a:prstGeom>
          <a:noFill/>
        </p:spPr>
      </p:pic>
      <p:pic>
        <p:nvPicPr>
          <p:cNvPr id="1037" name="Picture 13" descr="F:\Картинки\018.gif"/>
          <p:cNvPicPr>
            <a:picLocks noChangeAspect="1" noChangeArrowheads="1" noCrop="1"/>
          </p:cNvPicPr>
          <p:nvPr/>
        </p:nvPicPr>
        <p:blipFill>
          <a:blip r:embed="rId6">
            <a:clrChange>
              <a:clrFrom>
                <a:srgbClr val="FDFDFC"/>
              </a:clrFrom>
              <a:clrTo>
                <a:srgbClr val="FDFD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48" y="3143248"/>
            <a:ext cx="3714752" cy="3714752"/>
          </a:xfrm>
          <a:prstGeom prst="rect">
            <a:avLst/>
          </a:prstGeom>
          <a:noFill/>
        </p:spPr>
      </p:pic>
      <p:sp>
        <p:nvSpPr>
          <p:cNvPr id="13" name="Овальная выноска 12"/>
          <p:cNvSpPr/>
          <p:nvPr/>
        </p:nvSpPr>
        <p:spPr>
          <a:xfrm>
            <a:off x="6000760" y="3143248"/>
            <a:ext cx="2714644" cy="1143008"/>
          </a:xfrm>
          <a:prstGeom prst="wedgeEllipse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429388" y="3214686"/>
            <a:ext cx="211455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Пока!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" name="Picture 4" descr="F:\Картинки\285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6253162"/>
            <a:ext cx="1814514" cy="604838"/>
          </a:xfrm>
          <a:prstGeom prst="rect">
            <a:avLst/>
          </a:prstGeom>
          <a:noFill/>
        </p:spPr>
      </p:pic>
      <p:pic>
        <p:nvPicPr>
          <p:cNvPr id="1038" name="Picture 14" descr="F:\Картинки\48309304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507861">
            <a:off x="5584721" y="346467"/>
            <a:ext cx="2857520" cy="297286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F:\Картинки\96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0"/>
            <a:ext cx="2286016" cy="2209815"/>
          </a:xfrm>
          <a:prstGeom prst="rect">
            <a:avLst/>
          </a:prstGeom>
          <a:noFill/>
        </p:spPr>
      </p:pic>
      <p:pic>
        <p:nvPicPr>
          <p:cNvPr id="2057" name="Picture 9" descr="F:\Картинки\47553729_ruth_18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08" y="1428736"/>
            <a:ext cx="4572032" cy="450799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643042" y="5429264"/>
            <a:ext cx="540507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свидания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9" name="Picture 11" descr="F:\Картинки\63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1785926"/>
            <a:ext cx="2500330" cy="461962"/>
          </a:xfrm>
          <a:prstGeom prst="rect">
            <a:avLst/>
          </a:prstGeom>
          <a:noFill/>
        </p:spPr>
      </p:pic>
      <p:pic>
        <p:nvPicPr>
          <p:cNvPr id="11" name="Picture 4" descr="F:\Картинки\285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29486" y="6253162"/>
            <a:ext cx="1814514" cy="60483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4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8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60" name="Group 36"/>
          <p:cNvGraphicFramePr>
            <a:graphicFrameLocks noGrp="1"/>
          </p:cNvGraphicFramePr>
          <p:nvPr/>
        </p:nvGraphicFramePr>
        <p:xfrm>
          <a:off x="357158" y="1714487"/>
          <a:ext cx="8569325" cy="4606929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819390"/>
                <a:gridCol w="2857520"/>
                <a:gridCol w="2892415"/>
              </a:tblGrid>
              <a:tr h="9057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Встреча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Прощание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Просьба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874101">
                <a:tc>
                  <a:txBody>
                    <a:bodyPr/>
                    <a:lstStyle/>
                    <a:p>
                      <a:pPr algn="just"/>
                      <a:r>
                        <a:rPr lang="ru-RU" sz="2800" b="1" dirty="0" smtClean="0"/>
                        <a:t>Здравствуйте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800" b="1" dirty="0" smtClean="0"/>
                        <a:t>До свидания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Не мог бы ты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997308">
                <a:tc>
                  <a:txBody>
                    <a:bodyPr/>
                    <a:lstStyle/>
                    <a:p>
                      <a:pPr algn="just"/>
                      <a:r>
                        <a:rPr lang="ru-RU" sz="2800" b="1" dirty="0" smtClean="0"/>
                        <a:t>Доброе утро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800" b="1" dirty="0" smtClean="0"/>
                        <a:t>Пока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Будьте добры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875766">
                <a:tc>
                  <a:txBody>
                    <a:bodyPr/>
                    <a:lstStyle/>
                    <a:p>
                      <a:pPr algn="just"/>
                      <a:r>
                        <a:rPr lang="ru-RU" sz="2800" b="1" dirty="0" smtClean="0"/>
                        <a:t>Привет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800" b="1" dirty="0" smtClean="0"/>
                        <a:t>До встречи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Извините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954019">
                <a:tc>
                  <a:txBody>
                    <a:bodyPr/>
                    <a:lstStyle/>
                    <a:p>
                      <a:pPr algn="just"/>
                      <a:r>
                        <a:rPr lang="ru-RU" sz="2800" b="1" dirty="0" smtClean="0"/>
                        <a:t>Добрый вечер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just"/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Пожалуйста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180261" name="WordArt 37"/>
          <p:cNvSpPr>
            <a:spLocks noChangeArrowheads="1" noChangeShapeType="1" noTextEdit="1"/>
          </p:cNvSpPr>
          <p:nvPr/>
        </p:nvSpPr>
        <p:spPr bwMode="auto">
          <a:xfrm>
            <a:off x="214282" y="285728"/>
            <a:ext cx="8569325" cy="12731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/>
              </a:rPr>
              <a:t>Словарик </a:t>
            </a:r>
            <a:r>
              <a:rPr lang="ru-RU" sz="3600" b="1" kern="1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/>
              </a:rPr>
              <a:t>вежливых </a:t>
            </a:r>
            <a:r>
              <a:rPr lang="ru-RU" sz="3600" b="1" kern="1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/>
              </a:rPr>
              <a:t>слов</a:t>
            </a:r>
            <a:endParaRPr lang="ru-RU" sz="3600" b="1" kern="1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/>
            </a:endParaRPr>
          </a:p>
        </p:txBody>
      </p:sp>
      <p:pic>
        <p:nvPicPr>
          <p:cNvPr id="38913" name="Picture 1" descr="F:\Картинки\2850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7686" y="5500702"/>
            <a:ext cx="385765" cy="64294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14678" y="5572140"/>
            <a:ext cx="2690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Всего хорошего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0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0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8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61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головами покивае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500098" y="357166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WordArt 9"/>
          <p:cNvSpPr>
            <a:spLocks noChangeArrowheads="1" noChangeShapeType="1" noTextEdit="1"/>
          </p:cNvSpPr>
          <p:nvPr/>
        </p:nvSpPr>
        <p:spPr bwMode="auto">
          <a:xfrm>
            <a:off x="1643042" y="428604"/>
            <a:ext cx="6072230" cy="785818"/>
          </a:xfrm>
          <a:custGeom>
            <a:avLst/>
            <a:gdLst>
              <a:gd name="connsiteX0" fmla="*/ 0 w 5761038"/>
              <a:gd name="connsiteY0" fmla="*/ 0 h 1368448"/>
              <a:gd name="connsiteX1" fmla="*/ 5761038 w 5761038"/>
              <a:gd name="connsiteY1" fmla="*/ 0 h 1368448"/>
              <a:gd name="connsiteX2" fmla="*/ 5761038 w 5761038"/>
              <a:gd name="connsiteY2" fmla="*/ 1368448 h 1368448"/>
              <a:gd name="connsiteX3" fmla="*/ 0 w 5761038"/>
              <a:gd name="connsiteY3" fmla="*/ 1368448 h 1368448"/>
              <a:gd name="connsiteX4" fmla="*/ 0 w 5761038"/>
              <a:gd name="connsiteY4" fmla="*/ 0 h 136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61038" h="1368448">
                <a:moveTo>
                  <a:pt x="0" y="0"/>
                </a:moveTo>
                <a:lnTo>
                  <a:pt x="5761038" y="0"/>
                </a:lnTo>
                <a:lnTo>
                  <a:pt x="5761038" y="1368448"/>
                </a:lnTo>
                <a:lnTo>
                  <a:pt x="0" y="1368448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none" fromWordArt="1">
            <a:prstTxWarp prst="textDeflateBottom">
              <a:avLst>
                <a:gd name="adj" fmla="val 99487"/>
              </a:avLst>
            </a:prstTxWarp>
          </a:bodyPr>
          <a:lstStyle/>
          <a:p>
            <a:pPr algn="ctr"/>
            <a:r>
              <a:rPr lang="ru-RU" sz="3600" b="1" kern="1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ФИЗКУЛЬТМИНУТКА</a:t>
            </a:r>
          </a:p>
        </p:txBody>
      </p:sp>
      <p:pic>
        <p:nvPicPr>
          <p:cNvPr id="1026" name="Picture 2" descr="F:\Зарядка\P101103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71670" y="2214554"/>
            <a:ext cx="4826086" cy="2786082"/>
          </a:xfrm>
          <a:prstGeom prst="rect">
            <a:avLst/>
          </a:prstGeom>
          <a:noFill/>
        </p:spPr>
      </p:pic>
      <p:pic>
        <p:nvPicPr>
          <p:cNvPr id="21506" name="Picture 2" descr="Анимашки Линии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5572140"/>
            <a:ext cx="3357586" cy="967910"/>
          </a:xfrm>
          <a:prstGeom prst="rect">
            <a:avLst/>
          </a:prstGeom>
          <a:noFill/>
        </p:spPr>
      </p:pic>
      <p:pic>
        <p:nvPicPr>
          <p:cNvPr id="21508" name="Picture 4" descr="Анимашки Спорт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4500570"/>
            <a:ext cx="1456930" cy="1786801"/>
          </a:xfrm>
          <a:prstGeom prst="rect">
            <a:avLst/>
          </a:prstGeom>
          <a:noFill/>
        </p:spPr>
      </p:pic>
      <p:pic>
        <p:nvPicPr>
          <p:cNvPr id="21510" name="Picture 6" descr="Анимашки Спорт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1000108"/>
            <a:ext cx="1357322" cy="1357322"/>
          </a:xfrm>
          <a:prstGeom prst="rect">
            <a:avLst/>
          </a:prstGeom>
          <a:noFill/>
        </p:spPr>
      </p:pic>
      <p:pic>
        <p:nvPicPr>
          <p:cNvPr id="13" name="Picture 4" descr="Анимашки Спорт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7572396" y="4499719"/>
            <a:ext cx="1456930" cy="1786801"/>
          </a:xfrm>
          <a:prstGeom prst="rect">
            <a:avLst/>
          </a:prstGeom>
          <a:noFill/>
        </p:spPr>
      </p:pic>
      <p:pic>
        <p:nvPicPr>
          <p:cNvPr id="14" name="Picture 6" descr="Анимашки Спорт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7429520" y="1000108"/>
            <a:ext cx="1357322" cy="135732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66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21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6627" grpId="0" animBg="1"/>
      <p:bldP spid="2662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Картинки\____________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4348" y="357166"/>
            <a:ext cx="750099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u="sng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Волшебные  </a:t>
            </a:r>
            <a:r>
              <a:rPr lang="ru-RU" sz="6600" b="1" u="sng" spc="50" dirty="0" smtClean="0">
                <a:ln w="11430"/>
                <a:solidFill>
                  <a:srgbClr val="FFFF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слова</a:t>
            </a:r>
            <a:endParaRPr lang="ru-RU" sz="6600" b="1" u="sng" cap="none" spc="50" dirty="0">
              <a:ln w="11430"/>
              <a:solidFill>
                <a:srgbClr val="FFFF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763378">
            <a:off x="195976" y="1942243"/>
            <a:ext cx="39786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до свидания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617081">
            <a:off x="6329161" y="2406694"/>
            <a:ext cx="252479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D6009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2786058"/>
            <a:ext cx="345261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простите</a:t>
            </a:r>
            <a:endParaRPr lang="ru-RU" sz="6600" b="1" cap="none" spc="0" dirty="0">
              <a:ln w="1905"/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1200576">
            <a:off x="276885" y="4317587"/>
            <a:ext cx="3802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пожалуйста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37609">
            <a:off x="4894913" y="4108973"/>
            <a:ext cx="421006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/>
                <a:solidFill>
                  <a:schemeClr val="accent6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здравствуйте</a:t>
            </a:r>
            <a:endParaRPr lang="ru-RU" sz="4800" b="1" cap="all" spc="0" dirty="0">
              <a:ln/>
              <a:solidFill>
                <a:schemeClr val="accent6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1" name="Picture 8" descr="blest41[1]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7974013" y="142852"/>
            <a:ext cx="1169987" cy="14414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5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750"/>
                            </p:stCondLst>
                            <p:childTnLst>
                              <p:par>
                                <p:cTn id="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Картинки\18111813.gif"/>
          <p:cNvPicPr>
            <a:picLocks noChangeAspect="1" noChangeArrowheads="1" noCrop="1"/>
          </p:cNvPicPr>
          <p:nvPr/>
        </p:nvPicPr>
        <p:blipFill>
          <a:blip r:embed="rId4">
            <a:lum bright="20000"/>
          </a:blip>
          <a:srcRect/>
          <a:stretch>
            <a:fillRect/>
          </a:stretch>
        </p:blipFill>
        <p:spPr bwMode="auto">
          <a:xfrm>
            <a:off x="0" y="-1"/>
            <a:ext cx="9144000" cy="7358091"/>
          </a:xfrm>
          <a:prstGeom prst="rect">
            <a:avLst/>
          </a:prstGeom>
          <a:noFill/>
        </p:spPr>
      </p:pic>
      <p:sp>
        <p:nvSpPr>
          <p:cNvPr id="107533" name="Rectangle 1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ru-RU" b="1">
                <a:solidFill>
                  <a:srgbClr val="9801FF"/>
                </a:solidFill>
                <a:latin typeface="a_Bremen" pitchFamily="82" charset="-52"/>
              </a:rPr>
              <a:t>Пословицы и поговорки</a:t>
            </a:r>
          </a:p>
        </p:txBody>
      </p:sp>
      <p:sp>
        <p:nvSpPr>
          <p:cNvPr id="107534" name="Rectangle 14"/>
          <p:cNvSpPr>
            <a:spLocks noGrp="1" noChangeArrowheads="1"/>
          </p:cNvSpPr>
          <p:nvPr>
            <p:ph type="body" sz="half" idx="1"/>
          </p:nvPr>
        </p:nvSpPr>
        <p:spPr>
          <a:xfrm>
            <a:off x="214282" y="1785927"/>
            <a:ext cx="5143536" cy="2071702"/>
          </a:xfrm>
        </p:spPr>
        <p:txBody>
          <a:bodyPr>
            <a:normAutofit/>
          </a:bodyPr>
          <a:lstStyle/>
          <a:p>
            <a:pPr marL="533400" indent="-533400">
              <a:lnSpc>
                <a:spcPct val="90000"/>
              </a:lnSpc>
              <a:buFontTx/>
              <a:buNone/>
            </a:pPr>
            <a:r>
              <a:rPr lang="ru-RU" b="1" dirty="0">
                <a:latin typeface="Times New Roman" pitchFamily="18" charset="0"/>
              </a:rPr>
              <a:t>1. </a:t>
            </a:r>
            <a:r>
              <a:rPr lang="ru-RU" b="1" dirty="0" smtClean="0">
                <a:latin typeface="Times New Roman" pitchFamily="18" charset="0"/>
              </a:rPr>
              <a:t>Вежливости открываются</a:t>
            </a:r>
            <a:endParaRPr lang="ru-RU" b="1" dirty="0">
              <a:latin typeface="Times New Roman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ru-RU" b="1" dirty="0" smtClean="0">
                <a:latin typeface="Times New Roman" pitchFamily="18" charset="0"/>
              </a:rPr>
              <a:t>2. Жизнь дана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ru-RU" b="1" dirty="0" smtClean="0">
                <a:latin typeface="Times New Roman" pitchFamily="18" charset="0"/>
              </a:rPr>
              <a:t>3. На добрый привет –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ru-RU" b="1" dirty="0" smtClean="0">
                <a:latin typeface="Times New Roman" pitchFamily="18" charset="0"/>
              </a:rPr>
              <a:t>4. Вежливое слово  дороже 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4500570"/>
            <a:ext cx="17363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все двери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0430" y="3929066"/>
            <a:ext cx="26859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на добрые дела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488" y="5357826"/>
            <a:ext cx="23298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добрый ответ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6512" y="4857760"/>
            <a:ext cx="1652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богатства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43042" y="4786322"/>
            <a:ext cx="579498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 cstate="email"/>
          <a:stretch>
            <a:fillRect/>
          </a:stretch>
        </p:blipFill>
        <p:spPr>
          <a:xfrm>
            <a:off x="9429784" y="6553200"/>
            <a:ext cx="304800" cy="304800"/>
          </a:xfrm>
          <a:prstGeom prst="rect">
            <a:avLst/>
          </a:prstGeom>
        </p:spPr>
      </p:pic>
      <p:pic>
        <p:nvPicPr>
          <p:cNvPr id="12" name="Радионяня-выпуск-8-Волшебные-слова(muzofon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email"/>
          <a:stretch>
            <a:fillRect/>
          </a:stretch>
        </p:blipFill>
        <p:spPr>
          <a:xfrm>
            <a:off x="9358346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46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4934 -0.393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-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691 -0.2476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1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44444E-6 L 0.1309 -0.3930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22222E-6 L -0.17535 -0.2465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" y="-12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47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" grpId="0"/>
      <p:bldP spid="8" grpId="0"/>
      <p:bldP spid="9" grpId="0"/>
      <p:bldP spid="10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571472" y="214291"/>
            <a:ext cx="7793037" cy="1071569"/>
          </a:xfrm>
        </p:spPr>
        <p:txBody>
          <a:bodyPr>
            <a:normAutofit fontScale="90000"/>
          </a:bodyPr>
          <a:lstStyle/>
          <a:p>
            <a:r>
              <a:rPr lang="ru-RU" sz="6600" b="1" dirty="0">
                <a:solidFill>
                  <a:schemeClr val="hlink"/>
                </a:solidFill>
              </a:rPr>
              <a:t>Запомните!!!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468313" y="4143375"/>
            <a:ext cx="8486775" cy="1989138"/>
          </a:xfrm>
        </p:spPr>
        <p:txBody>
          <a:bodyPr/>
          <a:lstStyle/>
          <a:p>
            <a:pPr>
              <a:buNone/>
            </a:pPr>
            <a:r>
              <a:rPr lang="ru-RU" sz="3600" b="1" smtClean="0">
                <a:solidFill>
                  <a:srgbClr val="FF3300"/>
                </a:solidFill>
                <a:latin typeface="Times New Roman" pitchFamily="18" charset="0"/>
              </a:rPr>
              <a:t>Воспитанность </a:t>
            </a:r>
            <a:r>
              <a:rPr lang="ru-RU" sz="3600" smtClean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ru-RU" sz="3600" dirty="0">
                <a:solidFill>
                  <a:srgbClr val="3333CC"/>
                </a:solidFill>
                <a:latin typeface="Times New Roman" pitchFamily="18" charset="0"/>
              </a:rPr>
              <a:t>- это умение вести себя так, чтобы другим было приятно с тобой общаться.</a:t>
            </a: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827088" y="609600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endParaRPr lang="ru-RU" sz="2400" b="1">
              <a:solidFill>
                <a:srgbClr val="961E77"/>
              </a:solidFill>
            </a:endParaRPr>
          </a:p>
        </p:txBody>
      </p:sp>
      <p:pic>
        <p:nvPicPr>
          <p:cNvPr id="39938" name="Picture 2" descr="F:\Картинки\47475963_fiori1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2743" y="1142984"/>
            <a:ext cx="4008347" cy="3128964"/>
          </a:xfrm>
          <a:prstGeom prst="rect">
            <a:avLst/>
          </a:prstGeom>
          <a:noFill/>
        </p:spPr>
      </p:pic>
      <p:pic>
        <p:nvPicPr>
          <p:cNvPr id="39940" name="Picture 4" descr="F:\Картинки\47553983_torta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14414" y="1285860"/>
            <a:ext cx="2462987" cy="2928958"/>
          </a:xfrm>
          <a:prstGeom prst="rect">
            <a:avLst/>
          </a:prstGeom>
          <a:noFill/>
        </p:spPr>
      </p:pic>
      <p:pic>
        <p:nvPicPr>
          <p:cNvPr id="1026" name="Picture 2" descr="F:\Картинки\bg23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14744" y="3071810"/>
            <a:ext cx="952500" cy="1143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Рассказы Н Носо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857628"/>
            <a:ext cx="3313112" cy="7651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4429132"/>
            <a:ext cx="648446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Найди ошибку!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F:\Картинки\abbc1c70b5b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207190">
            <a:off x="6274189" y="3021951"/>
            <a:ext cx="1983994" cy="1111037"/>
          </a:xfrm>
          <a:prstGeom prst="rect">
            <a:avLst/>
          </a:prstGeom>
          <a:noFill/>
        </p:spPr>
      </p:pic>
      <p:pic>
        <p:nvPicPr>
          <p:cNvPr id="1028" name="Picture 4" descr="F:\Картинки\resize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2214554"/>
            <a:ext cx="2657494" cy="2214578"/>
          </a:xfrm>
          <a:prstGeom prst="rect">
            <a:avLst/>
          </a:prstGeom>
          <a:noFill/>
        </p:spPr>
      </p:pic>
      <p:pic>
        <p:nvPicPr>
          <p:cNvPr id="1030" name="Picture 6" descr="F:\Картинки\245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5" y="285728"/>
            <a:ext cx="2802567" cy="2428892"/>
          </a:xfrm>
          <a:prstGeom prst="rect">
            <a:avLst/>
          </a:prstGeom>
          <a:noFill/>
        </p:spPr>
      </p:pic>
      <p:pic>
        <p:nvPicPr>
          <p:cNvPr id="7" name="Picture 3" descr="shtuchki2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142875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2" name="Picture 10" descr="добр утр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784" y="785794"/>
            <a:ext cx="8310101" cy="4786346"/>
          </a:xfrm>
          <a:prstGeom prst="rect">
            <a:avLst/>
          </a:prstGeom>
          <a:noFill/>
        </p:spPr>
      </p:pic>
      <p:sp>
        <p:nvSpPr>
          <p:cNvPr id="28683" name="AutoShape 11"/>
          <p:cNvSpPr>
            <a:spLocks noChangeArrowheads="1"/>
          </p:cNvSpPr>
          <p:nvPr/>
        </p:nvSpPr>
        <p:spPr bwMode="auto">
          <a:xfrm>
            <a:off x="6715140" y="214290"/>
            <a:ext cx="2246423" cy="1467333"/>
          </a:xfrm>
          <a:prstGeom prst="wedgeEllipseCallout">
            <a:avLst>
              <a:gd name="adj1" fmla="val -49380"/>
              <a:gd name="adj2" fmla="val 39352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b="1" dirty="0"/>
          </a:p>
          <a:p>
            <a:pPr algn="ctr"/>
            <a:r>
              <a:rPr lang="ru-RU" b="1" dirty="0"/>
              <a:t>Доброе утро!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2143109" y="5805488"/>
            <a:ext cx="51657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/>
              <a:t>Что неправильно на картинке?</a:t>
            </a:r>
          </a:p>
        </p:txBody>
      </p:sp>
      <p:pic>
        <p:nvPicPr>
          <p:cNvPr id="28685" name="Picture 1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30.WAV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429784" y="635795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6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доб ноч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365" y="928670"/>
            <a:ext cx="8100163" cy="4589478"/>
          </a:xfrm>
          <a:prstGeom prst="rect">
            <a:avLst/>
          </a:prstGeom>
          <a:noFill/>
        </p:spPr>
      </p:pic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6715140" y="500042"/>
            <a:ext cx="2271741" cy="1416071"/>
          </a:xfrm>
          <a:prstGeom prst="wedgeEllipseCallout">
            <a:avLst>
              <a:gd name="adj1" fmla="val -48602"/>
              <a:gd name="adj2" fmla="val 4448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6929454" y="1071546"/>
            <a:ext cx="21039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/>
              <a:t>Спокойной ночи!</a:t>
            </a: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2000232" y="5786454"/>
            <a:ext cx="52864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/>
              <a:t>Что неправильно на картинке?</a:t>
            </a:r>
          </a:p>
        </p:txBody>
      </p:sp>
      <p:pic>
        <p:nvPicPr>
          <p:cNvPr id="29711" name="Picture 1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231.WAV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358346" y="635795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7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11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Львенок и черепах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5720" y="142853"/>
            <a:ext cx="8429684" cy="632226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610A~1\AppData\Local\Temp\Rar$DI15.507\5.jpg"/>
          <p:cNvPicPr/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0"/>
            <a:ext cx="689930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Vospi-Pi-Pi-Pitani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9358346" y="6553200"/>
            <a:ext cx="304800" cy="3048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85720" y="5500702"/>
            <a:ext cx="823860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solidFill>
                  <a:srgbClr val="D6009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«Будь внимателен»</a:t>
            </a:r>
            <a:endParaRPr lang="ru-RU" sz="7200" b="1" spc="50" dirty="0">
              <a:ln w="11430"/>
              <a:solidFill>
                <a:srgbClr val="D6009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9572922">
            <a:off x="60792" y="428725"/>
            <a:ext cx="232050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D6009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</a:t>
            </a:r>
            <a:endParaRPr lang="ru-RU" sz="7200" b="1" cap="none" spc="50" dirty="0">
              <a:ln w="11430"/>
              <a:solidFill>
                <a:srgbClr val="D6009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100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1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ontent.foto.mail.ru/mail/neunivau2006/_animated/i-726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5" y="6143644"/>
            <a:ext cx="4046059" cy="571501"/>
          </a:xfrm>
          <a:prstGeom prst="rect">
            <a:avLst/>
          </a:prstGeom>
          <a:noFill/>
        </p:spPr>
      </p:pic>
      <p:pic>
        <p:nvPicPr>
          <p:cNvPr id="1030" name="Picture 6" descr="http://freelance.ru/img/portfolio/big/165774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0032" y="1857364"/>
            <a:ext cx="1527456" cy="1857388"/>
          </a:xfrm>
          <a:prstGeom prst="rect">
            <a:avLst/>
          </a:prstGeom>
          <a:noFill/>
        </p:spPr>
      </p:pic>
      <p:pic>
        <p:nvPicPr>
          <p:cNvPr id="9" name="Picture 6" descr="http://freelance.ru/img/portfolio/big/165774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1714488"/>
            <a:ext cx="1527456" cy="1857388"/>
          </a:xfrm>
          <a:prstGeom prst="rect">
            <a:avLst/>
          </a:prstGeom>
          <a:noFill/>
        </p:spPr>
      </p:pic>
      <p:pic>
        <p:nvPicPr>
          <p:cNvPr id="10" name="Picture 6" descr="http://freelance.ru/img/portfolio/big/165774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16444" y="2857496"/>
            <a:ext cx="1527456" cy="1857388"/>
          </a:xfrm>
          <a:prstGeom prst="rect">
            <a:avLst/>
          </a:prstGeom>
          <a:noFill/>
        </p:spPr>
      </p:pic>
      <p:pic>
        <p:nvPicPr>
          <p:cNvPr id="11" name="Picture 6" descr="http://freelance.ru/img/portfolio/big/165774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1470" y="4214818"/>
            <a:ext cx="1527456" cy="1857388"/>
          </a:xfrm>
          <a:prstGeom prst="rect">
            <a:avLst/>
          </a:prstGeom>
          <a:noFill/>
        </p:spPr>
      </p:pic>
      <p:pic>
        <p:nvPicPr>
          <p:cNvPr id="12" name="Picture 6" descr="http://freelance.ru/img/portfolio/big/165774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70630" y="4071942"/>
            <a:ext cx="1527456" cy="1857388"/>
          </a:xfrm>
          <a:prstGeom prst="rect">
            <a:avLst/>
          </a:prstGeom>
          <a:noFill/>
        </p:spPr>
      </p:pic>
      <p:pic>
        <p:nvPicPr>
          <p:cNvPr id="14" name="Picture 2" descr="http://content.foto.mail.ru/mail/neunivau2006/_animated/i-726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6072206"/>
            <a:ext cx="4071966" cy="571501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571472" y="357166"/>
            <a:ext cx="800105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err="1" smtClean="0">
                <a:ln w="11430"/>
                <a:solidFill>
                  <a:srgbClr val="D6009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6600" b="1" cap="none" spc="50" dirty="0" err="1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6600" b="1" cap="none" spc="50" dirty="0" err="1" smtClean="0">
                <a:ln w="11430"/>
                <a:solidFill>
                  <a:srgbClr val="00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ru-RU" sz="66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6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ru-RU" sz="66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6600" b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</a:t>
            </a:r>
            <a:r>
              <a:rPr lang="ru-RU" sz="6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ru-RU" sz="6600" b="1" spc="50" dirty="0" err="1" smtClean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66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6600" b="1" spc="50" dirty="0" smtClean="0">
                <a:ln w="11430"/>
                <a:solidFill>
                  <a:srgbClr val="F36A0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 </a:t>
            </a:r>
            <a:r>
              <a:rPr lang="ru-RU" sz="6600" b="1" spc="50" dirty="0" smtClean="0">
                <a:ln w="11430"/>
                <a:solidFill>
                  <a:srgbClr val="D6009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r>
              <a:rPr lang="ru-RU" sz="6600" b="1" spc="50" dirty="0" smtClean="0">
                <a:ln w="11430"/>
                <a:solidFill>
                  <a:srgbClr val="00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</a:t>
            </a:r>
            <a:r>
              <a:rPr lang="ru-RU" sz="66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ru-RU" sz="6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6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9458" name="Picture 2" descr="http://img-fotki.yandex.ru/get/4803/inn5602.6e/0_40be1_a22e3095_L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857356" y="2500306"/>
            <a:ext cx="642939" cy="1095375"/>
          </a:xfrm>
          <a:prstGeom prst="rect">
            <a:avLst/>
          </a:prstGeom>
          <a:noFill/>
        </p:spPr>
      </p:pic>
      <p:pic>
        <p:nvPicPr>
          <p:cNvPr id="19460" name="Picture 4" descr="http://img-fotki.yandex.ru/get/5400/inn5602.6f/0_40be2_90d9d208_L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643438" y="2357430"/>
            <a:ext cx="581025" cy="1095375"/>
          </a:xfrm>
          <a:prstGeom prst="rect">
            <a:avLst/>
          </a:prstGeom>
          <a:noFill/>
        </p:spPr>
      </p:pic>
      <p:pic>
        <p:nvPicPr>
          <p:cNvPr id="19462" name="Picture 6" descr="http://img-fotki.yandex.ru/get/5401/inn5602.6f/0_40be3_8bffde10_L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1928794" y="4857760"/>
            <a:ext cx="581025" cy="1095375"/>
          </a:xfrm>
          <a:prstGeom prst="rect">
            <a:avLst/>
          </a:prstGeom>
          <a:noFill/>
        </p:spPr>
      </p:pic>
      <p:pic>
        <p:nvPicPr>
          <p:cNvPr id="19464" name="Picture 8" descr="http://img-fotki.yandex.ru/get/5401/inn5602.6f/0_40c16_16dbacc5_L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4786314" y="4714884"/>
            <a:ext cx="600075" cy="1095375"/>
          </a:xfrm>
          <a:prstGeom prst="rect">
            <a:avLst/>
          </a:prstGeom>
          <a:noFill/>
        </p:spPr>
      </p:pic>
      <p:pic>
        <p:nvPicPr>
          <p:cNvPr id="19466" name="Picture 10" descr="http://img-fotki.yandex.ru/get/5401/inn5602.6f/0_40c18_7ab8733c_L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7143768" y="3500438"/>
            <a:ext cx="590550" cy="1095375"/>
          </a:xfrm>
          <a:prstGeom prst="rect">
            <a:avLst/>
          </a:prstGeom>
          <a:noFill/>
        </p:spPr>
      </p:pic>
      <p:pic>
        <p:nvPicPr>
          <p:cNvPr id="19" name="Picture 6" descr="http://freelance.ru/img/portfolio/big/165774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5412157"/>
            <a:ext cx="1071538" cy="1302991"/>
          </a:xfrm>
          <a:prstGeom prst="rect">
            <a:avLst/>
          </a:prstGeom>
          <a:noFill/>
        </p:spPr>
      </p:pic>
      <p:sp>
        <p:nvSpPr>
          <p:cNvPr id="21" name="Прямоугольник 20">
            <a:hlinkClick r:id="rId14" action="ppaction://hlinksldjump"/>
          </p:cNvPr>
          <p:cNvSpPr/>
          <p:nvPr/>
        </p:nvSpPr>
        <p:spPr>
          <a:xfrm>
            <a:off x="7829498" y="5912223"/>
            <a:ext cx="124309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hlinkClick r:id="rId14" action="ppaction://hlinksldjump"/>
              </a:rPr>
              <a:t>Вперед</a:t>
            </a:r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s57.radikal.ru/i157/1005/89/39c760cb5f68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2650724"/>
            <a:ext cx="2111422" cy="3278605"/>
          </a:xfrm>
          <a:prstGeom prst="rect">
            <a:avLst/>
          </a:prstGeom>
          <a:noFill/>
        </p:spPr>
      </p:pic>
      <p:pic>
        <p:nvPicPr>
          <p:cNvPr id="7" name="Picture 6" descr="http://freelance.ru/img/portfolio/big/165774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5412157"/>
            <a:ext cx="1071538" cy="130299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858148" y="5967731"/>
            <a:ext cx="113204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hlinkClick r:id="rId3" action="ppaction://hlinksldjump"/>
              </a:rPr>
              <a:t>Назад</a:t>
            </a:r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642918"/>
            <a:ext cx="4786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Нужно ли здороваться со знакомыми ребятами, например, товарищами по двору?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114298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 встрече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 знакомыми не следует молчать.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весело и бодро «Здравствуй, друг», - сказать.</a:t>
            </a:r>
          </a:p>
        </p:txBody>
      </p:sp>
      <p:pic>
        <p:nvPicPr>
          <p:cNvPr id="23554" name="Picture 2" descr="http://s57.radikal.ru/i157/1005/cf/534b1d3f619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2866973"/>
            <a:ext cx="5214974" cy="3991051"/>
          </a:xfrm>
          <a:prstGeom prst="rect">
            <a:avLst/>
          </a:prstGeom>
          <a:noFill/>
        </p:spPr>
      </p:pic>
      <p:grpSp>
        <p:nvGrpSpPr>
          <p:cNvPr id="2" name="Группа 11"/>
          <p:cNvGrpSpPr/>
          <p:nvPr/>
        </p:nvGrpSpPr>
        <p:grpSpPr>
          <a:xfrm>
            <a:off x="4429124" y="-214338"/>
            <a:ext cx="5000660" cy="3976214"/>
            <a:chOff x="4429124" y="-214338"/>
            <a:chExt cx="5000660" cy="3976214"/>
          </a:xfrm>
        </p:grpSpPr>
        <p:pic>
          <p:nvPicPr>
            <p:cNvPr id="6" name="Picture 8" descr="http://grodno-school.ru/wp-content/uploads/2011/10/sun1033-300x253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429124" y="-214338"/>
              <a:ext cx="5000660" cy="3976214"/>
            </a:xfrm>
            <a:prstGeom prst="rect">
              <a:avLst/>
            </a:prstGeom>
            <a:noFill/>
          </p:spPr>
        </p:pic>
        <p:sp>
          <p:nvSpPr>
            <p:cNvPr id="11" name="Прямоугольник 10"/>
            <p:cNvSpPr/>
            <p:nvPr/>
          </p:nvSpPr>
          <p:spPr>
            <a:xfrm>
              <a:off x="6715140" y="2000240"/>
              <a:ext cx="207614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Ответ 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7158" y="78579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Кто при встрече должен поздороваться первым: мальчик или девочка?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43470" y="92867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Должен быть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вежливым мальчик всегда.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Девочке первым он скажет тогда Слово волшебное, доброе слово «Здравствуй!» – Что значит: «Всегда будь здорова!»</a:t>
            </a:r>
          </a:p>
        </p:txBody>
      </p:sp>
      <p:grpSp>
        <p:nvGrpSpPr>
          <p:cNvPr id="2" name="Группа 8"/>
          <p:cNvGrpSpPr/>
          <p:nvPr/>
        </p:nvGrpSpPr>
        <p:grpSpPr>
          <a:xfrm>
            <a:off x="3929058" y="-500090"/>
            <a:ext cx="5572164" cy="4643470"/>
            <a:chOff x="4429124" y="-214338"/>
            <a:chExt cx="5000660" cy="3976214"/>
          </a:xfrm>
        </p:grpSpPr>
        <p:pic>
          <p:nvPicPr>
            <p:cNvPr id="10" name="Picture 8" descr="http://grodno-school.ru/wp-content/uploads/2011/10/sun1033-300x253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429124" y="-214338"/>
              <a:ext cx="5000660" cy="3976214"/>
            </a:xfrm>
            <a:prstGeom prst="rect">
              <a:avLst/>
            </a:prstGeom>
            <a:noFill/>
          </p:spPr>
        </p:pic>
        <p:sp>
          <p:nvSpPr>
            <p:cNvPr id="11" name="Прямоугольник 10"/>
            <p:cNvSpPr/>
            <p:nvPr/>
          </p:nvSpPr>
          <p:spPr>
            <a:xfrm>
              <a:off x="6715140" y="2000240"/>
              <a:ext cx="207614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Ответ 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4578" name="Picture 2" descr="http://s47.radikal.ru/i115/1005/d0/7f0b68c359e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1469" y="2712553"/>
            <a:ext cx="5715040" cy="3918886"/>
          </a:xfrm>
          <a:prstGeom prst="rect">
            <a:avLst/>
          </a:prstGeom>
          <a:noFill/>
        </p:spPr>
      </p:pic>
      <p:pic>
        <p:nvPicPr>
          <p:cNvPr id="12" name="Picture 6" descr="http://freelance.ru/img/portfolio/big/165774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5412157"/>
            <a:ext cx="1071538" cy="1302991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7858148" y="5967731"/>
            <a:ext cx="113204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hlinkClick r:id="rId4" action="ppaction://hlinksldjump"/>
              </a:rPr>
              <a:t>Назад</a:t>
            </a:r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 (150x222, 10Kb)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314582"/>
            <a:ext cx="2297591" cy="3400434"/>
          </a:xfrm>
          <a:prstGeom prst="rect">
            <a:avLst/>
          </a:prstGeom>
          <a:noFill/>
        </p:spPr>
      </p:pic>
      <p:pic>
        <p:nvPicPr>
          <p:cNvPr id="6" name="Picture 2" descr="http://content.foto.mail.ru/mail/neunivau2006/_animated/i-726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5" y="6143644"/>
            <a:ext cx="4046059" cy="571501"/>
          </a:xfrm>
          <a:prstGeom prst="rect">
            <a:avLst/>
          </a:prstGeom>
          <a:noFill/>
        </p:spPr>
      </p:pic>
      <p:pic>
        <p:nvPicPr>
          <p:cNvPr id="7" name="Picture 2" descr="http://content.foto.mail.ru/mail/neunivau2006/_animated/i-726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6072206"/>
            <a:ext cx="4071966" cy="57150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4282" y="21429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Встречаются мальчик с девочкой, приветствуют друг друга, при этом у мальчика руки остаются в карманах брюк.          В чем ошибка? 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150017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Приветствуя даму,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юноша руки из карманов вынимает.</a:t>
            </a:r>
          </a:p>
        </p:txBody>
      </p:sp>
      <p:grpSp>
        <p:nvGrpSpPr>
          <p:cNvPr id="2" name="Группа 10"/>
          <p:cNvGrpSpPr/>
          <p:nvPr/>
        </p:nvGrpSpPr>
        <p:grpSpPr>
          <a:xfrm>
            <a:off x="4357686" y="-285776"/>
            <a:ext cx="5000660" cy="3976214"/>
            <a:chOff x="4429124" y="-214338"/>
            <a:chExt cx="5000660" cy="3976214"/>
          </a:xfrm>
        </p:grpSpPr>
        <p:pic>
          <p:nvPicPr>
            <p:cNvPr id="12" name="Picture 8" descr="http://grodno-school.ru/wp-content/uploads/2011/10/sun1033-300x253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29124" y="-214338"/>
              <a:ext cx="5000660" cy="3976214"/>
            </a:xfrm>
            <a:prstGeom prst="rect">
              <a:avLst/>
            </a:prstGeom>
            <a:noFill/>
          </p:spPr>
        </p:pic>
        <p:sp>
          <p:nvSpPr>
            <p:cNvPr id="13" name="Прямоугольник 12"/>
            <p:cNvSpPr/>
            <p:nvPr/>
          </p:nvSpPr>
          <p:spPr>
            <a:xfrm>
              <a:off x="6715140" y="2000240"/>
              <a:ext cx="207614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Ответ 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5602" name="Picture 2" descr="http://i054.radikal.ru/1005/c8/b169c5dad30f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58" y="2586060"/>
            <a:ext cx="2501719" cy="3700460"/>
          </a:xfrm>
          <a:prstGeom prst="rect">
            <a:avLst/>
          </a:prstGeom>
          <a:noFill/>
        </p:spPr>
      </p:pic>
      <p:pic>
        <p:nvPicPr>
          <p:cNvPr id="14" name="Picture 6" descr="http://freelance.ru/img/portfolio/big/165774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5412157"/>
            <a:ext cx="1071538" cy="1302991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858148" y="5967731"/>
            <a:ext cx="113204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hlinkClick r:id="rId6" action="ppaction://hlinksldjump"/>
              </a:rPr>
              <a:t>Назад</a:t>
            </a:r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fotoramochki.com/personaj/deti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643182"/>
            <a:ext cx="4500594" cy="3275813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42844" y="64291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Мальчики оживлённо обсуждают кинофильм. Их обгоняет знакомая девочка.  Кто должен здороваться первым?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86380" y="1500174"/>
            <a:ext cx="36196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Здоровается первым тот,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кто обгоняет.</a:t>
            </a:r>
          </a:p>
        </p:txBody>
      </p:sp>
      <p:grpSp>
        <p:nvGrpSpPr>
          <p:cNvPr id="2" name="Группа 11"/>
          <p:cNvGrpSpPr/>
          <p:nvPr/>
        </p:nvGrpSpPr>
        <p:grpSpPr>
          <a:xfrm>
            <a:off x="4357686" y="-285776"/>
            <a:ext cx="5000660" cy="3976214"/>
            <a:chOff x="4429124" y="-214338"/>
            <a:chExt cx="5000660" cy="3976214"/>
          </a:xfrm>
        </p:grpSpPr>
        <p:pic>
          <p:nvPicPr>
            <p:cNvPr id="13" name="Picture 8" descr="http://grodno-school.ru/wp-content/uploads/2011/10/sun1033-300x253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429124" y="-214338"/>
              <a:ext cx="5000660" cy="3976214"/>
            </a:xfrm>
            <a:prstGeom prst="rect">
              <a:avLst/>
            </a:prstGeom>
            <a:noFill/>
          </p:spPr>
        </p:pic>
        <p:sp>
          <p:nvSpPr>
            <p:cNvPr id="14" name="Прямоугольник 13"/>
            <p:cNvSpPr/>
            <p:nvPr/>
          </p:nvSpPr>
          <p:spPr>
            <a:xfrm>
              <a:off x="6715140" y="2000240"/>
              <a:ext cx="207614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Ответ 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15" name="Picture 6" descr="http://freelance.ru/img/portfolio/big/165774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5412157"/>
            <a:ext cx="1071538" cy="1302991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7858148" y="5967731"/>
            <a:ext cx="113204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hlinkClick r:id="rId4" action="ppaction://hlinksldjump"/>
              </a:rPr>
              <a:t>Назад</a:t>
            </a:r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" name="Picture 2" descr="http://i068.radikal.ru/1005/a2/96838967973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6072198" y="3000348"/>
            <a:ext cx="2032883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-0.16475 0.00139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14348" y="4071942"/>
            <a:ext cx="191110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Тема урока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8622" name="Picture 14" descr="F:\Картинки\607815457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5827844" y="0"/>
            <a:ext cx="3316155" cy="2714620"/>
          </a:xfrm>
          <a:prstGeom prst="rect">
            <a:avLst/>
          </a:prstGeom>
          <a:noFill/>
        </p:spPr>
      </p:pic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28596" y="214290"/>
            <a:ext cx="6000792" cy="92869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Социально-бытовая ориентировка</a:t>
            </a:r>
          </a:p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 класс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8625" name="Picture 17" descr="F:\Картинки\detia-38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714488"/>
            <a:ext cx="2549622" cy="3071834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00034" y="4786322"/>
            <a:ext cx="8429684" cy="142876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Формы обращения к взрослым и сверстникам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1 сентября. Девочка, мальчик и щенок в школе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8B6AC"/>
              </a:clrFrom>
              <a:clrTo>
                <a:srgbClr val="08B6A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918899"/>
            <a:ext cx="4929222" cy="493910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4282" y="357166"/>
            <a:ext cx="49292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Ребята сидят за партой в классе.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Входит их одноклассница.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Кто должен здороваться первым?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57818" y="1643050"/>
            <a:ext cx="35507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Здоровается первым тот,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кто вошёл в класс.</a:t>
            </a:r>
          </a:p>
        </p:txBody>
      </p:sp>
      <p:grpSp>
        <p:nvGrpSpPr>
          <p:cNvPr id="2" name="Группа 9"/>
          <p:cNvGrpSpPr/>
          <p:nvPr/>
        </p:nvGrpSpPr>
        <p:grpSpPr>
          <a:xfrm>
            <a:off x="4429124" y="-285776"/>
            <a:ext cx="5000660" cy="3976214"/>
            <a:chOff x="4429124" y="-214338"/>
            <a:chExt cx="5000660" cy="3976214"/>
          </a:xfrm>
        </p:grpSpPr>
        <p:pic>
          <p:nvPicPr>
            <p:cNvPr id="11" name="Picture 8" descr="http://grodno-school.ru/wp-content/uploads/2011/10/sun1033-300x253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429124" y="-214338"/>
              <a:ext cx="5000660" cy="3976214"/>
            </a:xfrm>
            <a:prstGeom prst="rect">
              <a:avLst/>
            </a:prstGeom>
            <a:noFill/>
          </p:spPr>
        </p:pic>
        <p:sp>
          <p:nvSpPr>
            <p:cNvPr id="12" name="Прямоугольник 11"/>
            <p:cNvSpPr/>
            <p:nvPr/>
          </p:nvSpPr>
          <p:spPr>
            <a:xfrm>
              <a:off x="6715140" y="2000240"/>
              <a:ext cx="207614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Ответ 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5" name="Picture 4" descr="Картинка на 1 сентября. Девочка и щенок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2714620"/>
            <a:ext cx="2423894" cy="4143380"/>
          </a:xfrm>
          <a:prstGeom prst="rect">
            <a:avLst/>
          </a:prstGeom>
          <a:noFill/>
        </p:spPr>
      </p:pic>
      <p:pic>
        <p:nvPicPr>
          <p:cNvPr id="13" name="Picture 6" descr="http://freelance.ru/img/portfolio/big/165774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5412157"/>
            <a:ext cx="1071538" cy="1302991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7858148" y="5967731"/>
            <a:ext cx="113204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hlinkClick r:id="rId5" action="ppaction://hlinksldjump"/>
              </a:rPr>
              <a:t>Назад</a:t>
            </a:r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ttp://grodno-school.ru/wp-content/uploads/2011/10/sun1033-300x25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4472272"/>
            <a:ext cx="3000396" cy="2385728"/>
          </a:xfrm>
          <a:prstGeom prst="rect">
            <a:avLst/>
          </a:prstGeom>
          <a:noFill/>
        </p:spPr>
      </p:pic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</a:rPr>
              <a:t> </a:t>
            </a:r>
            <a:r>
              <a:rPr lang="ru-RU" sz="4800" b="1" dirty="0">
                <a:solidFill>
                  <a:srgbClr val="D60093"/>
                </a:solidFill>
                <a:latin typeface="Times New Roman" pitchFamily="18" charset="0"/>
              </a:rPr>
              <a:t>«Вежливо-</a:t>
            </a: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</a:rPr>
              <a:t>невежливо»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body" sz="half" idx="3"/>
          </p:nvPr>
        </p:nvSpPr>
        <p:spPr>
          <a:xfrm>
            <a:off x="1714480" y="1357298"/>
            <a:ext cx="6643702" cy="4535487"/>
          </a:xfrm>
        </p:spPr>
        <p:txBody>
          <a:bodyPr>
            <a:noAutofit/>
          </a:bodyPr>
          <a:lstStyle/>
          <a:p>
            <a:pPr lvl="1">
              <a:lnSpc>
                <a:spcPct val="80000"/>
              </a:lnSpc>
              <a:buFontTx/>
              <a:buNone/>
            </a:pPr>
            <a:r>
              <a:rPr lang="ru-RU" sz="2000" b="1" dirty="0"/>
              <a:t>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Поздороваться при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встрече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Не вставать на обращение учителя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Извиниться, если кого-то обидели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- Вежливо обращаться с просьбой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Толкнуть и не извиниться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- Свистеть, кричать, шуметь в школе</a:t>
            </a:r>
          </a:p>
          <a:p>
            <a:pPr lvl="1">
              <a:lnSpc>
                <a:spcPct val="80000"/>
              </a:lnSpc>
              <a:buFontTx/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- Попрощаться уходя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/>
              <a:t/>
            </a:r>
            <a:br>
              <a:rPr lang="ru-RU" sz="1800" b="1" dirty="0"/>
            </a:br>
            <a:endParaRPr lang="ru-RU" sz="1800" b="1" dirty="0"/>
          </a:p>
        </p:txBody>
      </p:sp>
      <p:pic>
        <p:nvPicPr>
          <p:cNvPr id="6" name="pesnja_kota_leopold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9144000" y="6553200"/>
            <a:ext cx="304800" cy="304800"/>
          </a:xfrm>
          <a:prstGeom prst="rect">
            <a:avLst/>
          </a:prstGeom>
        </p:spPr>
      </p:pic>
      <p:pic>
        <p:nvPicPr>
          <p:cNvPr id="6146" name="Picture 2" descr="Анимашки погоды, анимированные картинки о погоде, разные анимашки | Smayli.ru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643050"/>
            <a:ext cx="2646224" cy="192882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56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56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56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63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563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63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563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63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563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563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563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63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">
                <p:cTn id="8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75303d58b5fd (300x301, 45Kb)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6500826" y="0"/>
            <a:ext cx="2857500" cy="2867025"/>
          </a:xfrm>
          <a:prstGeom prst="rect">
            <a:avLst/>
          </a:prstGeom>
          <a:noFill/>
        </p:spPr>
      </p:pic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2000240"/>
            <a:ext cx="6543692" cy="38576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>
                <a:solidFill>
                  <a:srgbClr val="009200"/>
                </a:solidFill>
                <a:latin typeface="Times New Roman" pitchFamily="18" charset="0"/>
              </a:rPr>
              <a:t>1. </a:t>
            </a:r>
            <a:r>
              <a:rPr lang="ru-RU" b="1" dirty="0" smtClean="0">
                <a:solidFill>
                  <a:srgbClr val="009200"/>
                </a:solidFill>
                <a:latin typeface="Times New Roman" pitchFamily="18" charset="0"/>
              </a:rPr>
              <a:t>Будь вежлив  и воспитан. </a:t>
            </a:r>
            <a:endParaRPr lang="ru-RU" b="1" dirty="0">
              <a:solidFill>
                <a:srgbClr val="009200"/>
              </a:solidFill>
              <a:latin typeface="Times New Roman" pitchFamily="18" charset="0"/>
            </a:endParaRPr>
          </a:p>
          <a:p>
            <a:pPr>
              <a:buNone/>
            </a:pPr>
            <a:r>
              <a:rPr lang="ru-RU" b="1" dirty="0">
                <a:solidFill>
                  <a:srgbClr val="009200"/>
                </a:solidFill>
                <a:latin typeface="Times New Roman" pitchFamily="18" charset="0"/>
              </a:rPr>
              <a:t>2. </a:t>
            </a:r>
            <a:r>
              <a:rPr lang="ru-RU" b="1" dirty="0" smtClean="0">
                <a:solidFill>
                  <a:srgbClr val="009200"/>
                </a:solidFill>
                <a:latin typeface="Times New Roman" pitchFamily="18" charset="0"/>
              </a:rPr>
              <a:t>Здоровайся  при  встрече.</a:t>
            </a:r>
            <a:endParaRPr lang="ru-RU" b="1" dirty="0">
              <a:solidFill>
                <a:srgbClr val="009200"/>
              </a:solidFill>
              <a:latin typeface="Times New Roman" pitchFamily="18" charset="0"/>
            </a:endParaRPr>
          </a:p>
          <a:p>
            <a:pPr>
              <a:buNone/>
            </a:pPr>
            <a:r>
              <a:rPr lang="ru-RU" b="1" dirty="0">
                <a:solidFill>
                  <a:srgbClr val="009200"/>
                </a:solidFill>
                <a:latin typeface="Times New Roman" pitchFamily="18" charset="0"/>
              </a:rPr>
              <a:t>3. </a:t>
            </a:r>
            <a:r>
              <a:rPr lang="ru-RU" b="1" dirty="0" smtClean="0">
                <a:solidFill>
                  <a:srgbClr val="009200"/>
                </a:solidFill>
                <a:latin typeface="Times New Roman" pitchFamily="18" charset="0"/>
              </a:rPr>
              <a:t>Проявляй  доброжелательность.</a:t>
            </a:r>
            <a:endParaRPr lang="ru-RU" b="1" dirty="0">
              <a:solidFill>
                <a:srgbClr val="009200"/>
              </a:solidFill>
              <a:latin typeface="Times New Roman" pitchFamily="18" charset="0"/>
            </a:endParaRPr>
          </a:p>
          <a:p>
            <a:pPr>
              <a:buNone/>
            </a:pPr>
            <a:r>
              <a:rPr lang="ru-RU" b="1" dirty="0">
                <a:solidFill>
                  <a:srgbClr val="009200"/>
                </a:solidFill>
                <a:latin typeface="Times New Roman" pitchFamily="18" charset="0"/>
              </a:rPr>
              <a:t>4. </a:t>
            </a:r>
            <a:r>
              <a:rPr lang="ru-RU" b="1" dirty="0" smtClean="0">
                <a:solidFill>
                  <a:srgbClr val="009200"/>
                </a:solidFill>
                <a:latin typeface="Times New Roman" pitchFamily="18" charset="0"/>
              </a:rPr>
              <a:t>Не  груби,  даже  если  сердит. </a:t>
            </a:r>
            <a:endParaRPr lang="ru-RU" b="1" dirty="0">
              <a:solidFill>
                <a:srgbClr val="009200"/>
              </a:solidFill>
              <a:latin typeface="Times New Roman" pitchFamily="18" charset="0"/>
            </a:endParaRPr>
          </a:p>
          <a:p>
            <a:pPr>
              <a:buNone/>
            </a:pPr>
            <a:r>
              <a:rPr lang="ru-RU" b="1" dirty="0">
                <a:solidFill>
                  <a:srgbClr val="009200"/>
                </a:solidFill>
                <a:latin typeface="Times New Roman" pitchFamily="18" charset="0"/>
              </a:rPr>
              <a:t>5. Призывай окружающих к хорошим </a:t>
            </a:r>
            <a:r>
              <a:rPr lang="ru-RU" b="1" dirty="0" smtClean="0">
                <a:solidFill>
                  <a:srgbClr val="009200"/>
                </a:solidFill>
                <a:latin typeface="Times New Roman" pitchFamily="18" charset="0"/>
              </a:rPr>
              <a:t>поступкам.</a:t>
            </a:r>
            <a:endParaRPr lang="ru-RU" b="1" dirty="0">
              <a:solidFill>
                <a:srgbClr val="009200"/>
              </a:solidFill>
              <a:latin typeface="Times New Roman" pitchFamily="18" charset="0"/>
            </a:endParaRPr>
          </a:p>
        </p:txBody>
      </p:sp>
      <p:sp>
        <p:nvSpPr>
          <p:cNvPr id="124933" name="WordArt 5"/>
          <p:cNvSpPr>
            <a:spLocks noChangeArrowheads="1" noChangeShapeType="1" noTextEdit="1"/>
          </p:cNvSpPr>
          <p:nvPr/>
        </p:nvSpPr>
        <p:spPr bwMode="auto">
          <a:xfrm>
            <a:off x="214282" y="500042"/>
            <a:ext cx="7173936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Правила </a:t>
            </a:r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вежливых 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поступков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6679355" y="4071943"/>
            <a:ext cx="2464645" cy="278605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332777">
            <a:off x="5124893" y="1230373"/>
            <a:ext cx="2025791" cy="2188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D60093"/>
                </a:solidFill>
              </a:rPr>
              <a:t>Домашнее задание</a:t>
            </a:r>
            <a:endParaRPr lang="ru-RU" b="1" dirty="0">
              <a:solidFill>
                <a:srgbClr val="D60093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71472" y="1428736"/>
            <a:ext cx="4257676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Выполнить задания в рабочей тетради стр. 15-16</a:t>
            </a:r>
            <a:endParaRPr lang="ru-RU" b="1" dirty="0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38" y="3000372"/>
            <a:ext cx="3373342" cy="264320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2066" y="3857628"/>
            <a:ext cx="3429024" cy="253425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1" name="Рисунок 10" descr="masha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43834" y="357166"/>
            <a:ext cx="1170469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40"/>
                            </p:stCondLst>
                            <p:childTnLst>
                              <p:par>
                                <p:cTn id="1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4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4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64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55662" name="Text Box 14"/>
          <p:cNvSpPr txBox="1">
            <a:spLocks noChangeArrowheads="1"/>
          </p:cNvSpPr>
          <p:nvPr/>
        </p:nvSpPr>
        <p:spPr bwMode="auto">
          <a:xfrm>
            <a:off x="1357290" y="5181913"/>
            <a:ext cx="32147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Было интересно.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55663" name="Text Box 15"/>
          <p:cNvSpPr txBox="1">
            <a:spLocks noChangeArrowheads="1"/>
          </p:cNvSpPr>
          <p:nvPr/>
        </p:nvSpPr>
        <p:spPr bwMode="auto">
          <a:xfrm>
            <a:off x="5214942" y="5572140"/>
            <a:ext cx="35719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</a:rPr>
              <a:t>Плохое настроение!</a:t>
            </a:r>
          </a:p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</a:rPr>
              <a:t>Было скучно.</a:t>
            </a:r>
          </a:p>
        </p:txBody>
      </p:sp>
      <p:pic>
        <p:nvPicPr>
          <p:cNvPr id="7173" name="Picture 5" descr="F:\Картинки\97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4071942"/>
            <a:ext cx="2497155" cy="1571636"/>
          </a:xfrm>
          <a:prstGeom prst="rect">
            <a:avLst/>
          </a:prstGeom>
          <a:noFill/>
        </p:spPr>
      </p:pic>
      <p:pic>
        <p:nvPicPr>
          <p:cNvPr id="18" name="Детские_Песни_-_Дорога_Доб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9358346" y="6553200"/>
            <a:ext cx="304800" cy="304800"/>
          </a:xfrm>
          <a:prstGeom prst="rect">
            <a:avLst/>
          </a:prstGeom>
        </p:spPr>
      </p:pic>
      <p:pic>
        <p:nvPicPr>
          <p:cNvPr id="11266" name="Picture 2" descr=" (56x230, 39Kb)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4814" y="0"/>
            <a:ext cx="695744" cy="3143248"/>
          </a:xfrm>
          <a:prstGeom prst="rect">
            <a:avLst/>
          </a:prstGeom>
          <a:noFill/>
        </p:spPr>
      </p:pic>
      <p:pic>
        <p:nvPicPr>
          <p:cNvPr id="11268" name="Picture 4" descr=" (56x230, 39Kb)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1" y="3000372"/>
            <a:ext cx="759517" cy="3500462"/>
          </a:xfrm>
          <a:prstGeom prst="rect">
            <a:avLst/>
          </a:prstGeom>
          <a:noFill/>
        </p:spPr>
      </p:pic>
      <p:pic>
        <p:nvPicPr>
          <p:cNvPr id="11270" name="Picture 6" descr="34142997_nastroy2in (453x315, 75Kb)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1643050"/>
            <a:ext cx="5143536" cy="3214710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1357290" y="428604"/>
            <a:ext cx="728667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solidFill>
                  <a:srgbClr val="D6009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6600" b="1" cap="none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6600" b="1" cap="none" spc="50" dirty="0" smtClean="0">
                <a:ln w="11430"/>
                <a:solidFill>
                  <a:srgbClr val="00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</a:t>
            </a:r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 </a:t>
            </a:r>
            <a:r>
              <a:rPr lang="ru-RU" sz="66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6600" b="1" cap="none" spc="50" dirty="0" smtClean="0">
                <a:ln w="11430"/>
                <a:solidFill>
                  <a:srgbClr val="F36A0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6600" b="1" cap="none" spc="50" dirty="0" smtClean="0">
                <a:ln w="11430"/>
                <a:solidFill>
                  <a:srgbClr val="D6009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6600" b="1" cap="none" spc="50" dirty="0" smtClean="0">
                <a:ln w="11430"/>
                <a:solidFill>
                  <a:srgbClr val="00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r>
              <a:rPr lang="ru-RU" sz="66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6600" b="1" cap="none" spc="50" dirty="0" smtClean="0">
                <a:ln w="11430"/>
                <a:solidFill>
                  <a:srgbClr val="FF33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r>
              <a:rPr lang="ru-RU" sz="66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6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2" name="Group 8"/>
          <p:cNvGrpSpPr>
            <a:grpSpLocks noChangeAspect="1"/>
          </p:cNvGrpSpPr>
          <p:nvPr/>
        </p:nvGrpSpPr>
        <p:grpSpPr bwMode="auto">
          <a:xfrm>
            <a:off x="5429256" y="2500306"/>
            <a:ext cx="3311525" cy="2016125"/>
            <a:chOff x="2362" y="5423"/>
            <a:chExt cx="3284" cy="1779"/>
          </a:xfrm>
        </p:grpSpPr>
        <p:sp>
          <p:nvSpPr>
            <p:cNvPr id="155658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362" y="5423"/>
              <a:ext cx="3284" cy="1779"/>
            </a:xfrm>
            <a:prstGeom prst="rect">
              <a:avLst/>
            </a:prstGeom>
            <a:noFill/>
          </p:spPr>
          <p:txBody>
            <a:bodyPr/>
            <a:lstStyle/>
            <a:p>
              <a:endParaRPr lang="ru-RU"/>
            </a:p>
          </p:txBody>
        </p:sp>
        <p:sp>
          <p:nvSpPr>
            <p:cNvPr id="155657" name="Cloud"/>
            <p:cNvSpPr>
              <a:spLocks noChangeAspect="1" noEditPoints="1" noChangeArrowheads="1"/>
            </p:cNvSpPr>
            <p:nvPr/>
          </p:nvSpPr>
          <p:spPr bwMode="auto">
            <a:xfrm>
              <a:off x="2362" y="5423"/>
              <a:ext cx="3284" cy="1652"/>
            </a:xfrm>
            <a:custGeom>
              <a:avLst/>
              <a:gdLst>
                <a:gd name="T0" fmla="*/ 24567 w 21600"/>
                <a:gd name="T1" fmla="*/ 2653506 h 21600"/>
                <a:gd name="T2" fmla="*/ 3960019 w 21600"/>
                <a:gd name="T3" fmla="*/ 5301361 h 21600"/>
                <a:gd name="T4" fmla="*/ 7913437 w 21600"/>
                <a:gd name="T5" fmla="*/ 2653506 h 21600"/>
                <a:gd name="T6" fmla="*/ 3960019 w 21600"/>
                <a:gd name="T7" fmla="*/ 303433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7 w 21600"/>
                <a:gd name="T13" fmla="*/ 3262 h 21600"/>
                <a:gd name="T14" fmla="*/ 17087 w 21600"/>
                <a:gd name="T15" fmla="*/ 173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3366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ru-RU">
                <a:solidFill>
                  <a:srgbClr val="3333FF"/>
                </a:solidFill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F:\Картинки\83544498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4"/>
            <a:ext cx="9144000" cy="685322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Интернет-ресурсы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401080" cy="5072098"/>
          </a:xfrm>
        </p:spPr>
        <p:txBody>
          <a:bodyPr>
            <a:noAutofit/>
          </a:bodyPr>
          <a:lstStyle/>
          <a:p>
            <a:r>
              <a:rPr lang="en-US" sz="2000" dirty="0" smtClean="0">
                <a:hlinkClick r:id="rId2"/>
              </a:rPr>
              <a:t>http://www.rumadet.de/index.php?option=com_content&amp;view=article&amp;id=170&amp;Itemid=92</a:t>
            </a:r>
            <a:r>
              <a:rPr lang="ru-RU" sz="2000" dirty="0" smtClean="0"/>
              <a:t>  - физкультминутка</a:t>
            </a:r>
            <a:r>
              <a:rPr lang="ru-RU" sz="2000" dirty="0" smtClean="0">
                <a:hlinkClick r:id="rId3"/>
              </a:rPr>
              <a:t>  </a:t>
            </a:r>
          </a:p>
          <a:p>
            <a:r>
              <a:rPr lang="en-US" sz="2000" dirty="0" smtClean="0">
                <a:hlinkClick r:id="rId3"/>
              </a:rPr>
              <a:t>http://viki.rdf.ru/item/1670/</a:t>
            </a:r>
            <a:r>
              <a:rPr lang="ru-RU" sz="2000" dirty="0" smtClean="0"/>
              <a:t> - викторина «Ежели вы вежливы»</a:t>
            </a:r>
          </a:p>
          <a:p>
            <a:r>
              <a:rPr lang="en-US" sz="2000" dirty="0" smtClean="0">
                <a:hlinkClick r:id="rId4"/>
              </a:rPr>
              <a:t>http://viki.rdf.ru/item/678/</a:t>
            </a:r>
            <a:r>
              <a:rPr lang="ru-RU" sz="2000" dirty="0" smtClean="0"/>
              <a:t> - задания на внимательность «Найди ошибку»</a:t>
            </a:r>
          </a:p>
          <a:p>
            <a:r>
              <a:rPr lang="en-US" sz="2000" dirty="0" smtClean="0">
                <a:hlinkClick r:id="rId5"/>
              </a:rPr>
              <a:t>http://www.youtube.com/watch?v=fMTwP7Lb1i4</a:t>
            </a:r>
            <a:r>
              <a:rPr lang="ru-RU" sz="2000" dirty="0" smtClean="0"/>
              <a:t> – мультфильм «Как львенок и черепаха пели песенку»</a:t>
            </a:r>
          </a:p>
          <a:p>
            <a:r>
              <a:rPr lang="en-US" sz="2000" dirty="0" smtClean="0">
                <a:hlinkClick r:id="rId6"/>
              </a:rPr>
              <a:t>http://childish.fome.ru/ras-1-109.html</a:t>
            </a:r>
            <a:r>
              <a:rPr lang="ru-RU" sz="2000" dirty="0" smtClean="0"/>
              <a:t> - игра «Вежливо-невежливо»</a:t>
            </a:r>
          </a:p>
          <a:p>
            <a:r>
              <a:rPr lang="en-US" sz="2000" dirty="0" smtClean="0">
                <a:hlinkClick r:id="rId7"/>
              </a:rPr>
              <a:t>http://smajliki.ru/smilies-128.html?start=0</a:t>
            </a:r>
            <a:r>
              <a:rPr lang="ru-RU" sz="2000" dirty="0" smtClean="0"/>
              <a:t>, </a:t>
            </a:r>
            <a:r>
              <a:rPr lang="uk-UA" sz="2000" u="sng" dirty="0" smtClean="0">
                <a:hlinkClick r:id="rId8"/>
              </a:rPr>
              <a:t>http://smiles.rcmir.com/smile.bereich0_128_510.html</a:t>
            </a:r>
            <a:r>
              <a:rPr lang="ru-RU" sz="2000" dirty="0" smtClean="0"/>
              <a:t>  - </a:t>
            </a:r>
            <a:r>
              <a:rPr lang="ru-RU" sz="2000" dirty="0" err="1" smtClean="0"/>
              <a:t>анимашки</a:t>
            </a:r>
            <a:endParaRPr lang="ru-RU" sz="2000" dirty="0" smtClean="0"/>
          </a:p>
          <a:p>
            <a:r>
              <a:rPr lang="en-US" sz="2000" dirty="0" smtClean="0">
                <a:hlinkClick r:id="rId9"/>
              </a:rPr>
              <a:t>http://bestgif.su/photo/dobryj_den/udachnogo_dnja/4-0-659</a:t>
            </a:r>
            <a:r>
              <a:rPr lang="ru-RU" sz="2000" dirty="0" smtClean="0"/>
              <a:t> ; </a:t>
            </a:r>
            <a:r>
              <a:rPr lang="en-US" sz="2000" dirty="0" smtClean="0">
                <a:hlinkClick r:id="rId10"/>
              </a:rPr>
              <a:t>http://www.gifzona.com/i/hello/hello_5.htm</a:t>
            </a:r>
            <a:r>
              <a:rPr lang="ru-RU" sz="2000" dirty="0" smtClean="0"/>
              <a:t>; </a:t>
            </a:r>
            <a:r>
              <a:rPr lang="en-US" sz="2000" dirty="0" smtClean="0">
                <a:hlinkClick r:id="rId11"/>
              </a:rPr>
              <a:t>http://www.liveinternet.ru/users/3249434/post108590753/</a:t>
            </a:r>
            <a:r>
              <a:rPr lang="ru-RU" sz="2000" dirty="0" smtClean="0"/>
              <a:t>  - открытки</a:t>
            </a:r>
          </a:p>
          <a:p>
            <a:r>
              <a:rPr lang="uk-UA" sz="2000" u="sng" dirty="0" smtClean="0">
                <a:hlinkClick r:id="rId12"/>
              </a:rPr>
              <a:t>http://www.mp3baza.net/mp3/Detskie_pesni/</a:t>
            </a:r>
            <a:r>
              <a:rPr lang="uk-UA" sz="2000" dirty="0" smtClean="0"/>
              <a:t>  -  </a:t>
            </a:r>
            <a:r>
              <a:rPr lang="uk-UA" sz="2000" dirty="0" err="1" smtClean="0"/>
              <a:t>песня</a:t>
            </a:r>
            <a:r>
              <a:rPr lang="uk-UA" sz="2000" dirty="0" smtClean="0"/>
              <a:t> </a:t>
            </a:r>
            <a:r>
              <a:rPr lang="uk-UA" sz="2000" dirty="0" err="1" smtClean="0"/>
              <a:t>“Дорога</a:t>
            </a:r>
            <a:r>
              <a:rPr lang="uk-UA" sz="2000" dirty="0" smtClean="0"/>
              <a:t> добра ”</a:t>
            </a:r>
            <a:endParaRPr lang="ru-RU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Интернет-ресурсы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401080" cy="5286412"/>
          </a:xfrm>
        </p:spPr>
        <p:txBody>
          <a:bodyPr>
            <a:noAutofit/>
          </a:bodyPr>
          <a:lstStyle/>
          <a:p>
            <a:r>
              <a:rPr lang="uk-UA" sz="2000" u="sng" dirty="0" smtClean="0">
                <a:hlinkClick r:id="rId2"/>
              </a:rPr>
              <a:t>http://detkam.e-papa.ru/mp/18/</a:t>
            </a:r>
            <a:r>
              <a:rPr lang="uk-UA" sz="2000" u="sng" dirty="0" smtClean="0"/>
              <a:t> - </a:t>
            </a:r>
            <a:r>
              <a:rPr lang="uk-UA" sz="2000" u="sng" dirty="0" err="1" smtClean="0"/>
              <a:t>песня</a:t>
            </a:r>
            <a:r>
              <a:rPr lang="uk-UA" sz="2000" u="sng" dirty="0" smtClean="0"/>
              <a:t> Кота Леопольда</a:t>
            </a:r>
            <a:endParaRPr lang="ru-RU" sz="2000" dirty="0" smtClean="0"/>
          </a:p>
          <a:p>
            <a:r>
              <a:rPr lang="en-US" sz="2000" dirty="0" smtClean="0">
                <a:hlinkClick r:id="rId3"/>
              </a:rPr>
              <a:t>http://poiskm.ru/artist/354284-Vospi-pi-pitanie</a:t>
            </a:r>
            <a:r>
              <a:rPr lang="ru-RU" sz="2000" dirty="0" smtClean="0"/>
              <a:t> -  песня «</a:t>
            </a:r>
            <a:r>
              <a:rPr lang="ru-RU" sz="2000" dirty="0" err="1" smtClean="0"/>
              <a:t>Воспи-пи-пи-питание</a:t>
            </a:r>
            <a:r>
              <a:rPr lang="ru-RU" sz="2000" dirty="0" smtClean="0"/>
              <a:t>»</a:t>
            </a:r>
          </a:p>
          <a:p>
            <a:pPr lvl="0"/>
            <a:r>
              <a:rPr lang="ru-RU" sz="2000" u="sng" dirty="0" smtClean="0">
                <a:hlinkClick r:id="rId4"/>
              </a:rPr>
              <a:t>http://forchel.ru/7422-uroki-vezhlivosti-vezhlivye-slova.html</a:t>
            </a:r>
            <a:r>
              <a:rPr lang="ru-RU" sz="2000" dirty="0" smtClean="0"/>
              <a:t> - уроки вежливости, вежливые слова</a:t>
            </a:r>
          </a:p>
          <a:p>
            <a:pPr lvl="0"/>
            <a:r>
              <a:rPr lang="ru-RU" sz="2000" u="sng" dirty="0" smtClean="0">
                <a:hlinkClick r:id="rId5"/>
              </a:rPr>
              <a:t>http://muzofon.com/search/РадиоНяня/1/</a:t>
            </a:r>
            <a:r>
              <a:rPr lang="ru-RU" sz="2000" dirty="0" smtClean="0"/>
              <a:t>  -  песня «Волшебные слова» на слова М. </a:t>
            </a:r>
            <a:r>
              <a:rPr lang="ru-RU" sz="2000" dirty="0" err="1" smtClean="0"/>
              <a:t>Танича</a:t>
            </a:r>
            <a:endParaRPr lang="ru-RU" sz="2000" dirty="0" smtClean="0"/>
          </a:p>
          <a:p>
            <a:pPr lvl="0"/>
            <a:r>
              <a:rPr lang="ru-RU" sz="2000" u="sng" dirty="0" smtClean="0">
                <a:hlinkClick r:id="rId6"/>
              </a:rPr>
              <a:t>http://phototimes.ru/image/5824986/</a:t>
            </a:r>
            <a:r>
              <a:rPr lang="ru-RU" sz="2000" dirty="0" smtClean="0"/>
              <a:t>  - облако</a:t>
            </a:r>
          </a:p>
          <a:p>
            <a:pPr lvl="0"/>
            <a:r>
              <a:rPr lang="ru-RU" sz="2000" u="sng" dirty="0" smtClean="0">
                <a:hlinkClick r:id="rId7"/>
              </a:rPr>
              <a:t>http://umelitsa.ru/tags/%F4%EE%F2%EE%E8%EC%EF%E0%EA%F2/</a:t>
            </a:r>
            <a:r>
              <a:rPr lang="ru-RU" sz="2000" dirty="0" smtClean="0"/>
              <a:t>  - солнышко</a:t>
            </a:r>
          </a:p>
          <a:p>
            <a:r>
              <a:rPr lang="en-US" sz="2000" dirty="0" smtClean="0">
                <a:hlinkClick r:id="rId8"/>
              </a:rPr>
              <a:t>http://pictures.ucoz.ru/photo/detskie_kartinki/kartinka_na_1_sentjabrja_devochka_i_shhenok/3-0-1073</a:t>
            </a:r>
            <a:r>
              <a:rPr lang="ru-RU" sz="2000" dirty="0" smtClean="0"/>
              <a:t> - школьники</a:t>
            </a:r>
          </a:p>
          <a:p>
            <a:r>
              <a:rPr lang="en-US" sz="2000" dirty="0" smtClean="0">
                <a:hlinkClick r:id="rId9"/>
              </a:rPr>
              <a:t>http://fotoramochki.com/clipart-ludi.html</a:t>
            </a:r>
            <a:r>
              <a:rPr lang="ru-RU" sz="2000" dirty="0" smtClean="0"/>
              <a:t> - мальчики</a:t>
            </a:r>
          </a:p>
          <a:p>
            <a:r>
              <a:rPr lang="en-US" sz="2000" dirty="0" smtClean="0">
                <a:hlinkClick r:id="rId10"/>
              </a:rPr>
              <a:t>http://clubs.ya.ru/4611686018427396251/posts.xml?tb=20&amp;tag=2453458</a:t>
            </a:r>
            <a:r>
              <a:rPr lang="ru-RU" sz="2000" dirty="0" smtClean="0"/>
              <a:t> - цифры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F:\Картинки\shtuchki1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42852"/>
            <a:ext cx="7137103" cy="6429420"/>
          </a:xfrm>
          <a:prstGeom prst="rect">
            <a:avLst/>
          </a:prstGeom>
          <a:noFill/>
        </p:spPr>
      </p:pic>
      <p:sp>
        <p:nvSpPr>
          <p:cNvPr id="19" name="Oval 2">
            <a:hlinkClick r:id="rId4" action="ppaction://hlinksldjump"/>
          </p:cNvPr>
          <p:cNvSpPr>
            <a:spLocks noChangeArrowheads="1"/>
          </p:cNvSpPr>
          <p:nvPr/>
        </p:nvSpPr>
        <p:spPr bwMode="auto">
          <a:xfrm rot="-631185">
            <a:off x="3583092" y="545663"/>
            <a:ext cx="733425" cy="2538146"/>
          </a:xfrm>
          <a:prstGeom prst="ellipse">
            <a:avLst/>
          </a:prstGeom>
          <a:solidFill>
            <a:srgbClr val="00FF00"/>
          </a:solidFill>
          <a:ln w="381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20" name="Oval 3">
            <a:hlinkClick r:id="rId5" action="ppaction://hlinksldjump"/>
          </p:cNvPr>
          <p:cNvSpPr>
            <a:spLocks noChangeArrowheads="1"/>
          </p:cNvSpPr>
          <p:nvPr/>
        </p:nvSpPr>
        <p:spPr bwMode="auto">
          <a:xfrm rot="1008681">
            <a:off x="4360821" y="550543"/>
            <a:ext cx="733425" cy="2600061"/>
          </a:xfrm>
          <a:prstGeom prst="ellipse">
            <a:avLst/>
          </a:prstGeom>
          <a:solidFill>
            <a:srgbClr val="E20EF2"/>
          </a:solidFill>
          <a:ln w="381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400" b="1" dirty="0"/>
          </a:p>
        </p:txBody>
      </p:sp>
      <p:sp>
        <p:nvSpPr>
          <p:cNvPr id="21" name="Oval 4">
            <a:hlinkClick r:id="rId6" action="ppaction://hlinksldjump"/>
          </p:cNvPr>
          <p:cNvSpPr>
            <a:spLocks noChangeArrowheads="1"/>
          </p:cNvSpPr>
          <p:nvPr/>
        </p:nvSpPr>
        <p:spPr bwMode="auto">
          <a:xfrm rot="3029611">
            <a:off x="5304197" y="773791"/>
            <a:ext cx="733425" cy="2799378"/>
          </a:xfrm>
          <a:prstGeom prst="ellipse">
            <a:avLst/>
          </a:prstGeom>
          <a:solidFill>
            <a:srgbClr val="F27C1A"/>
          </a:solidFill>
          <a:ln w="381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vert270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400" b="1" dirty="0"/>
          </a:p>
        </p:txBody>
      </p:sp>
      <p:sp>
        <p:nvSpPr>
          <p:cNvPr id="22" name="Oval 5">
            <a:hlinkClick r:id="rId7" action="ppaction://hlinksldjump"/>
          </p:cNvPr>
          <p:cNvSpPr>
            <a:spLocks noChangeArrowheads="1"/>
          </p:cNvSpPr>
          <p:nvPr/>
        </p:nvSpPr>
        <p:spPr bwMode="auto">
          <a:xfrm rot="4737938">
            <a:off x="5750192" y="1678976"/>
            <a:ext cx="733425" cy="2568289"/>
          </a:xfrm>
          <a:prstGeom prst="ellipse">
            <a:avLst/>
          </a:prstGeom>
          <a:solidFill>
            <a:srgbClr val="F52323"/>
          </a:solidFill>
          <a:ln w="2857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vert270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800" b="1" dirty="0"/>
          </a:p>
        </p:txBody>
      </p:sp>
      <p:sp>
        <p:nvSpPr>
          <p:cNvPr id="23" name="Oval 6">
            <a:hlinkClick r:id="rId8" action="ppaction://hlinksldjump"/>
          </p:cNvPr>
          <p:cNvSpPr>
            <a:spLocks noChangeArrowheads="1"/>
          </p:cNvSpPr>
          <p:nvPr/>
        </p:nvSpPr>
        <p:spPr bwMode="auto">
          <a:xfrm rot="6560729">
            <a:off x="5543968" y="2560239"/>
            <a:ext cx="733425" cy="2470204"/>
          </a:xfrm>
          <a:prstGeom prst="ellipse">
            <a:avLst/>
          </a:prstGeom>
          <a:solidFill>
            <a:srgbClr val="800080"/>
          </a:solidFill>
          <a:ln w="381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vert270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4" name="Oval 7">
            <a:hlinkClick r:id="rId9" action="ppaction://hlinksldjump"/>
          </p:cNvPr>
          <p:cNvSpPr>
            <a:spLocks noChangeArrowheads="1"/>
          </p:cNvSpPr>
          <p:nvPr/>
        </p:nvSpPr>
        <p:spPr bwMode="auto">
          <a:xfrm rot="8869468">
            <a:off x="4993071" y="3374950"/>
            <a:ext cx="735012" cy="2629082"/>
          </a:xfrm>
          <a:prstGeom prst="ellipse">
            <a:avLst/>
          </a:prstGeom>
          <a:solidFill>
            <a:srgbClr val="CC9900"/>
          </a:solidFill>
          <a:ln w="2857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vert270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400" b="1" dirty="0"/>
          </a:p>
        </p:txBody>
      </p:sp>
      <p:sp>
        <p:nvSpPr>
          <p:cNvPr id="25" name="Oval 8">
            <a:hlinkClick r:id="rId10" action="ppaction://hlinksldjump"/>
          </p:cNvPr>
          <p:cNvSpPr>
            <a:spLocks noChangeArrowheads="1"/>
          </p:cNvSpPr>
          <p:nvPr/>
        </p:nvSpPr>
        <p:spPr bwMode="auto">
          <a:xfrm rot="11013681">
            <a:off x="4009171" y="3663581"/>
            <a:ext cx="733425" cy="2602230"/>
          </a:xfrm>
          <a:prstGeom prst="ellipse">
            <a:avLst/>
          </a:prstGeom>
          <a:solidFill>
            <a:srgbClr val="0099FF"/>
          </a:solidFill>
          <a:ln w="381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800" b="1" dirty="0"/>
          </a:p>
        </p:txBody>
      </p:sp>
      <p:sp>
        <p:nvSpPr>
          <p:cNvPr id="26" name="Oval 9">
            <a:hlinkClick r:id="rId11" action="ppaction://hlinksldjump"/>
          </p:cNvPr>
          <p:cNvSpPr>
            <a:spLocks noChangeArrowheads="1"/>
          </p:cNvSpPr>
          <p:nvPr/>
        </p:nvSpPr>
        <p:spPr bwMode="auto">
          <a:xfrm rot="13000805">
            <a:off x="3004337" y="3386038"/>
            <a:ext cx="735012" cy="2693508"/>
          </a:xfrm>
          <a:prstGeom prst="ellipse">
            <a:avLst/>
          </a:prstGeom>
          <a:gradFill rotWithShape="1">
            <a:gsLst>
              <a:gs pos="0">
                <a:srgbClr val="FF0000">
                  <a:gamma/>
                  <a:shade val="46275"/>
                  <a:invGamma/>
                </a:srgbClr>
              </a:gs>
              <a:gs pos="50000">
                <a:srgbClr val="FF0000">
                  <a:alpha val="71001"/>
                </a:srgbClr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lin ang="5400000" scaled="1"/>
          </a:gradFill>
          <a:ln w="2857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400" b="1" dirty="0"/>
          </a:p>
        </p:txBody>
      </p:sp>
      <p:sp>
        <p:nvSpPr>
          <p:cNvPr id="27" name="Oval 1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 rot="-28268976">
            <a:off x="2506118" y="2557895"/>
            <a:ext cx="735013" cy="2687061"/>
          </a:xfrm>
          <a:prstGeom prst="ellipse">
            <a:avLst/>
          </a:prstGeom>
          <a:solidFill>
            <a:srgbClr val="00FFCC"/>
          </a:solidFill>
          <a:ln w="2857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2400" b="1" dirty="0"/>
          </a:p>
        </p:txBody>
      </p:sp>
      <p:sp>
        <p:nvSpPr>
          <p:cNvPr id="28" name="Oval 1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 rot="16761240">
            <a:off x="2477846" y="1848932"/>
            <a:ext cx="733425" cy="2475998"/>
          </a:xfrm>
          <a:prstGeom prst="ellipse">
            <a:avLst/>
          </a:prstGeom>
          <a:solidFill>
            <a:srgbClr val="0000FF"/>
          </a:solidFill>
          <a:ln w="2857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9" name="Oval 12">
            <a:hlinkClick r:id="rId14" action="ppaction://hlinksldjump"/>
          </p:cNvPr>
          <p:cNvSpPr>
            <a:spLocks noChangeArrowheads="1"/>
          </p:cNvSpPr>
          <p:nvPr/>
        </p:nvSpPr>
        <p:spPr bwMode="auto">
          <a:xfrm rot="-2818743">
            <a:off x="2812691" y="905323"/>
            <a:ext cx="735012" cy="2737415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81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30" name="Oval 13"/>
          <p:cNvSpPr>
            <a:spLocks noChangeArrowheads="1"/>
          </p:cNvSpPr>
          <p:nvPr/>
        </p:nvSpPr>
        <p:spPr bwMode="auto">
          <a:xfrm>
            <a:off x="3929058" y="2928910"/>
            <a:ext cx="955675" cy="892175"/>
          </a:xfrm>
          <a:prstGeom prst="ellipse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 rot="17267858">
            <a:off x="3743086" y="1615535"/>
            <a:ext cx="1972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Здравствуйте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19285945">
            <a:off x="4642936" y="1923876"/>
            <a:ext cx="1979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До свидания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0763707">
            <a:off x="5098849" y="2729276"/>
            <a:ext cx="1957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Не мог бы ты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1158819">
            <a:off x="4948085" y="3539322"/>
            <a:ext cx="2041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Будьте добры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3299385">
            <a:off x="4505534" y="4453287"/>
            <a:ext cx="186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Доброе утро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5585350">
            <a:off x="3723874" y="4566503"/>
            <a:ext cx="13010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Привет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 rot="18548008">
            <a:off x="2894340" y="4367743"/>
            <a:ext cx="1064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Пока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20512523">
            <a:off x="2083438" y="3637809"/>
            <a:ext cx="16651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Извините</a:t>
            </a:r>
            <a:endParaRPr lang="ru-RU" sz="2800" b="1" dirty="0"/>
          </a:p>
        </p:txBody>
      </p:sp>
      <p:sp>
        <p:nvSpPr>
          <p:cNvPr id="39" name="TextBox 38"/>
          <p:cNvSpPr txBox="1"/>
          <p:nvPr/>
        </p:nvSpPr>
        <p:spPr>
          <a:xfrm rot="643922">
            <a:off x="1833108" y="2853936"/>
            <a:ext cx="2115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Добрый вечер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 rot="2451166">
            <a:off x="2288895" y="2081363"/>
            <a:ext cx="1915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До встречи</a:t>
            </a:r>
            <a:endParaRPr lang="ru-RU" sz="2800" b="1" dirty="0"/>
          </a:p>
        </p:txBody>
      </p:sp>
      <p:sp>
        <p:nvSpPr>
          <p:cNvPr id="41" name="TextBox 40"/>
          <p:cNvSpPr txBox="1"/>
          <p:nvPr/>
        </p:nvSpPr>
        <p:spPr>
          <a:xfrm rot="15700407">
            <a:off x="3033104" y="1547444"/>
            <a:ext cx="1794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Пожалуйста</a:t>
            </a:r>
            <a:endParaRPr lang="ru-RU" sz="2400" b="1" dirty="0"/>
          </a:p>
        </p:txBody>
      </p:sp>
      <p:pic>
        <p:nvPicPr>
          <p:cNvPr id="49156" name="Picture 4" descr="F:\Картинки\44940091_31942823_28260975_6949018_16591615_YUMOR851.gif"/>
          <p:cNvPicPr>
            <a:picLocks noChangeAspect="1" noChangeArrowheads="1" noCrop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6651977" y="-142900"/>
            <a:ext cx="2492023" cy="2500330"/>
          </a:xfrm>
          <a:prstGeom prst="rect">
            <a:avLst/>
          </a:prstGeom>
          <a:noFill/>
        </p:spPr>
      </p:pic>
      <p:pic>
        <p:nvPicPr>
          <p:cNvPr id="42" name="Picture 4" descr="F:\Картинки\285.gif">
            <a:hlinkClick r:id="rId16" action="ppaction://hlinksldjump"/>
          </p:cNvPr>
          <p:cNvPicPr>
            <a:picLocks noChangeAspect="1" noChangeArrowheads="1" noCrop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6000768"/>
            <a:ext cx="1814514" cy="604838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ssolv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F:\Картинки\85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1179790"/>
            <a:ext cx="4857784" cy="5678210"/>
          </a:xfrm>
          <a:prstGeom prst="rect">
            <a:avLst/>
          </a:prstGeom>
          <a:noFill/>
        </p:spPr>
      </p:pic>
      <p:pic>
        <p:nvPicPr>
          <p:cNvPr id="4098" name="Picture 2" descr="F:\Картинки\nadpisia-119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14290"/>
            <a:ext cx="2786082" cy="714356"/>
          </a:xfrm>
          <a:prstGeom prst="rect">
            <a:avLst/>
          </a:prstGeom>
          <a:noFill/>
        </p:spPr>
      </p:pic>
      <p:pic>
        <p:nvPicPr>
          <p:cNvPr id="4099" name="Picture 3" descr="F:\Картинки\4182630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3786214" cy="1214422"/>
          </a:xfrm>
          <a:prstGeom prst="rect">
            <a:avLst/>
          </a:prstGeom>
          <a:noFill/>
        </p:spPr>
      </p:pic>
      <p:pic>
        <p:nvPicPr>
          <p:cNvPr id="5" name="Picture 4" descr="F:\Картинки\285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6072206"/>
            <a:ext cx="1814514" cy="604838"/>
          </a:xfrm>
          <a:prstGeom prst="rect">
            <a:avLst/>
          </a:prstGeom>
          <a:noFill/>
        </p:spPr>
      </p:pic>
      <p:pic>
        <p:nvPicPr>
          <p:cNvPr id="6" name="Picture 2" descr="F:\Картинки\167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86644" y="0"/>
            <a:ext cx="1857356" cy="1900803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" descr="F:\Картинки\33102869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5"/>
          </a:xfrm>
          <a:prstGeom prst="rect">
            <a:avLst/>
          </a:prstGeom>
          <a:noFill/>
        </p:spPr>
      </p:pic>
      <p:pic>
        <p:nvPicPr>
          <p:cNvPr id="46083" name="Picture 3" descr="F:\Картинки\1333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0"/>
            <a:ext cx="2500298" cy="1970235"/>
          </a:xfrm>
          <a:prstGeom prst="rect">
            <a:avLst/>
          </a:prstGeom>
          <a:noFill/>
        </p:spPr>
      </p:pic>
      <p:pic>
        <p:nvPicPr>
          <p:cNvPr id="5" name="Picture 4" descr="F:\Картинки\285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29486" y="6253162"/>
            <a:ext cx="1814514" cy="604838"/>
          </a:xfrm>
          <a:prstGeom prst="rect">
            <a:avLst/>
          </a:prstGeom>
          <a:noFill/>
        </p:spPr>
      </p:pic>
      <p:pic>
        <p:nvPicPr>
          <p:cNvPr id="5122" name="Picture 2" descr="F:\Картинки\86088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4282" y="214290"/>
            <a:ext cx="1400175" cy="11049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1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1" dur="1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F:\Картинки\87674611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9712"/>
            <a:ext cx="9144000" cy="7007712"/>
          </a:xfrm>
          <a:prstGeom prst="rect">
            <a:avLst/>
          </a:prstGeom>
          <a:noFill/>
        </p:spPr>
      </p:pic>
      <p:pic>
        <p:nvPicPr>
          <p:cNvPr id="5128" name="Picture 8" descr="F:\Картинки\line-02-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215082"/>
            <a:ext cx="3214678" cy="642918"/>
          </a:xfrm>
          <a:prstGeom prst="rect">
            <a:avLst/>
          </a:prstGeom>
          <a:noFill/>
        </p:spPr>
      </p:pic>
      <p:pic>
        <p:nvPicPr>
          <p:cNvPr id="9" name="Picture 4" descr="F:\Картинки\285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6072206"/>
            <a:ext cx="1814514" cy="60483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F:\Картинки\285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6072206"/>
            <a:ext cx="1814514" cy="60483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00298" y="5214950"/>
            <a:ext cx="41376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ИЗВИНИТЕ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5065" name="Picture 9" descr="F:\Картинки\butterfly_animated_wallot_ru%20(2)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3143248"/>
            <a:ext cx="1933575" cy="1933575"/>
          </a:xfrm>
          <a:prstGeom prst="rect">
            <a:avLst/>
          </a:prstGeom>
          <a:noFill/>
        </p:spPr>
      </p:pic>
      <p:pic>
        <p:nvPicPr>
          <p:cNvPr id="45067" name="Picture 11" descr="F:\Картинки\10231314.gif"/>
          <p:cNvPicPr>
            <a:picLocks noChangeAspect="1" noChangeArrowheads="1" noCrop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-214338"/>
            <a:ext cx="2215183" cy="250030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643670" y="-357214"/>
            <a:ext cx="2500330" cy="35721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F:\Картинки\bg25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57224" y="857232"/>
            <a:ext cx="1428750" cy="1428750"/>
          </a:xfrm>
          <a:prstGeom prst="rect">
            <a:avLst/>
          </a:prstGeom>
          <a:noFill/>
        </p:spPr>
      </p:pic>
      <p:pic>
        <p:nvPicPr>
          <p:cNvPr id="32770" name="Picture 2" descr="F:\Картинки\47553618_mare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488" y="1214422"/>
            <a:ext cx="3357586" cy="3974789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F:\Картинки\741749465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0166" y="0"/>
            <a:ext cx="5331519" cy="54292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14480" y="5572140"/>
            <a:ext cx="579883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 flip="none" rotWithShape="1"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ЗДРАВСТВУЙТЕ</a:t>
            </a:r>
            <a:endParaRPr lang="ru-RU" sz="6600" b="1" cap="none" spc="50" dirty="0">
              <a:ln w="11430"/>
              <a:gradFill flip="none" rotWithShape="1"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F:\Картинки\1967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214290"/>
            <a:ext cx="3419475" cy="1071570"/>
          </a:xfrm>
          <a:prstGeom prst="rect">
            <a:avLst/>
          </a:prstGeom>
          <a:noFill/>
        </p:spPr>
      </p:pic>
      <p:pic>
        <p:nvPicPr>
          <p:cNvPr id="3078" name="Picture 6" descr="F:\Картинки\245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27472" y="0"/>
            <a:ext cx="2044198" cy="1771638"/>
          </a:xfrm>
          <a:prstGeom prst="rect">
            <a:avLst/>
          </a:prstGeom>
          <a:noFill/>
        </p:spPr>
      </p:pic>
      <p:pic>
        <p:nvPicPr>
          <p:cNvPr id="7" name="Picture 4" descr="F:\Картинки\285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29486" y="6253162"/>
            <a:ext cx="1814514" cy="60483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1775</TotalTime>
  <Words>560</Words>
  <Application>Microsoft Office PowerPoint</Application>
  <PresentationFormat>Экран (4:3)</PresentationFormat>
  <Paragraphs>153</Paragraphs>
  <Slides>37</Slides>
  <Notes>1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Запомните!!!</vt:lpstr>
      <vt:lpstr>Формы обращения к взрослым и сверстникам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Пословицы и поговорки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 «Вежливо-невежливо»</vt:lpstr>
      <vt:lpstr>Слайд 32</vt:lpstr>
      <vt:lpstr>Домашнее задание</vt:lpstr>
      <vt:lpstr>Слайд 34</vt:lpstr>
      <vt:lpstr>Слайд 35</vt:lpstr>
      <vt:lpstr>Интернет-ресурсы</vt:lpstr>
      <vt:lpstr>Интернет-ресурсы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Tata</cp:lastModifiedBy>
  <cp:revision>144</cp:revision>
  <dcterms:created xsi:type="dcterms:W3CDTF">2010-11-03T16:45:54Z</dcterms:created>
  <dcterms:modified xsi:type="dcterms:W3CDTF">2012-01-08T17:07:36Z</dcterms:modified>
</cp:coreProperties>
</file>