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7" r:id="rId10"/>
    <p:sldId id="277" r:id="rId11"/>
    <p:sldId id="268" r:id="rId12"/>
    <p:sldId id="269" r:id="rId13"/>
    <p:sldId id="270" r:id="rId14"/>
    <p:sldId id="271" r:id="rId15"/>
    <p:sldId id="272" r:id="rId16"/>
    <p:sldId id="273" r:id="rId17"/>
    <p:sldId id="274" r:id="rId18"/>
    <p:sldId id="275" r:id="rId19"/>
    <p:sldId id="276" r:id="rId20"/>
    <p:sldId id="278" r:id="rId21"/>
    <p:sldId id="27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0109" autoAdjust="0"/>
  </p:normalViewPr>
  <p:slideViewPr>
    <p:cSldViewPr>
      <p:cViewPr varScale="1">
        <p:scale>
          <a:sx n="50" d="100"/>
          <a:sy n="50" d="100"/>
        </p:scale>
        <p:origin x="-9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A57CE9-D528-4087-BEEF-841EC137DE06}" type="datetimeFigureOut">
              <a:rPr lang="ru-RU" smtClean="0"/>
              <a:pPr/>
              <a:t>08.01.2012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43B68C-7F31-4ED7-8D08-A21BCC33E886}" type="slidenum">
              <a:rPr lang="ru-RU" smtClean="0"/>
              <a:pPr/>
              <a:t>‹#›</a:t>
            </a:fld>
            <a:endParaRPr lang="ru-RU"/>
          </a:p>
        </p:txBody>
      </p:sp>
    </p:spTree>
    <p:extLst>
      <p:ext uri="{BB962C8B-B14F-4D97-AF65-F5344CB8AC3E}">
        <p14:creationId xmlns:p14="http://schemas.microsoft.com/office/powerpoint/2010/main" xmlns="" val="102438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Good morning, my dear friends! I'm glad to see you! Take your seats, please. Today we'll speak about travelling and transport.</a:t>
            </a:r>
            <a:endParaRPr lang="ru-RU" dirty="0"/>
          </a:p>
        </p:txBody>
      </p:sp>
      <p:sp>
        <p:nvSpPr>
          <p:cNvPr id="4" name="Номер слайда 3"/>
          <p:cNvSpPr>
            <a:spLocks noGrp="1"/>
          </p:cNvSpPr>
          <p:nvPr>
            <p:ph type="sldNum" sz="quarter" idx="10"/>
          </p:nvPr>
        </p:nvSpPr>
        <p:spPr/>
        <p:txBody>
          <a:bodyPr/>
          <a:lstStyle/>
          <a:p>
            <a:fld id="{3443B68C-7F31-4ED7-8D08-A21BCC33E886}"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err="1" smtClean="0">
                <a:solidFill>
                  <a:schemeClr val="tx1"/>
                </a:solidFill>
                <a:latin typeface="+mn-lt"/>
                <a:ea typeface="+mn-ea"/>
                <a:cs typeface="+mn-cs"/>
              </a:rPr>
              <a:t>Do</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you</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like</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travelling</a:t>
            </a:r>
            <a:r>
              <a:rPr lang="ru-R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means of travelling do you know?</a:t>
            </a:r>
          </a:p>
          <a:p>
            <a:r>
              <a:rPr lang="en-US" sz="1200" kern="1200" dirty="0" smtClean="0">
                <a:solidFill>
                  <a:schemeClr val="tx1"/>
                </a:solidFill>
                <a:latin typeface="+mn-lt"/>
                <a:ea typeface="+mn-ea"/>
                <a:cs typeface="+mn-cs"/>
              </a:rPr>
              <a:t> Look at the slides and name us all kinds of transport you can see.</a:t>
            </a:r>
            <a:endParaRPr lang="ru-RU" dirty="0"/>
          </a:p>
        </p:txBody>
      </p:sp>
      <p:sp>
        <p:nvSpPr>
          <p:cNvPr id="4" name="Номер слайда 3"/>
          <p:cNvSpPr>
            <a:spLocks noGrp="1"/>
          </p:cNvSpPr>
          <p:nvPr>
            <p:ph type="sldNum" sz="quarter" idx="10"/>
          </p:nvPr>
        </p:nvSpPr>
        <p:spPr/>
        <p:txBody>
          <a:bodyPr/>
          <a:lstStyle/>
          <a:p>
            <a:fld id="{3443B68C-7F31-4ED7-8D08-A21BCC33E886}"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Which is the quickest method of travelling?</a:t>
            </a:r>
          </a:p>
          <a:p>
            <a:r>
              <a:rPr lang="en-US" dirty="0" smtClean="0"/>
              <a:t>Which</a:t>
            </a:r>
            <a:r>
              <a:rPr lang="en-US" baseline="0" dirty="0" smtClean="0"/>
              <a:t> one is the slowest?</a:t>
            </a:r>
          </a:p>
          <a:p>
            <a:r>
              <a:rPr lang="en-US" baseline="0" dirty="0" smtClean="0"/>
              <a:t>Which one is the most comfortable? </a:t>
            </a:r>
          </a:p>
          <a:p>
            <a:r>
              <a:rPr lang="en-US" baseline="0" dirty="0" smtClean="0"/>
              <a:t>Which method of transport is the cheapest?</a:t>
            </a:r>
          </a:p>
          <a:p>
            <a:r>
              <a:rPr lang="en-US" baseline="0" dirty="0" smtClean="0"/>
              <a:t>Which one is the most expensive?</a:t>
            </a:r>
          </a:p>
          <a:p>
            <a:r>
              <a:rPr lang="en-US" baseline="0" dirty="0" smtClean="0"/>
              <a:t>Which method is the most comfortable?</a:t>
            </a:r>
            <a:endParaRPr lang="ru-RU" dirty="0"/>
          </a:p>
        </p:txBody>
      </p:sp>
      <p:sp>
        <p:nvSpPr>
          <p:cNvPr id="4" name="Номер слайда 3"/>
          <p:cNvSpPr>
            <a:spLocks noGrp="1"/>
          </p:cNvSpPr>
          <p:nvPr>
            <p:ph type="sldNum" sz="quarter" idx="10"/>
          </p:nvPr>
        </p:nvSpPr>
        <p:spPr/>
        <p:txBody>
          <a:bodyPr/>
          <a:lstStyle/>
          <a:p>
            <a:fld id="{3443B68C-7F31-4ED7-8D08-A21BCC33E886}"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Look at the slide! Everything started with the wheel.  Nobody knows who created it but it was one of the greatest inventions of the mankind. Repeat this word!</a:t>
            </a:r>
            <a:endParaRPr lang="ru-RU" dirty="0"/>
          </a:p>
        </p:txBody>
      </p:sp>
      <p:sp>
        <p:nvSpPr>
          <p:cNvPr id="4" name="Номер слайда 3"/>
          <p:cNvSpPr>
            <a:spLocks noGrp="1"/>
          </p:cNvSpPr>
          <p:nvPr>
            <p:ph type="sldNum" sz="quarter" idx="10"/>
          </p:nvPr>
        </p:nvSpPr>
        <p:spPr/>
        <p:txBody>
          <a:bodyPr/>
          <a:lstStyle/>
          <a:p>
            <a:fld id="{3443B68C-7F31-4ED7-8D08-A21BCC33E886}" type="slidenum">
              <a:rPr lang="ru-RU" smtClean="0"/>
              <a:pPr/>
              <a:t>11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children, look and repeat the names of different kinds of transport in their historical order.</a:t>
            </a:r>
            <a:endParaRPr lang="ru-RU" dirty="0"/>
          </a:p>
        </p:txBody>
      </p:sp>
      <p:sp>
        <p:nvSpPr>
          <p:cNvPr id="4" name="Номер слайда 3"/>
          <p:cNvSpPr>
            <a:spLocks noGrp="1"/>
          </p:cNvSpPr>
          <p:nvPr>
            <p:ph type="sldNum" sz="quarter" idx="10"/>
          </p:nvPr>
        </p:nvSpPr>
        <p:spPr/>
        <p:txBody>
          <a:bodyPr/>
          <a:lstStyle/>
          <a:p>
            <a:fld id="{3443B68C-7F31-4ED7-8D08-A21BCC33E886}" type="slidenum">
              <a:rPr lang="ru-RU" smtClean="0"/>
              <a:pPr/>
              <a:t>12</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But transport differs in different countries. It depends on the geographical position of the country and its economical development. In poor Asian countries like India people still use such kind of transport as rickshaw.  </a:t>
            </a:r>
            <a:r>
              <a:rPr lang="ru-RU" sz="1200" kern="1200" dirty="0" err="1" smtClean="0">
                <a:solidFill>
                  <a:schemeClr val="tx1"/>
                </a:solidFill>
                <a:latin typeface="+mn-lt"/>
                <a:ea typeface="+mn-ea"/>
                <a:cs typeface="+mn-cs"/>
              </a:rPr>
              <a:t>Repeat</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after</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me</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this</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name</a:t>
            </a:r>
            <a:r>
              <a:rPr lang="ru-RU" sz="120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3443B68C-7F31-4ED7-8D08-A21BCC33E886}" type="slidenum">
              <a:rPr lang="ru-RU" smtClean="0"/>
              <a:pPr/>
              <a:t>16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My dear friends, can you name me some animals which people use for travelling in Asian, African and </a:t>
            </a:r>
            <a:r>
              <a:rPr lang="en-US" sz="1200" kern="1200" dirty="0" err="1" smtClean="0">
                <a:solidFill>
                  <a:schemeClr val="tx1"/>
                </a:solidFill>
                <a:latin typeface="+mn-lt"/>
                <a:ea typeface="+mn-ea"/>
                <a:cs typeface="+mn-cs"/>
              </a:rPr>
              <a:t>Nothern</a:t>
            </a:r>
            <a:r>
              <a:rPr lang="en-US" sz="1200" kern="1200" dirty="0" smtClean="0">
                <a:solidFill>
                  <a:schemeClr val="tx1"/>
                </a:solidFill>
                <a:latin typeface="+mn-lt"/>
                <a:ea typeface="+mn-ea"/>
                <a:cs typeface="+mn-cs"/>
              </a:rPr>
              <a:t> countries.</a:t>
            </a:r>
            <a:endParaRPr lang="ru-RU" dirty="0"/>
          </a:p>
        </p:txBody>
      </p:sp>
      <p:sp>
        <p:nvSpPr>
          <p:cNvPr id="4" name="Номер слайда 3"/>
          <p:cNvSpPr>
            <a:spLocks noGrp="1"/>
          </p:cNvSpPr>
          <p:nvPr>
            <p:ph type="sldNum" sz="quarter" idx="10"/>
          </p:nvPr>
        </p:nvSpPr>
        <p:spPr/>
        <p:txBody>
          <a:bodyPr/>
          <a:lstStyle/>
          <a:p>
            <a:fld id="{3443B68C-7F31-4ED7-8D08-A21BCC33E886}" type="slidenum">
              <a:rPr lang="ru-RU" smtClean="0"/>
              <a:pPr/>
              <a:t>17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What exotic means of travelling can we see in Italy, in the city of Venice?</a:t>
            </a:r>
            <a:endParaRPr lang="ru-RU" dirty="0"/>
          </a:p>
        </p:txBody>
      </p:sp>
      <p:sp>
        <p:nvSpPr>
          <p:cNvPr id="4" name="Номер слайда 3"/>
          <p:cNvSpPr>
            <a:spLocks noGrp="1"/>
          </p:cNvSpPr>
          <p:nvPr>
            <p:ph type="sldNum" sz="quarter" idx="10"/>
          </p:nvPr>
        </p:nvSpPr>
        <p:spPr/>
        <p:txBody>
          <a:bodyPr/>
          <a:lstStyle/>
          <a:p>
            <a:fld id="{3443B68C-7F31-4ED7-8D08-A21BCC33E886}" type="slidenum">
              <a:rPr lang="ru-RU" smtClean="0"/>
              <a:pPr/>
              <a:t>19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My dear friends, can you tell me what new information you've got from this lesson.  Do you remember the names of transport that people used many years  ago? Can you name me some extraordinary means of travelling? What modern kinds of transport do people use?</a:t>
            </a:r>
            <a:endParaRPr lang="ru-RU" sz="1200" kern="1200" dirty="0" smtClean="0">
              <a:solidFill>
                <a:schemeClr val="tx1"/>
              </a:solidFill>
              <a:latin typeface="+mn-lt"/>
              <a:ea typeface="+mn-ea"/>
              <a:cs typeface="+mn-cs"/>
            </a:endParaRPr>
          </a:p>
          <a:p>
            <a:r>
              <a:rPr lang="en-US" sz="1200" kern="1200" smtClean="0">
                <a:solidFill>
                  <a:schemeClr val="tx1"/>
                </a:solidFill>
                <a:latin typeface="+mn-lt"/>
                <a:ea typeface="+mn-ea"/>
                <a:cs typeface="+mn-cs"/>
              </a:rPr>
              <a:t>Let’s do the crossword!</a:t>
            </a:r>
            <a:endParaRPr lang="ru-RU"/>
          </a:p>
        </p:txBody>
      </p:sp>
      <p:sp>
        <p:nvSpPr>
          <p:cNvPr id="4" name="Номер слайда 3"/>
          <p:cNvSpPr>
            <a:spLocks noGrp="1"/>
          </p:cNvSpPr>
          <p:nvPr>
            <p:ph type="sldNum" sz="quarter" idx="10"/>
          </p:nvPr>
        </p:nvSpPr>
        <p:spPr/>
        <p:txBody>
          <a:bodyPr/>
          <a:lstStyle/>
          <a:p>
            <a:fld id="{3443B68C-7F31-4ED7-8D08-A21BCC33E886}"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11022B7-CD1E-4DC9-A0B9-6E38CC29A6D8}" type="datetimeFigureOut">
              <a:rPr lang="ru-RU" smtClean="0"/>
              <a:pPr/>
              <a:t>08.01.2012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E51C3902-5DF3-468E-AA63-9D81D94CECE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1022B7-CD1E-4DC9-A0B9-6E38CC29A6D8}" type="datetimeFigureOut">
              <a:rPr lang="ru-RU" smtClean="0"/>
              <a:pPr/>
              <a:t>08.01.2012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1C3902-5DF3-468E-AA63-9D81D94CECE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1022B7-CD1E-4DC9-A0B9-6E38CC29A6D8}" type="datetimeFigureOut">
              <a:rPr lang="ru-RU" smtClean="0"/>
              <a:pPr/>
              <a:t>08.01.2012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1C3902-5DF3-468E-AA63-9D81D94CECE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11022B7-CD1E-4DC9-A0B9-6E38CC29A6D8}" type="datetimeFigureOut">
              <a:rPr lang="ru-RU" smtClean="0"/>
              <a:pPr/>
              <a:t>08.01.2012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E51C3902-5DF3-468E-AA63-9D81D94CECE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11022B7-CD1E-4DC9-A0B9-6E38CC29A6D8}" type="datetimeFigureOut">
              <a:rPr lang="ru-RU" smtClean="0"/>
              <a:pPr/>
              <a:t>08.01.2012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E51C3902-5DF3-468E-AA63-9D81D94CECE2}"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11022B7-CD1E-4DC9-A0B9-6E38CC29A6D8}" type="datetimeFigureOut">
              <a:rPr lang="ru-RU" smtClean="0"/>
              <a:pPr/>
              <a:t>08.01.2012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51C3902-5DF3-468E-AA63-9D81D94CECE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11022B7-CD1E-4DC9-A0B9-6E38CC29A6D8}" type="datetimeFigureOut">
              <a:rPr lang="ru-RU" smtClean="0"/>
              <a:pPr/>
              <a:t>08.01.2012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E51C3902-5DF3-468E-AA63-9D81D94CECE2}"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11022B7-CD1E-4DC9-A0B9-6E38CC29A6D8}" type="datetimeFigureOut">
              <a:rPr lang="ru-RU" smtClean="0"/>
              <a:pPr/>
              <a:t>08.01.2012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1C3902-5DF3-468E-AA63-9D81D94CECE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11022B7-CD1E-4DC9-A0B9-6E38CC29A6D8}" type="datetimeFigureOut">
              <a:rPr lang="ru-RU" smtClean="0"/>
              <a:pPr/>
              <a:t>08.01.2012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1C3902-5DF3-468E-AA63-9D81D94CECE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11022B7-CD1E-4DC9-A0B9-6E38CC29A6D8}" type="datetimeFigureOut">
              <a:rPr lang="ru-RU" smtClean="0"/>
              <a:pPr/>
              <a:t>08.01.2012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1C3902-5DF3-468E-AA63-9D81D94CECE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11022B7-CD1E-4DC9-A0B9-6E38CC29A6D8}" type="datetimeFigureOut">
              <a:rPr lang="ru-RU" smtClean="0"/>
              <a:pPr/>
              <a:t>08.01.2012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51C3902-5DF3-468E-AA63-9D81D94CECE2}"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11022B7-CD1E-4DC9-A0B9-6E38CC29A6D8}" type="datetimeFigureOut">
              <a:rPr lang="ru-RU" smtClean="0"/>
              <a:pPr/>
              <a:t>08.01.2012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51C3902-5DF3-468E-AA63-9D81D94CECE2}"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Ирина\Desktop\Transport\47c453a41c3d3.jpg"/>
          <p:cNvPicPr>
            <a:picLocks noChangeAspect="1" noChangeArrowheads="1"/>
          </p:cNvPicPr>
          <p:nvPr/>
        </p:nvPicPr>
        <p:blipFill>
          <a:blip r:embed="rId3" cstate="email"/>
          <a:srcRect/>
          <a:stretch>
            <a:fillRect/>
          </a:stretch>
        </p:blipFill>
        <p:spPr bwMode="auto">
          <a:xfrm>
            <a:off x="1979712" y="2204601"/>
            <a:ext cx="4752528" cy="3568715"/>
          </a:xfrm>
          <a:prstGeom prst="rect">
            <a:avLst/>
          </a:prstGeom>
          <a:noFill/>
        </p:spPr>
      </p:pic>
      <p:sp>
        <p:nvSpPr>
          <p:cNvPr id="2" name="Заголовок 1"/>
          <p:cNvSpPr>
            <a:spLocks noGrp="1"/>
          </p:cNvSpPr>
          <p:nvPr>
            <p:ph type="ctrTitle"/>
          </p:nvPr>
        </p:nvSpPr>
        <p:spPr>
          <a:xfrm>
            <a:off x="381000" y="332656"/>
            <a:ext cx="8458200" cy="5743131"/>
          </a:xfrm>
        </p:spPr>
        <p:txBody>
          <a:bodyPr>
            <a:normAutofit/>
          </a:bodyPr>
          <a:lstStyle/>
          <a:p>
            <a:r>
              <a:rPr lang="ru-RU" sz="2400" dirty="0" smtClean="0"/>
              <a:t>Конкурсная </a:t>
            </a:r>
            <a:r>
              <a:rPr lang="ru-RU" sz="2400" dirty="0" err="1" smtClean="0"/>
              <a:t>мультимедийная</a:t>
            </a:r>
            <a:r>
              <a:rPr lang="ru-RU" sz="2400" dirty="0" smtClean="0"/>
              <a:t> презентация на фестиваль педагогических идей «открытый урок»</a:t>
            </a:r>
            <a:r>
              <a:rPr lang="ru-RU" dirty="0" smtClean="0"/>
              <a:t/>
            </a:r>
            <a:br>
              <a:rPr lang="ru-RU" dirty="0" smtClean="0"/>
            </a:br>
            <a:r>
              <a:rPr lang="ru-RU" dirty="0" smtClean="0"/>
              <a:t> 2011-2012 </a:t>
            </a:r>
            <a:r>
              <a:rPr lang="ru-RU" sz="1600" dirty="0" smtClean="0"/>
              <a:t/>
            </a:r>
            <a:br>
              <a:rPr lang="ru-RU" sz="1600" dirty="0" smtClean="0"/>
            </a:br>
            <a:r>
              <a:rPr lang="ru-RU" sz="1600" b="1" i="1" dirty="0" smtClean="0">
                <a:latin typeface="Arial" pitchFamily="34" charset="0"/>
                <a:cs typeface="Arial" pitchFamily="34" charset="0"/>
              </a:rPr>
              <a:t>Автор разработки: Максимова Ирина Николаевна, </a:t>
            </a:r>
            <a:br>
              <a:rPr lang="ru-RU" sz="1600" b="1" i="1" dirty="0" smtClean="0">
                <a:latin typeface="Arial" pitchFamily="34" charset="0"/>
                <a:cs typeface="Arial" pitchFamily="34" charset="0"/>
              </a:rPr>
            </a:br>
            <a:r>
              <a:rPr lang="ru-RU" sz="1600" b="1" i="1" dirty="0" smtClean="0">
                <a:latin typeface="Arial" pitchFamily="34" charset="0"/>
                <a:cs typeface="Arial" pitchFamily="34" charset="0"/>
              </a:rPr>
              <a:t>учитель английского языка ГБОУ СОШ №197, г. Москвы.</a:t>
            </a:r>
            <a:r>
              <a:rPr lang="ru-RU" dirty="0" smtClean="0"/>
              <a:t/>
            </a:r>
            <a:br>
              <a:rPr lang="ru-RU" dirty="0" smtClean="0"/>
            </a:br>
            <a:endParaRPr lang="ru-RU" dirty="0"/>
          </a:p>
        </p:txBody>
      </p:sp>
      <p:sp>
        <p:nvSpPr>
          <p:cNvPr id="3" name="Подзаголовок 2"/>
          <p:cNvSpPr>
            <a:spLocks noGrp="1"/>
          </p:cNvSpPr>
          <p:nvPr>
            <p:ph type="subTitle" idx="1"/>
          </p:nvPr>
        </p:nvSpPr>
        <p:spPr>
          <a:xfrm>
            <a:off x="395536" y="4365104"/>
            <a:ext cx="8458200" cy="914400"/>
          </a:xfrm>
        </p:spPr>
        <p:txBody>
          <a:bodyPr>
            <a:normAutofit/>
          </a:bodyPr>
          <a:lstStyle/>
          <a:p>
            <a:pPr algn="ctr"/>
            <a:r>
              <a:rPr lang="en-US" sz="4400" b="1" dirty="0" smtClean="0">
                <a:solidFill>
                  <a:srgbClr val="FF0000"/>
                </a:solidFill>
              </a:rPr>
              <a:t>Travelling and Transport</a:t>
            </a:r>
            <a:endParaRPr lang="ru-RU" sz="4400" b="1" dirty="0">
              <a:solidFill>
                <a:srgbClr val="FF0000"/>
              </a:solidFill>
            </a:endParaRPr>
          </a:p>
        </p:txBody>
      </p:sp>
      <p:sp>
        <p:nvSpPr>
          <p:cNvPr id="4" name="TextBox 3"/>
          <p:cNvSpPr txBox="1"/>
          <p:nvPr/>
        </p:nvSpPr>
        <p:spPr>
          <a:xfrm>
            <a:off x="899592" y="5949280"/>
            <a:ext cx="7704856" cy="369332"/>
          </a:xfrm>
          <a:prstGeom prst="rect">
            <a:avLst/>
          </a:prstGeom>
          <a:noFill/>
        </p:spPr>
        <p:txBody>
          <a:bodyPr wrap="square" rtlCol="0">
            <a:spAutoFit/>
          </a:bodyPr>
          <a:lstStyle/>
          <a:p>
            <a:r>
              <a:rPr lang="ru-RU" dirty="0" smtClean="0"/>
              <a:t>Учебник И.Н. Верещагиной, О.В. Афанасьевой «</a:t>
            </a:r>
            <a:r>
              <a:rPr lang="en-US" dirty="0" smtClean="0"/>
              <a:t>ENGLISH 4</a:t>
            </a:r>
            <a:r>
              <a:rPr lang="ru-RU" dirty="0" smtClean="0"/>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Use the following expressions:</a:t>
            </a:r>
            <a:endParaRPr lang="ru-RU" dirty="0"/>
          </a:p>
        </p:txBody>
      </p:sp>
      <p:sp>
        <p:nvSpPr>
          <p:cNvPr id="3" name="Содержимое 2"/>
          <p:cNvSpPr>
            <a:spLocks noGrp="1"/>
          </p:cNvSpPr>
          <p:nvPr>
            <p:ph idx="1"/>
          </p:nvPr>
        </p:nvSpPr>
        <p:spPr/>
        <p:txBody>
          <a:bodyPr/>
          <a:lstStyle/>
          <a:p>
            <a:r>
              <a:rPr lang="en-US" dirty="0" smtClean="0"/>
              <a:t>I think (that) ……………</a:t>
            </a:r>
          </a:p>
          <a:p>
            <a:r>
              <a:rPr lang="en-US" dirty="0" smtClean="0"/>
              <a:t>I suppose ………………</a:t>
            </a:r>
          </a:p>
          <a:p>
            <a:r>
              <a:rPr lang="en-US" dirty="0" smtClean="0"/>
              <a:t>I don’t think …………….</a:t>
            </a:r>
          </a:p>
          <a:p>
            <a:r>
              <a:rPr lang="en-US" dirty="0" smtClean="0"/>
              <a:t>In my opinion …………..</a:t>
            </a:r>
          </a:p>
          <a:p>
            <a:r>
              <a:rPr lang="en-US" dirty="0" smtClean="0"/>
              <a:t>I believe ………………...</a:t>
            </a:r>
          </a:p>
          <a:p>
            <a:r>
              <a:rPr lang="en-US" dirty="0" smtClean="0"/>
              <a:t>I don’t believe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wheel</a:t>
            </a:r>
            <a:endParaRPr lang="ru-RU" dirty="0"/>
          </a:p>
        </p:txBody>
      </p:sp>
      <p:pic>
        <p:nvPicPr>
          <p:cNvPr id="35842" name="Picture 2" descr="C:\Users\Ирина\Desktop\Transport\29525ac3d4d0cd05407fb863ad5ed08c_big.jpg"/>
          <p:cNvPicPr>
            <a:picLocks noChangeAspect="1" noChangeArrowheads="1"/>
          </p:cNvPicPr>
          <p:nvPr/>
        </p:nvPicPr>
        <p:blipFill>
          <a:blip r:embed="rId3" cstate="print"/>
          <a:srcRect/>
          <a:stretch>
            <a:fillRect/>
          </a:stretch>
        </p:blipFill>
        <p:spPr bwMode="auto">
          <a:xfrm>
            <a:off x="1907704" y="1196752"/>
            <a:ext cx="5472608" cy="523128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800" dirty="0" smtClean="0"/>
              <a:t>Chariot – carriage - horse tramway – tram - train</a:t>
            </a:r>
            <a:endParaRPr lang="ru-RU" sz="2800" dirty="0"/>
          </a:p>
        </p:txBody>
      </p:sp>
      <p:pic>
        <p:nvPicPr>
          <p:cNvPr id="36866" name="Picture 2" descr="C:\Users\Ирина\Desktop\Transport\6.jpg"/>
          <p:cNvPicPr>
            <a:picLocks noChangeAspect="1" noChangeArrowheads="1"/>
          </p:cNvPicPr>
          <p:nvPr/>
        </p:nvPicPr>
        <p:blipFill>
          <a:blip r:embed="rId3" cstate="email"/>
          <a:srcRect/>
          <a:stretch>
            <a:fillRect/>
          </a:stretch>
        </p:blipFill>
        <p:spPr bwMode="auto">
          <a:xfrm>
            <a:off x="323528" y="1124744"/>
            <a:ext cx="3024336" cy="2160240"/>
          </a:xfrm>
          <a:prstGeom prst="rect">
            <a:avLst/>
          </a:prstGeom>
          <a:noFill/>
        </p:spPr>
      </p:pic>
      <p:pic>
        <p:nvPicPr>
          <p:cNvPr id="36867" name="Picture 3" descr="C:\Users\Ирина\Desktop\Transport\36240822_4.jpg"/>
          <p:cNvPicPr>
            <a:picLocks noChangeAspect="1" noChangeArrowheads="1"/>
          </p:cNvPicPr>
          <p:nvPr/>
        </p:nvPicPr>
        <p:blipFill>
          <a:blip r:embed="rId4" cstate="email"/>
          <a:srcRect/>
          <a:stretch>
            <a:fillRect/>
          </a:stretch>
        </p:blipFill>
        <p:spPr bwMode="auto">
          <a:xfrm>
            <a:off x="611560" y="3068960"/>
            <a:ext cx="3096344" cy="2160240"/>
          </a:xfrm>
          <a:prstGeom prst="rect">
            <a:avLst/>
          </a:prstGeom>
          <a:noFill/>
        </p:spPr>
      </p:pic>
      <p:pic>
        <p:nvPicPr>
          <p:cNvPr id="36868" name="Picture 4" descr="C:\Users\Ирина\Desktop\Transport\konka_Austrian-e1285314076816.jpg"/>
          <p:cNvPicPr>
            <a:picLocks noChangeAspect="1" noChangeArrowheads="1"/>
          </p:cNvPicPr>
          <p:nvPr/>
        </p:nvPicPr>
        <p:blipFill>
          <a:blip r:embed="rId5" cstate="email"/>
          <a:srcRect/>
          <a:stretch>
            <a:fillRect/>
          </a:stretch>
        </p:blipFill>
        <p:spPr bwMode="auto">
          <a:xfrm>
            <a:off x="5724128" y="1124744"/>
            <a:ext cx="3096343" cy="2160239"/>
          </a:xfrm>
          <a:prstGeom prst="rect">
            <a:avLst/>
          </a:prstGeom>
          <a:noFill/>
        </p:spPr>
      </p:pic>
      <p:pic>
        <p:nvPicPr>
          <p:cNvPr id="36869" name="Picture 5" descr="C:\Users\Ирина\Desktop\Transport\img-3ce6c.jpg"/>
          <p:cNvPicPr>
            <a:picLocks noChangeAspect="1" noChangeArrowheads="1"/>
          </p:cNvPicPr>
          <p:nvPr/>
        </p:nvPicPr>
        <p:blipFill>
          <a:blip r:embed="rId6" cstate="email"/>
          <a:srcRect/>
          <a:stretch>
            <a:fillRect/>
          </a:stretch>
        </p:blipFill>
        <p:spPr bwMode="auto">
          <a:xfrm>
            <a:off x="5364088" y="3068960"/>
            <a:ext cx="3096343" cy="2160240"/>
          </a:xfrm>
          <a:prstGeom prst="rect">
            <a:avLst/>
          </a:prstGeom>
          <a:noFill/>
        </p:spPr>
      </p:pic>
      <p:pic>
        <p:nvPicPr>
          <p:cNvPr id="36870" name="Picture 6" descr="C:\Users\Ирина\Desktop\Transport\img-6f4d5.jpg"/>
          <p:cNvPicPr>
            <a:picLocks noChangeAspect="1" noChangeArrowheads="1"/>
          </p:cNvPicPr>
          <p:nvPr/>
        </p:nvPicPr>
        <p:blipFill>
          <a:blip r:embed="rId7" cstate="email"/>
          <a:srcRect/>
          <a:stretch>
            <a:fillRect/>
          </a:stretch>
        </p:blipFill>
        <p:spPr bwMode="auto">
          <a:xfrm>
            <a:off x="2987824" y="4697760"/>
            <a:ext cx="3024336" cy="21602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Bicycle – car – bus - trolleybus</a:t>
            </a:r>
            <a:endParaRPr lang="ru-RU" dirty="0"/>
          </a:p>
        </p:txBody>
      </p:sp>
      <p:pic>
        <p:nvPicPr>
          <p:cNvPr id="37890" name="Picture 2" descr="C:\Users\Ирина\Desktop\Transport\13.jpg"/>
          <p:cNvPicPr>
            <a:picLocks noChangeAspect="1" noChangeArrowheads="1"/>
          </p:cNvPicPr>
          <p:nvPr/>
        </p:nvPicPr>
        <p:blipFill>
          <a:blip r:embed="rId2" cstate="email"/>
          <a:srcRect/>
          <a:stretch>
            <a:fillRect/>
          </a:stretch>
        </p:blipFill>
        <p:spPr bwMode="auto">
          <a:xfrm>
            <a:off x="539552" y="1340768"/>
            <a:ext cx="3384376" cy="2317938"/>
          </a:xfrm>
          <a:prstGeom prst="rect">
            <a:avLst/>
          </a:prstGeom>
          <a:noFill/>
        </p:spPr>
      </p:pic>
      <p:pic>
        <p:nvPicPr>
          <p:cNvPr id="37894" name="Picture 6" descr="C:\Users\Ирина\Desktop\Transport\00000057[1].jpg"/>
          <p:cNvPicPr>
            <a:picLocks noChangeAspect="1" noChangeArrowheads="1"/>
          </p:cNvPicPr>
          <p:nvPr/>
        </p:nvPicPr>
        <p:blipFill>
          <a:blip r:embed="rId3" cstate="email"/>
          <a:srcRect/>
          <a:stretch>
            <a:fillRect/>
          </a:stretch>
        </p:blipFill>
        <p:spPr bwMode="auto">
          <a:xfrm>
            <a:off x="611560" y="3861048"/>
            <a:ext cx="3384376" cy="2474508"/>
          </a:xfrm>
          <a:prstGeom prst="rect">
            <a:avLst/>
          </a:prstGeom>
          <a:noFill/>
        </p:spPr>
      </p:pic>
      <p:pic>
        <p:nvPicPr>
          <p:cNvPr id="37895" name="Picture 7" descr="C:\Users\Ирина\Desktop\Transport\221_auto_auto.jpg"/>
          <p:cNvPicPr>
            <a:picLocks noChangeAspect="1" noChangeArrowheads="1"/>
          </p:cNvPicPr>
          <p:nvPr/>
        </p:nvPicPr>
        <p:blipFill>
          <a:blip r:embed="rId4" cstate="email"/>
          <a:srcRect/>
          <a:stretch>
            <a:fillRect/>
          </a:stretch>
        </p:blipFill>
        <p:spPr bwMode="auto">
          <a:xfrm>
            <a:off x="5292080" y="3933056"/>
            <a:ext cx="3384376" cy="2532571"/>
          </a:xfrm>
          <a:prstGeom prst="rect">
            <a:avLst/>
          </a:prstGeom>
          <a:noFill/>
        </p:spPr>
      </p:pic>
      <p:pic>
        <p:nvPicPr>
          <p:cNvPr id="37896" name="Picture 8" descr="C:\Users\Ирина\Desktop\Transport\maz-257-8[1].jpg"/>
          <p:cNvPicPr>
            <a:picLocks noChangeAspect="1" noChangeArrowheads="1"/>
          </p:cNvPicPr>
          <p:nvPr/>
        </p:nvPicPr>
        <p:blipFill>
          <a:blip r:embed="rId5" cstate="email"/>
          <a:srcRect/>
          <a:stretch>
            <a:fillRect/>
          </a:stretch>
        </p:blipFill>
        <p:spPr bwMode="auto">
          <a:xfrm>
            <a:off x="5292080" y="1340768"/>
            <a:ext cx="3312368" cy="23762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Raft – boat – ship – steamer (steamship)</a:t>
            </a:r>
            <a:endParaRPr lang="ru-RU" dirty="0"/>
          </a:p>
        </p:txBody>
      </p:sp>
      <p:pic>
        <p:nvPicPr>
          <p:cNvPr id="38914" name="Picture 2" descr="C:\Users\Ирина\Desktop\Transport\lodki-pejzazh-voda-4060[1].jpg"/>
          <p:cNvPicPr>
            <a:picLocks noChangeAspect="1" noChangeArrowheads="1"/>
          </p:cNvPicPr>
          <p:nvPr/>
        </p:nvPicPr>
        <p:blipFill>
          <a:blip r:embed="rId2" cstate="print"/>
          <a:srcRect/>
          <a:stretch>
            <a:fillRect/>
          </a:stretch>
        </p:blipFill>
        <p:spPr bwMode="auto">
          <a:xfrm>
            <a:off x="395536" y="4077072"/>
            <a:ext cx="3672408" cy="2592288"/>
          </a:xfrm>
          <a:prstGeom prst="rect">
            <a:avLst/>
          </a:prstGeom>
          <a:noFill/>
        </p:spPr>
      </p:pic>
      <p:pic>
        <p:nvPicPr>
          <p:cNvPr id="38915" name="Picture 3" descr="C:\Users\Ирина\Desktop\Transport\img-55316.jpg"/>
          <p:cNvPicPr>
            <a:picLocks noChangeAspect="1" noChangeArrowheads="1"/>
          </p:cNvPicPr>
          <p:nvPr/>
        </p:nvPicPr>
        <p:blipFill>
          <a:blip r:embed="rId3" cstate="email"/>
          <a:srcRect/>
          <a:stretch>
            <a:fillRect/>
          </a:stretch>
        </p:blipFill>
        <p:spPr bwMode="auto">
          <a:xfrm>
            <a:off x="5004048" y="4077072"/>
            <a:ext cx="3727889" cy="2592288"/>
          </a:xfrm>
          <a:prstGeom prst="rect">
            <a:avLst/>
          </a:prstGeom>
          <a:noFill/>
        </p:spPr>
      </p:pic>
      <p:pic>
        <p:nvPicPr>
          <p:cNvPr id="38916" name="Picture 4" descr="C:\Users\Ирина\Desktop\Transport\a671ac43647519dbdbc297cbe8a18e36_full[1].jpg"/>
          <p:cNvPicPr>
            <a:picLocks noChangeAspect="1" noChangeArrowheads="1"/>
          </p:cNvPicPr>
          <p:nvPr/>
        </p:nvPicPr>
        <p:blipFill>
          <a:blip r:embed="rId4" cstate="email"/>
          <a:srcRect/>
          <a:stretch>
            <a:fillRect/>
          </a:stretch>
        </p:blipFill>
        <p:spPr bwMode="auto">
          <a:xfrm>
            <a:off x="5004048" y="1196752"/>
            <a:ext cx="3713868" cy="2736304"/>
          </a:xfrm>
          <a:prstGeom prst="rect">
            <a:avLst/>
          </a:prstGeom>
          <a:noFill/>
        </p:spPr>
      </p:pic>
      <p:pic>
        <p:nvPicPr>
          <p:cNvPr id="38917" name="Picture 5" descr="C:\Users\Ирина\Desktop\Transport\0061[1].jpg"/>
          <p:cNvPicPr>
            <a:picLocks noChangeAspect="1" noChangeArrowheads="1"/>
          </p:cNvPicPr>
          <p:nvPr/>
        </p:nvPicPr>
        <p:blipFill>
          <a:blip r:embed="rId5" cstate="email"/>
          <a:srcRect/>
          <a:stretch>
            <a:fillRect/>
          </a:stretch>
        </p:blipFill>
        <p:spPr bwMode="auto">
          <a:xfrm>
            <a:off x="395536" y="1196752"/>
            <a:ext cx="3672408" cy="27082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Helicopter – plane - spaceship</a:t>
            </a:r>
            <a:endParaRPr lang="ru-RU" dirty="0"/>
          </a:p>
        </p:txBody>
      </p:sp>
      <p:pic>
        <p:nvPicPr>
          <p:cNvPr id="39938" name="Picture 2" descr="C:\Users\Ирина\Desktop\Transport\img-20ec8.jpg"/>
          <p:cNvPicPr>
            <a:picLocks noChangeAspect="1" noChangeArrowheads="1"/>
          </p:cNvPicPr>
          <p:nvPr/>
        </p:nvPicPr>
        <p:blipFill>
          <a:blip r:embed="rId2" cstate="email"/>
          <a:srcRect/>
          <a:stretch>
            <a:fillRect/>
          </a:stretch>
        </p:blipFill>
        <p:spPr bwMode="auto">
          <a:xfrm>
            <a:off x="179512" y="1124744"/>
            <a:ext cx="2970330" cy="2376264"/>
          </a:xfrm>
          <a:prstGeom prst="rect">
            <a:avLst/>
          </a:prstGeom>
          <a:noFill/>
        </p:spPr>
      </p:pic>
      <p:pic>
        <p:nvPicPr>
          <p:cNvPr id="39939" name="Picture 3" descr="C:\Users\Ирина\Desktop\Transport\img-8bbeb.jpg"/>
          <p:cNvPicPr>
            <a:picLocks noChangeAspect="1" noChangeArrowheads="1"/>
          </p:cNvPicPr>
          <p:nvPr/>
        </p:nvPicPr>
        <p:blipFill>
          <a:blip r:embed="rId3" cstate="email"/>
          <a:srcRect/>
          <a:stretch>
            <a:fillRect/>
          </a:stretch>
        </p:blipFill>
        <p:spPr bwMode="auto">
          <a:xfrm>
            <a:off x="5868144" y="4293096"/>
            <a:ext cx="3024336" cy="2376264"/>
          </a:xfrm>
          <a:prstGeom prst="rect">
            <a:avLst/>
          </a:prstGeom>
          <a:noFill/>
        </p:spPr>
      </p:pic>
      <p:pic>
        <p:nvPicPr>
          <p:cNvPr id="39940" name="Picture 4" descr="C:\Users\Ирина\Desktop\Transport\img-d167f.jpg"/>
          <p:cNvPicPr>
            <a:picLocks noChangeAspect="1" noChangeArrowheads="1"/>
          </p:cNvPicPr>
          <p:nvPr/>
        </p:nvPicPr>
        <p:blipFill>
          <a:blip r:embed="rId4" cstate="email"/>
          <a:srcRect/>
          <a:stretch>
            <a:fillRect/>
          </a:stretch>
        </p:blipFill>
        <p:spPr bwMode="auto">
          <a:xfrm>
            <a:off x="2987824" y="2852936"/>
            <a:ext cx="3024335" cy="2340259"/>
          </a:xfrm>
          <a:prstGeom prst="rect">
            <a:avLst/>
          </a:prstGeom>
          <a:noFill/>
        </p:spPr>
      </p:pic>
      <p:sp>
        <p:nvSpPr>
          <p:cNvPr id="3" name="TextBox 2"/>
          <p:cNvSpPr txBox="1"/>
          <p:nvPr/>
        </p:nvSpPr>
        <p:spPr>
          <a:xfrm>
            <a:off x="440541" y="3501132"/>
            <a:ext cx="2448272" cy="707886"/>
          </a:xfrm>
          <a:prstGeom prst="rect">
            <a:avLst/>
          </a:prstGeom>
          <a:noFill/>
        </p:spPr>
        <p:txBody>
          <a:bodyPr wrap="square" rtlCol="0">
            <a:spAutoFit/>
          </a:bodyPr>
          <a:lstStyle/>
          <a:p>
            <a:r>
              <a:rPr lang="en-US" sz="4000" dirty="0"/>
              <a:t>Helicopter</a:t>
            </a:r>
            <a:endParaRPr lang="ru-RU" sz="4000" dirty="0"/>
          </a:p>
        </p:txBody>
      </p:sp>
      <p:sp>
        <p:nvSpPr>
          <p:cNvPr id="4" name="TextBox 3"/>
          <p:cNvSpPr txBox="1"/>
          <p:nvPr/>
        </p:nvSpPr>
        <p:spPr>
          <a:xfrm>
            <a:off x="3743907" y="2132856"/>
            <a:ext cx="1512168" cy="707886"/>
          </a:xfrm>
          <a:prstGeom prst="rect">
            <a:avLst/>
          </a:prstGeom>
          <a:noFill/>
        </p:spPr>
        <p:txBody>
          <a:bodyPr wrap="square" rtlCol="0">
            <a:spAutoFit/>
          </a:bodyPr>
          <a:lstStyle/>
          <a:p>
            <a:r>
              <a:rPr lang="en-US" sz="4000" dirty="0" smtClean="0"/>
              <a:t>Plane</a:t>
            </a:r>
            <a:endParaRPr lang="ru-RU" sz="4000" dirty="0"/>
          </a:p>
        </p:txBody>
      </p:sp>
      <p:sp>
        <p:nvSpPr>
          <p:cNvPr id="5" name="TextBox 4"/>
          <p:cNvSpPr txBox="1"/>
          <p:nvPr/>
        </p:nvSpPr>
        <p:spPr>
          <a:xfrm>
            <a:off x="6084168" y="3585210"/>
            <a:ext cx="2592288" cy="707886"/>
          </a:xfrm>
          <a:prstGeom prst="rect">
            <a:avLst/>
          </a:prstGeom>
          <a:noFill/>
        </p:spPr>
        <p:txBody>
          <a:bodyPr wrap="square" rtlCol="0">
            <a:spAutoFit/>
          </a:bodyPr>
          <a:lstStyle/>
          <a:p>
            <a:r>
              <a:rPr lang="en-US" sz="4000" dirty="0" smtClean="0"/>
              <a:t>Spaceship</a:t>
            </a:r>
            <a:endParaRPr lang="ru-RU"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rickshaw</a:t>
            </a:r>
            <a:endParaRPr lang="ru-RU" dirty="0"/>
          </a:p>
        </p:txBody>
      </p:sp>
      <p:pic>
        <p:nvPicPr>
          <p:cNvPr id="40962" name="Picture 2" descr="C:\Users\Ирина\Desktop\Transport\0118.jpg"/>
          <p:cNvPicPr>
            <a:picLocks noChangeAspect="1" noChangeArrowheads="1"/>
          </p:cNvPicPr>
          <p:nvPr/>
        </p:nvPicPr>
        <p:blipFill>
          <a:blip r:embed="rId3" cstate="email"/>
          <a:srcRect/>
          <a:stretch>
            <a:fillRect/>
          </a:stretch>
        </p:blipFill>
        <p:spPr bwMode="auto">
          <a:xfrm>
            <a:off x="899592" y="1340768"/>
            <a:ext cx="7451858" cy="49528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Elephant, camel</a:t>
            </a:r>
            <a:endParaRPr lang="ru-RU" dirty="0"/>
          </a:p>
        </p:txBody>
      </p:sp>
      <p:pic>
        <p:nvPicPr>
          <p:cNvPr id="41987" name="Picture 3" descr="C:\Users\Ирина\Desktop\Transport\getImageCAW6TAEY.jpg"/>
          <p:cNvPicPr>
            <a:picLocks noChangeAspect="1" noChangeArrowheads="1"/>
          </p:cNvPicPr>
          <p:nvPr/>
        </p:nvPicPr>
        <p:blipFill>
          <a:blip r:embed="rId3" cstate="email"/>
          <a:srcRect/>
          <a:stretch>
            <a:fillRect/>
          </a:stretch>
        </p:blipFill>
        <p:spPr bwMode="auto">
          <a:xfrm>
            <a:off x="179512" y="1340768"/>
            <a:ext cx="4210580" cy="3157935"/>
          </a:xfrm>
          <a:prstGeom prst="rect">
            <a:avLst/>
          </a:prstGeom>
          <a:noFill/>
        </p:spPr>
      </p:pic>
      <p:pic>
        <p:nvPicPr>
          <p:cNvPr id="41988" name="Picture 4" descr="C:\Users\Ирина\Desktop\Transport\u14727_3693_yamuna_river-1600x1200.jpg"/>
          <p:cNvPicPr>
            <a:picLocks noChangeAspect="1" noChangeArrowheads="1"/>
          </p:cNvPicPr>
          <p:nvPr/>
        </p:nvPicPr>
        <p:blipFill>
          <a:blip r:embed="rId4" cstate="email"/>
          <a:srcRect/>
          <a:stretch>
            <a:fillRect/>
          </a:stretch>
        </p:blipFill>
        <p:spPr bwMode="auto">
          <a:xfrm>
            <a:off x="4644008" y="3356992"/>
            <a:ext cx="4320480" cy="3240359"/>
          </a:xfrm>
          <a:prstGeom prst="rect">
            <a:avLst/>
          </a:prstGeom>
          <a:noFill/>
        </p:spPr>
      </p:pic>
      <p:sp>
        <p:nvSpPr>
          <p:cNvPr id="3" name="TextBox 2"/>
          <p:cNvSpPr txBox="1"/>
          <p:nvPr/>
        </p:nvSpPr>
        <p:spPr>
          <a:xfrm>
            <a:off x="1043608" y="4498703"/>
            <a:ext cx="2160240" cy="707886"/>
          </a:xfrm>
          <a:prstGeom prst="rect">
            <a:avLst/>
          </a:prstGeom>
          <a:noFill/>
        </p:spPr>
        <p:txBody>
          <a:bodyPr wrap="square" rtlCol="0">
            <a:spAutoFit/>
          </a:bodyPr>
          <a:lstStyle/>
          <a:p>
            <a:r>
              <a:rPr lang="en-US" sz="4000" dirty="0" smtClean="0"/>
              <a:t>Elephant</a:t>
            </a:r>
            <a:endParaRPr lang="ru-RU" sz="4000" dirty="0"/>
          </a:p>
        </p:txBody>
      </p:sp>
      <p:sp>
        <p:nvSpPr>
          <p:cNvPr id="4" name="TextBox 3"/>
          <p:cNvSpPr txBox="1"/>
          <p:nvPr/>
        </p:nvSpPr>
        <p:spPr>
          <a:xfrm>
            <a:off x="5994158" y="2708920"/>
            <a:ext cx="1620180" cy="707886"/>
          </a:xfrm>
          <a:prstGeom prst="rect">
            <a:avLst/>
          </a:prstGeom>
          <a:noFill/>
        </p:spPr>
        <p:txBody>
          <a:bodyPr wrap="square" rtlCol="0">
            <a:spAutoFit/>
          </a:bodyPr>
          <a:lstStyle/>
          <a:p>
            <a:r>
              <a:rPr lang="en-US" sz="4000" dirty="0" smtClean="0"/>
              <a:t>Camel</a:t>
            </a:r>
            <a:endParaRPr lang="ru-RU"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Deer, dogs</a:t>
            </a:r>
            <a:endParaRPr lang="ru-RU" dirty="0"/>
          </a:p>
        </p:txBody>
      </p:sp>
      <p:pic>
        <p:nvPicPr>
          <p:cNvPr id="43010" name="Picture 2" descr="C:\Users\Ирина\Desktop\Transport\290327_18.jpg"/>
          <p:cNvPicPr>
            <a:picLocks noChangeAspect="1" noChangeArrowheads="1"/>
          </p:cNvPicPr>
          <p:nvPr/>
        </p:nvPicPr>
        <p:blipFill>
          <a:blip r:embed="rId2" cstate="email"/>
          <a:srcRect/>
          <a:stretch>
            <a:fillRect/>
          </a:stretch>
        </p:blipFill>
        <p:spPr bwMode="auto">
          <a:xfrm>
            <a:off x="251520" y="1196752"/>
            <a:ext cx="4324705" cy="2880320"/>
          </a:xfrm>
          <a:prstGeom prst="rect">
            <a:avLst/>
          </a:prstGeom>
          <a:noFill/>
        </p:spPr>
      </p:pic>
      <p:pic>
        <p:nvPicPr>
          <p:cNvPr id="43011" name="Picture 3" descr="C:\Users\Ирина\Desktop\Transport\aviemore_husky_sled_dog_rally01.jpg"/>
          <p:cNvPicPr>
            <a:picLocks noChangeAspect="1" noChangeArrowheads="1"/>
          </p:cNvPicPr>
          <p:nvPr/>
        </p:nvPicPr>
        <p:blipFill>
          <a:blip r:embed="rId3" cstate="email"/>
          <a:srcRect/>
          <a:stretch>
            <a:fillRect/>
          </a:stretch>
        </p:blipFill>
        <p:spPr bwMode="auto">
          <a:xfrm>
            <a:off x="4427984" y="3645024"/>
            <a:ext cx="4465611" cy="2880319"/>
          </a:xfrm>
          <a:prstGeom prst="rect">
            <a:avLst/>
          </a:prstGeom>
          <a:noFill/>
        </p:spPr>
      </p:pic>
      <p:sp>
        <p:nvSpPr>
          <p:cNvPr id="3" name="TextBox 2"/>
          <p:cNvSpPr txBox="1"/>
          <p:nvPr/>
        </p:nvSpPr>
        <p:spPr>
          <a:xfrm>
            <a:off x="1691680" y="4077072"/>
            <a:ext cx="1224136" cy="707886"/>
          </a:xfrm>
          <a:prstGeom prst="rect">
            <a:avLst/>
          </a:prstGeom>
          <a:noFill/>
        </p:spPr>
        <p:txBody>
          <a:bodyPr wrap="square" rtlCol="0">
            <a:spAutoFit/>
          </a:bodyPr>
          <a:lstStyle/>
          <a:p>
            <a:r>
              <a:rPr lang="en-US" sz="4000" dirty="0" smtClean="0"/>
              <a:t>Deer</a:t>
            </a:r>
            <a:endParaRPr lang="ru-RU" sz="4000" dirty="0"/>
          </a:p>
        </p:txBody>
      </p:sp>
      <p:sp>
        <p:nvSpPr>
          <p:cNvPr id="4" name="TextBox 3"/>
          <p:cNvSpPr txBox="1"/>
          <p:nvPr/>
        </p:nvSpPr>
        <p:spPr>
          <a:xfrm>
            <a:off x="6012717" y="2852936"/>
            <a:ext cx="1296144" cy="707886"/>
          </a:xfrm>
          <a:prstGeom prst="rect">
            <a:avLst/>
          </a:prstGeom>
          <a:noFill/>
        </p:spPr>
        <p:txBody>
          <a:bodyPr wrap="square" rtlCol="0">
            <a:spAutoFit/>
          </a:bodyPr>
          <a:lstStyle/>
          <a:p>
            <a:r>
              <a:rPr lang="en-US" sz="4000" dirty="0" smtClean="0"/>
              <a:t>Dogs</a:t>
            </a:r>
            <a:endParaRPr lang="ru-RU"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gondola</a:t>
            </a:r>
            <a:endParaRPr lang="ru-RU" dirty="0"/>
          </a:p>
        </p:txBody>
      </p:sp>
      <p:pic>
        <p:nvPicPr>
          <p:cNvPr id="44034" name="Picture 2" descr="C:\Users\Ирина\Desktop\Transport\13725-1229x768.jpg"/>
          <p:cNvPicPr>
            <a:picLocks noChangeAspect="1" noChangeArrowheads="1"/>
          </p:cNvPicPr>
          <p:nvPr/>
        </p:nvPicPr>
        <p:blipFill>
          <a:blip r:embed="rId3" cstate="email"/>
          <a:srcRect/>
          <a:stretch>
            <a:fillRect/>
          </a:stretch>
        </p:blipFill>
        <p:spPr bwMode="auto">
          <a:xfrm>
            <a:off x="899592" y="1412776"/>
            <a:ext cx="7403042" cy="46261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Train</a:t>
            </a:r>
            <a:endParaRPr lang="ru-RU" dirty="0"/>
          </a:p>
        </p:txBody>
      </p:sp>
      <p:pic>
        <p:nvPicPr>
          <p:cNvPr id="23555" name="Picture 3" descr="C:\Users\Ирина\Desktop\Transport\img-c0046.jpg"/>
          <p:cNvPicPr>
            <a:picLocks noChangeAspect="1" noChangeArrowheads="1"/>
          </p:cNvPicPr>
          <p:nvPr/>
        </p:nvPicPr>
        <p:blipFill>
          <a:blip r:embed="rId3" cstate="email"/>
          <a:srcRect/>
          <a:stretch>
            <a:fillRect/>
          </a:stretch>
        </p:blipFill>
        <p:spPr bwMode="auto">
          <a:xfrm>
            <a:off x="1115616" y="1196752"/>
            <a:ext cx="7056784" cy="529438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crossword</a:t>
            </a:r>
            <a:endParaRPr lang="ru-RU" dirty="0"/>
          </a:p>
        </p:txBody>
      </p:sp>
      <p:graphicFrame>
        <p:nvGraphicFramePr>
          <p:cNvPr id="4" name="Содержимое 3"/>
          <p:cNvGraphicFramePr>
            <a:graphicFrameLocks noGrp="1"/>
          </p:cNvGraphicFramePr>
          <p:nvPr>
            <p:ph idx="1"/>
          </p:nvPr>
        </p:nvGraphicFramePr>
        <p:xfrm>
          <a:off x="1115620" y="980730"/>
          <a:ext cx="6480726" cy="5877270"/>
        </p:xfrm>
        <a:graphic>
          <a:graphicData uri="http://schemas.openxmlformats.org/drawingml/2006/table">
            <a:tbl>
              <a:tblPr/>
              <a:tblGrid>
                <a:gridCol w="462909"/>
                <a:gridCol w="462909"/>
                <a:gridCol w="462909"/>
                <a:gridCol w="462909"/>
                <a:gridCol w="462909"/>
                <a:gridCol w="462909"/>
                <a:gridCol w="462909"/>
                <a:gridCol w="462909"/>
                <a:gridCol w="462909"/>
                <a:gridCol w="462909"/>
                <a:gridCol w="462909"/>
                <a:gridCol w="462909"/>
                <a:gridCol w="462909"/>
                <a:gridCol w="462909"/>
              </a:tblGrid>
              <a:tr h="419805">
                <a:tc>
                  <a:txBody>
                    <a:bodyPr/>
                    <a:lstStyle/>
                    <a:p>
                      <a:pPr algn="l" fontAlgn="b"/>
                      <a:endParaRPr lang="ru-RU" sz="300" b="0" i="0" u="none" strike="noStrike" dirty="0">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dirty="0">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dirty="0">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r>
              <a:tr h="419805">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dirty="0">
                        <a:solidFill>
                          <a:srgbClr val="000000"/>
                        </a:solidFill>
                        <a:latin typeface="Calibri"/>
                      </a:endParaRPr>
                    </a:p>
                  </a:txBody>
                  <a:tcPr marL="2753" marR="2753" marT="2753" marB="0" anchor="b">
                    <a:lnL>
                      <a:noFill/>
                    </a:lnL>
                    <a:lnR>
                      <a:noFill/>
                    </a:lnR>
                    <a:lnT>
                      <a:noFill/>
                    </a:lnT>
                    <a:lnB>
                      <a:noFill/>
                    </a:lnB>
                  </a:tcPr>
                </a:tc>
              </a:tr>
              <a:tr h="419805">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dirty="0">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dirty="0">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dirty="0">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r>
              <a:tr h="419805">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dirty="0">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r>
              <a:tr h="419805">
                <a:tc>
                  <a:txBody>
                    <a:bodyPr/>
                    <a:lstStyle/>
                    <a:p>
                      <a:pPr algn="l" fontAlgn="b"/>
                      <a:endParaRPr lang="ru-RU" sz="300" b="0" i="0" u="none" strike="noStrike" dirty="0">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dirty="0">
                        <a:solidFill>
                          <a:srgbClr val="000000"/>
                        </a:solidFill>
                        <a:latin typeface="Calibri"/>
                      </a:endParaRPr>
                    </a:p>
                  </a:txBody>
                  <a:tcPr marL="2753" marR="2753" marT="2753" marB="0" anchor="b">
                    <a:lnL>
                      <a:noFill/>
                    </a:lnL>
                    <a:lnR>
                      <a:noFill/>
                    </a:lnR>
                    <a:lnT>
                      <a:noFill/>
                    </a:lnT>
                    <a:lnB>
                      <a:noFill/>
                    </a:lnB>
                  </a:tcPr>
                </a:tc>
              </a:tr>
              <a:tr h="419805">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dirty="0">
                        <a:solidFill>
                          <a:srgbClr val="000000"/>
                        </a:solidFill>
                        <a:latin typeface="Calibri"/>
                      </a:endParaRPr>
                    </a:p>
                  </a:txBody>
                  <a:tcPr marL="2753" marR="2753" marT="2753" marB="0" anchor="b">
                    <a:lnL>
                      <a:noFill/>
                    </a:lnL>
                    <a:lnR>
                      <a:noFill/>
                    </a:lnR>
                    <a:lnT>
                      <a:noFill/>
                    </a:lnT>
                    <a:lnB>
                      <a:noFill/>
                    </a:lnB>
                  </a:tcPr>
                </a:tc>
              </a:tr>
              <a:tr h="419805">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r>
              <a:tr h="419805">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r>
              <a:tr h="419805">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dirty="0">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805">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805">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ru-RU" sz="300" b="0" i="0" u="none" strike="noStrike" dirty="0">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805">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805">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dirty="0">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r>
              <a:tr h="419805">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a:noFill/>
                    </a:lnR>
                    <a:lnT>
                      <a:noFill/>
                    </a:lnT>
                    <a:lnB>
                      <a:noFill/>
                    </a:lnB>
                  </a:tcPr>
                </a:tc>
                <a:tc>
                  <a:txBody>
                    <a:bodyPr/>
                    <a:lstStyle/>
                    <a:p>
                      <a:pPr algn="l" fontAlgn="b"/>
                      <a:endParaRPr lang="ru-RU" sz="300" b="0" i="0" u="none" strike="noStrike">
                        <a:solidFill>
                          <a:srgbClr val="000000"/>
                        </a:solidFill>
                        <a:latin typeface="Calibri"/>
                      </a:endParaRPr>
                    </a:p>
                  </a:txBody>
                  <a:tcPr marL="2753" marR="2753" marT="27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300" b="0" i="0" u="none" strike="noStrike">
                          <a:solidFill>
                            <a:srgbClr val="000000"/>
                          </a:solidFill>
                          <a:latin typeface="Calibri"/>
                        </a:rPr>
                        <a:t> </a:t>
                      </a:r>
                    </a:p>
                  </a:txBody>
                  <a:tcPr marL="2753" marR="2753" marT="2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300" b="0" i="0" u="none" strike="noStrike">
                        <a:solidFill>
                          <a:srgbClr val="000000"/>
                        </a:solidFill>
                        <a:latin typeface="Calibri"/>
                      </a:endParaRPr>
                    </a:p>
                  </a:txBody>
                  <a:tcPr marL="2753" marR="2753" marT="27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300" b="0" i="0" u="none" strike="noStrike" dirty="0">
                        <a:solidFill>
                          <a:srgbClr val="000000"/>
                        </a:solidFill>
                        <a:latin typeface="Calibri"/>
                      </a:endParaRPr>
                    </a:p>
                  </a:txBody>
                  <a:tcPr marL="2753" marR="2753" marT="2753" marB="0" anchor="b">
                    <a:lnL>
                      <a:noFill/>
                    </a:lnL>
                    <a:lnR>
                      <a:noFill/>
                    </a:lnR>
                    <a:lnT>
                      <a:noFill/>
                    </a:lnT>
                    <a:lnB>
                      <a:noFill/>
                    </a:lnB>
                  </a:tcPr>
                </a:tc>
              </a:tr>
            </a:tbl>
          </a:graphicData>
        </a:graphic>
      </p:graphicFrame>
      <p:sp>
        <p:nvSpPr>
          <p:cNvPr id="5" name="TextBox 4"/>
          <p:cNvSpPr txBox="1"/>
          <p:nvPr/>
        </p:nvSpPr>
        <p:spPr>
          <a:xfrm>
            <a:off x="1619672" y="1772816"/>
            <a:ext cx="3312368" cy="492443"/>
          </a:xfrm>
          <a:prstGeom prst="rect">
            <a:avLst/>
          </a:prstGeom>
          <a:noFill/>
        </p:spPr>
        <p:txBody>
          <a:bodyPr wrap="square" rtlCol="0">
            <a:spAutoFit/>
          </a:bodyPr>
          <a:lstStyle/>
          <a:p>
            <a:r>
              <a:rPr lang="en-US" sz="2600" dirty="0" smtClean="0"/>
              <a:t>g   o   n    d   o   </a:t>
            </a:r>
            <a:r>
              <a:rPr lang="ru-RU" sz="2600" dirty="0" smtClean="0"/>
              <a:t> </a:t>
            </a:r>
            <a:r>
              <a:rPr lang="en-US" sz="2600" dirty="0" smtClean="0"/>
              <a:t> l </a:t>
            </a:r>
            <a:r>
              <a:rPr lang="ru-RU" sz="2600" dirty="0" smtClean="0"/>
              <a:t> </a:t>
            </a:r>
            <a:r>
              <a:rPr lang="en-US" sz="2600" dirty="0" smtClean="0"/>
              <a:t>  a</a:t>
            </a:r>
            <a:endParaRPr lang="ru-RU" sz="2600" dirty="0"/>
          </a:p>
        </p:txBody>
      </p:sp>
      <p:sp>
        <p:nvSpPr>
          <p:cNvPr id="6" name="TextBox 5"/>
          <p:cNvSpPr txBox="1"/>
          <p:nvPr/>
        </p:nvSpPr>
        <p:spPr>
          <a:xfrm>
            <a:off x="2051720" y="1412776"/>
            <a:ext cx="432048" cy="2092881"/>
          </a:xfrm>
          <a:prstGeom prst="rect">
            <a:avLst/>
          </a:prstGeom>
          <a:noFill/>
        </p:spPr>
        <p:txBody>
          <a:bodyPr wrap="square" rtlCol="0">
            <a:spAutoFit/>
          </a:bodyPr>
          <a:lstStyle/>
          <a:p>
            <a:r>
              <a:rPr lang="en-US" sz="2600" dirty="0" smtClean="0"/>
              <a:t>c</a:t>
            </a:r>
          </a:p>
          <a:p>
            <a:endParaRPr lang="en-US" sz="2600" dirty="0" smtClean="0"/>
          </a:p>
          <a:p>
            <a:r>
              <a:rPr lang="en-US" sz="2600" dirty="0" smtClean="0"/>
              <a:t>a</a:t>
            </a:r>
          </a:p>
          <a:p>
            <a:r>
              <a:rPr lang="en-US" sz="2600" dirty="0" smtClean="0"/>
              <a:t>c</a:t>
            </a:r>
          </a:p>
          <a:p>
            <a:endParaRPr lang="en-US" sz="2600" dirty="0" smtClean="0"/>
          </a:p>
        </p:txBody>
      </p:sp>
      <p:sp>
        <p:nvSpPr>
          <p:cNvPr id="7" name="TextBox 6"/>
          <p:cNvSpPr txBox="1"/>
          <p:nvPr/>
        </p:nvSpPr>
        <p:spPr>
          <a:xfrm>
            <a:off x="4355976" y="980728"/>
            <a:ext cx="432048" cy="2893100"/>
          </a:xfrm>
          <a:prstGeom prst="rect">
            <a:avLst/>
          </a:prstGeom>
          <a:noFill/>
        </p:spPr>
        <p:txBody>
          <a:bodyPr wrap="square" rtlCol="0">
            <a:spAutoFit/>
          </a:bodyPr>
          <a:lstStyle/>
          <a:p>
            <a:pPr algn="ctr"/>
            <a:r>
              <a:rPr lang="en-US" sz="2600" dirty="0" smtClean="0"/>
              <a:t>c</a:t>
            </a:r>
          </a:p>
          <a:p>
            <a:pPr algn="ctr"/>
            <a:r>
              <a:rPr lang="en-US" sz="2600" dirty="0" smtClean="0"/>
              <a:t>h</a:t>
            </a:r>
          </a:p>
          <a:p>
            <a:pPr algn="ctr"/>
            <a:endParaRPr lang="en-US" sz="2600" dirty="0" smtClean="0"/>
          </a:p>
          <a:p>
            <a:pPr algn="ctr"/>
            <a:r>
              <a:rPr lang="en-US" sz="2600" dirty="0" smtClean="0"/>
              <a:t>r</a:t>
            </a:r>
          </a:p>
          <a:p>
            <a:pPr algn="ctr"/>
            <a:r>
              <a:rPr lang="en-US" sz="2600" dirty="0" err="1" smtClean="0"/>
              <a:t>i</a:t>
            </a:r>
            <a:endParaRPr lang="en-US" sz="2600" dirty="0" smtClean="0"/>
          </a:p>
          <a:p>
            <a:pPr algn="ctr"/>
            <a:endParaRPr lang="en-US" sz="2600" dirty="0" smtClean="0"/>
          </a:p>
          <a:p>
            <a:pPr algn="ctr"/>
            <a:r>
              <a:rPr lang="en-US" sz="2600" dirty="0" smtClean="0"/>
              <a:t>t</a:t>
            </a:r>
            <a:endParaRPr lang="ru-RU" sz="2600" dirty="0"/>
          </a:p>
        </p:txBody>
      </p:sp>
      <p:sp>
        <p:nvSpPr>
          <p:cNvPr id="8" name="TextBox 7"/>
          <p:cNvSpPr txBox="1"/>
          <p:nvPr/>
        </p:nvSpPr>
        <p:spPr>
          <a:xfrm>
            <a:off x="2051720" y="2996952"/>
            <a:ext cx="4680520" cy="492443"/>
          </a:xfrm>
          <a:prstGeom prst="rect">
            <a:avLst/>
          </a:prstGeom>
          <a:noFill/>
        </p:spPr>
        <p:txBody>
          <a:bodyPr wrap="square" rtlCol="0">
            <a:spAutoFit/>
          </a:bodyPr>
          <a:lstStyle/>
          <a:p>
            <a:r>
              <a:rPr lang="en-US" sz="2600" dirty="0" smtClean="0"/>
              <a:t> h  </a:t>
            </a:r>
            <a:r>
              <a:rPr lang="ru-RU" sz="2600" dirty="0" smtClean="0"/>
              <a:t> </a:t>
            </a:r>
            <a:r>
              <a:rPr lang="en-US" sz="2600" dirty="0" smtClean="0"/>
              <a:t>e    l     </a:t>
            </a:r>
            <a:r>
              <a:rPr lang="en-US" sz="2600" dirty="0" err="1" smtClean="0"/>
              <a:t>i</a:t>
            </a:r>
            <a:r>
              <a:rPr lang="en-US" sz="2600" dirty="0" smtClean="0"/>
              <a:t>   </a:t>
            </a:r>
            <a:r>
              <a:rPr lang="ru-RU" sz="2600" dirty="0" smtClean="0"/>
              <a:t> </a:t>
            </a:r>
            <a:r>
              <a:rPr lang="en-US" sz="2600" dirty="0" smtClean="0"/>
              <a:t>c    </a:t>
            </a:r>
            <a:r>
              <a:rPr lang="en-US" sz="2600" dirty="0"/>
              <a:t>o</a:t>
            </a:r>
            <a:r>
              <a:rPr lang="en-US" sz="2600" dirty="0" smtClean="0"/>
              <a:t>    p   </a:t>
            </a:r>
            <a:r>
              <a:rPr lang="ru-RU" sz="2600" dirty="0" smtClean="0"/>
              <a:t> </a:t>
            </a:r>
            <a:r>
              <a:rPr lang="en-US" sz="2600" dirty="0" smtClean="0"/>
              <a:t>t    e   r</a:t>
            </a:r>
            <a:endParaRPr lang="ru-RU" sz="2600" dirty="0"/>
          </a:p>
        </p:txBody>
      </p:sp>
      <p:sp>
        <p:nvSpPr>
          <p:cNvPr id="10" name="TextBox 9"/>
          <p:cNvSpPr txBox="1"/>
          <p:nvPr/>
        </p:nvSpPr>
        <p:spPr>
          <a:xfrm>
            <a:off x="1115616" y="4293096"/>
            <a:ext cx="4176464" cy="492443"/>
          </a:xfrm>
          <a:prstGeom prst="rect">
            <a:avLst/>
          </a:prstGeom>
          <a:noFill/>
        </p:spPr>
        <p:txBody>
          <a:bodyPr wrap="square" rtlCol="0">
            <a:spAutoFit/>
          </a:bodyPr>
          <a:lstStyle/>
          <a:p>
            <a:r>
              <a:rPr lang="en-US" sz="2600" dirty="0" smtClean="0"/>
              <a:t> s   p   </a:t>
            </a:r>
            <a:r>
              <a:rPr lang="ru-RU" sz="2600" dirty="0" smtClean="0"/>
              <a:t> </a:t>
            </a:r>
            <a:r>
              <a:rPr lang="en-US" sz="2600" dirty="0" smtClean="0"/>
              <a:t>a   </a:t>
            </a:r>
            <a:r>
              <a:rPr lang="ru-RU" sz="2600" dirty="0" smtClean="0"/>
              <a:t> </a:t>
            </a:r>
            <a:r>
              <a:rPr lang="en-US" sz="2600" dirty="0" smtClean="0"/>
              <a:t>c   e   </a:t>
            </a:r>
            <a:r>
              <a:rPr lang="ru-RU" sz="2600" dirty="0" smtClean="0"/>
              <a:t> </a:t>
            </a:r>
            <a:r>
              <a:rPr lang="en-US" sz="2600" dirty="0" smtClean="0"/>
              <a:t>s   h    </a:t>
            </a:r>
            <a:r>
              <a:rPr lang="en-US" sz="2600" dirty="0" err="1" smtClean="0"/>
              <a:t>i</a:t>
            </a:r>
            <a:r>
              <a:rPr lang="en-US" sz="2600" dirty="0" smtClean="0"/>
              <a:t>    p</a:t>
            </a:r>
            <a:endParaRPr lang="ru-RU" sz="2600" dirty="0"/>
          </a:p>
        </p:txBody>
      </p:sp>
      <p:sp>
        <p:nvSpPr>
          <p:cNvPr id="11" name="TextBox 10"/>
          <p:cNvSpPr txBox="1"/>
          <p:nvPr/>
        </p:nvSpPr>
        <p:spPr>
          <a:xfrm>
            <a:off x="5724128" y="4725144"/>
            <a:ext cx="1872208" cy="492443"/>
          </a:xfrm>
          <a:prstGeom prst="rect">
            <a:avLst/>
          </a:prstGeom>
          <a:noFill/>
        </p:spPr>
        <p:txBody>
          <a:bodyPr wrap="square" rtlCol="0">
            <a:spAutoFit/>
          </a:bodyPr>
          <a:lstStyle/>
          <a:p>
            <a:r>
              <a:rPr lang="en-US" sz="2600" dirty="0" smtClean="0"/>
              <a:t>d    e   </a:t>
            </a:r>
            <a:r>
              <a:rPr lang="ru-RU" sz="2600" dirty="0" smtClean="0"/>
              <a:t> </a:t>
            </a:r>
            <a:r>
              <a:rPr lang="en-US" sz="2600" dirty="0" smtClean="0"/>
              <a:t>e   r</a:t>
            </a:r>
            <a:endParaRPr lang="ru-RU" sz="2600" dirty="0"/>
          </a:p>
        </p:txBody>
      </p:sp>
      <p:sp>
        <p:nvSpPr>
          <p:cNvPr id="12" name="TextBox 11"/>
          <p:cNvSpPr txBox="1"/>
          <p:nvPr/>
        </p:nvSpPr>
        <p:spPr>
          <a:xfrm>
            <a:off x="3419872" y="5589240"/>
            <a:ext cx="2304256" cy="492443"/>
          </a:xfrm>
          <a:prstGeom prst="rect">
            <a:avLst/>
          </a:prstGeom>
          <a:noFill/>
        </p:spPr>
        <p:txBody>
          <a:bodyPr wrap="square" rtlCol="0">
            <a:spAutoFit/>
          </a:bodyPr>
          <a:lstStyle/>
          <a:p>
            <a:r>
              <a:rPr lang="en-US" sz="2600" dirty="0" smtClean="0"/>
              <a:t>w   h   </a:t>
            </a:r>
            <a:r>
              <a:rPr lang="ru-RU" sz="2600" dirty="0" smtClean="0"/>
              <a:t> </a:t>
            </a:r>
            <a:r>
              <a:rPr lang="en-US" sz="2600" dirty="0" smtClean="0"/>
              <a:t>e   </a:t>
            </a:r>
            <a:r>
              <a:rPr lang="ru-RU" sz="2600" dirty="0" smtClean="0"/>
              <a:t> </a:t>
            </a:r>
            <a:r>
              <a:rPr lang="en-US" sz="2600" dirty="0" smtClean="0"/>
              <a:t>e   l</a:t>
            </a:r>
            <a:endParaRPr lang="ru-RU" sz="2600" dirty="0"/>
          </a:p>
        </p:txBody>
      </p:sp>
      <p:sp>
        <p:nvSpPr>
          <p:cNvPr id="13" name="TextBox 12"/>
          <p:cNvSpPr txBox="1"/>
          <p:nvPr/>
        </p:nvSpPr>
        <p:spPr>
          <a:xfrm>
            <a:off x="1619672" y="4797152"/>
            <a:ext cx="432048" cy="1692771"/>
          </a:xfrm>
          <a:prstGeom prst="rect">
            <a:avLst/>
          </a:prstGeom>
          <a:noFill/>
        </p:spPr>
        <p:txBody>
          <a:bodyPr wrap="square" rtlCol="0">
            <a:spAutoFit/>
          </a:bodyPr>
          <a:lstStyle/>
          <a:p>
            <a:pPr algn="ctr"/>
            <a:r>
              <a:rPr lang="en-US" sz="2600" dirty="0" smtClean="0"/>
              <a:t>l</a:t>
            </a:r>
          </a:p>
          <a:p>
            <a:pPr algn="ctr"/>
            <a:r>
              <a:rPr lang="en-US" sz="2600" dirty="0" smtClean="0"/>
              <a:t>a</a:t>
            </a:r>
          </a:p>
          <a:p>
            <a:pPr algn="ctr"/>
            <a:r>
              <a:rPr lang="en-US" sz="2600" dirty="0" smtClean="0"/>
              <a:t>n</a:t>
            </a:r>
          </a:p>
          <a:p>
            <a:pPr algn="ctr"/>
            <a:r>
              <a:rPr lang="en-US" sz="2600" dirty="0" smtClean="0"/>
              <a:t>e</a:t>
            </a:r>
            <a:endParaRPr lang="ru-RU" sz="2600" dirty="0"/>
          </a:p>
        </p:txBody>
      </p:sp>
      <p:sp>
        <p:nvSpPr>
          <p:cNvPr id="14" name="TextBox 13"/>
          <p:cNvSpPr txBox="1"/>
          <p:nvPr/>
        </p:nvSpPr>
        <p:spPr>
          <a:xfrm>
            <a:off x="3419872" y="2636912"/>
            <a:ext cx="504056" cy="3024802"/>
          </a:xfrm>
          <a:prstGeom prst="rect">
            <a:avLst/>
          </a:prstGeom>
          <a:noFill/>
        </p:spPr>
        <p:txBody>
          <a:bodyPr wrap="square" rtlCol="0">
            <a:spAutoFit/>
          </a:bodyPr>
          <a:lstStyle/>
          <a:p>
            <a:pPr algn="ctr">
              <a:lnSpc>
                <a:spcPts val="3320"/>
              </a:lnSpc>
            </a:pPr>
            <a:r>
              <a:rPr lang="en-US" sz="2600" dirty="0" smtClean="0"/>
              <a:t>r</a:t>
            </a:r>
          </a:p>
          <a:p>
            <a:pPr algn="ctr">
              <a:lnSpc>
                <a:spcPts val="3320"/>
              </a:lnSpc>
            </a:pPr>
            <a:endParaRPr lang="en-US" sz="2600" dirty="0" smtClean="0"/>
          </a:p>
          <a:p>
            <a:pPr algn="ctr">
              <a:lnSpc>
                <a:spcPts val="3320"/>
              </a:lnSpc>
            </a:pPr>
            <a:r>
              <a:rPr lang="en-US" sz="2600" dirty="0" smtClean="0"/>
              <a:t>c</a:t>
            </a:r>
          </a:p>
          <a:p>
            <a:pPr algn="ctr">
              <a:lnSpc>
                <a:spcPts val="3320"/>
              </a:lnSpc>
            </a:pPr>
            <a:r>
              <a:rPr lang="en-US" sz="2600" dirty="0" smtClean="0"/>
              <a:t>k</a:t>
            </a:r>
          </a:p>
          <a:p>
            <a:pPr algn="ctr">
              <a:lnSpc>
                <a:spcPts val="3320"/>
              </a:lnSpc>
            </a:pPr>
            <a:endParaRPr lang="en-US" sz="2600" dirty="0" smtClean="0"/>
          </a:p>
          <a:p>
            <a:pPr algn="ctr">
              <a:lnSpc>
                <a:spcPts val="3320"/>
              </a:lnSpc>
            </a:pPr>
            <a:r>
              <a:rPr lang="en-US" sz="2600" dirty="0" smtClean="0"/>
              <a:t>h</a:t>
            </a:r>
          </a:p>
          <a:p>
            <a:pPr algn="ctr">
              <a:lnSpc>
                <a:spcPts val="3320"/>
              </a:lnSpc>
            </a:pPr>
            <a:r>
              <a:rPr lang="en-US" sz="2600" dirty="0" smtClean="0"/>
              <a:t>a</a:t>
            </a:r>
          </a:p>
        </p:txBody>
      </p:sp>
      <p:sp>
        <p:nvSpPr>
          <p:cNvPr id="15" name="TextBox 14"/>
          <p:cNvSpPr txBox="1"/>
          <p:nvPr/>
        </p:nvSpPr>
        <p:spPr>
          <a:xfrm>
            <a:off x="6228184" y="2636912"/>
            <a:ext cx="432048" cy="4294381"/>
          </a:xfrm>
          <a:prstGeom prst="rect">
            <a:avLst/>
          </a:prstGeom>
          <a:noFill/>
        </p:spPr>
        <p:txBody>
          <a:bodyPr wrap="square" rtlCol="0">
            <a:spAutoFit/>
          </a:bodyPr>
          <a:lstStyle/>
          <a:p>
            <a:pPr algn="ctr">
              <a:lnSpc>
                <a:spcPts val="3320"/>
              </a:lnSpc>
            </a:pPr>
            <a:r>
              <a:rPr lang="en-US" sz="2600" dirty="0" smtClean="0"/>
              <a:t>t</a:t>
            </a:r>
          </a:p>
          <a:p>
            <a:pPr algn="ctr">
              <a:lnSpc>
                <a:spcPts val="3320"/>
              </a:lnSpc>
            </a:pPr>
            <a:endParaRPr lang="en-US" sz="2600" dirty="0" smtClean="0"/>
          </a:p>
          <a:p>
            <a:pPr algn="ctr">
              <a:lnSpc>
                <a:spcPts val="3320"/>
              </a:lnSpc>
            </a:pPr>
            <a:r>
              <a:rPr lang="en-US" sz="2600" dirty="0" smtClean="0"/>
              <a:t>o</a:t>
            </a:r>
          </a:p>
          <a:p>
            <a:pPr algn="ctr">
              <a:lnSpc>
                <a:spcPts val="3320"/>
              </a:lnSpc>
            </a:pPr>
            <a:r>
              <a:rPr lang="en-US" sz="2600" dirty="0" smtClean="0"/>
              <a:t>l</a:t>
            </a:r>
          </a:p>
          <a:p>
            <a:pPr algn="ctr">
              <a:lnSpc>
                <a:spcPts val="3320"/>
              </a:lnSpc>
            </a:pPr>
            <a:r>
              <a:rPr lang="en-US" sz="2600" dirty="0" smtClean="0"/>
              <a:t>l</a:t>
            </a:r>
          </a:p>
          <a:p>
            <a:pPr algn="ctr">
              <a:lnSpc>
                <a:spcPts val="3320"/>
              </a:lnSpc>
            </a:pPr>
            <a:endParaRPr lang="en-US" sz="2600" dirty="0" smtClean="0"/>
          </a:p>
          <a:p>
            <a:pPr algn="ctr">
              <a:lnSpc>
                <a:spcPts val="3320"/>
              </a:lnSpc>
            </a:pPr>
            <a:r>
              <a:rPr lang="en-US" sz="2600" dirty="0" smtClean="0"/>
              <a:t>y</a:t>
            </a:r>
          </a:p>
          <a:p>
            <a:pPr algn="ctr">
              <a:lnSpc>
                <a:spcPts val="3320"/>
              </a:lnSpc>
            </a:pPr>
            <a:r>
              <a:rPr lang="en-US" sz="2600" dirty="0" smtClean="0"/>
              <a:t>b</a:t>
            </a:r>
          </a:p>
          <a:p>
            <a:pPr algn="ctr">
              <a:lnSpc>
                <a:spcPts val="3320"/>
              </a:lnSpc>
            </a:pPr>
            <a:r>
              <a:rPr lang="en-US" sz="2600" dirty="0" smtClean="0"/>
              <a:t>u</a:t>
            </a:r>
          </a:p>
          <a:p>
            <a:pPr algn="ctr">
              <a:lnSpc>
                <a:spcPts val="3320"/>
              </a:lnSpc>
            </a:pPr>
            <a:r>
              <a:rPr lang="en-US" sz="2600" dirty="0" smtClean="0"/>
              <a:t>s</a:t>
            </a:r>
            <a:endParaRPr lang="ru-RU" sz="2600" dirty="0"/>
          </a:p>
        </p:txBody>
      </p:sp>
      <p:sp>
        <p:nvSpPr>
          <p:cNvPr id="16" name="TextBox 15"/>
          <p:cNvSpPr txBox="1"/>
          <p:nvPr/>
        </p:nvSpPr>
        <p:spPr>
          <a:xfrm>
            <a:off x="7164288" y="4365104"/>
            <a:ext cx="432048" cy="1692771"/>
          </a:xfrm>
          <a:prstGeom prst="rect">
            <a:avLst/>
          </a:prstGeom>
          <a:noFill/>
        </p:spPr>
        <p:txBody>
          <a:bodyPr wrap="square" rtlCol="0">
            <a:spAutoFit/>
          </a:bodyPr>
          <a:lstStyle/>
          <a:p>
            <a:pPr algn="ctr"/>
            <a:r>
              <a:rPr lang="en-US" sz="2600" dirty="0" smtClean="0"/>
              <a:t>t</a:t>
            </a:r>
          </a:p>
          <a:p>
            <a:pPr algn="ctr"/>
            <a:endParaRPr lang="en-US" sz="2600" dirty="0" smtClean="0"/>
          </a:p>
          <a:p>
            <a:pPr algn="ctr"/>
            <a:r>
              <a:rPr lang="en-US" sz="2600" dirty="0" smtClean="0"/>
              <a:t>a</a:t>
            </a:r>
          </a:p>
          <a:p>
            <a:pPr algn="ctr"/>
            <a:r>
              <a:rPr lang="en-US" sz="2600" dirty="0" smtClean="0"/>
              <a:t>m</a:t>
            </a:r>
            <a:endParaRPr lang="ru-RU" sz="2600" dirty="0"/>
          </a:p>
        </p:txBody>
      </p:sp>
      <p:sp>
        <p:nvSpPr>
          <p:cNvPr id="17" name="Овал 16"/>
          <p:cNvSpPr/>
          <p:nvPr/>
        </p:nvSpPr>
        <p:spPr>
          <a:xfrm>
            <a:off x="2123728" y="11247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4499992" y="69269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6300192"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3491880" y="2348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1691680" y="400506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7236296" y="400506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827584" y="4437112"/>
            <a:ext cx="216024" cy="2160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1763688" y="3140968"/>
            <a:ext cx="216024" cy="2160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5436096" y="4869160"/>
            <a:ext cx="216024" cy="2160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3131840" y="5733256"/>
            <a:ext cx="216024" cy="2160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1259632" y="1916832"/>
            <a:ext cx="216024" cy="2160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1259632" y="1844824"/>
            <a:ext cx="288032" cy="338554"/>
          </a:xfrm>
          <a:prstGeom prst="rect">
            <a:avLst/>
          </a:prstGeom>
          <a:noFill/>
        </p:spPr>
        <p:txBody>
          <a:bodyPr wrap="square" rtlCol="0">
            <a:spAutoFit/>
          </a:bodyPr>
          <a:lstStyle/>
          <a:p>
            <a:r>
              <a:rPr lang="en-US" sz="1600" dirty="0" smtClean="0"/>
              <a:t>1</a:t>
            </a:r>
            <a:endParaRPr lang="ru-RU" sz="1600" dirty="0"/>
          </a:p>
        </p:txBody>
      </p:sp>
      <p:sp>
        <p:nvSpPr>
          <p:cNvPr id="29" name="TextBox 28"/>
          <p:cNvSpPr txBox="1"/>
          <p:nvPr/>
        </p:nvSpPr>
        <p:spPr>
          <a:xfrm>
            <a:off x="1763688" y="3068960"/>
            <a:ext cx="288032" cy="338554"/>
          </a:xfrm>
          <a:prstGeom prst="rect">
            <a:avLst/>
          </a:prstGeom>
          <a:noFill/>
        </p:spPr>
        <p:txBody>
          <a:bodyPr wrap="square" rtlCol="0">
            <a:spAutoFit/>
          </a:bodyPr>
          <a:lstStyle/>
          <a:p>
            <a:r>
              <a:rPr lang="en-US" sz="1600" dirty="0" smtClean="0"/>
              <a:t>2</a:t>
            </a:r>
            <a:endParaRPr lang="ru-RU" sz="1600" dirty="0"/>
          </a:p>
        </p:txBody>
      </p:sp>
      <p:sp>
        <p:nvSpPr>
          <p:cNvPr id="30" name="TextBox 29"/>
          <p:cNvSpPr txBox="1"/>
          <p:nvPr/>
        </p:nvSpPr>
        <p:spPr>
          <a:xfrm>
            <a:off x="827584" y="4365104"/>
            <a:ext cx="288032" cy="338554"/>
          </a:xfrm>
          <a:prstGeom prst="rect">
            <a:avLst/>
          </a:prstGeom>
          <a:noFill/>
        </p:spPr>
        <p:txBody>
          <a:bodyPr wrap="square" rtlCol="0">
            <a:spAutoFit/>
          </a:bodyPr>
          <a:lstStyle/>
          <a:p>
            <a:r>
              <a:rPr lang="en-US" sz="1600" dirty="0" smtClean="0"/>
              <a:t>3</a:t>
            </a:r>
            <a:endParaRPr lang="ru-RU" sz="1600" dirty="0"/>
          </a:p>
        </p:txBody>
      </p:sp>
      <p:sp>
        <p:nvSpPr>
          <p:cNvPr id="31" name="TextBox 30"/>
          <p:cNvSpPr txBox="1"/>
          <p:nvPr/>
        </p:nvSpPr>
        <p:spPr>
          <a:xfrm>
            <a:off x="5436096" y="4797152"/>
            <a:ext cx="288032" cy="338554"/>
          </a:xfrm>
          <a:prstGeom prst="rect">
            <a:avLst/>
          </a:prstGeom>
          <a:noFill/>
        </p:spPr>
        <p:txBody>
          <a:bodyPr wrap="square" rtlCol="0">
            <a:spAutoFit/>
          </a:bodyPr>
          <a:lstStyle/>
          <a:p>
            <a:r>
              <a:rPr lang="en-US" sz="1600" dirty="0" smtClean="0"/>
              <a:t>4</a:t>
            </a:r>
            <a:endParaRPr lang="ru-RU" sz="1600" dirty="0"/>
          </a:p>
        </p:txBody>
      </p:sp>
      <p:sp>
        <p:nvSpPr>
          <p:cNvPr id="32" name="TextBox 31"/>
          <p:cNvSpPr txBox="1"/>
          <p:nvPr/>
        </p:nvSpPr>
        <p:spPr>
          <a:xfrm>
            <a:off x="3131840" y="5661248"/>
            <a:ext cx="216024" cy="338554"/>
          </a:xfrm>
          <a:prstGeom prst="rect">
            <a:avLst/>
          </a:prstGeom>
          <a:noFill/>
        </p:spPr>
        <p:txBody>
          <a:bodyPr wrap="square" rtlCol="0">
            <a:spAutoFit/>
          </a:bodyPr>
          <a:lstStyle/>
          <a:p>
            <a:r>
              <a:rPr lang="en-US" sz="1600" dirty="0" smtClean="0"/>
              <a:t>5</a:t>
            </a:r>
            <a:endParaRPr lang="ru-RU" sz="1600" dirty="0"/>
          </a:p>
        </p:txBody>
      </p:sp>
      <p:sp>
        <p:nvSpPr>
          <p:cNvPr id="33" name="TextBox 32"/>
          <p:cNvSpPr txBox="1"/>
          <p:nvPr/>
        </p:nvSpPr>
        <p:spPr>
          <a:xfrm>
            <a:off x="2051720" y="1052736"/>
            <a:ext cx="360040" cy="338554"/>
          </a:xfrm>
          <a:prstGeom prst="rect">
            <a:avLst/>
          </a:prstGeom>
          <a:noFill/>
        </p:spPr>
        <p:txBody>
          <a:bodyPr wrap="square" rtlCol="0">
            <a:spAutoFit/>
          </a:bodyPr>
          <a:lstStyle/>
          <a:p>
            <a:r>
              <a:rPr lang="en-US" sz="1600" dirty="0" smtClean="0"/>
              <a:t>6</a:t>
            </a:r>
            <a:endParaRPr lang="ru-RU" sz="1600" dirty="0"/>
          </a:p>
        </p:txBody>
      </p:sp>
      <p:sp>
        <p:nvSpPr>
          <p:cNvPr id="34" name="TextBox 33"/>
          <p:cNvSpPr txBox="1"/>
          <p:nvPr/>
        </p:nvSpPr>
        <p:spPr>
          <a:xfrm>
            <a:off x="1691680" y="3933056"/>
            <a:ext cx="288032" cy="338554"/>
          </a:xfrm>
          <a:prstGeom prst="rect">
            <a:avLst/>
          </a:prstGeom>
          <a:noFill/>
        </p:spPr>
        <p:txBody>
          <a:bodyPr wrap="square" rtlCol="0">
            <a:spAutoFit/>
          </a:bodyPr>
          <a:lstStyle/>
          <a:p>
            <a:r>
              <a:rPr lang="en-US" sz="1600" dirty="0" smtClean="0"/>
              <a:t>7</a:t>
            </a:r>
            <a:endParaRPr lang="ru-RU" sz="1600" dirty="0"/>
          </a:p>
        </p:txBody>
      </p:sp>
      <p:sp>
        <p:nvSpPr>
          <p:cNvPr id="35" name="TextBox 34"/>
          <p:cNvSpPr txBox="1"/>
          <p:nvPr/>
        </p:nvSpPr>
        <p:spPr>
          <a:xfrm>
            <a:off x="3491880" y="2276872"/>
            <a:ext cx="288032" cy="338554"/>
          </a:xfrm>
          <a:prstGeom prst="rect">
            <a:avLst/>
          </a:prstGeom>
          <a:noFill/>
        </p:spPr>
        <p:txBody>
          <a:bodyPr wrap="square" rtlCol="0">
            <a:spAutoFit/>
          </a:bodyPr>
          <a:lstStyle/>
          <a:p>
            <a:r>
              <a:rPr lang="en-US" sz="1600" dirty="0" smtClean="0"/>
              <a:t>8</a:t>
            </a:r>
            <a:endParaRPr lang="ru-RU" sz="1600" dirty="0"/>
          </a:p>
        </p:txBody>
      </p:sp>
      <p:sp>
        <p:nvSpPr>
          <p:cNvPr id="36" name="TextBox 35"/>
          <p:cNvSpPr txBox="1"/>
          <p:nvPr/>
        </p:nvSpPr>
        <p:spPr>
          <a:xfrm>
            <a:off x="4499992" y="620688"/>
            <a:ext cx="288032" cy="338554"/>
          </a:xfrm>
          <a:prstGeom prst="rect">
            <a:avLst/>
          </a:prstGeom>
          <a:noFill/>
        </p:spPr>
        <p:txBody>
          <a:bodyPr wrap="square" rtlCol="0">
            <a:spAutoFit/>
          </a:bodyPr>
          <a:lstStyle/>
          <a:p>
            <a:r>
              <a:rPr lang="en-US" sz="1600" dirty="0" smtClean="0"/>
              <a:t>9</a:t>
            </a:r>
            <a:endParaRPr lang="ru-RU" sz="1600" dirty="0"/>
          </a:p>
        </p:txBody>
      </p:sp>
      <p:sp>
        <p:nvSpPr>
          <p:cNvPr id="37" name="TextBox 36"/>
          <p:cNvSpPr txBox="1"/>
          <p:nvPr/>
        </p:nvSpPr>
        <p:spPr>
          <a:xfrm>
            <a:off x="6228184" y="2276872"/>
            <a:ext cx="576064" cy="338554"/>
          </a:xfrm>
          <a:prstGeom prst="rect">
            <a:avLst/>
          </a:prstGeom>
          <a:noFill/>
        </p:spPr>
        <p:txBody>
          <a:bodyPr wrap="square" rtlCol="0">
            <a:spAutoFit/>
          </a:bodyPr>
          <a:lstStyle/>
          <a:p>
            <a:r>
              <a:rPr lang="en-US" sz="1600" dirty="0" smtClean="0"/>
              <a:t>10</a:t>
            </a:r>
            <a:endParaRPr lang="ru-RU" sz="1600" dirty="0"/>
          </a:p>
        </p:txBody>
      </p:sp>
      <p:sp>
        <p:nvSpPr>
          <p:cNvPr id="38" name="TextBox 37"/>
          <p:cNvSpPr txBox="1"/>
          <p:nvPr/>
        </p:nvSpPr>
        <p:spPr>
          <a:xfrm>
            <a:off x="7164288" y="3933056"/>
            <a:ext cx="432048" cy="338554"/>
          </a:xfrm>
          <a:prstGeom prst="rect">
            <a:avLst/>
          </a:prstGeom>
          <a:noFill/>
        </p:spPr>
        <p:txBody>
          <a:bodyPr wrap="square" rtlCol="0">
            <a:spAutoFit/>
          </a:bodyPr>
          <a:lstStyle/>
          <a:p>
            <a:r>
              <a:rPr lang="en-US" sz="1600" dirty="0" smtClean="0"/>
              <a:t>11</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r>
              <a:rPr lang="en-US" sz="4800" dirty="0" smtClean="0">
                <a:solidFill>
                  <a:srgbClr val="FF0000"/>
                </a:solidFill>
              </a:rPr>
              <a:t>WELL  DONE!!!</a:t>
            </a:r>
          </a:p>
          <a:p>
            <a:pPr algn="ctr"/>
            <a:r>
              <a:rPr lang="en-US" sz="4800" dirty="0" smtClean="0">
                <a:solidFill>
                  <a:srgbClr val="FF0000"/>
                </a:solidFill>
              </a:rPr>
              <a:t>THANK YOU FOR THE LESSON!</a:t>
            </a:r>
            <a:endParaRPr lang="ru-RU" sz="48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Plane</a:t>
            </a:r>
            <a:endParaRPr lang="ru-RU" dirty="0"/>
          </a:p>
        </p:txBody>
      </p:sp>
      <p:pic>
        <p:nvPicPr>
          <p:cNvPr id="24578" name="Picture 2" descr="C:\Users\Ирина\Desktop\Transport\img-d167f.jpg"/>
          <p:cNvPicPr>
            <a:picLocks noChangeAspect="1" noChangeArrowheads="1"/>
          </p:cNvPicPr>
          <p:nvPr/>
        </p:nvPicPr>
        <p:blipFill>
          <a:blip r:embed="rId2" cstate="email"/>
          <a:srcRect/>
          <a:stretch>
            <a:fillRect/>
          </a:stretch>
        </p:blipFill>
        <p:spPr bwMode="auto">
          <a:xfrm>
            <a:off x="1187624" y="1196752"/>
            <a:ext cx="6912768" cy="51845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car</a:t>
            </a:r>
            <a:endParaRPr lang="ru-RU" dirty="0"/>
          </a:p>
        </p:txBody>
      </p:sp>
      <p:pic>
        <p:nvPicPr>
          <p:cNvPr id="25602" name="Picture 2" descr="C:\Users\Ирина\Desktop\Transport\img-a8703.jpg"/>
          <p:cNvPicPr>
            <a:picLocks noChangeAspect="1" noChangeArrowheads="1"/>
          </p:cNvPicPr>
          <p:nvPr/>
        </p:nvPicPr>
        <p:blipFill>
          <a:blip r:embed="rId2" cstate="email"/>
          <a:srcRect/>
          <a:stretch>
            <a:fillRect/>
          </a:stretch>
        </p:blipFill>
        <p:spPr bwMode="auto">
          <a:xfrm>
            <a:off x="971600" y="1124744"/>
            <a:ext cx="7244011" cy="54330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spaceship</a:t>
            </a:r>
            <a:endParaRPr lang="ru-RU" dirty="0"/>
          </a:p>
        </p:txBody>
      </p:sp>
      <p:pic>
        <p:nvPicPr>
          <p:cNvPr id="26626" name="Picture 2" descr="C:\Users\Ирина\Desktop\Transport\img-8bbeb.jpg"/>
          <p:cNvPicPr>
            <a:picLocks noChangeAspect="1" noChangeArrowheads="1"/>
          </p:cNvPicPr>
          <p:nvPr/>
        </p:nvPicPr>
        <p:blipFill>
          <a:blip r:embed="rId2" cstate="email"/>
          <a:srcRect/>
          <a:stretch>
            <a:fillRect/>
          </a:stretch>
        </p:blipFill>
        <p:spPr bwMode="auto">
          <a:xfrm>
            <a:off x="1043608" y="1196752"/>
            <a:ext cx="7276728" cy="545754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tram</a:t>
            </a:r>
            <a:endParaRPr lang="ru-RU" dirty="0"/>
          </a:p>
        </p:txBody>
      </p:sp>
      <p:pic>
        <p:nvPicPr>
          <p:cNvPr id="27650" name="Picture 2" descr="C:\Users\Ирина\Desktop\Transport\img-3ce6c.jpg"/>
          <p:cNvPicPr>
            <a:picLocks noChangeAspect="1" noChangeArrowheads="1"/>
          </p:cNvPicPr>
          <p:nvPr/>
        </p:nvPicPr>
        <p:blipFill>
          <a:blip r:embed="rId2" cstate="email"/>
          <a:srcRect/>
          <a:stretch>
            <a:fillRect/>
          </a:stretch>
        </p:blipFill>
        <p:spPr bwMode="auto">
          <a:xfrm>
            <a:off x="1187624" y="1268760"/>
            <a:ext cx="6984776" cy="523858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Bus					double-decker bus</a:t>
            </a:r>
            <a:endParaRPr lang="ru-RU" dirty="0"/>
          </a:p>
        </p:txBody>
      </p:sp>
      <p:pic>
        <p:nvPicPr>
          <p:cNvPr id="28674" name="Picture 2" descr="C:\Users\Ирина\Desktop\Transport\imgpreview[4].jpg"/>
          <p:cNvPicPr>
            <a:picLocks noChangeAspect="1" noChangeArrowheads="1"/>
          </p:cNvPicPr>
          <p:nvPr/>
        </p:nvPicPr>
        <p:blipFill>
          <a:blip r:embed="rId2" cstate="print"/>
          <a:srcRect/>
          <a:stretch>
            <a:fillRect/>
          </a:stretch>
        </p:blipFill>
        <p:spPr bwMode="auto">
          <a:xfrm>
            <a:off x="323528" y="1196752"/>
            <a:ext cx="3921224" cy="2940918"/>
          </a:xfrm>
          <a:prstGeom prst="rect">
            <a:avLst/>
          </a:prstGeom>
          <a:noFill/>
        </p:spPr>
      </p:pic>
      <p:pic>
        <p:nvPicPr>
          <p:cNvPr id="28675" name="Picture 3" descr="C:\Users\Ирина\Desktop\Transport\london2[1].jpg"/>
          <p:cNvPicPr>
            <a:picLocks noChangeAspect="1" noChangeArrowheads="1"/>
          </p:cNvPicPr>
          <p:nvPr/>
        </p:nvPicPr>
        <p:blipFill>
          <a:blip r:embed="rId3" cstate="email"/>
          <a:srcRect/>
          <a:stretch>
            <a:fillRect/>
          </a:stretch>
        </p:blipFill>
        <p:spPr bwMode="auto">
          <a:xfrm>
            <a:off x="4355976" y="3645024"/>
            <a:ext cx="4490864" cy="288912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trolleybus</a:t>
            </a:r>
            <a:endParaRPr lang="ru-RU" dirty="0"/>
          </a:p>
        </p:txBody>
      </p:sp>
      <p:pic>
        <p:nvPicPr>
          <p:cNvPr id="29698" name="Picture 2" descr="C:\Users\Ирина\Desktop\Transport\trol19_auto_auto.jpg"/>
          <p:cNvPicPr>
            <a:picLocks noChangeAspect="1" noChangeArrowheads="1"/>
          </p:cNvPicPr>
          <p:nvPr/>
        </p:nvPicPr>
        <p:blipFill>
          <a:blip r:embed="rId2" cstate="print"/>
          <a:srcRect/>
          <a:stretch>
            <a:fillRect/>
          </a:stretch>
        </p:blipFill>
        <p:spPr bwMode="auto">
          <a:xfrm>
            <a:off x="1259632" y="1268760"/>
            <a:ext cx="6552728" cy="52565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ship</a:t>
            </a:r>
            <a:endParaRPr lang="ru-RU" dirty="0"/>
          </a:p>
        </p:txBody>
      </p:sp>
      <p:pic>
        <p:nvPicPr>
          <p:cNvPr id="34817" name="Picture 1" descr="C:\Users\Ирина\Desktop\Transport\img-d64b6.jpg"/>
          <p:cNvPicPr>
            <a:picLocks noChangeAspect="1" noChangeArrowheads="1"/>
          </p:cNvPicPr>
          <p:nvPr/>
        </p:nvPicPr>
        <p:blipFill>
          <a:blip r:embed="rId2" cstate="email"/>
          <a:srcRect/>
          <a:stretch>
            <a:fillRect/>
          </a:stretch>
        </p:blipFill>
        <p:spPr bwMode="auto">
          <a:xfrm>
            <a:off x="1403648" y="1340768"/>
            <a:ext cx="6624736" cy="496855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337</TotalTime>
  <Words>494</Words>
  <Application>Microsoft Office PowerPoint</Application>
  <PresentationFormat>Экран (4:3)</PresentationFormat>
  <Paragraphs>178</Paragraphs>
  <Slides>21</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Конкурсная мультимедийная презентация на фестиваль педагогических идей «открытый урок»  2011-2012  Автор разработки: Максимова Ирина Николаевна,  учитель английского языка ГБОУ СОШ №197, г. Москвы. </vt:lpstr>
      <vt:lpstr>Train</vt:lpstr>
      <vt:lpstr>Plane</vt:lpstr>
      <vt:lpstr>car</vt:lpstr>
      <vt:lpstr>spaceship</vt:lpstr>
      <vt:lpstr>tram</vt:lpstr>
      <vt:lpstr>Bus     double-decker bus</vt:lpstr>
      <vt:lpstr>trolleybus</vt:lpstr>
      <vt:lpstr>ship</vt:lpstr>
      <vt:lpstr>Use the following expressions:</vt:lpstr>
      <vt:lpstr>wheel</vt:lpstr>
      <vt:lpstr>Chariot – carriage - horse tramway – tram - train</vt:lpstr>
      <vt:lpstr>Bicycle – car – bus - trolleybus</vt:lpstr>
      <vt:lpstr>Raft – boat – ship – steamer (steamship)</vt:lpstr>
      <vt:lpstr>Helicopter – plane - spaceship</vt:lpstr>
      <vt:lpstr>rickshaw</vt:lpstr>
      <vt:lpstr>Elephant, camel</vt:lpstr>
      <vt:lpstr>Deer, dogs</vt:lpstr>
      <vt:lpstr>gondola</vt:lpstr>
      <vt:lpstr>crossword</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Конкурсная мультимедийная презентация на фестиваль педагогических идей «открытый урок»  2011-2012   Автор разработки: Максимова Ирина Николаевна,  учитель английского языка школы №197, г. Москвы.</dc:title>
  <dc:creator>Ирина</dc:creator>
  <cp:lastModifiedBy>Tata</cp:lastModifiedBy>
  <cp:revision>33</cp:revision>
  <dcterms:created xsi:type="dcterms:W3CDTF">2011-10-30T08:53:31Z</dcterms:created>
  <dcterms:modified xsi:type="dcterms:W3CDTF">2012-01-08T17:05:06Z</dcterms:modified>
</cp:coreProperties>
</file>