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4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malves\AppData\Local\Microsoft\Windows\Temporary Internet Files\Content.IE5\MB6AUR8S\MCj04415860000[1]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7530F-6045-429A-9A0C-46CD6AFA04D0}" type="datetimeFigureOut">
              <a:rPr lang="ru-RU"/>
              <a:pPr>
                <a:defRPr/>
              </a:pPr>
              <a:t>10.01.2012</a:t>
            </a:fld>
            <a:endParaRPr lang="ru-RU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83BB3-5222-4914-BF13-8F300F74CC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A00A8-05CE-45B8-9ED6-BD925E2C08EC}" type="datetimeFigureOut">
              <a:rPr lang="ru-RU"/>
              <a:pPr>
                <a:defRPr/>
              </a:pPr>
              <a:t>10.01.2012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91C86-2083-4B89-BB67-81D98E02BB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8A68C-0475-418B-B3D2-14567EE84F21}" type="datetimeFigureOut">
              <a:rPr lang="ru-RU"/>
              <a:pPr>
                <a:defRPr/>
              </a:pPr>
              <a:t>10.01.2012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4219F-92C4-4DC6-AE74-A3F42C51D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4A750-082A-4747-9DD0-17FB387BAC1B}" type="datetimeFigureOut">
              <a:rPr lang="ru-RU"/>
              <a:pPr>
                <a:defRPr/>
              </a:pPr>
              <a:t>10.01.2012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0347A-BE1F-4A12-81A7-06A7F8C40C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3847A-859E-42EB-8793-78D843F117F5}" type="datetimeFigureOut">
              <a:rPr lang="ru-RU"/>
              <a:pPr>
                <a:defRPr/>
              </a:pPr>
              <a:t>10.01.2012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FC5E2-0105-44E0-90BB-513A4387D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248F0-7BCC-410C-B4D7-D4D159B32374}" type="datetimeFigureOut">
              <a:rPr lang="ru-RU"/>
              <a:pPr>
                <a:defRPr/>
              </a:pPr>
              <a:t>10.01.2012</a:t>
            </a:fld>
            <a:endParaRPr lang="ru-RU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B7B7F-E3A0-42EF-9C7B-6537B0CD6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81407-B2D5-47EB-9B60-12D815F4784B}" type="datetimeFigureOut">
              <a:rPr lang="ru-RU"/>
              <a:pPr>
                <a:defRPr/>
              </a:pPr>
              <a:t>10.01.2012</a:t>
            </a:fld>
            <a:endParaRPr lang="ru-RU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DDA4E-DB1E-4A96-BB43-8B13323240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67BCD-216A-494F-A029-6756E5D2E965}" type="datetimeFigureOut">
              <a:rPr lang="ru-RU"/>
              <a:pPr>
                <a:defRPr/>
              </a:pPr>
              <a:t>10.01.2012</a:t>
            </a:fld>
            <a:endParaRPr lang="ru-RU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E583A-79FE-4E6F-8559-614A7BA21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DC186-31BE-42DE-A09D-E746E332DE3C}" type="datetimeFigureOut">
              <a:rPr lang="ru-RU"/>
              <a:pPr>
                <a:defRPr/>
              </a:pPr>
              <a:t>10.01.2012</a:t>
            </a:fld>
            <a:endParaRPr lang="ru-RU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DD1BF-63FD-4C18-9AA2-53CE5D14FD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1173F-812F-46AD-BF9C-289ABFF4A106}" type="datetimeFigureOut">
              <a:rPr lang="ru-RU"/>
              <a:pPr>
                <a:defRPr/>
              </a:pPr>
              <a:t>10.01.2012</a:t>
            </a:fld>
            <a:endParaRPr lang="ru-RU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F9E29-4A15-4AC3-98EF-B31AAA45F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63FAD-6F0B-41F3-B7A8-AF7B06E4A03E}" type="datetimeFigureOut">
              <a:rPr lang="ru-RU"/>
              <a:pPr>
                <a:defRPr/>
              </a:pPr>
              <a:t>10.01.2012</a:t>
            </a:fld>
            <a:endParaRPr lang="ru-RU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BACEB-A635-4389-8C93-EB4A62CEC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C:\Users\malves\AppData\Local\Microsoft\Windows\Temporary Internet Files\Content.IE5\MB6AUR8S\MCj04415860000[1].png"/>
          <p:cNvPicPr>
            <a:picLocks noChangeAspect="1" noChangeArrowheads="1"/>
          </p:cNvPicPr>
          <p:nvPr/>
        </p:nvPicPr>
        <p:blipFill>
          <a:blip r:embed="rId13"/>
          <a:srcRect r="1234"/>
          <a:stretch>
            <a:fillRect/>
          </a:stretch>
        </p:blipFill>
        <p:spPr bwMode="auto">
          <a:xfrm>
            <a:off x="0" y="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B313D2-D88A-4BC3-907D-6CB498A9468E}" type="datetimeFigureOut">
              <a:rPr lang="ru-RU"/>
              <a:pPr>
                <a:defRPr/>
              </a:pPr>
              <a:t>10.01.2012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FA3ACA-4B44-4C26-947D-6745DB43A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dirty="0">
                <a:solidFill>
                  <a:prstClr val="black"/>
                </a:solidFill>
                <a:latin typeface="Georgia" pitchFamily="18" charset="0"/>
              </a:rPr>
              <a:t>ГОСУДАРСТВЕННОЕ </a:t>
            </a:r>
            <a:r>
              <a:rPr lang="ru-RU" sz="1800" dirty="0" smtClean="0">
                <a:solidFill>
                  <a:prstClr val="black"/>
                </a:solidFill>
                <a:latin typeface="Georgia" pitchFamily="18" charset="0"/>
              </a:rPr>
              <a:t>БЮДЖЕТНОЕ ОБЩЕОБРАЗОВАТЕЛЬНОЕ </a:t>
            </a:r>
            <a:r>
              <a:rPr lang="ru-RU" sz="1800" dirty="0">
                <a:solidFill>
                  <a:prstClr val="black"/>
                </a:solidFill>
                <a:latin typeface="Georgia" pitchFamily="18" charset="0"/>
              </a:rPr>
              <a:t>УЧРЕЖДЕНИЕ</a:t>
            </a:r>
            <a:br>
              <a:rPr lang="ru-RU" sz="1800" dirty="0">
                <a:solidFill>
                  <a:prstClr val="black"/>
                </a:solidFill>
                <a:latin typeface="Georgia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Georgia" pitchFamily="18" charset="0"/>
              </a:rPr>
              <a:t>СРЕДНЯЯ ОБЩЕОБРАЗОВАТЕЛЬНАЯ ШКОЛА № </a:t>
            </a:r>
            <a:r>
              <a:rPr lang="ru-RU" sz="1800" dirty="0" smtClean="0">
                <a:solidFill>
                  <a:prstClr val="black"/>
                </a:solidFill>
                <a:latin typeface="Georgia" pitchFamily="18" charset="0"/>
              </a:rPr>
              <a:t>342</a:t>
            </a:r>
            <a:r>
              <a:rPr lang="ru-RU" sz="1800" dirty="0">
                <a:solidFill>
                  <a:prstClr val="black"/>
                </a:solidFill>
                <a:latin typeface="Georgia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Georgia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Georgia" pitchFamily="18" charset="0"/>
              </a:rPr>
              <a:t>НЕВСКОГО РАЙОНА Г. САНКТ-ПЕТЕРБУРГА</a:t>
            </a:r>
            <a:endParaRPr lang="ru-RU" dirty="0"/>
          </a:p>
        </p:txBody>
      </p:sp>
      <p:sp>
        <p:nvSpPr>
          <p:cNvPr id="13314" name="Объект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b="1" smtClean="0"/>
              <a:t>Русский язык</a:t>
            </a:r>
          </a:p>
          <a:p>
            <a:pPr marL="0" indent="0" algn="ctr">
              <a:buFont typeface="Arial" charset="0"/>
              <a:buNone/>
            </a:pPr>
            <a:r>
              <a:rPr lang="ru-RU" sz="2800" b="1" smtClean="0"/>
              <a:t>3 класс</a:t>
            </a:r>
          </a:p>
          <a:p>
            <a:pPr marL="0" indent="0" algn="ctr">
              <a:buFont typeface="Arial" charset="0"/>
              <a:buNone/>
            </a:pPr>
            <a:r>
              <a:rPr lang="ru-RU" smtClean="0"/>
              <a:t>Тема: </a:t>
            </a:r>
          </a:p>
          <a:p>
            <a:pPr marL="0" indent="0" algn="ctr">
              <a:buFont typeface="Arial" charset="0"/>
              <a:buNone/>
            </a:pPr>
            <a:endParaRPr lang="ru-RU" smtClean="0"/>
          </a:p>
          <a:p>
            <a:pPr marL="0" indent="0" algn="ctr">
              <a:buFont typeface="Arial" charset="0"/>
              <a:buNone/>
            </a:pPr>
            <a:endParaRPr lang="ru-RU" smtClean="0"/>
          </a:p>
          <a:p>
            <a:pPr marL="0" indent="0" algn="ctr">
              <a:buFont typeface="Arial" charset="0"/>
              <a:buNone/>
            </a:pPr>
            <a:endParaRPr lang="ru-RU" smtClean="0"/>
          </a:p>
          <a:p>
            <a:pPr marL="0" indent="0" algn="ctr">
              <a:buFont typeface="Arial" charset="0"/>
              <a:buNone/>
            </a:pPr>
            <a:r>
              <a:rPr lang="ru-RU" sz="2400" smtClean="0"/>
              <a:t>Учитель начальных классов: </a:t>
            </a:r>
          </a:p>
          <a:p>
            <a:pPr marL="0" indent="0" algn="ctr">
              <a:buFont typeface="Arial" charset="0"/>
              <a:buNone/>
            </a:pPr>
            <a:r>
              <a:rPr lang="ru-RU" sz="2400" smtClean="0"/>
              <a:t>Литемина Лариса Михайловна</a:t>
            </a:r>
          </a:p>
          <a:p>
            <a:pPr marL="0" indent="0">
              <a:buFont typeface="Arial" charset="0"/>
              <a:buNone/>
            </a:pPr>
            <a:endParaRPr lang="ru-RU" sz="2400" smtClean="0"/>
          </a:p>
        </p:txBody>
      </p:sp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275" y="2762250"/>
            <a:ext cx="7785100" cy="2011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>
          <a:xfrm>
            <a:off x="684213" y="1268413"/>
            <a:ext cx="8280400" cy="2043112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endParaRPr lang="ru-RU" sz="4000" smtClean="0"/>
          </a:p>
          <a:p>
            <a:pPr marL="0" indent="0">
              <a:buFont typeface="Arial" charset="0"/>
              <a:buNone/>
            </a:pPr>
            <a:r>
              <a:rPr lang="ru-RU" sz="4000" smtClean="0"/>
              <a:t>   Опа</a:t>
            </a:r>
            <a:r>
              <a:rPr lang="ru-RU" sz="4000" u="sng" smtClean="0">
                <a:solidFill>
                  <a:srgbClr val="FF0000"/>
                </a:solidFill>
              </a:rPr>
              <a:t>сн</a:t>
            </a:r>
            <a:r>
              <a:rPr lang="ru-RU" sz="4000" smtClean="0"/>
              <a:t>о ходить поз</a:t>
            </a:r>
            <a:r>
              <a:rPr lang="ru-RU" sz="4000" u="sng" smtClean="0">
                <a:solidFill>
                  <a:srgbClr val="FF0000"/>
                </a:solidFill>
              </a:rPr>
              <a:t>д</a:t>
            </a:r>
            <a:r>
              <a:rPr lang="ru-RU" sz="4000" smtClean="0"/>
              <a:t>ним вечером по лесным доро</a:t>
            </a:r>
            <a:r>
              <a:rPr lang="ru-RU" sz="4000" u="sng" smtClean="0">
                <a:solidFill>
                  <a:srgbClr val="FF0000"/>
                </a:solidFill>
              </a:rPr>
              <a:t>ж</a:t>
            </a:r>
            <a:r>
              <a:rPr lang="ru-RU" sz="4000" smtClean="0"/>
              <a:t>кам.</a:t>
            </a:r>
          </a:p>
          <a:p>
            <a:pPr marL="0" indent="0">
              <a:buFont typeface="Arial" charset="0"/>
              <a:buNone/>
            </a:pPr>
            <a:endParaRPr lang="ru-RU" sz="3600" smtClean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844800" y="2708275"/>
            <a:ext cx="143986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844800" y="2632075"/>
            <a:ext cx="143986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463" y="-85725"/>
            <a:ext cx="9288463" cy="696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7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0"/>
            <a:ext cx="9161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755650" y="1700213"/>
            <a:ext cx="8064500" cy="4465637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4000" b="1" smtClean="0"/>
              <a:t>Разные названия снежинок:</a:t>
            </a:r>
          </a:p>
          <a:p>
            <a:pPr marL="0" indent="0" algn="ctr">
              <a:buFont typeface="Arial" charset="0"/>
              <a:buNone/>
            </a:pPr>
            <a:r>
              <a:rPr lang="ru-RU" sz="4000" smtClean="0"/>
              <a:t>белые шарики – крупа </a:t>
            </a:r>
          </a:p>
          <a:p>
            <a:pPr marL="0" indent="0">
              <a:buFont typeface="Arial" charset="0"/>
              <a:buNone/>
            </a:pPr>
            <a:r>
              <a:rPr lang="ru-RU" sz="4000" smtClean="0"/>
              <a:t>              хлопья</a:t>
            </a:r>
          </a:p>
          <a:p>
            <a:pPr marL="0" indent="0">
              <a:buFont typeface="Arial" charset="0"/>
              <a:buNone/>
            </a:pPr>
            <a:r>
              <a:rPr lang="ru-RU" sz="4000" smtClean="0"/>
              <a:t>   </a:t>
            </a:r>
          </a:p>
          <a:p>
            <a:pPr marL="0" indent="0">
              <a:buFont typeface="Arial" charset="0"/>
              <a:buNone/>
            </a:pPr>
            <a:endParaRPr lang="ru-RU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>
          <a:xfrm>
            <a:off x="755650" y="1700213"/>
            <a:ext cx="8064500" cy="4465637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4000" b="1" smtClean="0"/>
              <a:t>Родственные слова:</a:t>
            </a:r>
          </a:p>
          <a:p>
            <a:pPr marL="0" indent="0" algn="ctr">
              <a:buFont typeface="Arial" charset="0"/>
              <a:buNone/>
            </a:pPr>
            <a:r>
              <a:rPr lang="ru-RU" sz="4000" smtClean="0"/>
              <a:t>снег</a:t>
            </a:r>
          </a:p>
          <a:p>
            <a:pPr marL="0" indent="0" algn="ctr">
              <a:buFont typeface="Arial" charset="0"/>
              <a:buNone/>
            </a:pPr>
            <a:r>
              <a:rPr lang="ru-RU" sz="4000" smtClean="0"/>
              <a:t>снегопад </a:t>
            </a:r>
          </a:p>
          <a:p>
            <a:pPr marL="0" indent="0" algn="ctr">
              <a:buFont typeface="Arial" charset="0"/>
              <a:buNone/>
            </a:pPr>
            <a:r>
              <a:rPr lang="ru-RU" sz="4000" smtClean="0"/>
              <a:t>снежинки</a:t>
            </a:r>
          </a:p>
          <a:p>
            <a:pPr marL="0" indent="0">
              <a:buFont typeface="Arial" charset="0"/>
              <a:buNone/>
            </a:pPr>
            <a:r>
              <a:rPr lang="ru-RU" sz="4000" smtClean="0"/>
              <a:t>   </a:t>
            </a:r>
          </a:p>
          <a:p>
            <a:pPr marL="0" indent="0">
              <a:buFont typeface="Arial" charset="0"/>
              <a:buNone/>
            </a:pPr>
            <a:endParaRPr lang="ru-RU" sz="3600" smtClean="0"/>
          </a:p>
        </p:txBody>
      </p:sp>
      <p:sp>
        <p:nvSpPr>
          <p:cNvPr id="4" name="Дуга 3"/>
          <p:cNvSpPr/>
          <p:nvPr/>
        </p:nvSpPr>
        <p:spPr>
          <a:xfrm rot="17320554">
            <a:off x="3790950" y="3146425"/>
            <a:ext cx="1030288" cy="1138238"/>
          </a:xfrm>
          <a:prstGeom prst="arc">
            <a:avLst>
              <a:gd name="adj1" fmla="val 16879777"/>
              <a:gd name="adj2" fmla="val 2193297"/>
            </a:avLst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  <a:latin typeface="Calibri"/>
            </a:endParaRPr>
          </a:p>
        </p:txBody>
      </p:sp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42353">
            <a:off x="4225925" y="2492375"/>
            <a:ext cx="11414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Дуга 6"/>
          <p:cNvSpPr/>
          <p:nvPr/>
        </p:nvSpPr>
        <p:spPr>
          <a:xfrm rot="17320554">
            <a:off x="4891088" y="3163888"/>
            <a:ext cx="1038225" cy="1146175"/>
          </a:xfrm>
          <a:prstGeom prst="arc">
            <a:avLst>
              <a:gd name="adj1" fmla="val 17221948"/>
              <a:gd name="adj2" fmla="val 1834365"/>
            </a:avLst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8" name="Дуга 7"/>
          <p:cNvSpPr/>
          <p:nvPr/>
        </p:nvSpPr>
        <p:spPr>
          <a:xfrm rot="16870548">
            <a:off x="3857625" y="3660775"/>
            <a:ext cx="1085850" cy="1841500"/>
          </a:xfrm>
          <a:prstGeom prst="arc">
            <a:avLst>
              <a:gd name="adj1" fmla="val 17221948"/>
              <a:gd name="adj2" fmla="val 1834365"/>
            </a:avLst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450850" y="268288"/>
            <a:ext cx="8242300" cy="1158875"/>
          </a:xfrm>
        </p:spPr>
      </p:pic>
      <p:sp>
        <p:nvSpPr>
          <p:cNvPr id="27650" name="Объект 2"/>
          <p:cNvSpPr>
            <a:spLocks noGrp="1"/>
          </p:cNvSpPr>
          <p:nvPr>
            <p:ph idx="1"/>
          </p:nvPr>
        </p:nvSpPr>
        <p:spPr>
          <a:xfrm>
            <a:off x="827088" y="1700213"/>
            <a:ext cx="3960812" cy="4176712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endParaRPr lang="ru-RU" sz="4000" smtClean="0"/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1125538"/>
            <a:ext cx="3690938" cy="399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725" y="1560513"/>
            <a:ext cx="5541963" cy="2457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450850" y="268288"/>
            <a:ext cx="8242300" cy="1158875"/>
          </a:xfrm>
        </p:spPr>
      </p:pic>
      <p:sp>
        <p:nvSpPr>
          <p:cNvPr id="1433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5400" b="1" smtClean="0">
                <a:latin typeface="Propisi"/>
              </a:rPr>
              <a:t>Ч У // Ч У //</a:t>
            </a:r>
          </a:p>
          <a:p>
            <a:pPr>
              <a:buFont typeface="Arial" charset="0"/>
              <a:buNone/>
            </a:pPr>
            <a:r>
              <a:rPr lang="ru-RU" sz="5400" b="1" smtClean="0">
                <a:latin typeface="Propisi"/>
              </a:rPr>
              <a:t> учу чуч</a:t>
            </a:r>
          </a:p>
          <a:p>
            <a:pPr>
              <a:buFont typeface="Arial" charset="0"/>
              <a:buNone/>
            </a:pPr>
            <a:r>
              <a:rPr lang="ru-RU" sz="5400" b="1" smtClean="0">
                <a:latin typeface="Propisi"/>
              </a:rPr>
              <a:t>Человек без друзей, что дерево без корней.</a:t>
            </a:r>
          </a:p>
        </p:txBody>
      </p:sp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5163" y="2962275"/>
            <a:ext cx="193675" cy="1768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450850" y="268288"/>
            <a:ext cx="8242300" cy="1158875"/>
          </a:xfrm>
        </p:spPr>
      </p:pic>
      <p:sp>
        <p:nvSpPr>
          <p:cNvPr id="1536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6600" smtClean="0"/>
              <a:t>м</a:t>
            </a:r>
            <a:r>
              <a:rPr lang="ru-RU" sz="6600" u="sng" smtClean="0">
                <a:solidFill>
                  <a:srgbClr val="FF0000"/>
                </a:solidFill>
              </a:rPr>
              <a:t>е</a:t>
            </a:r>
            <a:r>
              <a:rPr lang="ru-RU" sz="6600" smtClean="0"/>
              <a:t>дведь, за</a:t>
            </a:r>
            <a:r>
              <a:rPr lang="ru-RU" sz="6600" u="sng" smtClean="0">
                <a:solidFill>
                  <a:srgbClr val="FF0000"/>
                </a:solidFill>
              </a:rPr>
              <a:t>я</a:t>
            </a:r>
            <a:r>
              <a:rPr lang="ru-RU" sz="6600" smtClean="0"/>
              <a:t>ц, в</a:t>
            </a:r>
            <a:r>
              <a:rPr lang="ru-RU" sz="6600" u="sng" smtClean="0">
                <a:solidFill>
                  <a:srgbClr val="FF0000"/>
                </a:solidFill>
              </a:rPr>
              <a:t>о</a:t>
            </a:r>
            <a:r>
              <a:rPr lang="ru-RU" sz="6600" smtClean="0"/>
              <a:t>р</a:t>
            </a:r>
            <a:r>
              <a:rPr lang="ru-RU" sz="6600" u="sng" smtClean="0">
                <a:solidFill>
                  <a:srgbClr val="FF0000"/>
                </a:solidFill>
              </a:rPr>
              <a:t>о</a:t>
            </a:r>
            <a:r>
              <a:rPr lang="ru-RU" sz="6600" smtClean="0"/>
              <a:t>бей, м</a:t>
            </a:r>
            <a:r>
              <a:rPr lang="ru-RU" sz="6600" u="sng" smtClean="0">
                <a:solidFill>
                  <a:srgbClr val="FF0000"/>
                </a:solidFill>
              </a:rPr>
              <a:t>о</a:t>
            </a:r>
            <a:r>
              <a:rPr lang="ru-RU" sz="6600" smtClean="0"/>
              <a:t>рковь.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3995738" y="1700213"/>
            <a:ext cx="144462" cy="2159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5940425" y="1744663"/>
            <a:ext cx="144463" cy="2159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2708275"/>
            <a:ext cx="261937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2708275"/>
            <a:ext cx="261937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450850" y="268288"/>
            <a:ext cx="8242300" cy="1158875"/>
          </a:xfrm>
        </p:spPr>
      </p:pic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4211638" y="4652963"/>
            <a:ext cx="4537075" cy="72072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mtClean="0"/>
              <a:t>Ель обыкновенная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273175"/>
            <a:ext cx="3346450" cy="536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1316038"/>
            <a:ext cx="4448175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4000" smtClean="0"/>
              <a:t>Мы идём по лесу. На тропинке</a:t>
            </a:r>
          </a:p>
          <a:p>
            <a:pPr marL="0" indent="0" algn="ctr">
              <a:buFont typeface="Arial" charset="0"/>
              <a:buNone/>
            </a:pPr>
            <a:r>
              <a:rPr lang="ru-RU" sz="4000" smtClean="0"/>
              <a:t> попадаются сосновые шишки. Сосна</a:t>
            </a:r>
          </a:p>
          <a:p>
            <a:pPr marL="0" indent="0" algn="ctr">
              <a:buFont typeface="Arial" charset="0"/>
              <a:buNone/>
            </a:pPr>
            <a:r>
              <a:rPr lang="ru-RU" sz="4000" smtClean="0"/>
              <a:t> уже давно сбросила их. А на ели</a:t>
            </a:r>
          </a:p>
          <a:p>
            <a:pPr marL="0" indent="0" algn="ctr">
              <a:buFont typeface="Arial" charset="0"/>
              <a:buNone/>
            </a:pPr>
            <a:r>
              <a:rPr lang="ru-RU" sz="4000" smtClean="0"/>
              <a:t> ещё красуются зрелые шишки.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187450" y="2205038"/>
            <a:ext cx="792163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124075" y="2205038"/>
            <a:ext cx="122396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124075" y="2276475"/>
            <a:ext cx="122396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580063" y="2928938"/>
            <a:ext cx="143986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11188" y="2997200"/>
            <a:ext cx="252095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11188" y="2924175"/>
            <a:ext cx="252095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7308850" y="2905125"/>
            <a:ext cx="115093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492500" y="3644900"/>
            <a:ext cx="19431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03" name="Прямая соединительная линия 4102"/>
          <p:cNvCxnSpPr/>
          <p:nvPr/>
        </p:nvCxnSpPr>
        <p:spPr>
          <a:xfrm>
            <a:off x="2339975" y="4437063"/>
            <a:ext cx="212407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14" name="Прямая соединительная линия 4113"/>
          <p:cNvCxnSpPr/>
          <p:nvPr/>
        </p:nvCxnSpPr>
        <p:spPr>
          <a:xfrm>
            <a:off x="2339975" y="4508500"/>
            <a:ext cx="212407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20" name="Прямая соединительная линия 4119"/>
          <p:cNvCxnSpPr/>
          <p:nvPr/>
        </p:nvCxnSpPr>
        <p:spPr>
          <a:xfrm>
            <a:off x="3492500" y="3716338"/>
            <a:ext cx="19431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24" name="Прямая соединительная линия 4123"/>
          <p:cNvCxnSpPr/>
          <p:nvPr/>
        </p:nvCxnSpPr>
        <p:spPr>
          <a:xfrm>
            <a:off x="6329363" y="4365625"/>
            <a:ext cx="143986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423" name="Прямоугольник 4125"/>
          <p:cNvSpPr>
            <a:spLocks noChangeArrowheads="1"/>
          </p:cNvSpPr>
          <p:nvPr/>
        </p:nvSpPr>
        <p:spPr bwMode="auto">
          <a:xfrm>
            <a:off x="1187450" y="1341438"/>
            <a:ext cx="9366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>
                <a:solidFill>
                  <a:srgbClr val="006600"/>
                </a:solidFill>
                <a:latin typeface="Calibri" pitchFamily="34" charset="0"/>
              </a:rPr>
              <a:t>М.</a:t>
            </a:r>
          </a:p>
        </p:txBody>
      </p:sp>
      <p:sp>
        <p:nvSpPr>
          <p:cNvPr id="17424" name="Прямоугольник 4126"/>
          <p:cNvSpPr>
            <a:spLocks noChangeArrowheads="1"/>
          </p:cNvSpPr>
          <p:nvPr/>
        </p:nvSpPr>
        <p:spPr bwMode="auto">
          <a:xfrm>
            <a:off x="2124075" y="1412875"/>
            <a:ext cx="12239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>
                <a:solidFill>
                  <a:srgbClr val="006600"/>
                </a:solidFill>
                <a:latin typeface="Calibri" pitchFamily="34" charset="0"/>
              </a:rPr>
              <a:t>ГЛ.</a:t>
            </a:r>
          </a:p>
        </p:txBody>
      </p:sp>
      <p:sp>
        <p:nvSpPr>
          <p:cNvPr id="17425" name="Прямоугольник 4127"/>
          <p:cNvSpPr>
            <a:spLocks noChangeArrowheads="1"/>
          </p:cNvSpPr>
          <p:nvPr/>
        </p:nvSpPr>
        <p:spPr bwMode="auto">
          <a:xfrm>
            <a:off x="1187450" y="2205038"/>
            <a:ext cx="13684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>
                <a:solidFill>
                  <a:srgbClr val="006600"/>
                </a:solidFill>
                <a:latin typeface="Calibri" pitchFamily="34" charset="0"/>
              </a:rPr>
              <a:t>ГЛ.</a:t>
            </a:r>
          </a:p>
        </p:txBody>
      </p:sp>
      <p:sp>
        <p:nvSpPr>
          <p:cNvPr id="17426" name="Прямоугольник 4128"/>
          <p:cNvSpPr>
            <a:spLocks noChangeArrowheads="1"/>
          </p:cNvSpPr>
          <p:nvPr/>
        </p:nvSpPr>
        <p:spPr bwMode="auto">
          <a:xfrm>
            <a:off x="4140200" y="2928938"/>
            <a:ext cx="8636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>
                <a:solidFill>
                  <a:srgbClr val="006600"/>
                </a:solidFill>
                <a:latin typeface="Calibri" pitchFamily="34" charset="0"/>
              </a:rPr>
              <a:t>ГЛ.</a:t>
            </a:r>
          </a:p>
        </p:txBody>
      </p:sp>
      <p:sp>
        <p:nvSpPr>
          <p:cNvPr id="17427" name="Прямоугольник 4129"/>
          <p:cNvSpPr>
            <a:spLocks noChangeArrowheads="1"/>
          </p:cNvSpPr>
          <p:nvPr/>
        </p:nvSpPr>
        <p:spPr bwMode="auto">
          <a:xfrm>
            <a:off x="3063875" y="3644900"/>
            <a:ext cx="636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>
                <a:solidFill>
                  <a:srgbClr val="006600"/>
                </a:solidFill>
                <a:latin typeface="Calibri" pitchFamily="34" charset="0"/>
              </a:rPr>
              <a:t>ГЛ.</a:t>
            </a:r>
          </a:p>
        </p:txBody>
      </p:sp>
      <p:sp>
        <p:nvSpPr>
          <p:cNvPr id="17428" name="Прямоугольник 4130"/>
          <p:cNvSpPr>
            <a:spLocks noChangeArrowheads="1"/>
          </p:cNvSpPr>
          <p:nvPr/>
        </p:nvSpPr>
        <p:spPr bwMode="auto">
          <a:xfrm>
            <a:off x="6329363" y="3644900"/>
            <a:ext cx="1627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>
                <a:solidFill>
                  <a:srgbClr val="006600"/>
                </a:solidFill>
                <a:latin typeface="Calibri" pitchFamily="34" charset="0"/>
              </a:rPr>
              <a:t>СУЩ.</a:t>
            </a:r>
          </a:p>
        </p:txBody>
      </p:sp>
      <p:sp>
        <p:nvSpPr>
          <p:cNvPr id="17429" name="Прямоугольник 4131"/>
          <p:cNvSpPr>
            <a:spLocks noChangeArrowheads="1"/>
          </p:cNvSpPr>
          <p:nvPr/>
        </p:nvSpPr>
        <p:spPr bwMode="auto">
          <a:xfrm>
            <a:off x="7524750" y="2205038"/>
            <a:ext cx="1079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>
                <a:solidFill>
                  <a:srgbClr val="006600"/>
                </a:solidFill>
                <a:latin typeface="Calibri" pitchFamily="34" charset="0"/>
              </a:rPr>
              <a:t>СУЩ.</a:t>
            </a:r>
          </a:p>
        </p:txBody>
      </p:sp>
      <p:sp>
        <p:nvSpPr>
          <p:cNvPr id="17430" name="Прямоугольник 4132"/>
          <p:cNvSpPr>
            <a:spLocks noChangeArrowheads="1"/>
          </p:cNvSpPr>
          <p:nvPr/>
        </p:nvSpPr>
        <p:spPr bwMode="auto">
          <a:xfrm>
            <a:off x="5580063" y="2205038"/>
            <a:ext cx="1439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>
                <a:solidFill>
                  <a:srgbClr val="006600"/>
                </a:solidFill>
                <a:latin typeface="Calibri" pitchFamily="34" charset="0"/>
              </a:rPr>
              <a:t>СУЩ.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484313"/>
            <a:ext cx="8713788" cy="1827212"/>
          </a:xfrm>
        </p:spPr>
        <p:txBody>
          <a:bodyPr rtlCol="0">
            <a:normAutofit lnSpcReduction="1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/>
              <a:t>   А вот кто-то важный на беленькой но</a:t>
            </a:r>
            <a:r>
              <a:rPr lang="ru-RU" sz="4000" u="sng" dirty="0" smtClean="0">
                <a:solidFill>
                  <a:srgbClr val="FF0000"/>
                </a:solidFill>
              </a:rPr>
              <a:t>ж</a:t>
            </a:r>
            <a:r>
              <a:rPr lang="ru-RU" sz="4000" dirty="0" smtClean="0"/>
              <a:t>ке. Он с красной шля</a:t>
            </a:r>
            <a:r>
              <a:rPr lang="ru-RU" sz="4000" u="sng" dirty="0" smtClean="0">
                <a:solidFill>
                  <a:srgbClr val="FF0000"/>
                </a:solidFill>
              </a:rPr>
              <a:t>п</a:t>
            </a:r>
            <a:r>
              <a:rPr lang="ru-RU" sz="4000" dirty="0" smtClean="0"/>
              <a:t>кой, на шля</a:t>
            </a:r>
            <a:r>
              <a:rPr lang="ru-RU" sz="4000" u="sng" dirty="0" smtClean="0">
                <a:solidFill>
                  <a:srgbClr val="FF0000"/>
                </a:solidFill>
              </a:rPr>
              <a:t>п</a:t>
            </a:r>
            <a:r>
              <a:rPr lang="ru-RU" sz="4000" dirty="0" smtClean="0"/>
              <a:t>ке горо</a:t>
            </a:r>
            <a:r>
              <a:rPr lang="ru-RU" sz="4000" u="sng" dirty="0" smtClean="0">
                <a:solidFill>
                  <a:srgbClr val="FF0000"/>
                </a:solidFill>
              </a:rPr>
              <a:t>ш</a:t>
            </a:r>
            <a:r>
              <a:rPr lang="ru-RU" sz="4000" dirty="0" smtClean="0"/>
              <a:t>ки.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995738" y="3429000"/>
            <a:ext cx="37449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>
                <a:solidFill>
                  <a:srgbClr val="006600"/>
                </a:solidFill>
                <a:latin typeface="Calibri" pitchFamily="34" charset="0"/>
              </a:rPr>
              <a:t>Мухомор</a:t>
            </a:r>
          </a:p>
        </p:txBody>
      </p:sp>
      <p:sp>
        <p:nvSpPr>
          <p:cNvPr id="18" name="Дуга 17"/>
          <p:cNvSpPr/>
          <p:nvPr/>
        </p:nvSpPr>
        <p:spPr>
          <a:xfrm rot="17320554">
            <a:off x="4771232" y="3479006"/>
            <a:ext cx="1122362" cy="1057275"/>
          </a:xfrm>
          <a:prstGeom prst="arc">
            <a:avLst>
              <a:gd name="adj1" fmla="val 17221948"/>
              <a:gd name="adj2" fmla="val 1834365"/>
            </a:avLst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9" name="Дуга 18"/>
          <p:cNvSpPr/>
          <p:nvPr/>
        </p:nvSpPr>
        <p:spPr>
          <a:xfrm rot="14894889" flipV="1">
            <a:off x="5950744" y="3336131"/>
            <a:ext cx="815975" cy="1128713"/>
          </a:xfrm>
          <a:prstGeom prst="arc">
            <a:avLst>
              <a:gd name="adj1" fmla="val 16398170"/>
              <a:gd name="adj2" fmla="val 1834365"/>
            </a:avLst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  <a:latin typeface="Calibri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59163"/>
            <a:ext cx="4356100" cy="338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>
          <a:xfrm>
            <a:off x="250825" y="1268413"/>
            <a:ext cx="8713788" cy="2043112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4000" smtClean="0"/>
              <a:t>   Я стою на но</a:t>
            </a:r>
            <a:r>
              <a:rPr lang="ru-RU" sz="4000" u="sng" smtClean="0">
                <a:solidFill>
                  <a:srgbClr val="FF0000"/>
                </a:solidFill>
              </a:rPr>
              <a:t>ж</a:t>
            </a:r>
            <a:r>
              <a:rPr lang="ru-RU" sz="4000" smtClean="0"/>
              <a:t>ке толстой под коричневою ша</a:t>
            </a:r>
            <a:r>
              <a:rPr lang="ru-RU" sz="4000" u="sng" smtClean="0">
                <a:solidFill>
                  <a:srgbClr val="FF0000"/>
                </a:solidFill>
              </a:rPr>
              <a:t>п</a:t>
            </a:r>
            <a:r>
              <a:rPr lang="ru-RU" sz="4000" smtClean="0"/>
              <a:t>кой с бархатной подкла</a:t>
            </a:r>
            <a:r>
              <a:rPr lang="ru-RU" sz="4000" u="sng" smtClean="0">
                <a:solidFill>
                  <a:srgbClr val="FF0000"/>
                </a:solidFill>
              </a:rPr>
              <a:t>д</a:t>
            </a:r>
            <a:r>
              <a:rPr lang="ru-RU" sz="4000" smtClean="0"/>
              <a:t>кой.</a:t>
            </a:r>
          </a:p>
          <a:p>
            <a:pPr marL="0" indent="0">
              <a:buFont typeface="Arial" charset="0"/>
              <a:buNone/>
            </a:pPr>
            <a:endParaRPr lang="ru-RU" sz="3600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995738" y="3429000"/>
            <a:ext cx="37449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>
                <a:solidFill>
                  <a:srgbClr val="006600"/>
                </a:solidFill>
                <a:latin typeface="Calibri" pitchFamily="34" charset="0"/>
              </a:rPr>
              <a:t>Белый гриб</a:t>
            </a:r>
          </a:p>
        </p:txBody>
      </p:sp>
      <p:sp>
        <p:nvSpPr>
          <p:cNvPr id="18" name="Дуга 17"/>
          <p:cNvSpPr/>
          <p:nvPr/>
        </p:nvSpPr>
        <p:spPr>
          <a:xfrm rot="17320554">
            <a:off x="4554537" y="3517901"/>
            <a:ext cx="1006475" cy="914400"/>
          </a:xfrm>
          <a:prstGeom prst="arc">
            <a:avLst>
              <a:gd name="adj1" fmla="val 17221948"/>
              <a:gd name="adj2" fmla="val 1834365"/>
            </a:avLst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  <a:latin typeface="Calibri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3" y="3581400"/>
            <a:ext cx="3276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539750" y="1844675"/>
            <a:ext cx="4318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116013" y="1844675"/>
            <a:ext cx="100806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116013" y="1916113"/>
            <a:ext cx="100806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465" name="Прямоугольник 12"/>
          <p:cNvSpPr>
            <a:spLocks noChangeArrowheads="1"/>
          </p:cNvSpPr>
          <p:nvPr/>
        </p:nvSpPr>
        <p:spPr bwMode="auto">
          <a:xfrm>
            <a:off x="539750" y="1052513"/>
            <a:ext cx="2160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>
                <a:solidFill>
                  <a:srgbClr val="006600"/>
                </a:solidFill>
                <a:latin typeface="Calibri" pitchFamily="34" charset="0"/>
              </a:rPr>
              <a:t>н.в., ед.ч.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Shape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4267200" y="3557588"/>
            <a:ext cx="609600" cy="609600"/>
          </a:xfrm>
        </p:spPr>
      </p:pic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9525"/>
            <a:ext cx="91567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86663" y="62341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84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68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>
          <a:xfrm>
            <a:off x="684213" y="1268413"/>
            <a:ext cx="8280400" cy="2043112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endParaRPr lang="ru-RU" sz="4000" smtClean="0"/>
          </a:p>
          <a:p>
            <a:pPr marL="0" indent="0">
              <a:buFont typeface="Arial" charset="0"/>
              <a:buNone/>
            </a:pPr>
            <a:r>
              <a:rPr lang="ru-RU" sz="4000" smtClean="0"/>
              <a:t>   У нас на праз</a:t>
            </a:r>
            <a:r>
              <a:rPr lang="ru-RU" sz="4000" u="sng" smtClean="0">
                <a:solidFill>
                  <a:srgbClr val="FF0000"/>
                </a:solidFill>
              </a:rPr>
              <a:t>д</a:t>
            </a:r>
            <a:r>
              <a:rPr lang="ru-RU" sz="4000" smtClean="0"/>
              <a:t>нике выступал извес</a:t>
            </a:r>
            <a:r>
              <a:rPr lang="ru-RU" sz="4000" u="sng" smtClean="0">
                <a:solidFill>
                  <a:srgbClr val="FF0000"/>
                </a:solidFill>
              </a:rPr>
              <a:t>т</a:t>
            </a:r>
            <a:r>
              <a:rPr lang="ru-RU" sz="4000" smtClean="0"/>
              <a:t>ный писатель.</a:t>
            </a:r>
          </a:p>
          <a:p>
            <a:pPr marL="0" indent="0">
              <a:buFont typeface="Arial" charset="0"/>
              <a:buNone/>
            </a:pPr>
            <a:endParaRPr lang="ru-RU" sz="3600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203575" y="3213100"/>
            <a:ext cx="189865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435600" y="2708275"/>
            <a:ext cx="190341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435600" y="2632075"/>
            <a:ext cx="190341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510" name="Прямоугольник 7"/>
          <p:cNvSpPr>
            <a:spLocks noChangeArrowheads="1"/>
          </p:cNvSpPr>
          <p:nvPr/>
        </p:nvSpPr>
        <p:spPr bwMode="auto">
          <a:xfrm>
            <a:off x="5435600" y="1773238"/>
            <a:ext cx="19034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>
                <a:solidFill>
                  <a:srgbClr val="006600"/>
                </a:solidFill>
                <a:latin typeface="Calibri" pitchFamily="34" charset="0"/>
              </a:rPr>
              <a:t>п.в., ед.ч.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C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CSC</Template>
  <TotalTime>135</TotalTime>
  <Words>129</Words>
  <Application>Microsoft Office PowerPoint</Application>
  <PresentationFormat>Экран (4:3)</PresentationFormat>
  <Paragraphs>45</Paragraphs>
  <Slides>15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Calibri</vt:lpstr>
      <vt:lpstr>Arial</vt:lpstr>
      <vt:lpstr>Georgia</vt:lpstr>
      <vt:lpstr>Propisi</vt:lpstr>
      <vt:lpstr>CSC</vt:lpstr>
      <vt:lpstr>CSC</vt:lpstr>
      <vt:lpstr>ГОСУДАРСТВЕННОЕ БЮДЖЕТНОЕ ОБЩЕОБРАЗОВАТЕЛЬНОЕ УЧРЕЖДЕНИЕ СРЕДНЯЯ ОБЩЕОБРАЗОВАТЕЛЬНАЯ ШКОЛА № 342 НЕВСКОГО РАЙОНА Г. САНКТ-ПЕТЕРБУРГА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OEM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User</dc:creator>
  <cp:lastModifiedBy>ольга</cp:lastModifiedBy>
  <cp:revision>17</cp:revision>
  <dcterms:created xsi:type="dcterms:W3CDTF">2011-11-26T11:14:39Z</dcterms:created>
  <dcterms:modified xsi:type="dcterms:W3CDTF">2012-01-10T15:23:07Z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TC030008648</vt:lpwstr>
  </property>
</Properties>
</file>