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customXml/itemProps4.xml" ContentType="application/vnd.openxmlformats-officedocument.customXml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5"/>
  </p:sldMasterIdLst>
  <p:notesMasterIdLst>
    <p:notesMasterId r:id="rId17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x="9144000" cy="6858000" type="screen4x3"/>
  <p:notesSz cx="6858000" cy="9144000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0"/>
    <p:restoredTop sz="94600"/>
  </p:normalViewPr>
  <p:slideViewPr>
    <p:cSldViewPr>
      <p:cViewPr varScale="1">
        <p:scale>
          <a:sx n="64" d="100"/>
          <a:sy n="64" d="100"/>
        </p:scale>
        <p:origin x="-92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13" Type="http://schemas.openxmlformats.org/officeDocument/2006/relationships/image" Target="../media/image16.wmf"/><Relationship Id="rId18" Type="http://schemas.openxmlformats.org/officeDocument/2006/relationships/image" Target="../media/image21.wmf"/><Relationship Id="rId3" Type="http://schemas.openxmlformats.org/officeDocument/2006/relationships/image" Target="../media/image6.wmf"/><Relationship Id="rId21" Type="http://schemas.openxmlformats.org/officeDocument/2006/relationships/image" Target="../media/image24.wmf"/><Relationship Id="rId7" Type="http://schemas.openxmlformats.org/officeDocument/2006/relationships/image" Target="../media/image10.wmf"/><Relationship Id="rId12" Type="http://schemas.openxmlformats.org/officeDocument/2006/relationships/image" Target="../media/image15.wmf"/><Relationship Id="rId17" Type="http://schemas.openxmlformats.org/officeDocument/2006/relationships/image" Target="../media/image20.wmf"/><Relationship Id="rId2" Type="http://schemas.openxmlformats.org/officeDocument/2006/relationships/image" Target="../media/image5.wmf"/><Relationship Id="rId16" Type="http://schemas.openxmlformats.org/officeDocument/2006/relationships/image" Target="../media/image19.wmf"/><Relationship Id="rId20" Type="http://schemas.openxmlformats.org/officeDocument/2006/relationships/image" Target="../media/image23.wmf"/><Relationship Id="rId1" Type="http://schemas.openxmlformats.org/officeDocument/2006/relationships/image" Target="../media/image4.wmf"/><Relationship Id="rId6" Type="http://schemas.openxmlformats.org/officeDocument/2006/relationships/image" Target="../media/image9.wmf"/><Relationship Id="rId11" Type="http://schemas.openxmlformats.org/officeDocument/2006/relationships/image" Target="../media/image14.wmf"/><Relationship Id="rId24" Type="http://schemas.openxmlformats.org/officeDocument/2006/relationships/image" Target="../media/image27.wmf"/><Relationship Id="rId5" Type="http://schemas.openxmlformats.org/officeDocument/2006/relationships/image" Target="../media/image8.wmf"/><Relationship Id="rId15" Type="http://schemas.openxmlformats.org/officeDocument/2006/relationships/image" Target="../media/image18.wmf"/><Relationship Id="rId23" Type="http://schemas.openxmlformats.org/officeDocument/2006/relationships/image" Target="../media/image26.wmf"/><Relationship Id="rId10" Type="http://schemas.openxmlformats.org/officeDocument/2006/relationships/image" Target="../media/image13.wmf"/><Relationship Id="rId19" Type="http://schemas.openxmlformats.org/officeDocument/2006/relationships/image" Target="../media/image22.wmf"/><Relationship Id="rId4" Type="http://schemas.openxmlformats.org/officeDocument/2006/relationships/image" Target="../media/image7.wmf"/><Relationship Id="rId9" Type="http://schemas.openxmlformats.org/officeDocument/2006/relationships/image" Target="../media/image12.wmf"/><Relationship Id="rId14" Type="http://schemas.openxmlformats.org/officeDocument/2006/relationships/image" Target="../media/image17.wmf"/><Relationship Id="rId22" Type="http://schemas.openxmlformats.org/officeDocument/2006/relationships/image" Target="../media/image2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D7A0EE-71A1-489D-963D-617145777851}" type="datetimeFigureOut">
              <a:rPr lang="ru-RU" smtClean="0"/>
              <a:pPr/>
              <a:t>26.10.2011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4E1A8A-3BE7-474A-A093-5421C7248E4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gradFill rotWithShape="0">
          <a:gsLst>
            <a:gs pos="0">
              <a:schemeClr val="bg1"/>
            </a:gs>
            <a:gs pos="100000">
              <a:schemeClr val="bg2"/>
            </a:gs>
          </a:gsLst>
          <a:path path="shape">
            <a:fillToRect l="7500" t="33333" r="7501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0" y="2259013"/>
            <a:ext cx="9142413" cy="4597400"/>
            <a:chOff x="0" y="1423"/>
            <a:chExt cx="5759" cy="2896"/>
          </a:xfrm>
        </p:grpSpPr>
        <p:pic>
          <p:nvPicPr>
            <p:cNvPr id="3075" name="Picture 3"/>
            <p:cNvPicPr>
              <a:picLocks noChangeArrowheads="1"/>
            </p:cNvPicPr>
            <p:nvPr/>
          </p:nvPicPr>
          <p:blipFill>
            <a:blip r:embed="rId2" cstate="print"/>
            <a:srcRect r="27339" b="11440"/>
            <a:stretch>
              <a:fillRect/>
            </a:stretch>
          </p:blipFill>
          <p:spPr bwMode="auto">
            <a:xfrm>
              <a:off x="3976" y="1423"/>
              <a:ext cx="1783" cy="2896"/>
            </a:xfrm>
            <a:prstGeom prst="rect">
              <a:avLst/>
            </a:prstGeom>
            <a:noFill/>
            <a:ln w="9525">
              <a:miter lim="800000"/>
              <a:headEnd/>
              <a:tailEnd/>
            </a:ln>
          </p:spPr>
        </p:pic>
        <p:sp>
          <p:nvSpPr>
            <p:cNvPr id="3076" name="Freeform 4"/>
            <p:cNvSpPr>
              <a:spLocks/>
            </p:cNvSpPr>
            <p:nvPr/>
          </p:nvSpPr>
          <p:spPr bwMode="auto">
            <a:xfrm>
              <a:off x="0" y="3378"/>
              <a:ext cx="2509" cy="196"/>
            </a:xfrm>
            <a:custGeom>
              <a:avLst/>
              <a:gdLst/>
              <a:ahLst/>
              <a:cxnLst>
                <a:cxn ang="0">
                  <a:pos x="39" y="61"/>
                </a:cxn>
                <a:cxn ang="0">
                  <a:pos x="104" y="28"/>
                </a:cxn>
                <a:cxn ang="0">
                  <a:pos x="182" y="13"/>
                </a:cxn>
                <a:cxn ang="0">
                  <a:pos x="281" y="13"/>
                </a:cxn>
                <a:cxn ang="0">
                  <a:pos x="357" y="34"/>
                </a:cxn>
                <a:cxn ang="0">
                  <a:pos x="440" y="85"/>
                </a:cxn>
                <a:cxn ang="0">
                  <a:pos x="509" y="129"/>
                </a:cxn>
                <a:cxn ang="0">
                  <a:pos x="626" y="148"/>
                </a:cxn>
                <a:cxn ang="0">
                  <a:pos x="728" y="135"/>
                </a:cxn>
                <a:cxn ang="0">
                  <a:pos x="806" y="93"/>
                </a:cxn>
                <a:cxn ang="0">
                  <a:pos x="899" y="36"/>
                </a:cxn>
                <a:cxn ang="0">
                  <a:pos x="998" y="4"/>
                </a:cxn>
                <a:cxn ang="0">
                  <a:pos x="1119" y="6"/>
                </a:cxn>
                <a:cxn ang="0">
                  <a:pos x="1214" y="39"/>
                </a:cxn>
                <a:cxn ang="0">
                  <a:pos x="1308" y="102"/>
                </a:cxn>
                <a:cxn ang="0">
                  <a:pos x="1403" y="133"/>
                </a:cxn>
                <a:cxn ang="0">
                  <a:pos x="1514" y="133"/>
                </a:cxn>
                <a:cxn ang="0">
                  <a:pos x="1593" y="111"/>
                </a:cxn>
                <a:cxn ang="0">
                  <a:pos x="1668" y="61"/>
                </a:cxn>
                <a:cxn ang="0">
                  <a:pos x="1754" y="18"/>
                </a:cxn>
                <a:cxn ang="0">
                  <a:pos x="1844" y="1"/>
                </a:cxn>
                <a:cxn ang="0">
                  <a:pos x="1958" y="4"/>
                </a:cxn>
                <a:cxn ang="0">
                  <a:pos x="2039" y="33"/>
                </a:cxn>
                <a:cxn ang="0">
                  <a:pos x="2118" y="88"/>
                </a:cxn>
                <a:cxn ang="0">
                  <a:pos x="2192" y="124"/>
                </a:cxn>
                <a:cxn ang="0">
                  <a:pos x="2303" y="138"/>
                </a:cxn>
                <a:cxn ang="0">
                  <a:pos x="2412" y="106"/>
                </a:cxn>
                <a:cxn ang="0">
                  <a:pos x="2463" y="66"/>
                </a:cxn>
                <a:cxn ang="0">
                  <a:pos x="2489" y="61"/>
                </a:cxn>
                <a:cxn ang="0">
                  <a:pos x="2507" y="76"/>
                </a:cxn>
                <a:cxn ang="0">
                  <a:pos x="2508" y="96"/>
                </a:cxn>
                <a:cxn ang="0">
                  <a:pos x="2490" y="118"/>
                </a:cxn>
                <a:cxn ang="0">
                  <a:pos x="2429" y="160"/>
                </a:cxn>
                <a:cxn ang="0">
                  <a:pos x="2352" y="183"/>
                </a:cxn>
                <a:cxn ang="0">
                  <a:pos x="2238" y="184"/>
                </a:cxn>
                <a:cxn ang="0">
                  <a:pos x="2156" y="172"/>
                </a:cxn>
                <a:cxn ang="0">
                  <a:pos x="2076" y="133"/>
                </a:cxn>
                <a:cxn ang="0">
                  <a:pos x="2018" y="87"/>
                </a:cxn>
                <a:cxn ang="0">
                  <a:pos x="1934" y="55"/>
                </a:cxn>
                <a:cxn ang="0">
                  <a:pos x="1836" y="49"/>
                </a:cxn>
                <a:cxn ang="0">
                  <a:pos x="1743" y="79"/>
                </a:cxn>
                <a:cxn ang="0">
                  <a:pos x="1677" y="118"/>
                </a:cxn>
                <a:cxn ang="0">
                  <a:pos x="1586" y="165"/>
                </a:cxn>
                <a:cxn ang="0">
                  <a:pos x="1475" y="186"/>
                </a:cxn>
                <a:cxn ang="0">
                  <a:pos x="1377" y="180"/>
                </a:cxn>
                <a:cxn ang="0">
                  <a:pos x="1269" y="136"/>
                </a:cxn>
                <a:cxn ang="0">
                  <a:pos x="1197" y="84"/>
                </a:cxn>
                <a:cxn ang="0">
                  <a:pos x="1128" y="55"/>
                </a:cxn>
                <a:cxn ang="0">
                  <a:pos x="1020" y="49"/>
                </a:cxn>
                <a:cxn ang="0">
                  <a:pos x="914" y="78"/>
                </a:cxn>
                <a:cxn ang="0">
                  <a:pos x="831" y="135"/>
                </a:cxn>
                <a:cxn ang="0">
                  <a:pos x="713" y="187"/>
                </a:cxn>
                <a:cxn ang="0">
                  <a:pos x="600" y="195"/>
                </a:cxn>
                <a:cxn ang="0">
                  <a:pos x="494" y="175"/>
                </a:cxn>
                <a:cxn ang="0">
                  <a:pos x="408" y="123"/>
                </a:cxn>
                <a:cxn ang="0">
                  <a:pos x="338" y="79"/>
                </a:cxn>
                <a:cxn ang="0">
                  <a:pos x="251" y="60"/>
                </a:cxn>
                <a:cxn ang="0">
                  <a:pos x="144" y="67"/>
                </a:cxn>
                <a:cxn ang="0">
                  <a:pos x="56" y="108"/>
                </a:cxn>
                <a:cxn ang="0">
                  <a:pos x="5" y="93"/>
                </a:cxn>
              </a:cxnLst>
              <a:rect l="0" t="0" r="r" b="b"/>
              <a:pathLst>
                <a:path w="2509" h="196">
                  <a:moveTo>
                    <a:pt x="5" y="93"/>
                  </a:moveTo>
                  <a:lnTo>
                    <a:pt x="39" y="61"/>
                  </a:lnTo>
                  <a:lnTo>
                    <a:pt x="71" y="43"/>
                  </a:lnTo>
                  <a:lnTo>
                    <a:pt x="104" y="28"/>
                  </a:lnTo>
                  <a:lnTo>
                    <a:pt x="144" y="18"/>
                  </a:lnTo>
                  <a:lnTo>
                    <a:pt x="182" y="13"/>
                  </a:lnTo>
                  <a:lnTo>
                    <a:pt x="227" y="10"/>
                  </a:lnTo>
                  <a:lnTo>
                    <a:pt x="281" y="13"/>
                  </a:lnTo>
                  <a:lnTo>
                    <a:pt x="321" y="22"/>
                  </a:lnTo>
                  <a:lnTo>
                    <a:pt x="357" y="34"/>
                  </a:lnTo>
                  <a:lnTo>
                    <a:pt x="408" y="60"/>
                  </a:lnTo>
                  <a:lnTo>
                    <a:pt x="440" y="85"/>
                  </a:lnTo>
                  <a:lnTo>
                    <a:pt x="474" y="111"/>
                  </a:lnTo>
                  <a:lnTo>
                    <a:pt x="509" y="129"/>
                  </a:lnTo>
                  <a:lnTo>
                    <a:pt x="561" y="142"/>
                  </a:lnTo>
                  <a:lnTo>
                    <a:pt x="626" y="148"/>
                  </a:lnTo>
                  <a:lnTo>
                    <a:pt x="677" y="145"/>
                  </a:lnTo>
                  <a:lnTo>
                    <a:pt x="728" y="135"/>
                  </a:lnTo>
                  <a:lnTo>
                    <a:pt x="770" y="117"/>
                  </a:lnTo>
                  <a:lnTo>
                    <a:pt x="806" y="93"/>
                  </a:lnTo>
                  <a:lnTo>
                    <a:pt x="860" y="57"/>
                  </a:lnTo>
                  <a:lnTo>
                    <a:pt x="899" y="36"/>
                  </a:lnTo>
                  <a:lnTo>
                    <a:pt x="950" y="13"/>
                  </a:lnTo>
                  <a:lnTo>
                    <a:pt x="998" y="4"/>
                  </a:lnTo>
                  <a:lnTo>
                    <a:pt x="1043" y="3"/>
                  </a:lnTo>
                  <a:lnTo>
                    <a:pt x="1119" y="6"/>
                  </a:lnTo>
                  <a:lnTo>
                    <a:pt x="1181" y="21"/>
                  </a:lnTo>
                  <a:lnTo>
                    <a:pt x="1214" y="39"/>
                  </a:lnTo>
                  <a:lnTo>
                    <a:pt x="1260" y="66"/>
                  </a:lnTo>
                  <a:lnTo>
                    <a:pt x="1308" y="102"/>
                  </a:lnTo>
                  <a:lnTo>
                    <a:pt x="1349" y="121"/>
                  </a:lnTo>
                  <a:lnTo>
                    <a:pt x="1403" y="133"/>
                  </a:lnTo>
                  <a:lnTo>
                    <a:pt x="1458" y="138"/>
                  </a:lnTo>
                  <a:lnTo>
                    <a:pt x="1514" y="133"/>
                  </a:lnTo>
                  <a:lnTo>
                    <a:pt x="1557" y="123"/>
                  </a:lnTo>
                  <a:lnTo>
                    <a:pt x="1593" y="111"/>
                  </a:lnTo>
                  <a:lnTo>
                    <a:pt x="1635" y="84"/>
                  </a:lnTo>
                  <a:lnTo>
                    <a:pt x="1668" y="61"/>
                  </a:lnTo>
                  <a:lnTo>
                    <a:pt x="1704" y="39"/>
                  </a:lnTo>
                  <a:lnTo>
                    <a:pt x="1754" y="18"/>
                  </a:lnTo>
                  <a:lnTo>
                    <a:pt x="1794" y="6"/>
                  </a:lnTo>
                  <a:lnTo>
                    <a:pt x="1844" y="1"/>
                  </a:lnTo>
                  <a:lnTo>
                    <a:pt x="1907" y="0"/>
                  </a:lnTo>
                  <a:lnTo>
                    <a:pt x="1958" y="4"/>
                  </a:lnTo>
                  <a:lnTo>
                    <a:pt x="2003" y="18"/>
                  </a:lnTo>
                  <a:lnTo>
                    <a:pt x="2039" y="33"/>
                  </a:lnTo>
                  <a:lnTo>
                    <a:pt x="2073" y="54"/>
                  </a:lnTo>
                  <a:lnTo>
                    <a:pt x="2118" y="88"/>
                  </a:lnTo>
                  <a:lnTo>
                    <a:pt x="2153" y="109"/>
                  </a:lnTo>
                  <a:lnTo>
                    <a:pt x="2192" y="124"/>
                  </a:lnTo>
                  <a:lnTo>
                    <a:pt x="2244" y="135"/>
                  </a:lnTo>
                  <a:lnTo>
                    <a:pt x="2303" y="138"/>
                  </a:lnTo>
                  <a:lnTo>
                    <a:pt x="2355" y="129"/>
                  </a:lnTo>
                  <a:lnTo>
                    <a:pt x="2412" y="106"/>
                  </a:lnTo>
                  <a:lnTo>
                    <a:pt x="2439" y="87"/>
                  </a:lnTo>
                  <a:lnTo>
                    <a:pt x="2463" y="66"/>
                  </a:lnTo>
                  <a:lnTo>
                    <a:pt x="2475" y="61"/>
                  </a:lnTo>
                  <a:lnTo>
                    <a:pt x="2489" y="61"/>
                  </a:lnTo>
                  <a:lnTo>
                    <a:pt x="2499" y="66"/>
                  </a:lnTo>
                  <a:lnTo>
                    <a:pt x="2507" y="76"/>
                  </a:lnTo>
                  <a:lnTo>
                    <a:pt x="2508" y="85"/>
                  </a:lnTo>
                  <a:lnTo>
                    <a:pt x="2508" y="96"/>
                  </a:lnTo>
                  <a:lnTo>
                    <a:pt x="2504" y="106"/>
                  </a:lnTo>
                  <a:lnTo>
                    <a:pt x="2490" y="118"/>
                  </a:lnTo>
                  <a:lnTo>
                    <a:pt x="2463" y="139"/>
                  </a:lnTo>
                  <a:lnTo>
                    <a:pt x="2429" y="160"/>
                  </a:lnTo>
                  <a:lnTo>
                    <a:pt x="2399" y="172"/>
                  </a:lnTo>
                  <a:lnTo>
                    <a:pt x="2352" y="183"/>
                  </a:lnTo>
                  <a:lnTo>
                    <a:pt x="2298" y="186"/>
                  </a:lnTo>
                  <a:lnTo>
                    <a:pt x="2238" y="184"/>
                  </a:lnTo>
                  <a:lnTo>
                    <a:pt x="2192" y="180"/>
                  </a:lnTo>
                  <a:lnTo>
                    <a:pt x="2156" y="172"/>
                  </a:lnTo>
                  <a:lnTo>
                    <a:pt x="2114" y="156"/>
                  </a:lnTo>
                  <a:lnTo>
                    <a:pt x="2076" y="133"/>
                  </a:lnTo>
                  <a:lnTo>
                    <a:pt x="2049" y="112"/>
                  </a:lnTo>
                  <a:lnTo>
                    <a:pt x="2018" y="87"/>
                  </a:lnTo>
                  <a:lnTo>
                    <a:pt x="1977" y="67"/>
                  </a:lnTo>
                  <a:lnTo>
                    <a:pt x="1934" y="55"/>
                  </a:lnTo>
                  <a:lnTo>
                    <a:pt x="1886" y="49"/>
                  </a:lnTo>
                  <a:lnTo>
                    <a:pt x="1836" y="49"/>
                  </a:lnTo>
                  <a:lnTo>
                    <a:pt x="1776" y="64"/>
                  </a:lnTo>
                  <a:lnTo>
                    <a:pt x="1743" y="79"/>
                  </a:lnTo>
                  <a:lnTo>
                    <a:pt x="1707" y="99"/>
                  </a:lnTo>
                  <a:lnTo>
                    <a:pt x="1677" y="118"/>
                  </a:lnTo>
                  <a:lnTo>
                    <a:pt x="1626" y="147"/>
                  </a:lnTo>
                  <a:lnTo>
                    <a:pt x="1586" y="165"/>
                  </a:lnTo>
                  <a:lnTo>
                    <a:pt x="1535" y="180"/>
                  </a:lnTo>
                  <a:lnTo>
                    <a:pt x="1475" y="186"/>
                  </a:lnTo>
                  <a:lnTo>
                    <a:pt x="1437" y="186"/>
                  </a:lnTo>
                  <a:lnTo>
                    <a:pt x="1377" y="180"/>
                  </a:lnTo>
                  <a:lnTo>
                    <a:pt x="1322" y="165"/>
                  </a:lnTo>
                  <a:lnTo>
                    <a:pt x="1269" y="136"/>
                  </a:lnTo>
                  <a:lnTo>
                    <a:pt x="1230" y="109"/>
                  </a:lnTo>
                  <a:lnTo>
                    <a:pt x="1197" y="84"/>
                  </a:lnTo>
                  <a:lnTo>
                    <a:pt x="1163" y="67"/>
                  </a:lnTo>
                  <a:lnTo>
                    <a:pt x="1128" y="55"/>
                  </a:lnTo>
                  <a:lnTo>
                    <a:pt x="1071" y="48"/>
                  </a:lnTo>
                  <a:lnTo>
                    <a:pt x="1020" y="49"/>
                  </a:lnTo>
                  <a:lnTo>
                    <a:pt x="974" y="57"/>
                  </a:lnTo>
                  <a:lnTo>
                    <a:pt x="914" y="78"/>
                  </a:lnTo>
                  <a:lnTo>
                    <a:pt x="879" y="103"/>
                  </a:lnTo>
                  <a:lnTo>
                    <a:pt x="831" y="135"/>
                  </a:lnTo>
                  <a:lnTo>
                    <a:pt x="777" y="166"/>
                  </a:lnTo>
                  <a:lnTo>
                    <a:pt x="713" y="187"/>
                  </a:lnTo>
                  <a:lnTo>
                    <a:pt x="659" y="193"/>
                  </a:lnTo>
                  <a:lnTo>
                    <a:pt x="600" y="195"/>
                  </a:lnTo>
                  <a:lnTo>
                    <a:pt x="543" y="189"/>
                  </a:lnTo>
                  <a:lnTo>
                    <a:pt x="494" y="175"/>
                  </a:lnTo>
                  <a:lnTo>
                    <a:pt x="450" y="154"/>
                  </a:lnTo>
                  <a:lnTo>
                    <a:pt x="408" y="123"/>
                  </a:lnTo>
                  <a:lnTo>
                    <a:pt x="377" y="99"/>
                  </a:lnTo>
                  <a:lnTo>
                    <a:pt x="338" y="79"/>
                  </a:lnTo>
                  <a:lnTo>
                    <a:pt x="291" y="64"/>
                  </a:lnTo>
                  <a:lnTo>
                    <a:pt x="251" y="60"/>
                  </a:lnTo>
                  <a:lnTo>
                    <a:pt x="191" y="58"/>
                  </a:lnTo>
                  <a:lnTo>
                    <a:pt x="144" y="67"/>
                  </a:lnTo>
                  <a:lnTo>
                    <a:pt x="96" y="82"/>
                  </a:lnTo>
                  <a:lnTo>
                    <a:pt x="56" y="108"/>
                  </a:lnTo>
                  <a:lnTo>
                    <a:pt x="0" y="157"/>
                  </a:lnTo>
                  <a:lnTo>
                    <a:pt x="5" y="93"/>
                  </a:lnTo>
                </a:path>
              </a:pathLst>
            </a:custGeom>
            <a:solidFill>
              <a:schemeClr val="bg2"/>
            </a:solidFill>
            <a:ln w="9525">
              <a:noFill/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ru-RU"/>
            </a:p>
          </p:txBody>
        </p:sp>
        <p:pic>
          <p:nvPicPr>
            <p:cNvPr id="3077" name="Picture 5"/>
            <p:cNvPicPr>
              <a:picLocks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2196"/>
              <a:ext cx="2766" cy="216"/>
            </a:xfrm>
            <a:prstGeom prst="rect">
              <a:avLst/>
            </a:prstGeom>
            <a:noFill/>
            <a:ln w="9525">
              <a:miter lim="800000"/>
              <a:headEnd/>
              <a:tailEnd/>
            </a:ln>
          </p:spPr>
        </p:pic>
      </p:grpSp>
      <p:sp>
        <p:nvSpPr>
          <p:cNvPr id="3078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2286000"/>
            <a:ext cx="7772400" cy="1143000"/>
          </a:xfrm>
        </p:spPr>
        <p:txBody>
          <a:bodyPr anchor="b"/>
          <a:lstStyle>
            <a:lvl1pPr>
              <a:defRPr>
                <a:latin typeface="Arial" charset="0"/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latin typeface="Arial" charset="0"/>
              </a:defRPr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F3C14FCE-1FAD-4824-9D2A-5E034A87DC01}" type="datetime1">
              <a:rPr lang="ru-RU" smtClean="0"/>
              <a:pPr/>
              <a:t>26.10.2011</a:t>
            </a:fld>
            <a:endParaRPr lang="ru-RU"/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ru-RU" smtClean="0"/>
              <a:t>Абрамкина Светлана Александровна</a:t>
            </a:r>
            <a:endParaRPr lang="ru-RU"/>
          </a:p>
        </p:txBody>
      </p:sp>
      <p:sp>
        <p:nvSpPr>
          <p:cNvPr id="3082" name="Rectangle 10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6F4C266E-3009-4214-A9B6-3A03E868E4C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500A1F2-09E4-4704-A57D-17FAEB40FF11}" type="datetime1">
              <a:rPr lang="ru-RU" smtClean="0"/>
              <a:pPr/>
              <a:t>26.10.2011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Абрамкина Светлана Александровна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4C41B6-7266-443A-B040-08A0A63C8B9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F8D903C-EB73-4714-BE9D-CC349F0D085E}" type="datetime1">
              <a:rPr lang="ru-RU" smtClean="0"/>
              <a:pPr/>
              <a:t>26.10.2011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Абрамкина Светлана Александровна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AAF3BE-88D9-494F-B341-E28DC922489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FB2E205-8E01-4689-9B54-BF3B3C170368}" type="datetime1">
              <a:rPr lang="ru-RU" smtClean="0"/>
              <a:pPr/>
              <a:t>26.10.2011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Абрамкина Светлана Александровна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5B0766-060D-4D08-9B78-5BA1E7601BC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1B44DA0-4F69-4176-9C19-BBC2FC4A8819}" type="datetime1">
              <a:rPr lang="ru-RU" smtClean="0"/>
              <a:pPr/>
              <a:t>26.10.2011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Абрамкина Светлана Александровна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87E806-4BDE-41D2-B3A2-EEC34A54295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297C17C-C0A4-411A-AE43-5DB151C8BB78}" type="datetime1">
              <a:rPr lang="ru-RU" smtClean="0"/>
              <a:pPr/>
              <a:t>26.10.2011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Абрамкина Светлана Александровна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42FFA9-C637-450D-9E61-15741161958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EB9CDC5-9FB7-4FF5-AF30-6EA5BCE3F83C}" type="datetime1">
              <a:rPr lang="ru-RU" smtClean="0"/>
              <a:pPr/>
              <a:t>26.10.2011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Абрамкина Светлана Александровна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B35385-4D0E-4290-BC15-F18D2130648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870F0E4-E9A1-4EEE-849E-D6D25377200D}" type="datetime1">
              <a:rPr lang="ru-RU" smtClean="0"/>
              <a:pPr/>
              <a:t>26.10.2011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Абрамкина Светлана Александровна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289884-CA1C-461F-B92E-05EE324A905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DB3453D-FD9F-4C52-B7D0-6CBF965D87BA}" type="datetime1">
              <a:rPr lang="ru-RU" smtClean="0"/>
              <a:pPr/>
              <a:t>26.10.2011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Абрамкина Светлана Александровна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CBCF84-AB4C-4021-9106-77C7DD8EB04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E48D98-C007-4BF8-8AB4-AF6C0D1AE9DB}" type="datetime1">
              <a:rPr lang="ru-RU" smtClean="0"/>
              <a:pPr/>
              <a:t>26.10.2011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Абрамкина Светлана Александровна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DE9C06-F859-4641-88F0-F96449FA43A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E850BDE-A228-405E-A81E-3D245204C94B}" type="datetime1">
              <a:rPr lang="ru-RU" smtClean="0"/>
              <a:pPr/>
              <a:t>26.10.2011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Абрамкина Светлана Александровна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214FFC-B685-488A-A2C1-0B038BA971E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2"/>
            </a:gs>
          </a:gsLst>
          <a:path path="shape">
            <a:fillToRect l="7500" t="8888" r="7501" b="74445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0" y="1581150"/>
            <a:ext cx="9142413" cy="5275263"/>
            <a:chOff x="0" y="996"/>
            <a:chExt cx="5759" cy="3323"/>
          </a:xfrm>
        </p:grpSpPr>
        <p:pic>
          <p:nvPicPr>
            <p:cNvPr id="2051" name="Picture 3"/>
            <p:cNvPicPr>
              <a:picLocks noChangeArrowheads="1"/>
            </p:cNvPicPr>
            <p:nvPr/>
          </p:nvPicPr>
          <p:blipFill>
            <a:blip r:embed="rId13" cstate="print"/>
            <a:srcRect r="27339" b="11440"/>
            <a:stretch>
              <a:fillRect/>
            </a:stretch>
          </p:blipFill>
          <p:spPr bwMode="auto">
            <a:xfrm>
              <a:off x="3976" y="1423"/>
              <a:ext cx="1783" cy="2896"/>
            </a:xfrm>
            <a:prstGeom prst="rect">
              <a:avLst/>
            </a:prstGeom>
            <a:noFill/>
            <a:ln w="9525">
              <a:miter lim="800000"/>
              <a:headEnd/>
              <a:tailEnd/>
            </a:ln>
          </p:spPr>
        </p:pic>
        <p:sp>
          <p:nvSpPr>
            <p:cNvPr id="2052" name="Freeform 4"/>
            <p:cNvSpPr>
              <a:spLocks/>
            </p:cNvSpPr>
            <p:nvPr/>
          </p:nvSpPr>
          <p:spPr bwMode="auto">
            <a:xfrm>
              <a:off x="0" y="3522"/>
              <a:ext cx="2509" cy="196"/>
            </a:xfrm>
            <a:custGeom>
              <a:avLst/>
              <a:gdLst/>
              <a:ahLst/>
              <a:cxnLst>
                <a:cxn ang="0">
                  <a:pos x="39" y="61"/>
                </a:cxn>
                <a:cxn ang="0">
                  <a:pos x="104" y="28"/>
                </a:cxn>
                <a:cxn ang="0">
                  <a:pos x="182" y="13"/>
                </a:cxn>
                <a:cxn ang="0">
                  <a:pos x="281" y="13"/>
                </a:cxn>
                <a:cxn ang="0">
                  <a:pos x="357" y="34"/>
                </a:cxn>
                <a:cxn ang="0">
                  <a:pos x="440" y="85"/>
                </a:cxn>
                <a:cxn ang="0">
                  <a:pos x="509" y="129"/>
                </a:cxn>
                <a:cxn ang="0">
                  <a:pos x="626" y="148"/>
                </a:cxn>
                <a:cxn ang="0">
                  <a:pos x="728" y="135"/>
                </a:cxn>
                <a:cxn ang="0">
                  <a:pos x="806" y="93"/>
                </a:cxn>
                <a:cxn ang="0">
                  <a:pos x="899" y="36"/>
                </a:cxn>
                <a:cxn ang="0">
                  <a:pos x="998" y="4"/>
                </a:cxn>
                <a:cxn ang="0">
                  <a:pos x="1119" y="6"/>
                </a:cxn>
                <a:cxn ang="0">
                  <a:pos x="1214" y="39"/>
                </a:cxn>
                <a:cxn ang="0">
                  <a:pos x="1308" y="102"/>
                </a:cxn>
                <a:cxn ang="0">
                  <a:pos x="1403" y="133"/>
                </a:cxn>
                <a:cxn ang="0">
                  <a:pos x="1514" y="133"/>
                </a:cxn>
                <a:cxn ang="0">
                  <a:pos x="1593" y="111"/>
                </a:cxn>
                <a:cxn ang="0">
                  <a:pos x="1668" y="61"/>
                </a:cxn>
                <a:cxn ang="0">
                  <a:pos x="1754" y="18"/>
                </a:cxn>
                <a:cxn ang="0">
                  <a:pos x="1844" y="1"/>
                </a:cxn>
                <a:cxn ang="0">
                  <a:pos x="1958" y="4"/>
                </a:cxn>
                <a:cxn ang="0">
                  <a:pos x="2039" y="33"/>
                </a:cxn>
                <a:cxn ang="0">
                  <a:pos x="2118" y="88"/>
                </a:cxn>
                <a:cxn ang="0">
                  <a:pos x="2192" y="124"/>
                </a:cxn>
                <a:cxn ang="0">
                  <a:pos x="2303" y="138"/>
                </a:cxn>
                <a:cxn ang="0">
                  <a:pos x="2412" y="106"/>
                </a:cxn>
                <a:cxn ang="0">
                  <a:pos x="2463" y="66"/>
                </a:cxn>
                <a:cxn ang="0">
                  <a:pos x="2489" y="61"/>
                </a:cxn>
                <a:cxn ang="0">
                  <a:pos x="2507" y="76"/>
                </a:cxn>
                <a:cxn ang="0">
                  <a:pos x="2508" y="96"/>
                </a:cxn>
                <a:cxn ang="0">
                  <a:pos x="2490" y="118"/>
                </a:cxn>
                <a:cxn ang="0">
                  <a:pos x="2429" y="160"/>
                </a:cxn>
                <a:cxn ang="0">
                  <a:pos x="2352" y="183"/>
                </a:cxn>
                <a:cxn ang="0">
                  <a:pos x="2238" y="184"/>
                </a:cxn>
                <a:cxn ang="0">
                  <a:pos x="2156" y="172"/>
                </a:cxn>
                <a:cxn ang="0">
                  <a:pos x="2076" y="133"/>
                </a:cxn>
                <a:cxn ang="0">
                  <a:pos x="2018" y="87"/>
                </a:cxn>
                <a:cxn ang="0">
                  <a:pos x="1934" y="55"/>
                </a:cxn>
                <a:cxn ang="0">
                  <a:pos x="1836" y="49"/>
                </a:cxn>
                <a:cxn ang="0">
                  <a:pos x="1743" y="79"/>
                </a:cxn>
                <a:cxn ang="0">
                  <a:pos x="1677" y="118"/>
                </a:cxn>
                <a:cxn ang="0">
                  <a:pos x="1586" y="165"/>
                </a:cxn>
                <a:cxn ang="0">
                  <a:pos x="1475" y="186"/>
                </a:cxn>
                <a:cxn ang="0">
                  <a:pos x="1377" y="180"/>
                </a:cxn>
                <a:cxn ang="0">
                  <a:pos x="1269" y="136"/>
                </a:cxn>
                <a:cxn ang="0">
                  <a:pos x="1197" y="84"/>
                </a:cxn>
                <a:cxn ang="0">
                  <a:pos x="1128" y="55"/>
                </a:cxn>
                <a:cxn ang="0">
                  <a:pos x="1020" y="49"/>
                </a:cxn>
                <a:cxn ang="0">
                  <a:pos x="914" y="78"/>
                </a:cxn>
                <a:cxn ang="0">
                  <a:pos x="831" y="135"/>
                </a:cxn>
                <a:cxn ang="0">
                  <a:pos x="713" y="187"/>
                </a:cxn>
                <a:cxn ang="0">
                  <a:pos x="600" y="195"/>
                </a:cxn>
                <a:cxn ang="0">
                  <a:pos x="494" y="175"/>
                </a:cxn>
                <a:cxn ang="0">
                  <a:pos x="408" y="123"/>
                </a:cxn>
                <a:cxn ang="0">
                  <a:pos x="338" y="79"/>
                </a:cxn>
                <a:cxn ang="0">
                  <a:pos x="251" y="60"/>
                </a:cxn>
                <a:cxn ang="0">
                  <a:pos x="144" y="67"/>
                </a:cxn>
                <a:cxn ang="0">
                  <a:pos x="56" y="108"/>
                </a:cxn>
                <a:cxn ang="0">
                  <a:pos x="5" y="93"/>
                </a:cxn>
              </a:cxnLst>
              <a:rect l="0" t="0" r="r" b="b"/>
              <a:pathLst>
                <a:path w="2509" h="196">
                  <a:moveTo>
                    <a:pt x="5" y="93"/>
                  </a:moveTo>
                  <a:lnTo>
                    <a:pt x="39" y="61"/>
                  </a:lnTo>
                  <a:lnTo>
                    <a:pt x="71" y="43"/>
                  </a:lnTo>
                  <a:lnTo>
                    <a:pt x="104" y="28"/>
                  </a:lnTo>
                  <a:lnTo>
                    <a:pt x="144" y="18"/>
                  </a:lnTo>
                  <a:lnTo>
                    <a:pt x="182" y="13"/>
                  </a:lnTo>
                  <a:lnTo>
                    <a:pt x="227" y="10"/>
                  </a:lnTo>
                  <a:lnTo>
                    <a:pt x="281" y="13"/>
                  </a:lnTo>
                  <a:lnTo>
                    <a:pt x="321" y="22"/>
                  </a:lnTo>
                  <a:lnTo>
                    <a:pt x="357" y="34"/>
                  </a:lnTo>
                  <a:lnTo>
                    <a:pt x="408" y="60"/>
                  </a:lnTo>
                  <a:lnTo>
                    <a:pt x="440" y="85"/>
                  </a:lnTo>
                  <a:lnTo>
                    <a:pt x="474" y="111"/>
                  </a:lnTo>
                  <a:lnTo>
                    <a:pt x="509" y="129"/>
                  </a:lnTo>
                  <a:lnTo>
                    <a:pt x="561" y="142"/>
                  </a:lnTo>
                  <a:lnTo>
                    <a:pt x="626" y="148"/>
                  </a:lnTo>
                  <a:lnTo>
                    <a:pt x="677" y="145"/>
                  </a:lnTo>
                  <a:lnTo>
                    <a:pt x="728" y="135"/>
                  </a:lnTo>
                  <a:lnTo>
                    <a:pt x="770" y="117"/>
                  </a:lnTo>
                  <a:lnTo>
                    <a:pt x="806" y="93"/>
                  </a:lnTo>
                  <a:lnTo>
                    <a:pt x="860" y="57"/>
                  </a:lnTo>
                  <a:lnTo>
                    <a:pt x="899" y="36"/>
                  </a:lnTo>
                  <a:lnTo>
                    <a:pt x="950" y="13"/>
                  </a:lnTo>
                  <a:lnTo>
                    <a:pt x="998" y="4"/>
                  </a:lnTo>
                  <a:lnTo>
                    <a:pt x="1043" y="3"/>
                  </a:lnTo>
                  <a:lnTo>
                    <a:pt x="1119" y="6"/>
                  </a:lnTo>
                  <a:lnTo>
                    <a:pt x="1181" y="21"/>
                  </a:lnTo>
                  <a:lnTo>
                    <a:pt x="1214" y="39"/>
                  </a:lnTo>
                  <a:lnTo>
                    <a:pt x="1260" y="66"/>
                  </a:lnTo>
                  <a:lnTo>
                    <a:pt x="1308" y="102"/>
                  </a:lnTo>
                  <a:lnTo>
                    <a:pt x="1349" y="121"/>
                  </a:lnTo>
                  <a:lnTo>
                    <a:pt x="1403" y="133"/>
                  </a:lnTo>
                  <a:lnTo>
                    <a:pt x="1458" y="138"/>
                  </a:lnTo>
                  <a:lnTo>
                    <a:pt x="1514" y="133"/>
                  </a:lnTo>
                  <a:lnTo>
                    <a:pt x="1557" y="123"/>
                  </a:lnTo>
                  <a:lnTo>
                    <a:pt x="1593" y="111"/>
                  </a:lnTo>
                  <a:lnTo>
                    <a:pt x="1635" y="84"/>
                  </a:lnTo>
                  <a:lnTo>
                    <a:pt x="1668" y="61"/>
                  </a:lnTo>
                  <a:lnTo>
                    <a:pt x="1704" y="39"/>
                  </a:lnTo>
                  <a:lnTo>
                    <a:pt x="1754" y="18"/>
                  </a:lnTo>
                  <a:lnTo>
                    <a:pt x="1794" y="6"/>
                  </a:lnTo>
                  <a:lnTo>
                    <a:pt x="1844" y="1"/>
                  </a:lnTo>
                  <a:lnTo>
                    <a:pt x="1907" y="0"/>
                  </a:lnTo>
                  <a:lnTo>
                    <a:pt x="1958" y="4"/>
                  </a:lnTo>
                  <a:lnTo>
                    <a:pt x="2003" y="18"/>
                  </a:lnTo>
                  <a:lnTo>
                    <a:pt x="2039" y="33"/>
                  </a:lnTo>
                  <a:lnTo>
                    <a:pt x="2073" y="54"/>
                  </a:lnTo>
                  <a:lnTo>
                    <a:pt x="2118" y="88"/>
                  </a:lnTo>
                  <a:lnTo>
                    <a:pt x="2153" y="109"/>
                  </a:lnTo>
                  <a:lnTo>
                    <a:pt x="2192" y="124"/>
                  </a:lnTo>
                  <a:lnTo>
                    <a:pt x="2244" y="135"/>
                  </a:lnTo>
                  <a:lnTo>
                    <a:pt x="2303" y="138"/>
                  </a:lnTo>
                  <a:lnTo>
                    <a:pt x="2355" y="129"/>
                  </a:lnTo>
                  <a:lnTo>
                    <a:pt x="2412" y="106"/>
                  </a:lnTo>
                  <a:lnTo>
                    <a:pt x="2439" y="87"/>
                  </a:lnTo>
                  <a:lnTo>
                    <a:pt x="2463" y="66"/>
                  </a:lnTo>
                  <a:lnTo>
                    <a:pt x="2475" y="61"/>
                  </a:lnTo>
                  <a:lnTo>
                    <a:pt x="2489" y="61"/>
                  </a:lnTo>
                  <a:lnTo>
                    <a:pt x="2499" y="66"/>
                  </a:lnTo>
                  <a:lnTo>
                    <a:pt x="2507" y="76"/>
                  </a:lnTo>
                  <a:lnTo>
                    <a:pt x="2508" y="85"/>
                  </a:lnTo>
                  <a:lnTo>
                    <a:pt x="2508" y="96"/>
                  </a:lnTo>
                  <a:lnTo>
                    <a:pt x="2504" y="106"/>
                  </a:lnTo>
                  <a:lnTo>
                    <a:pt x="2490" y="118"/>
                  </a:lnTo>
                  <a:lnTo>
                    <a:pt x="2463" y="139"/>
                  </a:lnTo>
                  <a:lnTo>
                    <a:pt x="2429" y="160"/>
                  </a:lnTo>
                  <a:lnTo>
                    <a:pt x="2399" y="172"/>
                  </a:lnTo>
                  <a:lnTo>
                    <a:pt x="2352" y="183"/>
                  </a:lnTo>
                  <a:lnTo>
                    <a:pt x="2298" y="186"/>
                  </a:lnTo>
                  <a:lnTo>
                    <a:pt x="2238" y="184"/>
                  </a:lnTo>
                  <a:lnTo>
                    <a:pt x="2192" y="180"/>
                  </a:lnTo>
                  <a:lnTo>
                    <a:pt x="2156" y="172"/>
                  </a:lnTo>
                  <a:lnTo>
                    <a:pt x="2114" y="156"/>
                  </a:lnTo>
                  <a:lnTo>
                    <a:pt x="2076" y="133"/>
                  </a:lnTo>
                  <a:lnTo>
                    <a:pt x="2049" y="112"/>
                  </a:lnTo>
                  <a:lnTo>
                    <a:pt x="2018" y="87"/>
                  </a:lnTo>
                  <a:lnTo>
                    <a:pt x="1977" y="67"/>
                  </a:lnTo>
                  <a:lnTo>
                    <a:pt x="1934" y="55"/>
                  </a:lnTo>
                  <a:lnTo>
                    <a:pt x="1886" y="49"/>
                  </a:lnTo>
                  <a:lnTo>
                    <a:pt x="1836" y="49"/>
                  </a:lnTo>
                  <a:lnTo>
                    <a:pt x="1776" y="64"/>
                  </a:lnTo>
                  <a:lnTo>
                    <a:pt x="1743" y="79"/>
                  </a:lnTo>
                  <a:lnTo>
                    <a:pt x="1707" y="99"/>
                  </a:lnTo>
                  <a:lnTo>
                    <a:pt x="1677" y="118"/>
                  </a:lnTo>
                  <a:lnTo>
                    <a:pt x="1626" y="147"/>
                  </a:lnTo>
                  <a:lnTo>
                    <a:pt x="1586" y="165"/>
                  </a:lnTo>
                  <a:lnTo>
                    <a:pt x="1535" y="180"/>
                  </a:lnTo>
                  <a:lnTo>
                    <a:pt x="1475" y="186"/>
                  </a:lnTo>
                  <a:lnTo>
                    <a:pt x="1437" y="186"/>
                  </a:lnTo>
                  <a:lnTo>
                    <a:pt x="1377" y="180"/>
                  </a:lnTo>
                  <a:lnTo>
                    <a:pt x="1322" y="165"/>
                  </a:lnTo>
                  <a:lnTo>
                    <a:pt x="1269" y="136"/>
                  </a:lnTo>
                  <a:lnTo>
                    <a:pt x="1230" y="109"/>
                  </a:lnTo>
                  <a:lnTo>
                    <a:pt x="1197" y="84"/>
                  </a:lnTo>
                  <a:lnTo>
                    <a:pt x="1163" y="67"/>
                  </a:lnTo>
                  <a:lnTo>
                    <a:pt x="1128" y="55"/>
                  </a:lnTo>
                  <a:lnTo>
                    <a:pt x="1071" y="48"/>
                  </a:lnTo>
                  <a:lnTo>
                    <a:pt x="1020" y="49"/>
                  </a:lnTo>
                  <a:lnTo>
                    <a:pt x="974" y="57"/>
                  </a:lnTo>
                  <a:lnTo>
                    <a:pt x="914" y="78"/>
                  </a:lnTo>
                  <a:lnTo>
                    <a:pt x="879" y="103"/>
                  </a:lnTo>
                  <a:lnTo>
                    <a:pt x="831" y="135"/>
                  </a:lnTo>
                  <a:lnTo>
                    <a:pt x="777" y="166"/>
                  </a:lnTo>
                  <a:lnTo>
                    <a:pt x="713" y="187"/>
                  </a:lnTo>
                  <a:lnTo>
                    <a:pt x="659" y="193"/>
                  </a:lnTo>
                  <a:lnTo>
                    <a:pt x="600" y="195"/>
                  </a:lnTo>
                  <a:lnTo>
                    <a:pt x="543" y="189"/>
                  </a:lnTo>
                  <a:lnTo>
                    <a:pt x="494" y="175"/>
                  </a:lnTo>
                  <a:lnTo>
                    <a:pt x="450" y="154"/>
                  </a:lnTo>
                  <a:lnTo>
                    <a:pt x="408" y="123"/>
                  </a:lnTo>
                  <a:lnTo>
                    <a:pt x="377" y="99"/>
                  </a:lnTo>
                  <a:lnTo>
                    <a:pt x="338" y="79"/>
                  </a:lnTo>
                  <a:lnTo>
                    <a:pt x="291" y="64"/>
                  </a:lnTo>
                  <a:lnTo>
                    <a:pt x="251" y="60"/>
                  </a:lnTo>
                  <a:lnTo>
                    <a:pt x="191" y="58"/>
                  </a:lnTo>
                  <a:lnTo>
                    <a:pt x="144" y="67"/>
                  </a:lnTo>
                  <a:lnTo>
                    <a:pt x="96" y="82"/>
                  </a:lnTo>
                  <a:lnTo>
                    <a:pt x="56" y="108"/>
                  </a:lnTo>
                  <a:lnTo>
                    <a:pt x="0" y="157"/>
                  </a:lnTo>
                  <a:lnTo>
                    <a:pt x="5" y="93"/>
                  </a:lnTo>
                </a:path>
              </a:pathLst>
            </a:custGeom>
            <a:solidFill>
              <a:schemeClr val="bg2"/>
            </a:solidFill>
            <a:ln w="9525">
              <a:noFill/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ru-RU"/>
            </a:p>
          </p:txBody>
        </p:sp>
        <p:pic>
          <p:nvPicPr>
            <p:cNvPr id="2053" name="Picture 5"/>
            <p:cNvPicPr>
              <a:picLocks noChangeArrowheads="1"/>
            </p:cNvPicPr>
            <p:nvPr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0" y="996"/>
              <a:ext cx="2766" cy="216"/>
            </a:xfrm>
            <a:prstGeom prst="rect">
              <a:avLst/>
            </a:prstGeom>
            <a:noFill/>
            <a:ln w="9525">
              <a:miter lim="800000"/>
              <a:headEnd/>
              <a:tailEnd/>
            </a:ln>
          </p:spPr>
        </p:pic>
      </p:grpSp>
      <p:sp>
        <p:nvSpPr>
          <p:cNvPr id="2054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7" rIns="92075" bIns="4603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7" rIns="92075" bIns="4603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056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50000"/>
              </a:spcBef>
              <a:defRPr sz="1400"/>
            </a:lvl1pPr>
          </a:lstStyle>
          <a:p>
            <a:fld id="{53253251-5F50-4482-ACB8-07178A2584B4}" type="datetime1">
              <a:rPr lang="ru-RU" smtClean="0"/>
              <a:pPr/>
              <a:t>26.10.2011</a:t>
            </a:fld>
            <a:endParaRPr lang="ru-RU"/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spcBef>
                <a:spcPct val="50000"/>
              </a:spcBef>
              <a:defRPr sz="1400"/>
            </a:lvl1pPr>
          </a:lstStyle>
          <a:p>
            <a:r>
              <a:rPr lang="ru-RU" smtClean="0"/>
              <a:t>Абрамкина Светлана Александровна</a:t>
            </a:r>
            <a:endParaRPr lang="ru-RU"/>
          </a:p>
        </p:txBody>
      </p:sp>
      <p:sp>
        <p:nvSpPr>
          <p:cNvPr id="2058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50000"/>
              </a:spcBef>
              <a:defRPr sz="1400"/>
            </a:lvl1pPr>
          </a:lstStyle>
          <a:p>
            <a:fld id="{C0E81716-045E-4438-8838-420B8FF0C437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png"/><Relationship Id="rId13" Type="http://schemas.openxmlformats.org/officeDocument/2006/relationships/image" Target="../media/image41.png"/><Relationship Id="rId18" Type="http://schemas.openxmlformats.org/officeDocument/2006/relationships/image" Target="../media/image46.png"/><Relationship Id="rId3" Type="http://schemas.openxmlformats.org/officeDocument/2006/relationships/image" Target="../media/image31.png"/><Relationship Id="rId21" Type="http://schemas.openxmlformats.org/officeDocument/2006/relationships/image" Target="../media/image49.png"/><Relationship Id="rId7" Type="http://schemas.openxmlformats.org/officeDocument/2006/relationships/image" Target="../media/image35.png"/><Relationship Id="rId12" Type="http://schemas.openxmlformats.org/officeDocument/2006/relationships/image" Target="../media/image40.png"/><Relationship Id="rId17" Type="http://schemas.openxmlformats.org/officeDocument/2006/relationships/image" Target="../media/image45.png"/><Relationship Id="rId2" Type="http://schemas.openxmlformats.org/officeDocument/2006/relationships/image" Target="../media/image30.png"/><Relationship Id="rId16" Type="http://schemas.openxmlformats.org/officeDocument/2006/relationships/image" Target="../media/image44.png"/><Relationship Id="rId20" Type="http://schemas.openxmlformats.org/officeDocument/2006/relationships/image" Target="../media/image4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4.png"/><Relationship Id="rId11" Type="http://schemas.openxmlformats.org/officeDocument/2006/relationships/image" Target="../media/image39.png"/><Relationship Id="rId24" Type="http://schemas.openxmlformats.org/officeDocument/2006/relationships/image" Target="../media/image52.gif"/><Relationship Id="rId5" Type="http://schemas.openxmlformats.org/officeDocument/2006/relationships/image" Target="../media/image33.png"/><Relationship Id="rId15" Type="http://schemas.openxmlformats.org/officeDocument/2006/relationships/image" Target="../media/image43.png"/><Relationship Id="rId23" Type="http://schemas.openxmlformats.org/officeDocument/2006/relationships/image" Target="../media/image51.png"/><Relationship Id="rId10" Type="http://schemas.openxmlformats.org/officeDocument/2006/relationships/image" Target="../media/image38.png"/><Relationship Id="rId19" Type="http://schemas.openxmlformats.org/officeDocument/2006/relationships/image" Target="../media/image47.png"/><Relationship Id="rId4" Type="http://schemas.openxmlformats.org/officeDocument/2006/relationships/image" Target="../media/image32.png"/><Relationship Id="rId9" Type="http://schemas.openxmlformats.org/officeDocument/2006/relationships/image" Target="../media/image37.png"/><Relationship Id="rId14" Type="http://schemas.openxmlformats.org/officeDocument/2006/relationships/image" Target="../media/image42.png"/><Relationship Id="rId22" Type="http://schemas.openxmlformats.org/officeDocument/2006/relationships/image" Target="../media/image50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3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13" Type="http://schemas.openxmlformats.org/officeDocument/2006/relationships/oleObject" Target="../embeddings/oleObject11.bin"/><Relationship Id="rId18" Type="http://schemas.openxmlformats.org/officeDocument/2006/relationships/oleObject" Target="../embeddings/oleObject16.bin"/><Relationship Id="rId26" Type="http://schemas.openxmlformats.org/officeDocument/2006/relationships/oleObject" Target="../embeddings/oleObject24.bin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9.bin"/><Relationship Id="rId7" Type="http://schemas.openxmlformats.org/officeDocument/2006/relationships/oleObject" Target="../embeddings/oleObject5.bin"/><Relationship Id="rId12" Type="http://schemas.openxmlformats.org/officeDocument/2006/relationships/oleObject" Target="../embeddings/oleObject10.bin"/><Relationship Id="rId17" Type="http://schemas.openxmlformats.org/officeDocument/2006/relationships/oleObject" Target="../embeddings/oleObject15.bin"/><Relationship Id="rId25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4.bin"/><Relationship Id="rId20" Type="http://schemas.openxmlformats.org/officeDocument/2006/relationships/oleObject" Target="../embeddings/oleObject18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11" Type="http://schemas.openxmlformats.org/officeDocument/2006/relationships/oleObject" Target="../embeddings/oleObject9.bin"/><Relationship Id="rId24" Type="http://schemas.openxmlformats.org/officeDocument/2006/relationships/oleObject" Target="../embeddings/oleObject22.bin"/><Relationship Id="rId5" Type="http://schemas.openxmlformats.org/officeDocument/2006/relationships/oleObject" Target="../embeddings/oleObject3.bin"/><Relationship Id="rId15" Type="http://schemas.openxmlformats.org/officeDocument/2006/relationships/oleObject" Target="../embeddings/oleObject13.bin"/><Relationship Id="rId23" Type="http://schemas.openxmlformats.org/officeDocument/2006/relationships/oleObject" Target="../embeddings/oleObject21.bin"/><Relationship Id="rId10" Type="http://schemas.openxmlformats.org/officeDocument/2006/relationships/oleObject" Target="../embeddings/oleObject8.bin"/><Relationship Id="rId19" Type="http://schemas.openxmlformats.org/officeDocument/2006/relationships/oleObject" Target="../embeddings/oleObject17.bin"/><Relationship Id="rId4" Type="http://schemas.openxmlformats.org/officeDocument/2006/relationships/oleObject" Target="../embeddings/oleObject2.bin"/><Relationship Id="rId9" Type="http://schemas.openxmlformats.org/officeDocument/2006/relationships/oleObject" Target="../embeddings/oleObject7.bin"/><Relationship Id="rId14" Type="http://schemas.openxmlformats.org/officeDocument/2006/relationships/oleObject" Target="../embeddings/oleObject12.bin"/><Relationship Id="rId22" Type="http://schemas.openxmlformats.org/officeDocument/2006/relationships/oleObject" Target="../embeddings/oleObject20.bin"/><Relationship Id="rId27" Type="http://schemas.openxmlformats.org/officeDocument/2006/relationships/image" Target="../media/image28.gi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sz="quarter"/>
          </p:nvPr>
        </p:nvSpPr>
        <p:spPr>
          <a:xfrm>
            <a:off x="683568" y="1700808"/>
            <a:ext cx="7772400" cy="1143000"/>
          </a:xfrm>
        </p:spPr>
        <p:txBody>
          <a:bodyPr/>
          <a:lstStyle/>
          <a:p>
            <a: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Batang" pitchFamily="18" charset="-127"/>
                <a:ea typeface="Batang" pitchFamily="18" charset="-127"/>
                <a:cs typeface="Angsana New" pitchFamily="18" charset="-34"/>
              </a:rPr>
              <a:t>Тема урока:</a:t>
            </a:r>
            <a:endParaRPr lang="ru-RU" dirty="0">
              <a:solidFill>
                <a:schemeClr val="tx1">
                  <a:lumMod val="65000"/>
                  <a:lumOff val="35000"/>
                </a:schemeClr>
              </a:solidFill>
              <a:latin typeface="Batang" pitchFamily="18" charset="-127"/>
              <a:ea typeface="Batang" pitchFamily="18" charset="-127"/>
              <a:cs typeface="Angsana New" pitchFamily="18" charset="-34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sz="quarter" idx="1"/>
          </p:nvPr>
        </p:nvSpPr>
        <p:spPr>
          <a:xfrm>
            <a:off x="1331640" y="3212976"/>
            <a:ext cx="6400800" cy="1752600"/>
          </a:xfrm>
        </p:spPr>
        <p:txBody>
          <a:bodyPr/>
          <a:lstStyle/>
          <a:p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Georgia" pitchFamily="18" charset="0"/>
              </a:rPr>
              <a:t>Линейное уравнение с одной переменной</a:t>
            </a:r>
            <a:endParaRPr lang="ru-RU" dirty="0">
              <a:solidFill>
                <a:schemeClr val="accent5">
                  <a:lumMod val="50000"/>
                </a:schemeClr>
              </a:solidFill>
              <a:latin typeface="Georgia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283968" y="332656"/>
            <a:ext cx="44644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i="1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Segoe Script" pitchFamily="34" charset="0"/>
              </a:rPr>
              <a:t>Алгебра.</a:t>
            </a:r>
          </a:p>
          <a:p>
            <a:pPr algn="r"/>
            <a:r>
              <a:rPr lang="ru-RU" i="1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Segoe Script" pitchFamily="34" charset="0"/>
              </a:rPr>
              <a:t>7 класс</a:t>
            </a:r>
            <a:endParaRPr lang="ru-RU" i="1" dirty="0">
              <a:solidFill>
                <a:schemeClr val="tx2">
                  <a:lumMod val="75000"/>
                  <a:lumOff val="25000"/>
                </a:schemeClr>
              </a:solidFill>
              <a:latin typeface="Segoe Script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283968" y="5013176"/>
            <a:ext cx="43924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>
                <a:solidFill>
                  <a:schemeClr val="accent3">
                    <a:lumMod val="10000"/>
                  </a:schemeClr>
                </a:solidFill>
                <a:latin typeface="Segoe Print" pitchFamily="2" charset="0"/>
              </a:rPr>
              <a:t>С.А. </a:t>
            </a:r>
            <a:r>
              <a:rPr lang="ru-RU" dirty="0" err="1" smtClean="0">
                <a:solidFill>
                  <a:schemeClr val="accent3">
                    <a:lumMod val="10000"/>
                  </a:schemeClr>
                </a:solidFill>
                <a:latin typeface="Segoe Print" pitchFamily="2" charset="0"/>
              </a:rPr>
              <a:t>Абрамкина</a:t>
            </a:r>
            <a:endParaRPr lang="ru-RU" dirty="0" smtClean="0">
              <a:solidFill>
                <a:schemeClr val="accent3">
                  <a:lumMod val="10000"/>
                </a:schemeClr>
              </a:solidFill>
              <a:latin typeface="Segoe Print" pitchFamily="2" charset="0"/>
            </a:endParaRPr>
          </a:p>
          <a:p>
            <a:pPr algn="r"/>
            <a:r>
              <a:rPr lang="ru-RU" dirty="0" smtClean="0">
                <a:solidFill>
                  <a:schemeClr val="accent3">
                    <a:lumMod val="10000"/>
                  </a:schemeClr>
                </a:solidFill>
                <a:latin typeface="Segoe Print" pitchFamily="2" charset="0"/>
              </a:rPr>
              <a:t>учитель математики </a:t>
            </a:r>
          </a:p>
          <a:p>
            <a:pPr algn="r"/>
            <a:r>
              <a:rPr lang="ru-RU" dirty="0" smtClean="0">
                <a:solidFill>
                  <a:schemeClr val="accent3">
                    <a:lumMod val="10000"/>
                  </a:schemeClr>
                </a:solidFill>
                <a:latin typeface="Segoe Print" pitchFamily="2" charset="0"/>
              </a:rPr>
              <a:t>МАОУ Ильинской СОШ </a:t>
            </a:r>
          </a:p>
          <a:p>
            <a:pPr algn="r"/>
            <a:r>
              <a:rPr lang="ru-RU" dirty="0" smtClean="0">
                <a:solidFill>
                  <a:schemeClr val="accent3">
                    <a:lumMod val="10000"/>
                  </a:schemeClr>
                </a:solidFill>
                <a:latin typeface="Segoe Print" pitchFamily="2" charset="0"/>
              </a:rPr>
              <a:t>г.Домодедово Московской области</a:t>
            </a:r>
            <a:endParaRPr lang="ru-RU" dirty="0">
              <a:solidFill>
                <a:schemeClr val="accent3">
                  <a:lumMod val="10000"/>
                </a:schemeClr>
              </a:solidFill>
              <a:latin typeface="Segoe Print" pitchFamily="2" charset="0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260648"/>
            <a:ext cx="7772400" cy="1143000"/>
          </a:xfrm>
        </p:spPr>
        <p:txBody>
          <a:bodyPr/>
          <a:lstStyle/>
          <a:p>
            <a:r>
              <a:rPr lang="ru-RU" i="1" dirty="0" smtClean="0"/>
              <a:t>Самостоятельная работа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2E205-8E01-4689-9B54-BF3B3C170368}" type="datetime1">
              <a:rPr lang="ru-RU" smtClean="0"/>
              <a:pPr/>
              <a:t>27.10.2011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err="1" smtClean="0"/>
              <a:t>Абрамкина</a:t>
            </a:r>
            <a:r>
              <a:rPr lang="ru-RU" dirty="0" smtClean="0"/>
              <a:t> Светлана Александровна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B0766-060D-4D08-9B78-5BA1E7601BC6}" type="slidenum">
              <a:rPr lang="ru-RU" smtClean="0"/>
              <a:pPr/>
              <a:t>10</a:t>
            </a:fld>
            <a:endParaRPr lang="ru-RU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1734820" y="1431036"/>
          <a:ext cx="5674360" cy="3847094"/>
        </p:xfrm>
        <a:graphic>
          <a:graphicData uri="http://schemas.openxmlformats.org/drawingml/2006/table">
            <a:tbl>
              <a:tblPr/>
              <a:tblGrid>
                <a:gridCol w="604932"/>
                <a:gridCol w="2243043"/>
                <a:gridCol w="551815"/>
                <a:gridCol w="2274570"/>
              </a:tblGrid>
              <a:tr h="185420">
                <a:tc>
                  <a:txBody>
                    <a:bodyPr/>
                    <a:lstStyle/>
                    <a:p>
                      <a:pPr marL="457200" indent="-344488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 dirty="0" smtClean="0">
                          <a:latin typeface="Times New Roman"/>
                          <a:ea typeface="Times New Roman"/>
                          <a:cs typeface="Times New Roman"/>
                        </a:rPr>
                        <a:t>№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 dirty="0">
                          <a:latin typeface="Times New Roman"/>
                          <a:ea typeface="Times New Roman"/>
                          <a:cs typeface="Times New Roman"/>
                        </a:rPr>
                        <a:t>Вариант 1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 dirty="0">
                          <a:latin typeface="Times New Roman"/>
                          <a:ea typeface="Times New Roman"/>
                          <a:cs typeface="Times New Roman"/>
                        </a:rPr>
                        <a:t>№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 dirty="0">
                          <a:latin typeface="Times New Roman"/>
                          <a:ea typeface="Times New Roman"/>
                          <a:cs typeface="Times New Roman"/>
                        </a:rPr>
                        <a:t>Вариант 2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39580"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126 (а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)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indent="8763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457200" indent="-190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i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457200" indent="-190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i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457200" indent="-190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i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457200" indent="-366713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i="1" dirty="0" smtClean="0">
                          <a:latin typeface="Times New Roman"/>
                          <a:ea typeface="Times New Roman"/>
                          <a:cs typeface="Times New Roman"/>
                        </a:rPr>
                        <a:t>   Ответ</a:t>
                      </a:r>
                      <a:r>
                        <a:rPr lang="ru-RU" sz="1200" i="1" dirty="0">
                          <a:latin typeface="Times New Roman"/>
                          <a:ea typeface="Times New Roman"/>
                          <a:cs typeface="Times New Roman"/>
                        </a:rPr>
                        <a:t>: - 12.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126(г)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12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457200" indent="-366713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i="1" dirty="0" smtClean="0">
                          <a:latin typeface="Times New Roman"/>
                          <a:ea typeface="Times New Roman"/>
                          <a:cs typeface="Times New Roman"/>
                        </a:rPr>
                        <a:t>Ответ</a:t>
                      </a:r>
                      <a:r>
                        <a:rPr lang="ru-RU" sz="1200" i="1" dirty="0">
                          <a:latin typeface="Times New Roman"/>
                          <a:ea typeface="Times New Roman"/>
                          <a:cs typeface="Times New Roman"/>
                        </a:rPr>
                        <a:t>: 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37260"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127(в)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indent="8763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457200" indent="-635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i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457200" indent="-635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i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457200" indent="-635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i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457200" indent="-635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i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457200" indent="-366713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i="1" dirty="0" smtClean="0">
                          <a:latin typeface="Times New Roman"/>
                          <a:ea typeface="Times New Roman"/>
                          <a:cs typeface="Times New Roman"/>
                        </a:rPr>
                        <a:t>  Ответ</a:t>
                      </a:r>
                      <a:r>
                        <a:rPr lang="ru-RU" sz="1200" i="1" dirty="0">
                          <a:latin typeface="Times New Roman"/>
                          <a:ea typeface="Times New Roman"/>
                          <a:cs typeface="Times New Roman"/>
                        </a:rPr>
                        <a:t>:   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127(</a:t>
                      </a:r>
                      <a:r>
                        <a:rPr lang="ru-RU" sz="1200" dirty="0" err="1">
                          <a:latin typeface="Times New Roman"/>
                          <a:ea typeface="Times New Roman"/>
                          <a:cs typeface="Times New Roman"/>
                        </a:rPr>
                        <a:t>д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)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i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i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i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i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457200" indent="-366713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i="1" dirty="0" smtClean="0">
                          <a:latin typeface="Times New Roman"/>
                          <a:ea typeface="Times New Roman"/>
                          <a:cs typeface="Times New Roman"/>
                        </a:rPr>
                        <a:t>Ответ</a:t>
                      </a:r>
                      <a:r>
                        <a:rPr lang="ru-RU" sz="1200" i="1" dirty="0">
                          <a:latin typeface="Times New Roman"/>
                          <a:ea typeface="Times New Roman"/>
                          <a:cs typeface="Times New Roman"/>
                        </a:rPr>
                        <a:t>: 2.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37260">
                <a:tc>
                  <a:txBody>
                    <a:bodyPr/>
                    <a:lstStyle/>
                    <a:p>
                      <a:pPr marL="457200" indent="-43497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128(а)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i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i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i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i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i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457200" indent="-366713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i="1" dirty="0" smtClean="0">
                          <a:latin typeface="Times New Roman"/>
                          <a:ea typeface="Times New Roman"/>
                          <a:cs typeface="Times New Roman"/>
                        </a:rPr>
                        <a:t>Ответ</a:t>
                      </a:r>
                      <a:r>
                        <a:rPr lang="ru-RU" sz="1200" i="1" dirty="0">
                          <a:latin typeface="Times New Roman"/>
                          <a:ea typeface="Times New Roman"/>
                          <a:cs typeface="Times New Roman"/>
                        </a:rPr>
                        <a:t>:  30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128(в)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457200" indent="-277813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457200" indent="-366713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i="1" dirty="0">
                          <a:latin typeface="Times New Roman"/>
                          <a:ea typeface="Times New Roman"/>
                          <a:cs typeface="Times New Roman"/>
                        </a:rPr>
                        <a:t>Ответ:  - 6.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25622" name="Picture 2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55776" y="1772816"/>
            <a:ext cx="828675" cy="209550"/>
          </a:xfrm>
          <a:prstGeom prst="rect">
            <a:avLst/>
          </a:prstGeom>
          <a:noFill/>
        </p:spPr>
      </p:pic>
      <p:pic>
        <p:nvPicPr>
          <p:cNvPr id="25621" name="Picture 2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55776" y="1988840"/>
            <a:ext cx="828675" cy="209550"/>
          </a:xfrm>
          <a:prstGeom prst="rect">
            <a:avLst/>
          </a:prstGeom>
          <a:noFill/>
        </p:spPr>
      </p:pic>
      <p:pic>
        <p:nvPicPr>
          <p:cNvPr id="25620" name="Picture 20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55776" y="2204864"/>
            <a:ext cx="600075" cy="209550"/>
          </a:xfrm>
          <a:prstGeom prst="rect">
            <a:avLst/>
          </a:prstGeom>
          <a:noFill/>
        </p:spPr>
      </p:pic>
      <p:pic>
        <p:nvPicPr>
          <p:cNvPr id="25619" name="Picture 19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92080" y="1772816"/>
            <a:ext cx="723900" cy="209550"/>
          </a:xfrm>
          <a:prstGeom prst="rect">
            <a:avLst/>
          </a:prstGeom>
          <a:noFill/>
        </p:spPr>
      </p:pic>
      <p:pic>
        <p:nvPicPr>
          <p:cNvPr id="25618" name="Picture 18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64088" y="1988840"/>
            <a:ext cx="914400" cy="209550"/>
          </a:xfrm>
          <a:prstGeom prst="rect">
            <a:avLst/>
          </a:prstGeom>
          <a:noFill/>
        </p:spPr>
      </p:pic>
      <p:pic>
        <p:nvPicPr>
          <p:cNvPr id="25617" name="Picture 17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64088" y="2204864"/>
            <a:ext cx="381000" cy="285750"/>
          </a:xfrm>
          <a:prstGeom prst="rect">
            <a:avLst/>
          </a:prstGeom>
          <a:noFill/>
        </p:spPr>
      </p:pic>
      <p:pic>
        <p:nvPicPr>
          <p:cNvPr id="25616" name="Picture 16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868144" y="2420888"/>
            <a:ext cx="95250" cy="285750"/>
          </a:xfrm>
          <a:prstGeom prst="rect">
            <a:avLst/>
          </a:prstGeom>
          <a:noFill/>
        </p:spPr>
      </p:pic>
      <p:pic>
        <p:nvPicPr>
          <p:cNvPr id="25615" name="Picture 15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27784" y="2780928"/>
            <a:ext cx="628650" cy="371475"/>
          </a:xfrm>
          <a:prstGeom prst="rect">
            <a:avLst/>
          </a:prstGeom>
          <a:noFill/>
        </p:spPr>
      </p:pic>
      <p:pic>
        <p:nvPicPr>
          <p:cNvPr id="25614" name="Picture 14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27784" y="3068960"/>
            <a:ext cx="828675" cy="371475"/>
          </a:xfrm>
          <a:prstGeom prst="rect">
            <a:avLst/>
          </a:prstGeom>
          <a:noFill/>
        </p:spPr>
      </p:pic>
      <p:pic>
        <p:nvPicPr>
          <p:cNvPr id="25613" name="Picture 13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27784" y="3356992"/>
            <a:ext cx="619125" cy="371475"/>
          </a:xfrm>
          <a:prstGeom prst="rect">
            <a:avLst/>
          </a:prstGeom>
          <a:noFill/>
        </p:spPr>
      </p:pic>
      <p:pic>
        <p:nvPicPr>
          <p:cNvPr id="25612" name="Picture 12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131840" y="3789040"/>
            <a:ext cx="295275" cy="285750"/>
          </a:xfrm>
          <a:prstGeom prst="rect">
            <a:avLst/>
          </a:prstGeom>
          <a:noFill/>
        </p:spPr>
      </p:pic>
      <p:pic>
        <p:nvPicPr>
          <p:cNvPr id="25611" name="Picture 11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64088" y="2924944"/>
            <a:ext cx="542925" cy="371475"/>
          </a:xfrm>
          <a:prstGeom prst="rect">
            <a:avLst/>
          </a:prstGeom>
          <a:noFill/>
        </p:spPr>
      </p:pic>
      <p:pic>
        <p:nvPicPr>
          <p:cNvPr id="25610" name="Picture 10"/>
          <p:cNvPicPr>
            <a:picLocks noChangeAspect="1" noChangeArrowheads="1"/>
          </p:cNvPicPr>
          <p:nvPr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64088" y="3284984"/>
            <a:ext cx="609600" cy="371475"/>
          </a:xfrm>
          <a:prstGeom prst="rect">
            <a:avLst/>
          </a:prstGeom>
          <a:noFill/>
        </p:spPr>
      </p:pic>
      <p:pic>
        <p:nvPicPr>
          <p:cNvPr id="25609" name="Picture 9"/>
          <p:cNvPicPr>
            <a:picLocks noChangeAspect="1" noChangeArrowheads="1"/>
          </p:cNvPicPr>
          <p:nvPr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64088" y="3717032"/>
            <a:ext cx="400050" cy="209550"/>
          </a:xfrm>
          <a:prstGeom prst="rect">
            <a:avLst/>
          </a:prstGeom>
          <a:noFill/>
        </p:spPr>
      </p:pic>
      <p:pic>
        <p:nvPicPr>
          <p:cNvPr id="25608" name="Picture 8"/>
          <p:cNvPicPr>
            <a:picLocks noChangeAspect="1" noChangeArrowheads="1"/>
          </p:cNvPicPr>
          <p:nvPr/>
        </p:nvPicPr>
        <p:blipFill>
          <a:blip r:embed="rId1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55776" y="4149080"/>
            <a:ext cx="923925" cy="209550"/>
          </a:xfrm>
          <a:prstGeom prst="rect">
            <a:avLst/>
          </a:prstGeom>
          <a:noFill/>
        </p:spPr>
      </p:pic>
      <p:pic>
        <p:nvPicPr>
          <p:cNvPr id="25607" name="Picture 7"/>
          <p:cNvPicPr>
            <a:picLocks noChangeAspect="1" noChangeArrowheads="1"/>
          </p:cNvPicPr>
          <p:nvPr/>
        </p:nvPicPr>
        <p:blipFill>
          <a:blip r:embed="rId1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55776" y="4365104"/>
            <a:ext cx="657225" cy="209550"/>
          </a:xfrm>
          <a:prstGeom prst="rect">
            <a:avLst/>
          </a:prstGeom>
          <a:noFill/>
        </p:spPr>
      </p:pic>
      <p:pic>
        <p:nvPicPr>
          <p:cNvPr id="25606" name="Picture 6"/>
          <p:cNvPicPr>
            <a:picLocks noChangeAspect="1" noChangeArrowheads="1"/>
          </p:cNvPicPr>
          <p:nvPr/>
        </p:nvPicPr>
        <p:blipFill>
          <a:blip r:embed="rId1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55776" y="4581128"/>
            <a:ext cx="790575" cy="209550"/>
          </a:xfrm>
          <a:prstGeom prst="rect">
            <a:avLst/>
          </a:prstGeom>
          <a:noFill/>
        </p:spPr>
      </p:pic>
      <p:pic>
        <p:nvPicPr>
          <p:cNvPr id="25605" name="Picture 5"/>
          <p:cNvPicPr>
            <a:picLocks noChangeAspect="1" noChangeArrowheads="1"/>
          </p:cNvPicPr>
          <p:nvPr/>
        </p:nvPicPr>
        <p:blipFill>
          <a:blip r:embed="rId1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55776" y="4797152"/>
            <a:ext cx="485775" cy="209550"/>
          </a:xfrm>
          <a:prstGeom prst="rect">
            <a:avLst/>
          </a:prstGeom>
          <a:noFill/>
        </p:spPr>
      </p:pic>
      <p:pic>
        <p:nvPicPr>
          <p:cNvPr id="25604" name="Picture 4"/>
          <p:cNvPicPr>
            <a:picLocks noChangeAspect="1" noChangeArrowheads="1"/>
          </p:cNvPicPr>
          <p:nvPr/>
        </p:nvPicPr>
        <p:blipFill>
          <a:blip r:embed="rId2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92080" y="4149080"/>
            <a:ext cx="990600" cy="209550"/>
          </a:xfrm>
          <a:prstGeom prst="rect">
            <a:avLst/>
          </a:prstGeom>
          <a:noFill/>
        </p:spPr>
      </p:pic>
      <p:pic>
        <p:nvPicPr>
          <p:cNvPr id="25603" name="Picture 3"/>
          <p:cNvPicPr>
            <a:picLocks noChangeAspect="1" noChangeArrowheads="1"/>
          </p:cNvPicPr>
          <p:nvPr/>
        </p:nvPicPr>
        <p:blipFill>
          <a:blip r:embed="rId2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92080" y="4365104"/>
            <a:ext cx="723900" cy="209550"/>
          </a:xfrm>
          <a:prstGeom prst="rect">
            <a:avLst/>
          </a:prstGeom>
          <a:noFill/>
        </p:spPr>
      </p:pic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2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92080" y="4581128"/>
            <a:ext cx="914400" cy="209550"/>
          </a:xfrm>
          <a:prstGeom prst="rect">
            <a:avLst/>
          </a:prstGeom>
          <a:noFill/>
        </p:spPr>
      </p:pic>
      <p:pic>
        <p:nvPicPr>
          <p:cNvPr id="25601" name="Picture 1"/>
          <p:cNvPicPr>
            <a:picLocks noChangeAspect="1" noChangeArrowheads="1"/>
          </p:cNvPicPr>
          <p:nvPr/>
        </p:nvPicPr>
        <p:blipFill>
          <a:blip r:embed="rId2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92080" y="4797152"/>
            <a:ext cx="514350" cy="209550"/>
          </a:xfrm>
          <a:prstGeom prst="rect">
            <a:avLst/>
          </a:prstGeom>
          <a:noFill/>
        </p:spPr>
      </p:pic>
      <p:pic>
        <p:nvPicPr>
          <p:cNvPr id="25623" name="Picture 23" descr="C:\Users\Светлана\Desktop\моя\документы\мой сайт\школа\77693795.gif"/>
          <p:cNvPicPr>
            <a:picLocks noChangeAspect="1" noChangeArrowheads="1" noCrop="1"/>
          </p:cNvPicPr>
          <p:nvPr/>
        </p:nvPicPr>
        <p:blipFill>
          <a:blip r:embed="rId24" cstate="print"/>
          <a:srcRect/>
          <a:stretch>
            <a:fillRect/>
          </a:stretch>
        </p:blipFill>
        <p:spPr bwMode="auto">
          <a:xfrm>
            <a:off x="251520" y="4581128"/>
            <a:ext cx="1221689" cy="1307207"/>
          </a:xfrm>
          <a:prstGeom prst="rect">
            <a:avLst/>
          </a:prstGeom>
          <a:noFill/>
        </p:spPr>
      </p:pic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 smtClean="0"/>
              <a:t>Домашнее задание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Д.м. стр.16</a:t>
            </a:r>
            <a:r>
              <a:rPr lang="ru-RU" dirty="0" smtClean="0"/>
              <a:t>, С-8</a:t>
            </a:r>
            <a:r>
              <a:rPr lang="ru-RU" dirty="0" smtClean="0"/>
              <a:t>,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№1(а</a:t>
            </a:r>
            <a:r>
              <a:rPr lang="ru-RU" dirty="0" smtClean="0"/>
              <a:t>, в, </a:t>
            </a:r>
            <a:r>
              <a:rPr lang="ru-RU" dirty="0" err="1" smtClean="0"/>
              <a:t>д</a:t>
            </a:r>
            <a:r>
              <a:rPr lang="ru-RU" dirty="0" smtClean="0"/>
              <a:t>, ж, и),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№</a:t>
            </a:r>
            <a:r>
              <a:rPr lang="ru-RU" dirty="0" smtClean="0"/>
              <a:t>2(а</a:t>
            </a:r>
            <a:r>
              <a:rPr lang="ru-RU" dirty="0" smtClean="0"/>
              <a:t>, б, г, е),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№ </a:t>
            </a:r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2E205-8E01-4689-9B54-BF3B3C170368}" type="datetime1">
              <a:rPr lang="ru-RU" smtClean="0"/>
              <a:pPr/>
              <a:t>27.10.2011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Абрамкина Светлана Александровна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B0766-060D-4D08-9B78-5BA1E7601BC6}" type="slidenum">
              <a:rPr lang="ru-RU" smtClean="0"/>
              <a:pPr/>
              <a:t>11</a:t>
            </a:fld>
            <a:endParaRPr lang="ru-RU"/>
          </a:p>
        </p:txBody>
      </p:sp>
      <p:pic>
        <p:nvPicPr>
          <p:cNvPr id="28674" name="Picture 2" descr="C:\Users\Светлана\Desktop\моя\документы\мой сайт\школа\sait20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23928" y="3212976"/>
            <a:ext cx="1479599" cy="1703781"/>
          </a:xfrm>
          <a:prstGeom prst="rect">
            <a:avLst/>
          </a:prstGeom>
          <a:noFill/>
        </p:spPr>
      </p:pic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autoRev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284066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autoRev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284066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autoRev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400"/>
                            </p:stCondLst>
                            <p:childTnLst>
                              <p:par>
                                <p:cTn id="10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040"/>
                            </p:stCondLst>
                            <p:childTnLst>
                              <p:par>
                                <p:cTn id="16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640"/>
                            </p:stCondLst>
                            <p:childTnLst>
                              <p:par>
                                <p:cTn id="22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160"/>
                            </p:stCondLst>
                            <p:childTnLst>
                              <p:par>
                                <p:cTn id="28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0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1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132856"/>
            <a:ext cx="7920880" cy="2088232"/>
          </a:xfrm>
        </p:spPr>
        <p:txBody>
          <a:bodyPr/>
          <a:lstStyle/>
          <a:p>
            <a:r>
              <a:rPr lang="ru-RU" b="1" dirty="0"/>
              <a:t>Цель:</a:t>
            </a:r>
            <a:r>
              <a:rPr lang="ru-RU" dirty="0"/>
              <a:t>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i="1" dirty="0" smtClean="0"/>
              <a:t>сформировать </a:t>
            </a:r>
            <a:r>
              <a:rPr lang="ru-RU" i="1" dirty="0"/>
              <a:t>понятие о линейном уравнении, выработать навыки его решения.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fld id="{3D283847-B8DB-411D-BD53-55B939449D91}" type="datetime1">
              <a:rPr lang="ru-RU" smtClean="0"/>
              <a:pPr/>
              <a:t>27.10.2011</a:t>
            </a:fld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B0766-060D-4D08-9B78-5BA1E7601BC6}" type="slidenum">
              <a:rPr lang="ru-RU" smtClean="0"/>
              <a:pPr/>
              <a:t>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3824064" cy="457200"/>
          </a:xfrm>
        </p:spPr>
        <p:txBody>
          <a:bodyPr/>
          <a:lstStyle/>
          <a:p>
            <a:r>
              <a:rPr lang="ru-RU" dirty="0" smtClean="0">
                <a:ln>
                  <a:solidFill>
                    <a:schemeClr val="bg2">
                      <a:lumMod val="75000"/>
                    </a:schemeClr>
                  </a:solidFill>
                </a:ln>
              </a:rPr>
              <a:t>Абрамкина Светлана Александровна</a:t>
            </a:r>
            <a:endParaRPr lang="ru-RU" dirty="0">
              <a:ln>
                <a:solidFill>
                  <a:schemeClr val="bg2">
                    <a:lumMod val="75000"/>
                  </a:schemeClr>
                </a:solidFill>
              </a:ln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404664"/>
            <a:ext cx="7772400" cy="1143000"/>
          </a:xfrm>
        </p:spPr>
        <p:txBody>
          <a:bodyPr/>
          <a:lstStyle/>
          <a:p>
            <a:r>
              <a:rPr lang="ru-RU" i="1" dirty="0"/>
              <a:t>Проверка </a:t>
            </a:r>
            <a:r>
              <a:rPr lang="ru-RU" i="1" dirty="0" smtClean="0"/>
              <a:t>домашнего задания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556792"/>
            <a:ext cx="8424936" cy="4539208"/>
          </a:xfrm>
        </p:spPr>
        <p:txBody>
          <a:bodyPr/>
          <a:lstStyle/>
          <a:p>
            <a:r>
              <a:rPr lang="ru-RU" dirty="0" smtClean="0"/>
              <a:t>№ 113. Является ли корнем уравнения </a:t>
            </a:r>
          </a:p>
          <a:p>
            <a:pPr>
              <a:buNone/>
            </a:pPr>
            <a:r>
              <a:rPr lang="ru-RU" i="1" dirty="0"/>
              <a:t> </a:t>
            </a:r>
            <a:r>
              <a:rPr lang="ru-RU" i="1" dirty="0" smtClean="0"/>
              <a:t>               </a:t>
            </a:r>
            <a:r>
              <a:rPr lang="ru-RU" i="1" dirty="0" err="1" smtClean="0"/>
              <a:t>х</a:t>
            </a:r>
            <a:r>
              <a:rPr lang="ru-RU" i="1" dirty="0" smtClean="0"/>
              <a:t>(х-5)=6</a:t>
            </a:r>
            <a:r>
              <a:rPr lang="ru-RU" dirty="0" smtClean="0"/>
              <a:t> число:</a:t>
            </a:r>
            <a:r>
              <a:rPr lang="ru-RU" i="1" dirty="0" smtClean="0"/>
              <a:t>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а)1                 б) -1              в) 6            г) -6</a:t>
            </a:r>
          </a:p>
          <a:p>
            <a:pPr>
              <a:buNone/>
            </a:pPr>
            <a:r>
              <a:rPr lang="ru-RU" dirty="0" smtClean="0"/>
              <a:t>1(1-5)=6;       -1(-1-5)=6;    6(6-5)=6;  -6(-6-5)=6; </a:t>
            </a:r>
          </a:p>
          <a:p>
            <a:pPr>
              <a:buNone/>
            </a:pPr>
            <a:r>
              <a:rPr lang="ru-RU" dirty="0" smtClean="0"/>
              <a:t>-4=6.              6=6.               6=6</a:t>
            </a:r>
            <a:r>
              <a:rPr lang="ru-RU" dirty="0"/>
              <a:t>.</a:t>
            </a:r>
            <a:r>
              <a:rPr lang="ru-RU" dirty="0" smtClean="0"/>
              <a:t>           66=6.</a:t>
            </a:r>
          </a:p>
          <a:p>
            <a:pPr>
              <a:buNone/>
            </a:pPr>
            <a:r>
              <a:rPr lang="ru-RU" dirty="0" smtClean="0"/>
              <a:t>Ответ:           Ответ:        Ответ:       Ответ: </a:t>
            </a:r>
            <a:endParaRPr lang="ru-RU" dirty="0"/>
          </a:p>
          <a:p>
            <a:pPr>
              <a:buNone/>
            </a:pPr>
            <a:r>
              <a:rPr lang="ru-RU" sz="2800" dirty="0" smtClean="0"/>
              <a:t>не является    </a:t>
            </a:r>
            <a:r>
              <a:rPr lang="ru-RU" sz="2800" dirty="0" err="1" smtClean="0"/>
              <a:t>является</a:t>
            </a:r>
            <a:r>
              <a:rPr lang="ru-RU" sz="2800" dirty="0" smtClean="0"/>
              <a:t>      </a:t>
            </a:r>
            <a:r>
              <a:rPr lang="ru-RU" sz="2800" dirty="0" err="1" smtClean="0"/>
              <a:t>является</a:t>
            </a:r>
            <a:r>
              <a:rPr lang="ru-RU" sz="2800" dirty="0" smtClean="0"/>
              <a:t>      не является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83847-B8DB-411D-BD53-55B939449D91}" type="datetime1">
              <a:rPr lang="ru-RU" smtClean="0"/>
              <a:pPr/>
              <a:t>27.10.2011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3536032" cy="457200"/>
          </a:xfrm>
        </p:spPr>
        <p:txBody>
          <a:bodyPr/>
          <a:lstStyle/>
          <a:p>
            <a:r>
              <a:rPr lang="ru-RU" dirty="0" smtClean="0">
                <a:ln>
                  <a:solidFill>
                    <a:schemeClr val="bg2">
                      <a:lumMod val="75000"/>
                    </a:schemeClr>
                  </a:solidFill>
                </a:ln>
              </a:rPr>
              <a:t>Абрамкина Светлана Александровна</a:t>
            </a:r>
            <a:endParaRPr lang="ru-RU" dirty="0">
              <a:ln>
                <a:solidFill>
                  <a:schemeClr val="bg2">
                    <a:lumMod val="75000"/>
                  </a:schemeClr>
                </a:solidFill>
              </a:ln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B0766-060D-4D08-9B78-5BA1E7601BC6}" type="slidenum">
              <a:rPr lang="ru-RU" smtClean="0"/>
              <a:pPr/>
              <a:t>3</a:t>
            </a:fld>
            <a:endParaRPr lang="ru-RU"/>
          </a:p>
        </p:txBody>
      </p:sp>
      <p:pic>
        <p:nvPicPr>
          <p:cNvPr id="8193" name="Picture 1" descr="C:\Users\Светлана\Desktop\моя\документы\мой сайт\школа\67820804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68344" y="1556792"/>
            <a:ext cx="1028700" cy="1276350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980728"/>
            <a:ext cx="7920880" cy="4608512"/>
          </a:xfrm>
        </p:spPr>
        <p:txBody>
          <a:bodyPr/>
          <a:lstStyle/>
          <a:p>
            <a:r>
              <a:rPr lang="ru-RU" dirty="0" smtClean="0"/>
              <a:t>№115. Докажите, что каждое из чисел                  </a:t>
            </a:r>
          </a:p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             1,2 и -1,2 является корнем       </a:t>
            </a:r>
          </a:p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             уравнения </a:t>
            </a:r>
            <a:r>
              <a:rPr lang="ru-RU" i="1" dirty="0" smtClean="0"/>
              <a:t>х</a:t>
            </a:r>
            <a:r>
              <a:rPr lang="ru-RU" i="1" baseline="30000" dirty="0" smtClean="0"/>
              <a:t>2</a:t>
            </a:r>
            <a:r>
              <a:rPr lang="ru-RU" i="1" dirty="0" smtClean="0"/>
              <a:t>=1,44.</a:t>
            </a:r>
            <a:endParaRPr lang="ru-RU" i="1" dirty="0"/>
          </a:p>
          <a:p>
            <a:pPr>
              <a:buNone/>
            </a:pPr>
            <a:r>
              <a:rPr lang="ru-RU" dirty="0" smtClean="0"/>
              <a:t>     </a:t>
            </a:r>
          </a:p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      1,2</a:t>
            </a:r>
            <a:r>
              <a:rPr lang="ru-RU" baseline="30000" dirty="0" smtClean="0"/>
              <a:t>2</a:t>
            </a:r>
            <a:r>
              <a:rPr lang="ru-RU" dirty="0" smtClean="0"/>
              <a:t>=1,44;          (-1,2)</a:t>
            </a:r>
            <a:r>
              <a:rPr lang="ru-RU" baseline="30000" dirty="0" smtClean="0"/>
              <a:t>2</a:t>
            </a:r>
            <a:r>
              <a:rPr lang="ru-RU" dirty="0" smtClean="0"/>
              <a:t>=1,44;</a:t>
            </a:r>
          </a:p>
          <a:p>
            <a:pPr>
              <a:buNone/>
            </a:pPr>
            <a:r>
              <a:rPr lang="ru-RU" dirty="0" smtClean="0"/>
              <a:t>      1,44=1,44.             1,44=1,44.</a:t>
            </a:r>
          </a:p>
          <a:p>
            <a:pPr>
              <a:buNone/>
            </a:pPr>
            <a:r>
              <a:rPr lang="ru-RU" dirty="0" smtClean="0"/>
              <a:t>            ч.т.д.                     ч.т.д.</a:t>
            </a:r>
            <a:endParaRPr lang="ru-RU" dirty="0"/>
          </a:p>
          <a:p>
            <a:pPr>
              <a:buNone/>
            </a:pPr>
            <a:endParaRPr lang="ru-RU" dirty="0" smtClean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83847-B8DB-411D-BD53-55B939449D91}" type="datetime1">
              <a:rPr lang="ru-RU" smtClean="0"/>
              <a:pPr/>
              <a:t>27.10.2011</a:t>
            </a:fld>
            <a:endParaRPr lang="ru-RU" dirty="0" smtClean="0"/>
          </a:p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915816" y="6248400"/>
            <a:ext cx="3103984" cy="457200"/>
          </a:xfrm>
        </p:spPr>
        <p:txBody>
          <a:bodyPr/>
          <a:lstStyle/>
          <a:p>
            <a:r>
              <a:rPr lang="ru-RU" dirty="0" smtClean="0">
                <a:ln>
                  <a:solidFill>
                    <a:schemeClr val="bg2">
                      <a:lumMod val="75000"/>
                    </a:schemeClr>
                  </a:solidFill>
                </a:ln>
              </a:rPr>
              <a:t>Абрамкина Светлана Александровна</a:t>
            </a:r>
            <a:endParaRPr lang="ru-RU" dirty="0">
              <a:ln>
                <a:solidFill>
                  <a:schemeClr val="bg2">
                    <a:lumMod val="75000"/>
                  </a:schemeClr>
                </a:solidFill>
              </a:ln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B0766-060D-4D08-9B78-5BA1E7601BC6}" type="slidenum">
              <a:rPr lang="ru-RU" smtClean="0"/>
              <a:pPr/>
              <a:t>4</a:t>
            </a:fld>
            <a:endParaRPr lang="ru-RU"/>
          </a:p>
        </p:txBody>
      </p:sp>
      <p:pic>
        <p:nvPicPr>
          <p:cNvPr id="7169" name="Picture 1" descr="C:\Users\Светлана\Desktop\моя\документы\мой сайт\школа\67820804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6296" y="1628800"/>
            <a:ext cx="1152128" cy="1429492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836712"/>
            <a:ext cx="8424936" cy="5184576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№122. Упростите выражение:</a:t>
            </a:r>
          </a:p>
          <a:p>
            <a:pPr>
              <a:buNone/>
            </a:pPr>
            <a:r>
              <a:rPr lang="ru-RU" dirty="0"/>
              <a:t>а</a:t>
            </a:r>
            <a:r>
              <a:rPr lang="ru-RU" i="1" dirty="0" smtClean="0"/>
              <a:t>) </a:t>
            </a:r>
            <a:r>
              <a:rPr lang="ru-RU" i="1" dirty="0" smtClean="0">
                <a:latin typeface="Batang" pitchFamily="18" charset="-127"/>
                <a:ea typeface="Batang" pitchFamily="18" charset="-127"/>
              </a:rPr>
              <a:t>0,4(7х-2)-1,6+1,7х = </a:t>
            </a:r>
            <a:r>
              <a:rPr lang="ru-RU" i="1" u="sng" dirty="0" smtClean="0">
                <a:latin typeface="Batang" pitchFamily="18" charset="-127"/>
                <a:ea typeface="Batang" pitchFamily="18" charset="-127"/>
              </a:rPr>
              <a:t>2,8х</a:t>
            </a:r>
            <a:r>
              <a:rPr lang="ru-RU" i="1" dirty="0" smtClean="0">
                <a:latin typeface="Batang" pitchFamily="18" charset="-127"/>
                <a:ea typeface="Batang" pitchFamily="18" charset="-127"/>
              </a:rPr>
              <a:t>-0,8-1,6+ +</a:t>
            </a:r>
            <a:r>
              <a:rPr lang="ru-RU" i="1" u="sng" dirty="0" smtClean="0">
                <a:latin typeface="Batang" pitchFamily="18" charset="-127"/>
                <a:ea typeface="Batang" pitchFamily="18" charset="-127"/>
              </a:rPr>
              <a:t>1,7х</a:t>
            </a:r>
            <a:r>
              <a:rPr lang="ru-RU" i="1" dirty="0" smtClean="0">
                <a:latin typeface="Batang" pitchFamily="18" charset="-127"/>
                <a:ea typeface="Batang" pitchFamily="18" charset="-127"/>
              </a:rPr>
              <a:t> =4,5х-2,4;</a:t>
            </a:r>
          </a:p>
          <a:p>
            <a:pPr>
              <a:buNone/>
            </a:pPr>
            <a:r>
              <a:rPr lang="ru-RU" i="1" dirty="0" smtClean="0">
                <a:latin typeface="Batang" pitchFamily="18" charset="-127"/>
                <a:ea typeface="Batang" pitchFamily="18" charset="-127"/>
              </a:rPr>
              <a:t>б) (1,2а-4)+(40-4,8а) = </a:t>
            </a:r>
            <a:r>
              <a:rPr lang="ru-RU" i="1" u="sng" dirty="0" smtClean="0">
                <a:latin typeface="Batang" pitchFamily="18" charset="-127"/>
                <a:ea typeface="Batang" pitchFamily="18" charset="-127"/>
              </a:rPr>
              <a:t>1,2а</a:t>
            </a:r>
            <a:r>
              <a:rPr lang="ru-RU" i="1" dirty="0" smtClean="0">
                <a:latin typeface="Batang" pitchFamily="18" charset="-127"/>
                <a:ea typeface="Batang" pitchFamily="18" charset="-127"/>
              </a:rPr>
              <a:t>-4+40</a:t>
            </a:r>
            <a:r>
              <a:rPr lang="ru-RU" i="1" u="sng" dirty="0" smtClean="0">
                <a:latin typeface="Batang" pitchFamily="18" charset="-127"/>
                <a:ea typeface="Batang" pitchFamily="18" charset="-127"/>
              </a:rPr>
              <a:t>-4,8а</a:t>
            </a:r>
            <a:r>
              <a:rPr lang="ru-RU" i="1" dirty="0" smtClean="0">
                <a:latin typeface="Batang" pitchFamily="18" charset="-127"/>
                <a:ea typeface="Batang" pitchFamily="18" charset="-127"/>
              </a:rPr>
              <a:t> = -3,6а+36;</a:t>
            </a:r>
          </a:p>
          <a:p>
            <a:pPr>
              <a:buNone/>
            </a:pPr>
            <a:r>
              <a:rPr lang="ru-RU" i="1" dirty="0">
                <a:latin typeface="Batang" pitchFamily="18" charset="-127"/>
                <a:ea typeface="Batang" pitchFamily="18" charset="-127"/>
              </a:rPr>
              <a:t>в</a:t>
            </a:r>
            <a:r>
              <a:rPr lang="ru-RU" i="1" dirty="0" smtClean="0">
                <a:latin typeface="Batang" pitchFamily="18" charset="-127"/>
                <a:ea typeface="Batang" pitchFamily="18" charset="-127"/>
              </a:rPr>
              <a:t>) 2,5(4-3у)-у+2,3 = 10</a:t>
            </a:r>
            <a:r>
              <a:rPr lang="ru-RU" i="1" u="sng" dirty="0" smtClean="0">
                <a:latin typeface="Batang" pitchFamily="18" charset="-127"/>
                <a:ea typeface="Batang" pitchFamily="18" charset="-127"/>
              </a:rPr>
              <a:t>-7,5у-у</a:t>
            </a:r>
            <a:r>
              <a:rPr lang="ru-RU" i="1" dirty="0" smtClean="0">
                <a:latin typeface="Batang" pitchFamily="18" charset="-127"/>
                <a:ea typeface="Batang" pitchFamily="18" charset="-127"/>
              </a:rPr>
              <a:t>+2,3 =</a:t>
            </a:r>
          </a:p>
          <a:p>
            <a:pPr>
              <a:buNone/>
            </a:pPr>
            <a:r>
              <a:rPr lang="ru-RU" dirty="0" smtClean="0"/>
              <a:t>    </a:t>
            </a:r>
            <a:r>
              <a:rPr lang="ru-RU" i="1" dirty="0" smtClean="0">
                <a:latin typeface="Batang" pitchFamily="18" charset="-127"/>
                <a:ea typeface="Batang" pitchFamily="18" charset="-127"/>
              </a:rPr>
              <a:t>= -8,5у+12,3;</a:t>
            </a:r>
          </a:p>
          <a:p>
            <a:pPr>
              <a:buNone/>
            </a:pPr>
            <a:r>
              <a:rPr lang="ru-RU" i="1" dirty="0">
                <a:latin typeface="Batang" pitchFamily="18" charset="-127"/>
                <a:ea typeface="Batang" pitchFamily="18" charset="-127"/>
              </a:rPr>
              <a:t>г</a:t>
            </a:r>
            <a:r>
              <a:rPr lang="ru-RU" i="1" dirty="0" smtClean="0">
                <a:latin typeface="Batang" pitchFamily="18" charset="-127"/>
                <a:ea typeface="Batang" pitchFamily="18" charset="-127"/>
              </a:rPr>
              <a:t>) (14-3,6</a:t>
            </a:r>
            <a:r>
              <a:rPr lang="en-US" i="1" dirty="0" smtClean="0">
                <a:latin typeface="Batang" pitchFamily="18" charset="-127"/>
                <a:ea typeface="Batang" pitchFamily="18" charset="-127"/>
              </a:rPr>
              <a:t>b)-(12+10,4b) = 14</a:t>
            </a:r>
            <a:r>
              <a:rPr lang="en-US" i="1" u="sng" dirty="0" smtClean="0">
                <a:latin typeface="Batang" pitchFamily="18" charset="-127"/>
                <a:ea typeface="Batang" pitchFamily="18" charset="-127"/>
              </a:rPr>
              <a:t>-3,6b</a:t>
            </a:r>
            <a:r>
              <a:rPr lang="en-US" i="1" dirty="0" smtClean="0">
                <a:latin typeface="Batang" pitchFamily="18" charset="-127"/>
                <a:ea typeface="Batang" pitchFamily="18" charset="-127"/>
              </a:rPr>
              <a:t>-12 - </a:t>
            </a:r>
            <a:r>
              <a:rPr lang="en-US" i="1" u="sng" dirty="0" smtClean="0">
                <a:latin typeface="Batang" pitchFamily="18" charset="-127"/>
                <a:ea typeface="Batang" pitchFamily="18" charset="-127"/>
              </a:rPr>
              <a:t>-10,4b </a:t>
            </a:r>
            <a:r>
              <a:rPr lang="en-US" i="1" dirty="0" smtClean="0">
                <a:latin typeface="Batang" pitchFamily="18" charset="-127"/>
                <a:ea typeface="Batang" pitchFamily="18" charset="-127"/>
              </a:rPr>
              <a:t>= -14b+2.</a:t>
            </a:r>
            <a:endParaRPr lang="ru-RU" i="1" dirty="0"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83847-B8DB-411D-BD53-55B939449D91}" type="datetime1">
              <a:rPr lang="ru-RU" smtClean="0"/>
              <a:pPr/>
              <a:t>27.10.2011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3175992" cy="457200"/>
          </a:xfrm>
        </p:spPr>
        <p:txBody>
          <a:bodyPr/>
          <a:lstStyle/>
          <a:p>
            <a:r>
              <a:rPr lang="ru-RU" dirty="0" smtClean="0">
                <a:ln>
                  <a:solidFill>
                    <a:schemeClr val="bg2">
                      <a:lumMod val="75000"/>
                    </a:schemeClr>
                  </a:solidFill>
                </a:ln>
              </a:rPr>
              <a:t>Абрамкина Светлана Александровна</a:t>
            </a:r>
            <a:endParaRPr lang="ru-RU" dirty="0">
              <a:ln>
                <a:solidFill>
                  <a:schemeClr val="bg2">
                    <a:lumMod val="75000"/>
                  </a:schemeClr>
                </a:solidFill>
              </a:ln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B0766-060D-4D08-9B78-5BA1E7601BC6}" type="slidenum">
              <a:rPr lang="ru-RU" smtClean="0"/>
              <a:pPr/>
              <a:t>5</a:t>
            </a:fld>
            <a:endParaRPr lang="ru-RU"/>
          </a:p>
        </p:txBody>
      </p:sp>
      <p:pic>
        <p:nvPicPr>
          <p:cNvPr id="6146" name="Picture 2" descr="C:\Users\Светлана\Desktop\моя\документы\мой сайт\школа\67820804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52320" y="0"/>
            <a:ext cx="1224136" cy="15188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1187624" y="1052736"/>
          <a:ext cx="3024336" cy="453650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40434"/>
                <a:gridCol w="1442643"/>
                <a:gridCol w="1141259"/>
              </a:tblGrid>
              <a:tr h="56706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1" dirty="0"/>
                        <a:t>№</a:t>
                      </a:r>
                      <a:endParaRPr lang="ru-RU" sz="1800" i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1" dirty="0"/>
                        <a:t>Пример </a:t>
                      </a:r>
                      <a:endParaRPr lang="ru-RU" sz="1800" i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1" dirty="0"/>
                        <a:t>Ответ </a:t>
                      </a:r>
                      <a:endParaRPr lang="ru-RU" sz="1800" i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670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/>
                        <a:t>1.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670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/>
                        <a:t>2.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670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/>
                        <a:t>3.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670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/>
                        <a:t>4.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670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/>
                        <a:t>5.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670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/>
                        <a:t>6.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Adobe Heiti Std R" pitchFamily="34" charset="-128"/>
                        <a:ea typeface="Adobe Heiti Std R" pitchFamily="34" charset="-128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670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/>
                        <a:t>7.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260648"/>
            <a:ext cx="7772400" cy="792088"/>
          </a:xfrm>
        </p:spPr>
        <p:txBody>
          <a:bodyPr/>
          <a:lstStyle/>
          <a:p>
            <a:pPr lvl="0"/>
            <a:r>
              <a:rPr lang="ru-RU" i="1" dirty="0"/>
              <a:t>Устный счет.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2E205-8E01-4689-9B54-BF3B3C170368}" type="datetime1">
              <a:rPr lang="ru-RU" smtClean="0"/>
              <a:pPr/>
              <a:t>27.10.2011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Абрамкина Светлана Александровна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B0766-060D-4D08-9B78-5BA1E7601BC6}" type="slidenum">
              <a:rPr lang="ru-RU" smtClean="0"/>
              <a:pPr/>
              <a:t>6</a:t>
            </a:fld>
            <a:endParaRPr lang="ru-RU"/>
          </a:p>
        </p:txBody>
      </p:sp>
      <p:sp>
        <p:nvSpPr>
          <p:cNvPr id="5177" name="Rectangle 5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1835696" y="1556792"/>
          <a:ext cx="792088" cy="646177"/>
        </p:xfrm>
        <a:graphic>
          <a:graphicData uri="http://schemas.openxmlformats.org/presentationml/2006/ole">
            <p:oleObj spid="_x0000_s5178" name="Формула" r:id="rId3" imgW="482400" imgH="393480" progId="Equation.3">
              <p:embed/>
            </p:oleObj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1835696" y="2132856"/>
          <a:ext cx="792088" cy="598896"/>
        </p:xfrm>
        <a:graphic>
          <a:graphicData uri="http://schemas.openxmlformats.org/presentationml/2006/ole">
            <p:oleObj spid="_x0000_s5179" name="Формула" r:id="rId4" imgW="520560" imgH="393480" progId="Equation.3">
              <p:embed/>
            </p:oleObj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1907703" y="2708920"/>
          <a:ext cx="761891" cy="576064"/>
        </p:xfrm>
        <a:graphic>
          <a:graphicData uri="http://schemas.openxmlformats.org/presentationml/2006/ole">
            <p:oleObj spid="_x0000_s5180" name="Формула" r:id="rId5" imgW="520560" imgH="393480" progId="Equation.3">
              <p:embed/>
            </p:oleObj>
          </a:graphicData>
        </a:graphic>
      </p:graphicFrame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1907704" y="3284984"/>
          <a:ext cx="648072" cy="590889"/>
        </p:xfrm>
        <a:graphic>
          <a:graphicData uri="http://schemas.openxmlformats.org/presentationml/2006/ole">
            <p:oleObj spid="_x0000_s5181" name="Формула" r:id="rId6" imgW="431640" imgH="393480" progId="Equation.3">
              <p:embed/>
            </p:oleObj>
          </a:graphicData>
        </a:graphic>
      </p:graphicFrame>
      <p:graphicFrame>
        <p:nvGraphicFramePr>
          <p:cNvPr id="15" name="Таблица 14"/>
          <p:cNvGraphicFramePr>
            <a:graphicFrameLocks noGrp="1"/>
          </p:cNvGraphicFramePr>
          <p:nvPr/>
        </p:nvGraphicFramePr>
        <p:xfrm>
          <a:off x="4499992" y="1052736"/>
          <a:ext cx="3024336" cy="447436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40434"/>
                <a:gridCol w="1442643"/>
                <a:gridCol w="1141259"/>
              </a:tblGrid>
              <a:tr h="5490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1" dirty="0"/>
                        <a:t>№</a:t>
                      </a:r>
                      <a:endParaRPr lang="ru-RU" sz="1800" i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1" dirty="0"/>
                        <a:t>Пример </a:t>
                      </a:r>
                      <a:endParaRPr lang="ru-RU" sz="1800" i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1" dirty="0"/>
                        <a:t>Ответ </a:t>
                      </a:r>
                      <a:endParaRPr lang="ru-RU" sz="1800" i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490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Равносильны ли уравнения</a:t>
                      </a:r>
                      <a:endParaRPr lang="ru-RU" sz="1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490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/>
                        <a:t>1.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490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/>
                        <a:t>2.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490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Calibri"/>
                          <a:cs typeface="Times New Roman"/>
                        </a:rPr>
                        <a:t>Решите уравнения</a:t>
                      </a:r>
                      <a:endParaRPr lang="ru-RU" sz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490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/>
                        <a:t>1.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490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smtClean="0"/>
                        <a:t>2</a:t>
                      </a:r>
                      <a:r>
                        <a:rPr lang="ru-RU" sz="1200" dirty="0" smtClean="0"/>
                        <a:t>.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490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smtClean="0"/>
                        <a:t>3</a:t>
                      </a:r>
                      <a:r>
                        <a:rPr lang="ru-RU" sz="1200" dirty="0" smtClean="0"/>
                        <a:t>.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graphicFrame>
        <p:nvGraphicFramePr>
          <p:cNvPr id="16" name="Объект 15"/>
          <p:cNvGraphicFramePr>
            <a:graphicFrameLocks noChangeAspect="1"/>
          </p:cNvGraphicFramePr>
          <p:nvPr/>
        </p:nvGraphicFramePr>
        <p:xfrm>
          <a:off x="1763688" y="3861048"/>
          <a:ext cx="948403" cy="575816"/>
        </p:xfrm>
        <a:graphic>
          <a:graphicData uri="http://schemas.openxmlformats.org/presentationml/2006/ole">
            <p:oleObj spid="_x0000_s5182" name="Формула" r:id="rId7" imgW="711000" imgH="431640" progId="Equation.3">
              <p:embed/>
            </p:oleObj>
          </a:graphicData>
        </a:graphic>
      </p:graphicFrame>
      <p:graphicFrame>
        <p:nvGraphicFramePr>
          <p:cNvPr id="17" name="Объект 16"/>
          <p:cNvGraphicFramePr>
            <a:graphicFrameLocks noChangeAspect="1"/>
          </p:cNvGraphicFramePr>
          <p:nvPr/>
        </p:nvGraphicFramePr>
        <p:xfrm>
          <a:off x="1907704" y="4427111"/>
          <a:ext cx="648072" cy="558062"/>
        </p:xfrm>
        <a:graphic>
          <a:graphicData uri="http://schemas.openxmlformats.org/presentationml/2006/ole">
            <p:oleObj spid="_x0000_s5183" name="Формула" r:id="rId8" imgW="457200" imgH="393480" progId="Equation.3">
              <p:embed/>
            </p:oleObj>
          </a:graphicData>
        </a:graphic>
      </p:graphicFrame>
      <p:graphicFrame>
        <p:nvGraphicFramePr>
          <p:cNvPr id="18" name="Объект 17"/>
          <p:cNvGraphicFramePr>
            <a:graphicFrameLocks noChangeAspect="1"/>
          </p:cNvGraphicFramePr>
          <p:nvPr/>
        </p:nvGraphicFramePr>
        <p:xfrm>
          <a:off x="1835696" y="5013176"/>
          <a:ext cx="864096" cy="622952"/>
        </p:xfrm>
        <a:graphic>
          <a:graphicData uri="http://schemas.openxmlformats.org/presentationml/2006/ole">
            <p:oleObj spid="_x0000_s5184" name="Формула" r:id="rId9" imgW="545760" imgH="393480" progId="Equation.3">
              <p:embed/>
            </p:oleObj>
          </a:graphicData>
        </a:graphic>
      </p:graphicFrame>
      <p:graphicFrame>
        <p:nvGraphicFramePr>
          <p:cNvPr id="19" name="Объект 18"/>
          <p:cNvGraphicFramePr>
            <a:graphicFrameLocks noChangeAspect="1"/>
          </p:cNvGraphicFramePr>
          <p:nvPr/>
        </p:nvGraphicFramePr>
        <p:xfrm>
          <a:off x="3419872" y="1628800"/>
          <a:ext cx="360040" cy="558062"/>
        </p:xfrm>
        <a:graphic>
          <a:graphicData uri="http://schemas.openxmlformats.org/presentationml/2006/ole">
            <p:oleObj spid="_x0000_s5185" name="Формула" r:id="rId10" imgW="253800" imgH="393480" progId="Equation.3">
              <p:embed/>
            </p:oleObj>
          </a:graphicData>
        </a:graphic>
      </p:graphicFrame>
      <p:graphicFrame>
        <p:nvGraphicFramePr>
          <p:cNvPr id="20" name="Объект 19"/>
          <p:cNvGraphicFramePr>
            <a:graphicFrameLocks noChangeAspect="1"/>
          </p:cNvGraphicFramePr>
          <p:nvPr/>
        </p:nvGraphicFramePr>
        <p:xfrm>
          <a:off x="3275856" y="2204864"/>
          <a:ext cx="576064" cy="558063"/>
        </p:xfrm>
        <a:graphic>
          <a:graphicData uri="http://schemas.openxmlformats.org/presentationml/2006/ole">
            <p:oleObj spid="_x0000_s5186" name="Формула" r:id="rId11" imgW="406080" imgH="393480" progId="Equation.3">
              <p:embed/>
            </p:oleObj>
          </a:graphicData>
        </a:graphic>
      </p:graphicFrame>
      <p:graphicFrame>
        <p:nvGraphicFramePr>
          <p:cNvPr id="21" name="Объект 20"/>
          <p:cNvGraphicFramePr>
            <a:graphicFrameLocks noChangeAspect="1"/>
          </p:cNvGraphicFramePr>
          <p:nvPr/>
        </p:nvGraphicFramePr>
        <p:xfrm>
          <a:off x="3275856" y="2708920"/>
          <a:ext cx="576064" cy="558063"/>
        </p:xfrm>
        <a:graphic>
          <a:graphicData uri="http://schemas.openxmlformats.org/presentationml/2006/ole">
            <p:oleObj spid="_x0000_s5187" name="Формула" r:id="rId12" imgW="406080" imgH="393480" progId="Equation.3">
              <p:embed/>
            </p:oleObj>
          </a:graphicData>
        </a:graphic>
      </p:graphicFrame>
      <p:graphicFrame>
        <p:nvGraphicFramePr>
          <p:cNvPr id="22" name="Объект 21"/>
          <p:cNvGraphicFramePr>
            <a:graphicFrameLocks noChangeAspect="1"/>
          </p:cNvGraphicFramePr>
          <p:nvPr/>
        </p:nvGraphicFramePr>
        <p:xfrm>
          <a:off x="3275856" y="3284984"/>
          <a:ext cx="461516" cy="572280"/>
        </p:xfrm>
        <a:graphic>
          <a:graphicData uri="http://schemas.openxmlformats.org/presentationml/2006/ole">
            <p:oleObj spid="_x0000_s5188" name="Формула" r:id="rId13" imgW="317160" imgH="393480" progId="Equation.3">
              <p:embed/>
            </p:oleObj>
          </a:graphicData>
        </a:graphic>
      </p:graphicFrame>
      <p:graphicFrame>
        <p:nvGraphicFramePr>
          <p:cNvPr id="23" name="Объект 22"/>
          <p:cNvGraphicFramePr>
            <a:graphicFrameLocks noChangeAspect="1"/>
          </p:cNvGraphicFramePr>
          <p:nvPr/>
        </p:nvGraphicFramePr>
        <p:xfrm>
          <a:off x="3419872" y="3861048"/>
          <a:ext cx="360041" cy="531489"/>
        </p:xfrm>
        <a:graphic>
          <a:graphicData uri="http://schemas.openxmlformats.org/presentationml/2006/ole">
            <p:oleObj spid="_x0000_s5189" name="Формула" r:id="rId14" imgW="266400" imgH="393480" progId="Equation.3">
              <p:embed/>
            </p:oleObj>
          </a:graphicData>
        </a:graphic>
      </p:graphicFrame>
      <p:graphicFrame>
        <p:nvGraphicFramePr>
          <p:cNvPr id="24" name="Объект 23"/>
          <p:cNvGraphicFramePr>
            <a:graphicFrameLocks noChangeAspect="1"/>
          </p:cNvGraphicFramePr>
          <p:nvPr/>
        </p:nvGraphicFramePr>
        <p:xfrm>
          <a:off x="3491880" y="5013176"/>
          <a:ext cx="288032" cy="558062"/>
        </p:xfrm>
        <a:graphic>
          <a:graphicData uri="http://schemas.openxmlformats.org/presentationml/2006/ole">
            <p:oleObj spid="_x0000_s5190" name="Формула" r:id="rId15" imgW="203040" imgH="393480" progId="Equation.3">
              <p:embed/>
            </p:oleObj>
          </a:graphicData>
        </a:graphic>
      </p:graphicFrame>
      <p:graphicFrame>
        <p:nvGraphicFramePr>
          <p:cNvPr id="25" name="Объект 24"/>
          <p:cNvGraphicFramePr>
            <a:graphicFrameLocks noChangeAspect="1"/>
          </p:cNvGraphicFramePr>
          <p:nvPr/>
        </p:nvGraphicFramePr>
        <p:xfrm>
          <a:off x="3419872" y="4581128"/>
          <a:ext cx="502498" cy="288032"/>
        </p:xfrm>
        <a:graphic>
          <a:graphicData uri="http://schemas.openxmlformats.org/presentationml/2006/ole">
            <p:oleObj spid="_x0000_s5193" name="Формула" r:id="rId16" imgW="126720" imgH="164880" progId="Equation.3">
              <p:embed/>
            </p:oleObj>
          </a:graphicData>
        </a:graphic>
      </p:graphicFrame>
      <p:graphicFrame>
        <p:nvGraphicFramePr>
          <p:cNvPr id="26" name="Объект 25"/>
          <p:cNvGraphicFramePr>
            <a:graphicFrameLocks noChangeAspect="1"/>
          </p:cNvGraphicFramePr>
          <p:nvPr/>
        </p:nvGraphicFramePr>
        <p:xfrm>
          <a:off x="5004048" y="2204864"/>
          <a:ext cx="1152128" cy="559605"/>
        </p:xfrm>
        <a:graphic>
          <a:graphicData uri="http://schemas.openxmlformats.org/presentationml/2006/ole">
            <p:oleObj spid="_x0000_s5194" name="Формула" r:id="rId17" imgW="888840" imgH="431640" progId="Equation.3">
              <p:embed/>
            </p:oleObj>
          </a:graphicData>
        </a:graphic>
      </p:graphicFrame>
      <p:graphicFrame>
        <p:nvGraphicFramePr>
          <p:cNvPr id="27" name="Объект 26"/>
          <p:cNvGraphicFramePr>
            <a:graphicFrameLocks noChangeAspect="1"/>
          </p:cNvGraphicFramePr>
          <p:nvPr/>
        </p:nvGraphicFramePr>
        <p:xfrm>
          <a:off x="6732240" y="2348880"/>
          <a:ext cx="432048" cy="360040"/>
        </p:xfrm>
        <a:graphic>
          <a:graphicData uri="http://schemas.openxmlformats.org/presentationml/2006/ole">
            <p:oleObj spid="_x0000_s5195" name="Формула" r:id="rId18" imgW="203040" imgH="177480" progId="Equation.3">
              <p:embed/>
            </p:oleObj>
          </a:graphicData>
        </a:graphic>
      </p:graphicFrame>
      <p:graphicFrame>
        <p:nvGraphicFramePr>
          <p:cNvPr id="28" name="Объект 27"/>
          <p:cNvGraphicFramePr>
            <a:graphicFrameLocks noChangeAspect="1"/>
          </p:cNvGraphicFramePr>
          <p:nvPr/>
        </p:nvGraphicFramePr>
        <p:xfrm>
          <a:off x="5076056" y="2852936"/>
          <a:ext cx="1008112" cy="488782"/>
        </p:xfrm>
        <a:graphic>
          <a:graphicData uri="http://schemas.openxmlformats.org/presentationml/2006/ole">
            <p:oleObj spid="_x0000_s5196" name="Формула" r:id="rId19" imgW="838080" imgH="406080" progId="Equation.3">
              <p:embed/>
            </p:oleObj>
          </a:graphicData>
        </a:graphic>
      </p:graphicFrame>
      <p:graphicFrame>
        <p:nvGraphicFramePr>
          <p:cNvPr id="29" name="Объект 28"/>
          <p:cNvGraphicFramePr>
            <a:graphicFrameLocks noChangeAspect="1"/>
          </p:cNvGraphicFramePr>
          <p:nvPr/>
        </p:nvGraphicFramePr>
        <p:xfrm>
          <a:off x="6660231" y="2996952"/>
          <a:ext cx="720081" cy="288032"/>
        </p:xfrm>
        <a:graphic>
          <a:graphicData uri="http://schemas.openxmlformats.org/presentationml/2006/ole">
            <p:oleObj spid="_x0000_s5197" name="Формула" r:id="rId20" imgW="304560" imgH="139680" progId="Equation.3">
              <p:embed/>
            </p:oleObj>
          </a:graphicData>
        </a:graphic>
      </p:graphicFrame>
      <p:graphicFrame>
        <p:nvGraphicFramePr>
          <p:cNvPr id="30" name="Объект 29"/>
          <p:cNvGraphicFramePr>
            <a:graphicFrameLocks noChangeAspect="1"/>
          </p:cNvGraphicFramePr>
          <p:nvPr/>
        </p:nvGraphicFramePr>
        <p:xfrm>
          <a:off x="5148063" y="4005064"/>
          <a:ext cx="864097" cy="318352"/>
        </p:xfrm>
        <a:graphic>
          <a:graphicData uri="http://schemas.openxmlformats.org/presentationml/2006/ole">
            <p:oleObj spid="_x0000_s5198" name="Формула" r:id="rId21" imgW="482400" imgH="177480" progId="Equation.3">
              <p:embed/>
            </p:oleObj>
          </a:graphicData>
        </a:graphic>
      </p:graphicFrame>
      <p:graphicFrame>
        <p:nvGraphicFramePr>
          <p:cNvPr id="31" name="Объект 30"/>
          <p:cNvGraphicFramePr>
            <a:graphicFrameLocks noChangeAspect="1"/>
          </p:cNvGraphicFramePr>
          <p:nvPr/>
        </p:nvGraphicFramePr>
        <p:xfrm>
          <a:off x="6588224" y="4005064"/>
          <a:ext cx="576064" cy="288032"/>
        </p:xfrm>
        <a:graphic>
          <a:graphicData uri="http://schemas.openxmlformats.org/presentationml/2006/ole">
            <p:oleObj spid="_x0000_s5199" name="Формула" r:id="rId22" imgW="355320" imgH="177480" progId="Equation.3">
              <p:embed/>
            </p:oleObj>
          </a:graphicData>
        </a:graphic>
      </p:graphicFrame>
      <p:graphicFrame>
        <p:nvGraphicFramePr>
          <p:cNvPr id="32" name="Объект 31"/>
          <p:cNvGraphicFramePr>
            <a:graphicFrameLocks noChangeAspect="1"/>
          </p:cNvGraphicFramePr>
          <p:nvPr/>
        </p:nvGraphicFramePr>
        <p:xfrm>
          <a:off x="5148064" y="4581127"/>
          <a:ext cx="1080120" cy="352693"/>
        </p:xfrm>
        <a:graphic>
          <a:graphicData uri="http://schemas.openxmlformats.org/presentationml/2006/ole">
            <p:oleObj spid="_x0000_s5200" name="Формула" r:id="rId23" imgW="622080" imgH="203040" progId="Equation.3">
              <p:embed/>
            </p:oleObj>
          </a:graphicData>
        </a:graphic>
      </p:graphicFrame>
      <p:graphicFrame>
        <p:nvGraphicFramePr>
          <p:cNvPr id="33" name="Объект 32"/>
          <p:cNvGraphicFramePr>
            <a:graphicFrameLocks noChangeAspect="1"/>
          </p:cNvGraphicFramePr>
          <p:nvPr/>
        </p:nvGraphicFramePr>
        <p:xfrm>
          <a:off x="6588224" y="4581128"/>
          <a:ext cx="720080" cy="320036"/>
        </p:xfrm>
        <a:graphic>
          <a:graphicData uri="http://schemas.openxmlformats.org/presentationml/2006/ole">
            <p:oleObj spid="_x0000_s5201" name="Формула" r:id="rId24" imgW="457200" imgH="203040" progId="Equation.3">
              <p:embed/>
            </p:oleObj>
          </a:graphicData>
        </a:graphic>
      </p:graphicFrame>
      <p:graphicFrame>
        <p:nvGraphicFramePr>
          <p:cNvPr id="34" name="Объект 33"/>
          <p:cNvGraphicFramePr>
            <a:graphicFrameLocks noChangeAspect="1"/>
          </p:cNvGraphicFramePr>
          <p:nvPr/>
        </p:nvGraphicFramePr>
        <p:xfrm>
          <a:off x="5148064" y="5085183"/>
          <a:ext cx="864096" cy="318351"/>
        </p:xfrm>
        <a:graphic>
          <a:graphicData uri="http://schemas.openxmlformats.org/presentationml/2006/ole">
            <p:oleObj spid="_x0000_s5202" name="Формула" r:id="rId25" imgW="482400" imgH="177480" progId="Equation.3">
              <p:embed/>
            </p:oleObj>
          </a:graphicData>
        </a:graphic>
      </p:graphicFrame>
      <p:graphicFrame>
        <p:nvGraphicFramePr>
          <p:cNvPr id="35" name="Объект 34"/>
          <p:cNvGraphicFramePr>
            <a:graphicFrameLocks noChangeAspect="1"/>
          </p:cNvGraphicFramePr>
          <p:nvPr/>
        </p:nvGraphicFramePr>
        <p:xfrm>
          <a:off x="6588224" y="5085184"/>
          <a:ext cx="648072" cy="324036"/>
        </p:xfrm>
        <a:graphic>
          <a:graphicData uri="http://schemas.openxmlformats.org/presentationml/2006/ole">
            <p:oleObj spid="_x0000_s5203" name="Формула" r:id="rId26" imgW="355320" imgH="177480" progId="Equation.3">
              <p:embed/>
            </p:oleObj>
          </a:graphicData>
        </a:graphic>
      </p:graphicFrame>
      <p:pic>
        <p:nvPicPr>
          <p:cNvPr id="5204" name="Picture 84" descr="C:\Users\Светлана\Desktop\моя\документы\мой сайт\школа\26443951.gif"/>
          <p:cNvPicPr>
            <a:picLocks noChangeAspect="1" noChangeArrowheads="1" noCrop="1"/>
          </p:cNvPicPr>
          <p:nvPr/>
        </p:nvPicPr>
        <p:blipFill>
          <a:blip r:embed="rId27" cstate="print"/>
          <a:srcRect/>
          <a:stretch>
            <a:fillRect/>
          </a:stretch>
        </p:blipFill>
        <p:spPr bwMode="auto">
          <a:xfrm>
            <a:off x="7961553" y="4437112"/>
            <a:ext cx="1182447" cy="1152128"/>
          </a:xfrm>
          <a:prstGeom prst="rect">
            <a:avLst/>
          </a:prstGeom>
          <a:noFill/>
        </p:spPr>
      </p:pic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80"/>
                            </p:stCondLst>
                            <p:childTnLst>
                              <p:par>
                                <p:cTn id="1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980"/>
                            </p:stCondLst>
                            <p:childTnLst>
                              <p:par>
                                <p:cTn id="15" presetID="54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3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2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7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6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0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0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ru-RU" b="1" dirty="0" smtClean="0"/>
              <a:t>Пример 1.</a:t>
            </a:r>
            <a:r>
              <a:rPr lang="ru-RU" dirty="0" smtClean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>Решите </a:t>
            </a:r>
            <a:r>
              <a:rPr lang="ru-RU" dirty="0" smtClean="0"/>
              <a:t>уравнение </a:t>
            </a:r>
            <a:r>
              <a:rPr lang="ru-RU" i="1" dirty="0" err="1" smtClean="0"/>
              <a:t>x</a:t>
            </a:r>
            <a:r>
              <a:rPr lang="ru-RU" dirty="0" smtClean="0"/>
              <a:t> = 5.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/>
              <a:t>Решение.</a:t>
            </a:r>
            <a:r>
              <a:rPr lang="ru-RU" dirty="0" smtClean="0"/>
              <a:t> </a:t>
            </a:r>
            <a:endParaRPr lang="en-US" dirty="0" smtClean="0"/>
          </a:p>
          <a:p>
            <a:pPr>
              <a:buNone/>
            </a:pPr>
            <a:r>
              <a:rPr lang="ru-RU" dirty="0" smtClean="0"/>
              <a:t>Корнем </a:t>
            </a:r>
            <a:r>
              <a:rPr lang="ru-RU" dirty="0" smtClean="0"/>
              <a:t>этого уравнения является число 5, поскольку при подстановке вместо </a:t>
            </a:r>
            <a:r>
              <a:rPr lang="ru-RU" dirty="0" err="1" smtClean="0"/>
              <a:t>x</a:t>
            </a:r>
            <a:r>
              <a:rPr lang="ru-RU" dirty="0" smtClean="0"/>
              <a:t> этого числа получается верное числовое равенство. </a:t>
            </a:r>
            <a:endParaRPr lang="en-US" dirty="0" smtClean="0"/>
          </a:p>
          <a:p>
            <a:pPr>
              <a:buNone/>
            </a:pPr>
            <a:r>
              <a:rPr lang="ru-RU" b="1" dirty="0" smtClean="0"/>
              <a:t>Ответ</a:t>
            </a:r>
            <a:r>
              <a:rPr lang="ru-RU" b="1" dirty="0" smtClean="0"/>
              <a:t>.</a:t>
            </a:r>
            <a:r>
              <a:rPr lang="ru-RU" dirty="0" smtClean="0"/>
              <a:t> 5.</a:t>
            </a:r>
          </a:p>
          <a:p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2E205-8E01-4689-9B54-BF3B3C170368}" type="datetime1">
              <a:rPr lang="ru-RU" smtClean="0"/>
              <a:pPr/>
              <a:t>27.10.2011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Абрамкина Светлана Александровна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B0766-060D-4D08-9B78-5BA1E7601BC6}" type="slidenum">
              <a:rPr lang="ru-RU" smtClean="0"/>
              <a:pPr/>
              <a:t>7</a:t>
            </a:fld>
            <a:endParaRPr lang="ru-RU"/>
          </a:p>
        </p:txBody>
      </p:sp>
      <p:pic>
        <p:nvPicPr>
          <p:cNvPr id="27650" name="Picture 2" descr="C:\Users\Светлана\Desktop\моя\документы\мой сайт\школа\95889810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5976" y="4581128"/>
            <a:ext cx="1152128" cy="1386154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6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6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8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9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800"/>
                            </p:stCondLst>
                            <p:childTnLst>
                              <p:par>
                                <p:cTn id="11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160"/>
                            </p:stCondLst>
                            <p:childTnLst>
                              <p:par>
                                <p:cTn id="17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560"/>
                            </p:stCondLst>
                            <p:childTnLst>
                              <p:par>
                                <p:cTn id="23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ru-RU" b="1" dirty="0" smtClean="0"/>
              <a:t>Пример 2.</a:t>
            </a:r>
            <a:r>
              <a:rPr lang="ru-RU" dirty="0" smtClean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>Решите </a:t>
            </a:r>
            <a:r>
              <a:rPr lang="ru-RU" dirty="0" smtClean="0"/>
              <a:t>уравнение 0</a:t>
            </a:r>
            <a:r>
              <a:rPr lang="ru-RU" i="1" dirty="0" smtClean="0"/>
              <a:t>x</a:t>
            </a:r>
            <a:r>
              <a:rPr lang="ru-RU" dirty="0" smtClean="0"/>
              <a:t>+1=0 .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2E205-8E01-4689-9B54-BF3B3C170368}" type="datetime1">
              <a:rPr lang="ru-RU" smtClean="0"/>
              <a:pPr/>
              <a:t>27.10.2011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Абрамкина Светлана Александровна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B0766-060D-4D08-9B78-5BA1E7601BC6}" type="slidenum">
              <a:rPr lang="ru-RU" smtClean="0"/>
              <a:pPr/>
              <a:t>8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/>
              <a:t>Решение. </a:t>
            </a:r>
            <a:endParaRPr lang="en-US" b="1" dirty="0" smtClean="0"/>
          </a:p>
          <a:p>
            <a:pPr>
              <a:buNone/>
            </a:pPr>
            <a:r>
              <a:rPr lang="ru-RU" dirty="0" smtClean="0"/>
              <a:t>Имеем</a:t>
            </a:r>
            <a:r>
              <a:rPr lang="ru-RU" dirty="0" smtClean="0"/>
              <a:t>: 0</a:t>
            </a:r>
            <a:r>
              <a:rPr lang="ru-RU" i="1" dirty="0" smtClean="0"/>
              <a:t>x</a:t>
            </a:r>
            <a:r>
              <a:rPr lang="ru-RU" dirty="0" smtClean="0"/>
              <a:t>+1=0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               </a:t>
            </a:r>
            <a:r>
              <a:rPr lang="ru-RU" dirty="0" smtClean="0"/>
              <a:t>1=0</a:t>
            </a:r>
            <a:r>
              <a:rPr lang="ru-RU" dirty="0" smtClean="0"/>
              <a:t> . </a:t>
            </a:r>
            <a:endParaRPr lang="en-US" dirty="0" smtClean="0"/>
          </a:p>
          <a:p>
            <a:pPr>
              <a:buNone/>
            </a:pPr>
            <a:r>
              <a:rPr lang="ru-RU" sz="2800" dirty="0" smtClean="0"/>
              <a:t>Это </a:t>
            </a:r>
            <a:r>
              <a:rPr lang="ru-RU" sz="2800" dirty="0" smtClean="0"/>
              <a:t>уравнение не имеет решений, поскольку ни при каких значениях переменной (которая, очевидно, явно не входит в уравнение) равенство 1 = 0 не имеет место. </a:t>
            </a:r>
            <a:endParaRPr lang="en-US" sz="2800" dirty="0" smtClean="0"/>
          </a:p>
          <a:p>
            <a:pPr>
              <a:buNone/>
            </a:pPr>
            <a:r>
              <a:rPr lang="ru-RU" b="1" dirty="0" smtClean="0"/>
              <a:t>Ответ</a:t>
            </a:r>
            <a:r>
              <a:rPr lang="ru-RU" b="1" dirty="0" smtClean="0"/>
              <a:t>.</a:t>
            </a:r>
            <a:r>
              <a:rPr lang="ru-RU" dirty="0" smtClean="0"/>
              <a:t> Нет решений.</a:t>
            </a:r>
          </a:p>
          <a:p>
            <a:endParaRPr lang="ru-RU" dirty="0"/>
          </a:p>
        </p:txBody>
      </p:sp>
      <p:pic>
        <p:nvPicPr>
          <p:cNvPr id="24580" name="Picture 4" descr="C:\Users\Светлана\Desktop\моя\документы\мой сайт\школа\95889810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52120" y="5301208"/>
            <a:ext cx="1008112" cy="1253233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autoRev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284066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autoRev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284066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autoRev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900"/>
                            </p:stCondLst>
                            <p:childTnLst>
                              <p:par>
                                <p:cTn id="10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260"/>
                            </p:stCondLst>
                            <p:childTnLst>
                              <p:par>
                                <p:cTn id="16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" dur="8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8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8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780"/>
                            </p:stCondLst>
                            <p:childTnLst>
                              <p:par>
                                <p:cTn id="22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980"/>
                            </p:stCondLst>
                            <p:childTnLst>
                              <p:par>
                                <p:cTn id="28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0" dur="8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1" dur="8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8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260"/>
                            </p:stCondLst>
                            <p:childTnLst>
                              <p:par>
                                <p:cTn id="34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ru-RU" b="1" dirty="0" smtClean="0"/>
              <a:t>Пример 3. 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ru-RU" dirty="0" smtClean="0"/>
              <a:t>Решите </a:t>
            </a:r>
            <a:r>
              <a:rPr lang="ru-RU" dirty="0" smtClean="0"/>
              <a:t>уравнение </a:t>
            </a:r>
            <a:r>
              <a:rPr lang="ru-RU" dirty="0" smtClean="0"/>
              <a:t>0</a:t>
            </a:r>
            <a:r>
              <a:rPr lang="ru-RU" i="1" dirty="0" smtClean="0"/>
              <a:t>x</a:t>
            </a:r>
            <a:r>
              <a:rPr lang="ru-RU" dirty="0" smtClean="0"/>
              <a:t>+1=1</a:t>
            </a:r>
            <a:r>
              <a:rPr lang="ru-RU" dirty="0" smtClean="0"/>
              <a:t>.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/>
              <a:t>Решение.</a:t>
            </a:r>
            <a:r>
              <a:rPr lang="ru-RU" dirty="0" smtClean="0"/>
              <a:t> </a:t>
            </a:r>
            <a:endParaRPr lang="en-US" dirty="0" smtClean="0"/>
          </a:p>
          <a:p>
            <a:pPr>
              <a:buNone/>
            </a:pPr>
            <a:r>
              <a:rPr lang="ru-RU" dirty="0" smtClean="0"/>
              <a:t>Имеем</a:t>
            </a:r>
            <a:r>
              <a:rPr lang="ru-RU" dirty="0" smtClean="0"/>
              <a:t> </a:t>
            </a:r>
            <a:r>
              <a:rPr lang="ru-RU" dirty="0" smtClean="0"/>
              <a:t>0</a:t>
            </a:r>
            <a:r>
              <a:rPr lang="ru-RU" i="1" dirty="0" smtClean="0"/>
              <a:t>x</a:t>
            </a:r>
            <a:r>
              <a:rPr lang="ru-RU" dirty="0" smtClean="0"/>
              <a:t>+1=1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              </a:t>
            </a:r>
            <a:r>
              <a:rPr lang="ru-RU" dirty="0" smtClean="0"/>
              <a:t>1=1. </a:t>
            </a:r>
            <a:endParaRPr lang="en-US" dirty="0" smtClean="0"/>
          </a:p>
          <a:p>
            <a:pPr>
              <a:buNone/>
            </a:pPr>
            <a:r>
              <a:rPr lang="ru-RU" sz="2800" dirty="0" smtClean="0"/>
              <a:t>Решением </a:t>
            </a:r>
            <a:r>
              <a:rPr lang="ru-RU" sz="2800" dirty="0" smtClean="0"/>
              <a:t>этого уравнения является любое действительное число. В самом деле, при любом значении переменной равенство 1 = 1 является верным.</a:t>
            </a:r>
            <a:r>
              <a:rPr lang="ru-RU" dirty="0" smtClean="0"/>
              <a:t> </a:t>
            </a:r>
            <a:endParaRPr lang="en-US" dirty="0" smtClean="0"/>
          </a:p>
          <a:p>
            <a:pPr>
              <a:buNone/>
            </a:pPr>
            <a:r>
              <a:rPr lang="ru-RU" b="1" dirty="0" smtClean="0"/>
              <a:t>Ответ</a:t>
            </a:r>
            <a:r>
              <a:rPr lang="ru-RU" b="1" dirty="0" smtClean="0"/>
              <a:t>.</a:t>
            </a:r>
            <a:r>
              <a:rPr lang="ru-RU" dirty="0" smtClean="0"/>
              <a:t> </a:t>
            </a:r>
            <a:r>
              <a:rPr lang="ru-RU" dirty="0" err="1" smtClean="0"/>
              <a:t>x</a:t>
            </a:r>
            <a:r>
              <a:rPr lang="ru-RU" dirty="0" smtClean="0"/>
              <a:t> - любое число</a:t>
            </a:r>
          </a:p>
          <a:p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2E205-8E01-4689-9B54-BF3B3C170368}" type="datetime1">
              <a:rPr lang="ru-RU" smtClean="0"/>
              <a:pPr/>
              <a:t>27.10.2011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Абрамкина Светлана Александровна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B0766-060D-4D08-9B78-5BA1E7601BC6}" type="slidenum">
              <a:rPr lang="ru-RU" smtClean="0"/>
              <a:pPr/>
              <a:t>9</a:t>
            </a:fld>
            <a:endParaRPr lang="ru-RU" dirty="0"/>
          </a:p>
        </p:txBody>
      </p:sp>
      <p:pic>
        <p:nvPicPr>
          <p:cNvPr id="26625" name="Picture 1" descr="C:\Users\Светлана\Desktop\моя\документы\мой сайт\школа\95889810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152" y="5157192"/>
            <a:ext cx="1152128" cy="1386154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860"/>
                            </p:stCondLst>
                            <p:childTnLst>
                              <p:par>
                                <p:cTn id="15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340"/>
                            </p:stCondLst>
                            <p:childTnLst>
                              <p:par>
                                <p:cTn id="21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3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4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40"/>
                            </p:stCondLst>
                            <p:childTnLst>
                              <p:par>
                                <p:cTn id="27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6340"/>
                            </p:stCondLst>
                            <p:childTnLst>
                              <p:par>
                                <p:cTn id="33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шаблон през по мат">
  <a:themeElements>
    <a:clrScheme name="Тема Office 2">
      <a:dk1>
        <a:srgbClr val="000000"/>
      </a:dk1>
      <a:lt1>
        <a:srgbClr val="FFFFEE"/>
      </a:lt1>
      <a:dk2>
        <a:srgbClr val="000000"/>
      </a:dk2>
      <a:lt2>
        <a:srgbClr val="C3B59F"/>
      </a:lt2>
      <a:accent1>
        <a:srgbClr val="9CB3D8"/>
      </a:accent1>
      <a:accent2>
        <a:srgbClr val="F8F8F8"/>
      </a:accent2>
      <a:accent3>
        <a:srgbClr val="FFFFF5"/>
      </a:accent3>
      <a:accent4>
        <a:srgbClr val="000000"/>
      </a:accent4>
      <a:accent5>
        <a:srgbClr val="CBD6E9"/>
      </a:accent5>
      <a:accent6>
        <a:srgbClr val="E1E1E1"/>
      </a:accent6>
      <a:hlink>
        <a:srgbClr val="A9A460"/>
      </a:hlink>
      <a:folHlink>
        <a:srgbClr val="E4E1D7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ма Office 1">
        <a:dk1>
          <a:srgbClr val="7F796F"/>
        </a:dk1>
        <a:lt1>
          <a:srgbClr val="FFFFFF"/>
        </a:lt1>
        <a:dk2>
          <a:srgbClr val="BDBB92"/>
        </a:dk2>
        <a:lt2>
          <a:srgbClr val="FFFFCC"/>
        </a:lt2>
        <a:accent1>
          <a:srgbClr val="8B91B9"/>
        </a:accent1>
        <a:accent2>
          <a:srgbClr val="D5D9B7"/>
        </a:accent2>
        <a:accent3>
          <a:srgbClr val="DBDAC7"/>
        </a:accent3>
        <a:accent4>
          <a:srgbClr val="DADADA"/>
        </a:accent4>
        <a:accent5>
          <a:srgbClr val="C4C7D9"/>
        </a:accent5>
        <a:accent6>
          <a:srgbClr val="C1C4A6"/>
        </a:accent6>
        <a:hlink>
          <a:srgbClr val="B46875"/>
        </a:hlink>
        <a:folHlink>
          <a:srgbClr val="C2BAA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EE"/>
        </a:lt1>
        <a:dk2>
          <a:srgbClr val="000000"/>
        </a:dk2>
        <a:lt2>
          <a:srgbClr val="C3B59F"/>
        </a:lt2>
        <a:accent1>
          <a:srgbClr val="9CB3D8"/>
        </a:accent1>
        <a:accent2>
          <a:srgbClr val="F8F8F8"/>
        </a:accent2>
        <a:accent3>
          <a:srgbClr val="FFFFF5"/>
        </a:accent3>
        <a:accent4>
          <a:srgbClr val="000000"/>
        </a:accent4>
        <a:accent5>
          <a:srgbClr val="CBD6E9"/>
        </a:accent5>
        <a:accent6>
          <a:srgbClr val="E1E1E1"/>
        </a:accent6>
        <a:hlink>
          <a:srgbClr val="A9A460"/>
        </a:hlink>
        <a:folHlink>
          <a:srgbClr val="E4E1D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BCBCB"/>
        </a:accent1>
        <a:accent2>
          <a:srgbClr val="96969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878787"/>
        </a:accent6>
        <a:hlink>
          <a:srgbClr val="5F5F5F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LongProperties xmlns="http://schemas.microsoft.com/office/2006/metadata/longProperties"/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OOFile" ma:contentTypeID="0x0101006025706CF4CD034688BEBAE97A2E701D0202001F9DE411C1B38343BE78B0080F632418" ma:contentTypeVersion="8" ma:contentTypeDescription="Create a new document." ma:contentTypeScope="" ma:versionID="18c3e16163b8411fd95531ed1d0b143a">
  <xsd:schema xmlns:xsd="http://www.w3.org/2001/XMLSchema" xmlns:xs="http://www.w3.org/2001/XMLSchema" xmlns:p="http://schemas.microsoft.com/office/2006/metadata/properties" xmlns:ns2="145c5697-5eb5-440b-b2f1-a8273fb59250" targetNamespace="http://schemas.microsoft.com/office/2006/metadata/properties" ma:root="true" ma:fieldsID="5c2db6c5baa0ac3fc502334ce7d6a781" ns2:_="">
    <xsd:import namespace="145c5697-5eb5-440b-b2f1-a8273fb59250"/>
    <xsd:element name="properties">
      <xsd:complexType>
        <xsd:sequence>
          <xsd:element name="documentManagement">
            <xsd:complexType>
              <xsd:all>
                <xsd:element ref="ns2:AssetId" minOccurs="0"/>
                <xsd:element ref="ns2:AuthoringAssetId" minOccurs="0"/>
                <xsd:element ref="ns2:AssetType" minOccurs="0"/>
                <xsd:element ref="ns2:Markets" minOccurs="0"/>
                <xsd:element ref="ns2:NumericAssetId" minOccurs="0"/>
                <xsd:element ref="ns2:AppVe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5c5697-5eb5-440b-b2f1-a8273fb59250" elementFormDefault="qualified">
    <xsd:import namespace="http://schemas.microsoft.com/office/2006/documentManagement/types"/>
    <xsd:import namespace="http://schemas.microsoft.com/office/infopath/2007/PartnerControls"/>
    <xsd:element name="AssetId" ma:index="8" nillable="true" ma:displayName="AssetId" ma:indexed="true" ma:internalName="AssetId" ma:readOnly="false">
      <xsd:simpleType>
        <xsd:restriction base="dms:Text"/>
      </xsd:simpleType>
    </xsd:element>
    <xsd:element name="AuthoringAssetId" ma:index="9" nillable="true" ma:displayName="AuthoringAssetId" ma:indexed="true" ma:internalName="AuthoringAssetId" ma:readOnly="false">
      <xsd:simpleType>
        <xsd:restriction base="dms:Text"/>
      </xsd:simpleType>
    </xsd:element>
    <xsd:element name="AssetType" ma:index="10" nillable="true" ma:displayName="AssetType" ma:internalName="AssetType" ma:readOnly="false">
      <xsd:simpleType>
        <xsd:restriction base="dms:Text"/>
      </xsd:simpleType>
    </xsd:element>
    <xsd:element name="Markets" ma:index="11" nillable="true" ma:displayName="Markets" ma:internalName="Markets" ma:readOnly="false">
      <xsd:simpleType>
        <xsd:restriction base="dms:Text"/>
      </xsd:simpleType>
    </xsd:element>
    <xsd:element name="NumericAssetId" ma:index="12" nillable="true" ma:displayName="NumericAssetId" ma:indexed="true" ma:internalName="NumericAssetId" ma:readOnly="false">
      <xsd:simpleType>
        <xsd:restriction base="dms:Unknown"/>
      </xsd:simpleType>
    </xsd:element>
    <xsd:element name="AppVer" ma:index="13" nillable="true" ma:displayName="AppVer" ma:internalName="AppVer" ma:readOnly="fals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>
  <documentManagement>
    <NumericAssetId xmlns="145c5697-5eb5-440b-b2f1-a8273fb59250" xsi:nil="true"/>
    <AssetType xmlns="145c5697-5eb5-440b-b2f1-a8273fb59250">TP</AssetType>
    <Markets xmlns="145c5697-5eb5-440b-b2f1-a8273fb59250" xsi:nil="true"/>
    <AppVer xmlns="145c5697-5eb5-440b-b2f1-a8273fb59250" xsi:nil="true"/>
    <AuthoringAssetId xmlns="145c5697-5eb5-440b-b2f1-a8273fb59250">TP001069050</AuthoringAssetId>
    <AssetId xmlns="145c5697-5eb5-440b-b2f1-a8273fb59250">TS001069050</AssetId>
  </documentManagement>
</p:properties>
</file>

<file path=customXml/itemProps1.xml><?xml version="1.0" encoding="utf-8"?>
<ds:datastoreItem xmlns:ds="http://schemas.openxmlformats.org/officeDocument/2006/customXml" ds:itemID="{4E7FC1F7-E976-4B59-9DF8-B2629746A169}">
  <ds:schemaRefs>
    <ds:schemaRef ds:uri="http://schemas.microsoft.com/office/2006/metadata/longProperties"/>
  </ds:schemaRefs>
</ds:datastoreItem>
</file>

<file path=customXml/itemProps2.xml><?xml version="1.0" encoding="utf-8"?>
<ds:datastoreItem xmlns:ds="http://schemas.openxmlformats.org/officeDocument/2006/customXml" ds:itemID="{24B05BF0-1EFA-43E7-9DD0-92C860F20F4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45c5697-5eb5-440b-b2f1-a8273fb5925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3.xml><?xml version="1.0" encoding="utf-8"?>
<ds:datastoreItem xmlns:ds="http://schemas.openxmlformats.org/officeDocument/2006/customXml" ds:itemID="{8E43F202-4360-474A-B4FB-573DEBAF245B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4B280100-668E-471C-8674-3260C5EB6E51}">
  <ds:schemaRefs>
    <ds:schemaRef ds:uri="http://schemas.microsoft.com/office/2006/metadata/properties"/>
    <ds:schemaRef ds:uri="145c5697-5eb5-440b-b2f1-a8273fb59250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шаблон през по мат</Template>
  <TotalTime>170</TotalTime>
  <Words>380</Words>
  <Application>Microsoft Office PowerPoint</Application>
  <PresentationFormat>Экран (4:3)</PresentationFormat>
  <Paragraphs>147</Paragraphs>
  <Slides>11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3" baseType="lpstr">
      <vt:lpstr>шаблон през по мат</vt:lpstr>
      <vt:lpstr>Microsoft Equation 3.0</vt:lpstr>
      <vt:lpstr>Тема урока:</vt:lpstr>
      <vt:lpstr>Цель:  сформировать понятие о линейном уравнении, выработать навыки его решения. </vt:lpstr>
      <vt:lpstr>Проверка домашнего задания</vt:lpstr>
      <vt:lpstr>Слайд 4</vt:lpstr>
      <vt:lpstr>Слайд 5</vt:lpstr>
      <vt:lpstr>Устный счет. </vt:lpstr>
      <vt:lpstr>Пример 1.  Решите уравнение x = 5. </vt:lpstr>
      <vt:lpstr>Пример 2.  Решите уравнение 0x+1=0 . </vt:lpstr>
      <vt:lpstr>Пример 3.  Решите уравнение 0x+1=1. </vt:lpstr>
      <vt:lpstr>Самостоятельная работа</vt:lpstr>
      <vt:lpstr>Домашнее задание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урока:</dc:title>
  <dc:creator>Саня</dc:creator>
  <cp:lastModifiedBy>Светлана</cp:lastModifiedBy>
  <cp:revision>23</cp:revision>
  <dcterms:created xsi:type="dcterms:W3CDTF">2011-09-20T20:09:34Z</dcterms:created>
  <dcterms:modified xsi:type="dcterms:W3CDTF">2011-10-26T20:07:57Z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  <property fmtid="{D5CDD505-2E9C-101B-9397-08002B2CF9AE}" pid="3" name="LCID">
    <vt:lpwstr>1049</vt:lpwstr>
  </property>
  <property fmtid="{D5CDD505-2E9C-101B-9397-08002B2CF9AE}" pid="4" name="DirectSourceMarket">
    <vt:lpwstr>english</vt:lpwstr>
  </property>
  <property fmtid="{D5CDD505-2E9C-101B-9397-08002B2CF9AE}" pid="5" name="OriginalSourceMarket">
    <vt:lpwstr>english</vt:lpwstr>
  </property>
  <property fmtid="{D5CDD505-2E9C-101B-9397-08002B2CF9AE}" pid="6" name="Markets">
    <vt:lpwstr/>
  </property>
  <property fmtid="{D5CDD505-2E9C-101B-9397-08002B2CF9AE}" pid="7" name="AssetType">
    <vt:lpwstr>TP</vt:lpwstr>
  </property>
  <property fmtid="{D5CDD505-2E9C-101B-9397-08002B2CF9AE}" pid="8" name="PrimaryImageGen">
    <vt:lpwstr>1</vt:lpwstr>
  </property>
  <property fmtid="{D5CDD505-2E9C-101B-9397-08002B2CF9AE}" pid="9" name="UANotes">
    <vt:lpwstr>LEGACY PPTDT. 421488L. June 2003 retrofit. SEO Pilot 2008</vt:lpwstr>
  </property>
  <property fmtid="{D5CDD505-2E9C-101B-9397-08002B2CF9AE}" pid="10" name="ContentTypeId">
    <vt:lpwstr>0x0101006025706CF4CD034688BEBAE97A2E701D0202001F9DE411C1B38343BE78B0080F632418</vt:lpwstr>
  </property>
  <property fmtid="{D5CDD505-2E9C-101B-9397-08002B2CF9AE}" pid="11" name="display_urn:schemas-microsoft-com:office:office#APAuthor">
    <vt:lpwstr>REDMOND\cynvey</vt:lpwstr>
  </property>
  <property fmtid="{D5CDD505-2E9C-101B-9397-08002B2CF9AE}" pid="12" name="APAuthor">
    <vt:lpwstr>241</vt:lpwstr>
  </property>
  <property fmtid="{D5CDD505-2E9C-101B-9397-08002B2CF9AE}" pid="13" name="CHMName">
    <vt:lpwstr/>
  </property>
  <property fmtid="{D5CDD505-2E9C-101B-9397-08002B2CF9AE}" pid="14" name="IsDeleted">
    <vt:lpwstr>0</vt:lpwstr>
  </property>
  <property fmtid="{D5CDD505-2E9C-101B-9397-08002B2CF9AE}" pid="15" name="Milestone">
    <vt:lpwstr>Continuous</vt:lpwstr>
  </property>
  <property fmtid="{D5CDD505-2E9C-101B-9397-08002B2CF9AE}" pid="16" name="ParentAssetId">
    <vt:lpwstr/>
  </property>
  <property fmtid="{D5CDD505-2E9C-101B-9397-08002B2CF9AE}" pid="17" name="ShowIn">
    <vt:lpwstr>Show everywhere</vt:lpwstr>
  </property>
  <property fmtid="{D5CDD505-2E9C-101B-9397-08002B2CF9AE}" pid="18" name="AssetId">
    <vt:lpwstr>TS001069050</vt:lpwstr>
  </property>
  <property fmtid="{D5CDD505-2E9C-101B-9397-08002B2CF9AE}" pid="19" name="IsSearchable">
    <vt:lpwstr>0</vt:lpwstr>
  </property>
  <property fmtid="{D5CDD505-2E9C-101B-9397-08002B2CF9AE}" pid="20" name="EditorialStatus">
    <vt:lpwstr/>
  </property>
  <property fmtid="{D5CDD505-2E9C-101B-9397-08002B2CF9AE}" pid="21" name="NumericId">
    <vt:lpwstr>-1.00000000000000</vt:lpwstr>
  </property>
  <property fmtid="{D5CDD505-2E9C-101B-9397-08002B2CF9AE}" pid="22" name="PublishTargets">
    <vt:lpwstr>OfficeOnline</vt:lpwstr>
  </property>
  <property fmtid="{D5CDD505-2E9C-101B-9397-08002B2CF9AE}" pid="23" name="display_urn:schemas-microsoft-com:office:office#APEditor">
    <vt:lpwstr>REDMOND\v-luannv</vt:lpwstr>
  </property>
  <property fmtid="{D5CDD505-2E9C-101B-9397-08002B2CF9AE}" pid="24" name="APEditor">
    <vt:lpwstr>103</vt:lpwstr>
  </property>
  <property fmtid="{D5CDD505-2E9C-101B-9397-08002B2CF9AE}" pid="25" name="SourceTitle">
    <vt:lpwstr>Math design template</vt:lpwstr>
  </property>
  <property fmtid="{D5CDD505-2E9C-101B-9397-08002B2CF9AE}" pid="26" name="UACurrentWords">
    <vt:lpwstr>0</vt:lpwstr>
  </property>
  <property fmtid="{D5CDD505-2E9C-101B-9397-08002B2CF9AE}" pid="27" name="UALocRecommendation">
    <vt:lpwstr>Localize</vt:lpwstr>
  </property>
  <property fmtid="{D5CDD505-2E9C-101B-9397-08002B2CF9AE}" pid="28" name="UALocComments">
    <vt:lpwstr/>
  </property>
  <property fmtid="{D5CDD505-2E9C-101B-9397-08002B2CF9AE}" pid="29" name="Applications">
    <vt:lpwstr>172;#Office 2000;#-1;#TBD;#-1;#TBD;#-1;#TBD;#-1;#TBD;#-1;#TBD;#-1;#TBD</vt:lpwstr>
  </property>
  <property fmtid="{D5CDD505-2E9C-101B-9397-08002B2CF9AE}" pid="30" name="APTrustLevel">
    <vt:lpwstr>1.00000000000000</vt:lpwstr>
  </property>
  <property fmtid="{D5CDD505-2E9C-101B-9397-08002B2CF9AE}" pid="31" name="TrustLevel">
    <vt:lpwstr>Microsoft Managed Content</vt:lpwstr>
  </property>
  <property fmtid="{D5CDD505-2E9C-101B-9397-08002B2CF9AE}" pid="32" name="TPFriendlyName">
    <vt:lpwstr>Math design template</vt:lpwstr>
  </property>
  <property fmtid="{D5CDD505-2E9C-101B-9397-08002B2CF9AE}" pid="33" name="Provider">
    <vt:lpwstr>EY006220130</vt:lpwstr>
  </property>
  <property fmtid="{D5CDD505-2E9C-101B-9397-08002B2CF9AE}" pid="34" name="TPApplication">
    <vt:lpwstr>PowerPoint</vt:lpwstr>
  </property>
  <property fmtid="{D5CDD505-2E9C-101B-9397-08002B2CF9AE}" pid="35" name="TPInstallLocation">
    <vt:lpwstr>{My Templates}</vt:lpwstr>
  </property>
  <property fmtid="{D5CDD505-2E9C-101B-9397-08002B2CF9AE}" pid="36" name="TPClientViewer">
    <vt:lpwstr>Microsoft Office PowerPoint</vt:lpwstr>
  </property>
  <property fmtid="{D5CDD505-2E9C-101B-9397-08002B2CF9AE}" pid="37" name="TPAppVersion">
    <vt:lpwstr>11</vt:lpwstr>
  </property>
  <property fmtid="{D5CDD505-2E9C-101B-9397-08002B2CF9AE}" pid="38" name="TPCommandLine">
    <vt:lpwstr>{PP} /n {FilePath}</vt:lpwstr>
  </property>
  <property fmtid="{D5CDD505-2E9C-101B-9397-08002B2CF9AE}" pid="39" name="TPComponent">
    <vt:lpwstr>PPTFiles</vt:lpwstr>
  </property>
  <property fmtid="{D5CDD505-2E9C-101B-9397-08002B2CF9AE}" pid="40" name="TPNamespace">
    <vt:lpwstr>POWERPNT</vt:lpwstr>
  </property>
  <property fmtid="{D5CDD505-2E9C-101B-9397-08002B2CF9AE}" pid="41" name="Content Type">
    <vt:lpwstr>OOFile</vt:lpwstr>
  </property>
  <property fmtid="{D5CDD505-2E9C-101B-9397-08002B2CF9AE}" pid="42" name="AuthoringAssetId">
    <vt:lpwstr>TP001069050</vt:lpwstr>
  </property>
  <property fmtid="{D5CDD505-2E9C-101B-9397-08002B2CF9AE}" pid="43" name="NumericAssetId">
    <vt:lpwstr/>
  </property>
  <property fmtid="{D5CDD505-2E9C-101B-9397-08002B2CF9AE}" pid="44" name="AppVer">
    <vt:lpwstr/>
  </property>
</Properties>
</file>