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sldIdLst>
    <p:sldId id="264" r:id="rId2"/>
    <p:sldId id="265" r:id="rId3"/>
    <p:sldId id="258" r:id="rId4"/>
    <p:sldId id="259" r:id="rId5"/>
    <p:sldId id="270" r:id="rId6"/>
    <p:sldId id="260" r:id="rId7"/>
    <p:sldId id="267" r:id="rId8"/>
    <p:sldId id="261" r:id="rId9"/>
    <p:sldId id="271" r:id="rId10"/>
    <p:sldId id="262" r:id="rId11"/>
    <p:sldId id="272" r:id="rId12"/>
    <p:sldId id="263" r:id="rId13"/>
    <p:sldId id="273" r:id="rId14"/>
    <p:sldId id="274" r:id="rId15"/>
    <p:sldId id="278" r:id="rId16"/>
    <p:sldId id="276" r:id="rId17"/>
    <p:sldId id="281" r:id="rId18"/>
    <p:sldId id="283" r:id="rId19"/>
    <p:sldId id="284" r:id="rId20"/>
    <p:sldId id="301" r:id="rId21"/>
    <p:sldId id="302" r:id="rId22"/>
    <p:sldId id="277" r:id="rId23"/>
    <p:sldId id="282" r:id="rId24"/>
    <p:sldId id="285" r:id="rId25"/>
    <p:sldId id="298" r:id="rId26"/>
    <p:sldId id="299" r:id="rId27"/>
    <p:sldId id="303" r:id="rId28"/>
    <p:sldId id="304" r:id="rId29"/>
    <p:sldId id="292" r:id="rId30"/>
    <p:sldId id="296" r:id="rId31"/>
    <p:sldId id="297" r:id="rId32"/>
    <p:sldId id="300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4014" autoAdjust="0"/>
  </p:normalViewPr>
  <p:slideViewPr>
    <p:cSldViewPr>
      <p:cViewPr varScale="1">
        <p:scale>
          <a:sx n="61" d="100"/>
          <a:sy n="61" d="100"/>
        </p:scale>
        <p:origin x="-16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7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439BDA1-FB42-429F-AE06-68E8BC9AF11C}" type="datetimeFigureOut">
              <a:rPr lang="ru-RU"/>
              <a:pPr>
                <a:defRPr/>
              </a:pPr>
              <a:t>11.12.2011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842F2E-2961-4C15-BE78-619F67ED3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847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1A72B384-0F20-43EB-9729-2C7FF4B6D46A}" type="slidenum">
              <a:rPr lang="ru-RU" smtClean="0"/>
              <a:pPr eaLnBrk="1" hangingPunct="1"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7E16FACB-28AD-4949-B551-B3D64705B78D}" type="slidenum">
              <a:rPr lang="ru-RU" smtClean="0"/>
              <a:pPr eaLnBrk="1" hangingPunct="1"/>
              <a:t>30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7AA8426-BDDE-4547-8EB1-C57134EEE8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38993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1BD2F-40C3-43BA-BF7A-1B439A3A8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449939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33779-7F1D-4C15-B43F-4E9A10BBB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061863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48F11-B6CB-40C4-B60E-BB8AF4FE05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082053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2EDA1-D4C1-4DE1-870F-3689E49C69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48206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5A20B-F3A5-419F-9DF9-BD4155C1A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399020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8CBAE-71B0-4910-90B4-AC735D245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437369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E4254-511A-4A93-A534-0DB43ACDF9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931912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D469B-37C8-4B7E-AC26-928393E556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758177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9AA08-AC48-42C0-9DD8-3C360543E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298454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11558-788A-4F67-AE03-024A079346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327964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B743DBB-6634-46DD-AF5D-9436B8C0E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11 класс</a:t>
            </a:r>
            <a:br>
              <a:rPr lang="ru-RU" b="1" smtClean="0"/>
            </a:br>
            <a:r>
              <a:rPr lang="ru-RU" b="1" smtClean="0">
                <a:latin typeface="Verdana" pitchFamily="34" charset="0"/>
              </a:rPr>
              <a:t>Словосочетание</a:t>
            </a:r>
            <a:r>
              <a:rPr lang="ru-RU" sz="3200" smtClean="0"/>
              <a:t> </a:t>
            </a:r>
            <a:endParaRPr lang="ru-RU" smtClean="0"/>
          </a:p>
        </p:txBody>
      </p:sp>
      <p:sp>
        <p:nvSpPr>
          <p:cNvPr id="307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rgbClr val="FFFF00"/>
              </a:buClr>
            </a:pPr>
            <a:r>
              <a:rPr lang="ru-RU" b="1" smtClean="0">
                <a:latin typeface="Bookman Old Style" pitchFamily="18" charset="0"/>
              </a:rPr>
              <a:t>Способы связи слов в словосочетании </a:t>
            </a:r>
            <a:endParaRPr lang="en-US" b="1" smtClean="0">
              <a:latin typeface="Bookman Old Style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FF00"/>
              </a:buClr>
            </a:pPr>
            <a:r>
              <a:rPr lang="ru-RU" b="1" smtClean="0">
                <a:latin typeface="Bookman Old Style" pitchFamily="18" charset="0"/>
              </a:rPr>
              <a:t>Виды</a:t>
            </a:r>
            <a:r>
              <a:rPr lang="en-US" b="1" smtClean="0">
                <a:latin typeface="Bookman Old Style" pitchFamily="18" charset="0"/>
              </a:rPr>
              <a:t> </a:t>
            </a:r>
            <a:r>
              <a:rPr lang="ru-RU" b="1" smtClean="0">
                <a:latin typeface="Bookman Old Style" pitchFamily="18" charset="0"/>
              </a:rPr>
              <a:t>словосочетаний с подчинительной связью (согласование, управление, примыкание)</a:t>
            </a:r>
          </a:p>
          <a:p>
            <a:pPr eaLnBrk="1" hangingPunct="1">
              <a:lnSpc>
                <a:spcPct val="80000"/>
              </a:lnSpc>
              <a:buClr>
                <a:srgbClr val="FFFF00"/>
              </a:buClr>
            </a:pPr>
            <a:r>
              <a:rPr lang="ru-RU" b="1" smtClean="0">
                <a:latin typeface="Bookman Old Style" pitchFamily="18" charset="0"/>
              </a:rPr>
              <a:t>Наиболее распространённые ошибки, связанные с построением слососочетаний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i="1" smtClean="0">
                <a:latin typeface="Verdana" pitchFamily="34" charset="0"/>
              </a:rPr>
              <a:t>Любое ли сочетание слов является словосочетанием?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4.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а) будем работать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б) сидел молча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в) сомневаться в сказанном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г) за интересной книгой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b="1" smtClean="0">
              <a:latin typeface="Bookman Old Style" pitchFamily="18" charset="0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Verdana" pitchFamily="34" charset="0"/>
              </a:rPr>
              <a:t>Не являются словосочетанием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sz="3600" b="1" dirty="0" smtClean="0">
                <a:solidFill>
                  <a:srgbClr val="FFFF00"/>
                </a:solidFill>
                <a:latin typeface="Bookman Old Style" pitchFamily="18" charset="0"/>
              </a:rPr>
              <a:t>составные словоформы: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chemeClr val="accent3"/>
                </a:solidFill>
                <a:latin typeface="Bookman Old Style" pitchFamily="18" charset="0"/>
              </a:rPr>
              <a:t>более светлый, менее трудно, будет ходить, лучше всех, важнее всего.</a:t>
            </a:r>
            <a:endParaRPr lang="ru-RU" b="1" dirty="0" smtClean="0">
              <a:solidFill>
                <a:schemeClr val="accent3"/>
              </a:solidFill>
              <a:latin typeface="Bookman Old Style" pitchFamily="18" charset="0"/>
            </a:endParaRP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Verdana" pitchFamily="34" charset="0"/>
              </a:rPr>
              <a:t>Не являются словосочетанием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364037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defRPr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hlinkClick r:id="rId2" action="ppaction://hlinksldjump"/>
              </a:rPr>
              <a:t>Грамматическая основа - подлежащее и сказуемое</a:t>
            </a: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 eaLnBrk="1" hangingPunct="1">
              <a:buClr>
                <a:srgbClr val="FFFF00"/>
              </a:buClr>
              <a:defRPr/>
            </a:pPr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ookman Old Style" pitchFamily="18" charset="0"/>
                <a:hlinkClick r:id="rId3" action="ppaction://hlinksldjump"/>
              </a:rPr>
              <a:t>Сочетания самостоятельного слова и служебного  </a:t>
            </a:r>
            <a:endParaRPr lang="ru-RU" sz="36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Bookman Old Style" pitchFamily="18" charset="0"/>
            </a:endParaRPr>
          </a:p>
          <a:p>
            <a:pPr eaLnBrk="1" hangingPunct="1">
              <a:buClr>
                <a:srgbClr val="FFFF00"/>
              </a:buClr>
              <a:defRPr/>
            </a:pPr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ookman Old Style" pitchFamily="18" charset="0"/>
                <a:hlinkClick r:id="rId4" action="ppaction://hlinksldjump"/>
              </a:rPr>
              <a:t>Сочетания слов в составе фразеологизмов</a:t>
            </a:r>
            <a:endParaRPr lang="ru-RU" sz="36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Bookman Old Style" pitchFamily="18" charset="0"/>
            </a:endParaRPr>
          </a:p>
          <a:p>
            <a:pPr eaLnBrk="1" hangingPunct="1">
              <a:buClr>
                <a:srgbClr val="FFFF00"/>
              </a:buClr>
              <a:defRPr/>
            </a:pPr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ookman Old Style" pitchFamily="18" charset="0"/>
                <a:hlinkClick r:id="rId5" action="ppaction://hlinksldjump"/>
              </a:rPr>
              <a:t>Составные словоформы</a:t>
            </a:r>
            <a:endParaRPr lang="ru-RU" sz="36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Bookman Old Style" pitchFamily="18" charset="0"/>
            </a:endParaRPr>
          </a:p>
          <a:p>
            <a:pPr eaLnBrk="1" hangingPunct="1">
              <a:defRPr/>
            </a:pPr>
            <a:endParaRPr lang="ru-RU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50938" y="188913"/>
            <a:ext cx="7793037" cy="1487487"/>
          </a:xfrm>
        </p:spPr>
        <p:txBody>
          <a:bodyPr/>
          <a:lstStyle/>
          <a:p>
            <a:pPr algn="just" eaLnBrk="1" hangingPunct="1"/>
            <a:r>
              <a:rPr lang="ru-RU" sz="36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Способы </a:t>
            </a:r>
            <a:r>
              <a:rPr lang="ru-RU" sz="30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3000" b="1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32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подчинительной связи между словами в словосочетаниях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algn="ctr" eaLnBrk="1" hangingPunct="1">
              <a:buClr>
                <a:srgbClr val="FF0000"/>
              </a:buClr>
            </a:pPr>
            <a:r>
              <a:rPr lang="ru-RU" sz="3600" b="1" smtClean="0">
                <a:latin typeface="Bookman Old Style" pitchFamily="18" charset="0"/>
              </a:rPr>
              <a:t>Согласование</a:t>
            </a:r>
          </a:p>
          <a:p>
            <a:pPr algn="ctr" eaLnBrk="1" hangingPunct="1"/>
            <a:endParaRPr lang="ru-RU" sz="3600" b="1" smtClean="0">
              <a:latin typeface="Bookman Old Style" pitchFamily="18" charset="0"/>
            </a:endParaRPr>
          </a:p>
          <a:p>
            <a:pPr algn="ctr" eaLnBrk="1" hangingPunct="1">
              <a:buClr>
                <a:srgbClr val="FF0000"/>
              </a:buClr>
            </a:pPr>
            <a:r>
              <a:rPr lang="ru-RU" sz="3600" b="1" smtClean="0">
                <a:latin typeface="Bookman Old Style" pitchFamily="18" charset="0"/>
              </a:rPr>
              <a:t>   Управление</a:t>
            </a:r>
          </a:p>
          <a:p>
            <a:pPr algn="ctr" eaLnBrk="1" hangingPunct="1"/>
            <a:endParaRPr lang="ru-RU" sz="3600" b="1" smtClean="0">
              <a:latin typeface="Bookman Old Style" pitchFamily="18" charset="0"/>
            </a:endParaRPr>
          </a:p>
          <a:p>
            <a:pPr algn="ctr" eaLnBrk="1" hangingPunct="1">
              <a:buClr>
                <a:srgbClr val="FF0000"/>
              </a:buClr>
            </a:pPr>
            <a:r>
              <a:rPr lang="ru-RU" sz="3600" b="1" smtClean="0">
                <a:latin typeface="Bookman Old Style" pitchFamily="18" charset="0"/>
              </a:rPr>
              <a:t> Примыкание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Bookman Old Style" pitchFamily="18" charset="0"/>
              </a:rPr>
              <a:t/>
            </a:r>
            <a:br>
              <a:rPr lang="ru-RU" b="1" smtClean="0">
                <a:latin typeface="Bookman Old Style" pitchFamily="18" charset="0"/>
              </a:rPr>
            </a:br>
            <a:endParaRPr lang="ru-RU" smtClean="0"/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539750" y="981075"/>
            <a:ext cx="8415338" cy="5151438"/>
          </a:xfrm>
        </p:spPr>
        <p:txBody>
          <a:bodyPr/>
          <a:lstStyle/>
          <a:p>
            <a:pPr algn="ctr" eaLnBrk="1" hangingPunct="1">
              <a:buClr>
                <a:srgbClr val="FF0000"/>
              </a:buClr>
            </a:pPr>
            <a:r>
              <a:rPr lang="ru-RU" sz="4400" b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Согласование –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3000" b="1" smtClean="0">
                <a:latin typeface="Bookman Old Style" pitchFamily="18" charset="0"/>
              </a:rPr>
              <a:t>  </a:t>
            </a:r>
            <a:r>
              <a:rPr lang="ru-RU" sz="3000" b="1" smtClean="0">
                <a:solidFill>
                  <a:srgbClr val="FFFF00"/>
                </a:solidFill>
                <a:latin typeface="Bookman Old Style" pitchFamily="18" charset="0"/>
              </a:rPr>
              <a:t>такой способ подчинительной связи слов, при котором зависимое слово уподобляется  главному в формах рода, числа и падежа: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19194D"/>
                </a:solidFill>
                <a:latin typeface="Bookman Old Style" pitchFamily="18" charset="0"/>
              </a:rPr>
              <a:t>  </a:t>
            </a:r>
            <a:r>
              <a:rPr lang="ru-RU" b="1" i="1" smtClean="0">
                <a:solidFill>
                  <a:srgbClr val="FFFFFF"/>
                </a:solidFill>
                <a:latin typeface="Bookman Old Style" pitchFamily="18" charset="0"/>
              </a:rPr>
              <a:t>молодая березка, в кипящую воду, о нашем друге, первому снегу и т.п.</a:t>
            </a:r>
            <a:endParaRPr lang="ru-RU" b="1" smtClean="0">
              <a:solidFill>
                <a:srgbClr val="FFFFFF"/>
              </a:solidFill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b="1" smtClean="0">
                <a:solidFill>
                  <a:srgbClr val="19194D"/>
                </a:solidFill>
                <a:latin typeface="Bookman Old Style" pitchFamily="18" charset="0"/>
                <a:ea typeface="Verdana" pitchFamily="34" charset="0"/>
                <a:cs typeface="Verdana" pitchFamily="34" charset="0"/>
              </a:rPr>
              <a:t/>
            </a:r>
            <a:br>
              <a:rPr lang="ru-RU" b="1" smtClean="0">
                <a:solidFill>
                  <a:srgbClr val="19194D"/>
                </a:solidFill>
                <a:latin typeface="Bookman Old Style" pitchFamily="18" charset="0"/>
                <a:ea typeface="Verdana" pitchFamily="34" charset="0"/>
                <a:cs typeface="Verdana" pitchFamily="34" charset="0"/>
              </a:rPr>
            </a:br>
            <a:endParaRPr lang="ru-RU" smtClean="0">
              <a:solidFill>
                <a:srgbClr val="19194D"/>
              </a:solidFill>
              <a:latin typeface="Bookman Old Styl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3"/>
          <p:cNvSpPr>
            <a:spLocks noGrp="1"/>
          </p:cNvSpPr>
          <p:nvPr>
            <p:ph type="title"/>
          </p:nvPr>
        </p:nvSpPr>
        <p:spPr>
          <a:xfrm>
            <a:off x="1150938" y="692150"/>
            <a:ext cx="7793037" cy="984250"/>
          </a:xfrm>
        </p:spPr>
        <p:txBody>
          <a:bodyPr/>
          <a:lstStyle/>
          <a:p>
            <a:pPr algn="ctr" eaLnBrk="1" hangingPunct="1"/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согласование</a:t>
            </a:r>
            <a:endParaRPr lang="ru-RU" sz="5400" smtClean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39750" y="2017713"/>
            <a:ext cx="3960813" cy="2563812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b="1" u="sng" dirty="0" smtClean="0">
                <a:solidFill>
                  <a:schemeClr val="accent3"/>
                </a:solidFill>
              </a:rPr>
              <a:t>Главное слово: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b="1" dirty="0" smtClean="0">
              <a:solidFill>
                <a:schemeClr val="bg2"/>
              </a:solidFill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имя существительное.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211638" y="2017713"/>
            <a:ext cx="4743450" cy="2706687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b="1" u="sng" dirty="0" smtClean="0">
                <a:solidFill>
                  <a:schemeClr val="accent3"/>
                </a:solidFill>
              </a:rPr>
              <a:t>Зависимое слово: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bg2"/>
                </a:solidFill>
              </a:rPr>
              <a:t>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bg2"/>
                </a:solidFill>
              </a:rPr>
              <a:t>   </a:t>
            </a: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имя прилагательное,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   местоимение,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   порядковое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   числительное.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Bookman Old Style" pitchFamily="18" charset="0"/>
              </a:rPr>
              <a:t/>
            </a:r>
            <a:br>
              <a:rPr lang="ru-RU" b="1" smtClean="0">
                <a:latin typeface="Bookman Old Style" pitchFamily="18" charset="0"/>
              </a:rPr>
            </a:br>
            <a:endParaRPr lang="ru-RU" smtClean="0"/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539750" y="981075"/>
            <a:ext cx="8415338" cy="5472113"/>
          </a:xfrm>
        </p:spPr>
        <p:txBody>
          <a:bodyPr/>
          <a:lstStyle/>
          <a:p>
            <a:pPr algn="ctr" eaLnBrk="1" hangingPunct="1">
              <a:buClr>
                <a:srgbClr val="FF0000"/>
              </a:buClr>
            </a:pPr>
            <a:r>
              <a:rPr lang="ru-RU" sz="4400" b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Управление –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sz="3000" b="1" smtClean="0">
              <a:latin typeface="Bookman Old Style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ru-RU" sz="3000" b="1" smtClean="0">
                <a:latin typeface="Bookman Old Style" pitchFamily="18" charset="0"/>
              </a:rPr>
              <a:t>  </a:t>
            </a:r>
            <a:r>
              <a:rPr lang="ru-RU" sz="3000" b="1" smtClean="0">
                <a:solidFill>
                  <a:srgbClr val="FFFF00"/>
                </a:solidFill>
                <a:latin typeface="Bookman Old Style" pitchFamily="18" charset="0"/>
              </a:rPr>
              <a:t>такой способ подчинительной связи слов, при котором главное слово требует от зависимого постановки в определенном падеже с предлогом или без предлога: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rgbClr val="19194D"/>
                </a:solidFill>
                <a:latin typeface="Bookman Old Style" pitchFamily="18" charset="0"/>
              </a:rPr>
              <a:t>   </a:t>
            </a:r>
            <a:r>
              <a:rPr lang="ru-RU" sz="2800" b="1" i="1" smtClean="0">
                <a:solidFill>
                  <a:srgbClr val="FFFFFF"/>
                </a:solidFill>
                <a:latin typeface="Bookman Old Style" pitchFamily="18" charset="0"/>
              </a:rPr>
              <a:t>рубить (что?) дрова; веря (во что?) в дружбу; доволен (кем?) тобой; связанный (из чего?) из шерсти; двое (из кого?) из них и т.п.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>
                <a:solidFill>
                  <a:srgbClr val="19194D"/>
                </a:solidFill>
                <a:latin typeface="Bookman Old Style" pitchFamily="18" charset="0"/>
                <a:ea typeface="Verdana" pitchFamily="34" charset="0"/>
                <a:cs typeface="Verdana" pitchFamily="34" charset="0"/>
              </a:rPr>
              <a:t/>
            </a:r>
            <a:br>
              <a:rPr lang="ru-RU" b="1" smtClean="0">
                <a:solidFill>
                  <a:srgbClr val="19194D"/>
                </a:solidFill>
                <a:latin typeface="Bookman Old Style" pitchFamily="18" charset="0"/>
                <a:ea typeface="Verdana" pitchFamily="34" charset="0"/>
                <a:cs typeface="Verdana" pitchFamily="34" charset="0"/>
              </a:rPr>
            </a:br>
            <a:endParaRPr lang="ru-RU" smtClean="0">
              <a:solidFill>
                <a:srgbClr val="19194D"/>
              </a:solidFill>
              <a:latin typeface="Bookman Old Styl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3"/>
          <p:cNvSpPr>
            <a:spLocks noGrp="1"/>
          </p:cNvSpPr>
          <p:nvPr>
            <p:ph type="title"/>
          </p:nvPr>
        </p:nvSpPr>
        <p:spPr>
          <a:xfrm>
            <a:off x="1150938" y="692150"/>
            <a:ext cx="7793037" cy="984250"/>
          </a:xfrm>
        </p:spPr>
        <p:txBody>
          <a:bodyPr/>
          <a:lstStyle/>
          <a:p>
            <a:pPr algn="ctr" eaLnBrk="1" hangingPunct="1"/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управление</a:t>
            </a:r>
            <a:endParaRPr lang="ru-RU" sz="5400" smtClean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39750" y="2017713"/>
            <a:ext cx="3960813" cy="4506912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b="1" u="sng" dirty="0" smtClean="0">
                <a:solidFill>
                  <a:schemeClr val="tx2">
                    <a:lumMod val="50000"/>
                  </a:schemeClr>
                </a:solidFill>
              </a:rPr>
              <a:t>Главное слово: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глагол,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причастие, деепричастие,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существительное,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прилагательное,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числительное.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211638" y="2017713"/>
            <a:ext cx="4743450" cy="4506912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b="1" u="sng" dirty="0" smtClean="0">
                <a:solidFill>
                  <a:schemeClr val="tx2">
                    <a:lumMod val="50000"/>
                  </a:schemeClr>
                </a:solidFill>
              </a:rPr>
              <a:t>Зависимое слово: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bg2"/>
                </a:solidFill>
              </a:rPr>
              <a:t>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bg2"/>
                </a:solidFill>
              </a:rPr>
              <a:t>   </a:t>
            </a: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имя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   существительное,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   местоимение,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   числительное.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b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</a:p>
        </p:txBody>
      </p:sp>
      <p:sp>
        <p:nvSpPr>
          <p:cNvPr id="20483" name="Объект 8"/>
          <p:cNvSpPr>
            <a:spLocks noGrp="1"/>
          </p:cNvSpPr>
          <p:nvPr>
            <p:ph sz="half" idx="1"/>
          </p:nvPr>
        </p:nvSpPr>
        <p:spPr>
          <a:xfrm>
            <a:off x="468313" y="2017713"/>
            <a:ext cx="4248150" cy="44354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chemeClr val="tx2"/>
                </a:solidFill>
                <a:latin typeface="Bookman Old Style" pitchFamily="18" charset="0"/>
              </a:rPr>
              <a:t>Три дуба росли у забора.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FFFF00"/>
                </a:solidFill>
                <a:latin typeface="Bookman Old Style" pitchFamily="18" charset="0"/>
              </a:rPr>
              <a:t>три (чего?) дуба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b="1" i="1" smtClean="0">
                <a:latin typeface="Bookman Old Style" pitchFamily="18" charset="0"/>
              </a:rPr>
              <a:t>(числ.  в Им.п.+ сущ. в Р.п.)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chemeClr val="tx2"/>
                </a:solidFill>
                <a:latin typeface="Bookman Old Style" pitchFamily="18" charset="0"/>
              </a:rPr>
              <a:t>Я увидел три дуба.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FFFF00"/>
                </a:solidFill>
                <a:latin typeface="Bookman Old Style" pitchFamily="18" charset="0"/>
              </a:rPr>
              <a:t>три (чего?) дуба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(числ.  в В.п.+ сущ. в Р.п.)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2400" smtClean="0">
              <a:latin typeface="Bookman Old Style" pitchFamily="18" charset="0"/>
            </a:endParaRPr>
          </a:p>
        </p:txBody>
      </p:sp>
      <p:sp>
        <p:nvSpPr>
          <p:cNvPr id="20484" name="Объект 9"/>
          <p:cNvSpPr>
            <a:spLocks noGrp="1"/>
          </p:cNvSpPr>
          <p:nvPr>
            <p:ph sz="half" idx="2"/>
          </p:nvPr>
        </p:nvSpPr>
        <p:spPr>
          <a:xfrm>
            <a:off x="4932363" y="2017713"/>
            <a:ext cx="4022725" cy="4114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д</a:t>
            </a:r>
            <a:r>
              <a:rPr lang="ru-RU" b="1" i="1" dirty="0" smtClean="0">
                <a:solidFill>
                  <a:srgbClr val="FFFF00"/>
                </a:solidFill>
                <a:latin typeface="Bookman Old Style" pitchFamily="18" charset="0"/>
              </a:rPr>
              <a:t>убов (скольких?) трёх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latin typeface="Bookman Old Style" pitchFamily="18" charset="0"/>
              </a:rPr>
              <a:t>(сущ.  в Р.п.+</a:t>
            </a:r>
            <a:r>
              <a:rPr lang="ru-RU" b="1" i="1" dirty="0" err="1" smtClean="0">
                <a:latin typeface="Bookman Old Style" pitchFamily="18" charset="0"/>
              </a:rPr>
              <a:t>числ</a:t>
            </a:r>
            <a:r>
              <a:rPr lang="ru-RU" b="1" i="1" dirty="0" smtClean="0">
                <a:latin typeface="Bookman Old Style" pitchFamily="18" charset="0"/>
              </a:rPr>
              <a:t>. </a:t>
            </a:r>
            <a:r>
              <a:rPr lang="ru-RU" b="1" i="1" dirty="0">
                <a:latin typeface="Bookman Old Style" pitchFamily="18" charset="0"/>
              </a:rPr>
              <a:t>в </a:t>
            </a:r>
            <a:r>
              <a:rPr lang="ru-RU" b="1" i="1" dirty="0" err="1">
                <a:latin typeface="Bookman Old Style" pitchFamily="18" charset="0"/>
              </a:rPr>
              <a:t>Р.п</a:t>
            </a:r>
            <a:r>
              <a:rPr lang="ru-RU" b="1" i="1" dirty="0">
                <a:latin typeface="Bookman Old Style" pitchFamily="18" charset="0"/>
              </a:rPr>
              <a:t>.)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  <a:latin typeface="Bookman Old Style" pitchFamily="18" charset="0"/>
              </a:rPr>
              <a:t>дубам </a:t>
            </a: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(</a:t>
            </a:r>
            <a:r>
              <a:rPr lang="ru-RU" b="1" i="1" dirty="0" smtClean="0">
                <a:solidFill>
                  <a:srgbClr val="FFFF00"/>
                </a:solidFill>
                <a:latin typeface="Bookman Old Style" pitchFamily="18" charset="0"/>
              </a:rPr>
              <a:t>скольким?) трём</a:t>
            </a:r>
            <a:endParaRPr lang="ru-RU" b="1" i="1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latin typeface="Bookman Old Style" pitchFamily="18" charset="0"/>
              </a:rPr>
              <a:t>(сущ.  в </a:t>
            </a:r>
            <a:r>
              <a:rPr lang="ru-RU" b="1" i="1" dirty="0" smtClean="0">
                <a:latin typeface="Bookman Old Style" pitchFamily="18" charset="0"/>
              </a:rPr>
              <a:t>Д.п</a:t>
            </a:r>
            <a:r>
              <a:rPr lang="ru-RU" b="1" i="1" dirty="0">
                <a:latin typeface="Bookman Old Style" pitchFamily="18" charset="0"/>
              </a:rPr>
              <a:t>.+</a:t>
            </a:r>
            <a:r>
              <a:rPr lang="ru-RU" b="1" i="1" dirty="0" err="1">
                <a:latin typeface="Bookman Old Style" pitchFamily="18" charset="0"/>
              </a:rPr>
              <a:t>числ</a:t>
            </a:r>
            <a:r>
              <a:rPr lang="ru-RU" b="1" i="1" dirty="0">
                <a:latin typeface="Bookman Old Style" pitchFamily="18" charset="0"/>
              </a:rPr>
              <a:t>. в </a:t>
            </a:r>
            <a:r>
              <a:rPr lang="ru-RU" b="1" i="1" dirty="0" err="1" smtClean="0">
                <a:latin typeface="Bookman Old Style" pitchFamily="18" charset="0"/>
              </a:rPr>
              <a:t>Д.п</a:t>
            </a:r>
            <a:r>
              <a:rPr lang="ru-RU" b="1" i="1" dirty="0">
                <a:latin typeface="Bookman Old Style" pitchFamily="18" charset="0"/>
              </a:rPr>
              <a:t>.)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i="1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" name="Выгнутая вниз стрелка 1"/>
          <p:cNvSpPr/>
          <p:nvPr/>
        </p:nvSpPr>
        <p:spPr>
          <a:xfrm>
            <a:off x="2555875" y="6021388"/>
            <a:ext cx="3384550" cy="576262"/>
          </a:xfrm>
          <a:prstGeom prst="curvedUpArrow">
            <a:avLst>
              <a:gd name="adj1" fmla="val 83263"/>
              <a:gd name="adj2" fmla="val 136781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0486" name="TextBox 2"/>
          <p:cNvSpPr txBox="1">
            <a:spLocks noChangeArrowheads="1"/>
          </p:cNvSpPr>
          <p:nvPr/>
        </p:nvSpPr>
        <p:spPr bwMode="auto">
          <a:xfrm>
            <a:off x="2987675" y="6308725"/>
            <a:ext cx="2459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/>
            <a:r>
              <a:rPr lang="ru-RU" sz="2800" b="1" i="1">
                <a:solidFill>
                  <a:schemeClr val="bg1"/>
                </a:solidFill>
                <a:latin typeface="Bookman Old Style" pitchFamily="18" charset="0"/>
              </a:rPr>
              <a:t>СРАВНИТЕ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  <a:endParaRPr lang="ru-RU" sz="5400" smtClean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8313" y="2060575"/>
            <a:ext cx="4319587" cy="4537075"/>
          </a:xfrm>
        </p:spPr>
        <p:txBody>
          <a:bodyPr/>
          <a:lstStyle/>
          <a:p>
            <a:pPr>
              <a:buClr>
                <a:srgbClr val="FF0000"/>
              </a:buClr>
              <a:defRPr/>
            </a:pPr>
            <a:r>
              <a:rPr lang="ru-RU" sz="3200" b="1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Управление: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>
                <a:solidFill>
                  <a:srgbClr val="FFFF00"/>
                </a:solidFill>
                <a:latin typeface="Bookman Old Style" pitchFamily="18" charset="0"/>
              </a:rPr>
              <a:t>т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ри</a:t>
            </a:r>
            <a:r>
              <a:rPr lang="ru-RU" sz="3200" i="1" dirty="0" smtClean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r>
              <a:rPr lang="ru-RU" sz="2400" b="1" i="1" dirty="0" smtClean="0">
                <a:solidFill>
                  <a:srgbClr val="FFFF00"/>
                </a:solidFill>
                <a:latin typeface="Bookman Old Style" pitchFamily="18" charset="0"/>
              </a:rPr>
              <a:t>(чего?)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дуба;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>
                <a:solidFill>
                  <a:srgbClr val="FFFF00"/>
                </a:solidFill>
                <a:latin typeface="Bookman Old Style" pitchFamily="18" charset="0"/>
              </a:rPr>
              <a:t>д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вадцать </a:t>
            </a:r>
            <a:r>
              <a:rPr lang="ru-RU" sz="2400" b="1" i="1" dirty="0">
                <a:solidFill>
                  <a:srgbClr val="FFFF00"/>
                </a:solidFill>
                <a:latin typeface="Bookman Old Style" pitchFamily="18" charset="0"/>
              </a:rPr>
              <a:t>(чего?)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книг;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>
                <a:solidFill>
                  <a:srgbClr val="FFFF00"/>
                </a:solidFill>
                <a:latin typeface="Bookman Old Style" pitchFamily="18" charset="0"/>
              </a:rPr>
              <a:t>п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ять </a:t>
            </a:r>
            <a:r>
              <a:rPr lang="ru-RU" sz="2400" b="1" i="1" dirty="0" smtClean="0">
                <a:solidFill>
                  <a:srgbClr val="FFFF00"/>
                </a:solidFill>
                <a:latin typeface="Bookman Old Style" pitchFamily="18" charset="0"/>
              </a:rPr>
              <a:t>(чего?)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ручек;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>
                <a:solidFill>
                  <a:srgbClr val="FFFF00"/>
                </a:solidFill>
                <a:latin typeface="Bookman Old Style" pitchFamily="18" charset="0"/>
              </a:rPr>
              <a:t>в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осемь </a:t>
            </a:r>
            <a:r>
              <a:rPr lang="ru-RU" sz="2400" b="1" i="1" dirty="0" smtClean="0">
                <a:solidFill>
                  <a:srgbClr val="FFFF00"/>
                </a:solidFill>
                <a:latin typeface="Bookman Old Style" pitchFamily="18" charset="0"/>
              </a:rPr>
              <a:t>(чего?)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рублей.</a:t>
            </a:r>
            <a:endParaRPr lang="ru-RU" sz="3200" b="1" i="1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27538" y="2017713"/>
            <a:ext cx="4527550" cy="4114800"/>
          </a:xfrm>
        </p:spPr>
        <p:txBody>
          <a:bodyPr/>
          <a:lstStyle/>
          <a:p>
            <a:pPr>
              <a:buClr>
                <a:srgbClr val="FF0000"/>
              </a:buClr>
              <a:defRPr/>
            </a:pPr>
            <a:r>
              <a:rPr lang="ru-RU" sz="3200" b="1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Согласование: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 smtClean="0">
                <a:latin typeface="Bookman Old Style" pitchFamily="18" charset="0"/>
              </a:rPr>
              <a:t>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тремя дубами;</a:t>
            </a:r>
            <a:endParaRPr lang="ru-RU" sz="3200" b="1" i="1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 о двадцати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книгах;</a:t>
            </a:r>
            <a:endParaRPr lang="ru-RU" sz="3200" b="1" i="1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 пяти ручек;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 восемью рублями.</a:t>
            </a:r>
            <a:endParaRPr lang="ru-RU" sz="3200" b="1" i="1" dirty="0">
              <a:solidFill>
                <a:srgbClr val="FFFF00"/>
              </a:solidFill>
              <a:latin typeface="Bookman Old Style" pitchFamily="18" charset="0"/>
            </a:endParaRPr>
          </a:p>
          <a:p>
            <a:pPr>
              <a:defRPr/>
            </a:pPr>
            <a:endParaRPr lang="ru-RU" sz="3200" dirty="0">
              <a:solidFill>
                <a:srgbClr val="FFFF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b="1" smtClean="0">
                <a:latin typeface="Verdana" pitchFamily="34" charset="0"/>
              </a:rPr>
              <a:t>Словосочетание</a:t>
            </a:r>
            <a:r>
              <a:rPr lang="ru-RU" b="1" smtClean="0"/>
              <a:t> –</a:t>
            </a:r>
            <a:endParaRPr lang="ru-RU" smtClean="0"/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en-US" b="1" smtClean="0"/>
              <a:t/>
            </a:r>
            <a:br>
              <a:rPr lang="en-US" b="1" smtClean="0"/>
            </a:br>
            <a:r>
              <a:rPr lang="ru-RU" sz="3600" smtClean="0">
                <a:latin typeface="Bookman Old Style" pitchFamily="18" charset="0"/>
              </a:rPr>
              <a:t>это соединение двух или нескольких </a:t>
            </a:r>
            <a:r>
              <a:rPr lang="ru-RU" sz="3600" b="1" smtClean="0">
                <a:solidFill>
                  <a:srgbClr val="FFFF00"/>
                </a:solidFill>
                <a:latin typeface="Bookman Old Style" pitchFamily="18" charset="0"/>
              </a:rPr>
              <a:t>знаменательных</a:t>
            </a:r>
            <a:r>
              <a:rPr lang="ru-RU" sz="3600" smtClean="0">
                <a:latin typeface="Bookman Old Style" pitchFamily="18" charset="0"/>
              </a:rPr>
              <a:t> слов, связанных друг с другом по</a:t>
            </a:r>
            <a:r>
              <a:rPr lang="en-US" sz="3600" smtClean="0">
                <a:latin typeface="Bookman Old Style" pitchFamily="18" charset="0"/>
              </a:rPr>
              <a:t/>
            </a:r>
            <a:br>
              <a:rPr lang="en-US" sz="3600" smtClean="0">
                <a:latin typeface="Bookman Old Style" pitchFamily="18" charset="0"/>
              </a:rPr>
            </a:br>
            <a:r>
              <a:rPr lang="ru-RU" sz="3600" b="1" smtClean="0">
                <a:solidFill>
                  <a:srgbClr val="FFFF00"/>
                </a:solidFill>
                <a:latin typeface="Bookman Old Style" pitchFamily="18" charset="0"/>
              </a:rPr>
              <a:t>смыслу</a:t>
            </a:r>
            <a:r>
              <a:rPr lang="ru-RU" sz="360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3600" smtClean="0">
                <a:latin typeface="Bookman Old Style" pitchFamily="18" charset="0"/>
              </a:rPr>
              <a:t>и </a:t>
            </a:r>
            <a:r>
              <a:rPr lang="ru-RU" sz="3600" b="1" smtClean="0">
                <a:solidFill>
                  <a:srgbClr val="FFFF00"/>
                </a:solidFill>
                <a:latin typeface="Bookman Old Style" pitchFamily="18" charset="0"/>
              </a:rPr>
              <a:t>грамматически</a:t>
            </a:r>
            <a:r>
              <a:rPr lang="ru-RU" sz="3600" smtClean="0">
                <a:latin typeface="Bookman Old Style" pitchFamily="18" charset="0"/>
              </a:rPr>
              <a:t>.</a:t>
            </a:r>
            <a:r>
              <a:rPr lang="ru-RU" sz="3600" smtClean="0"/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  <a:endParaRPr lang="ru-RU" sz="5400" smtClean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8313" y="2017713"/>
            <a:ext cx="4524375" cy="4114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i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Три </a:t>
            </a:r>
            <a:r>
              <a:rPr lang="ru-RU" b="1" i="1" dirty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дамы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вернулись домой.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три (кого?) дамы </a:t>
            </a:r>
            <a:endParaRPr lang="ru-RU" b="1" i="1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latin typeface="Bookman Old Style" pitchFamily="18" charset="0"/>
              </a:rPr>
              <a:t>(</a:t>
            </a:r>
            <a:r>
              <a:rPr lang="ru-RU" b="1" i="1" dirty="0" err="1">
                <a:latin typeface="Bookman Old Style" pitchFamily="18" charset="0"/>
              </a:rPr>
              <a:t>числ</a:t>
            </a:r>
            <a:r>
              <a:rPr lang="ru-RU" b="1" i="1" dirty="0">
                <a:latin typeface="Bookman Old Style" pitchFamily="18" charset="0"/>
              </a:rPr>
              <a:t>.  в </a:t>
            </a:r>
            <a:r>
              <a:rPr lang="ru-RU" b="1" i="1" dirty="0" err="1">
                <a:latin typeface="Bookman Old Style" pitchFamily="18" charset="0"/>
              </a:rPr>
              <a:t>Им.п</a:t>
            </a:r>
            <a:r>
              <a:rPr lang="ru-RU" b="1" i="1" dirty="0">
                <a:latin typeface="Bookman Old Style" pitchFamily="18" charset="0"/>
              </a:rPr>
              <a:t>.+ сущ. </a:t>
            </a:r>
            <a:endParaRPr lang="ru-RU" b="1" i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latin typeface="Bookman Old Style" pitchFamily="18" charset="0"/>
              </a:rPr>
              <a:t>в  </a:t>
            </a:r>
            <a:r>
              <a:rPr lang="ru-RU" b="1" i="1" dirty="0" err="1" smtClean="0">
                <a:latin typeface="Bookman Old Style" pitchFamily="18" charset="0"/>
              </a:rPr>
              <a:t>Р.п</a:t>
            </a:r>
            <a:r>
              <a:rPr lang="ru-RU" b="1" i="1" dirty="0">
                <a:latin typeface="Bookman Old Style" pitchFamily="18" charset="0"/>
              </a:rPr>
              <a:t>.)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363" y="2017713"/>
            <a:ext cx="4022725" cy="46513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дам (скольких?) трёх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latin typeface="Bookman Old Style" pitchFamily="18" charset="0"/>
              </a:rPr>
              <a:t>(сущ.  в Р.п.+</a:t>
            </a:r>
            <a:r>
              <a:rPr lang="ru-RU" b="1" i="1" dirty="0" err="1">
                <a:latin typeface="Bookman Old Style" pitchFamily="18" charset="0"/>
              </a:rPr>
              <a:t>числ</a:t>
            </a:r>
            <a:r>
              <a:rPr lang="ru-RU" b="1" i="1" dirty="0">
                <a:latin typeface="Bookman Old Style" pitchFamily="18" charset="0"/>
              </a:rPr>
              <a:t>. в </a:t>
            </a:r>
            <a:r>
              <a:rPr lang="ru-RU" b="1" i="1" dirty="0" err="1">
                <a:latin typeface="Bookman Old Style" pitchFamily="18" charset="0"/>
              </a:rPr>
              <a:t>Р.п</a:t>
            </a:r>
            <a:r>
              <a:rPr lang="ru-RU" b="1" i="1" dirty="0">
                <a:latin typeface="Bookman Old Style" pitchFamily="18" charset="0"/>
              </a:rPr>
              <a:t>.), </a:t>
            </a:r>
            <a:r>
              <a:rPr lang="ru-RU" b="1" i="1" dirty="0">
                <a:solidFill>
                  <a:schemeClr val="bg1"/>
                </a:solidFill>
                <a:latin typeface="Bookman Old Style" pitchFamily="18" charset="0"/>
              </a:rPr>
              <a:t>а также </a:t>
            </a:r>
            <a:r>
              <a:rPr lang="ru-RU" b="1" i="1" dirty="0">
                <a:latin typeface="Bookman Old Style" pitchFamily="18" charset="0"/>
              </a:rPr>
              <a:t>(сущ. в </a:t>
            </a:r>
            <a:r>
              <a:rPr lang="ru-RU" b="1" i="1" dirty="0" err="1">
                <a:latin typeface="Bookman Old Style" pitchFamily="18" charset="0"/>
              </a:rPr>
              <a:t>В.п</a:t>
            </a:r>
            <a:r>
              <a:rPr lang="ru-RU" b="1" i="1" dirty="0">
                <a:latin typeface="Bookman Old Style" pitchFamily="18" charset="0"/>
              </a:rPr>
              <a:t>. + </a:t>
            </a:r>
            <a:r>
              <a:rPr lang="ru-RU" b="1" i="1" dirty="0" err="1">
                <a:latin typeface="Bookman Old Style" pitchFamily="18" charset="0"/>
              </a:rPr>
              <a:t>числ</a:t>
            </a:r>
            <a:r>
              <a:rPr lang="ru-RU" b="1" i="1" dirty="0">
                <a:latin typeface="Bookman Old Style" pitchFamily="18" charset="0"/>
              </a:rPr>
              <a:t>. в </a:t>
            </a:r>
            <a:r>
              <a:rPr lang="ru-RU" b="1" i="1" dirty="0" err="1">
                <a:latin typeface="Bookman Old Style" pitchFamily="18" charset="0"/>
              </a:rPr>
              <a:t>В.п</a:t>
            </a:r>
            <a:r>
              <a:rPr lang="ru-RU" b="1" i="1" dirty="0">
                <a:latin typeface="Bookman Old Style" pitchFamily="18" charset="0"/>
              </a:rPr>
              <a:t>.)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дамам (скольким?) трём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>
                <a:latin typeface="Bookman Old Style" pitchFamily="18" charset="0"/>
              </a:rPr>
              <a:t>(сущ.  в Д.п.+</a:t>
            </a:r>
            <a:r>
              <a:rPr lang="ru-RU" b="1" i="1" dirty="0" err="1">
                <a:latin typeface="Bookman Old Style" pitchFamily="18" charset="0"/>
              </a:rPr>
              <a:t>числ</a:t>
            </a:r>
            <a:r>
              <a:rPr lang="ru-RU" b="1" i="1" dirty="0">
                <a:latin typeface="Bookman Old Style" pitchFamily="18" charset="0"/>
              </a:rPr>
              <a:t>. в </a:t>
            </a:r>
            <a:r>
              <a:rPr lang="ru-RU" b="1" i="1" dirty="0" err="1">
                <a:latin typeface="Bookman Old Style" pitchFamily="18" charset="0"/>
              </a:rPr>
              <a:t>Д.п</a:t>
            </a:r>
            <a:r>
              <a:rPr lang="ru-RU" b="1" i="1" dirty="0">
                <a:latin typeface="Bookman Old Style" pitchFamily="18" charset="0"/>
              </a:rPr>
              <a:t>.)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5" name="Выгнутая вниз стрелка 4"/>
          <p:cNvSpPr/>
          <p:nvPr/>
        </p:nvSpPr>
        <p:spPr>
          <a:xfrm>
            <a:off x="684213" y="6021388"/>
            <a:ext cx="4319587" cy="576262"/>
          </a:xfrm>
          <a:prstGeom prst="curvedUpArrow">
            <a:avLst>
              <a:gd name="adj1" fmla="val 83263"/>
              <a:gd name="adj2" fmla="val 136781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i="1" dirty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СРАВНИТЕ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  <a:endParaRPr lang="ru-RU" sz="54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750" y="2017713"/>
            <a:ext cx="4248150" cy="4114800"/>
          </a:xfrm>
        </p:spPr>
        <p:txBody>
          <a:bodyPr/>
          <a:lstStyle/>
          <a:p>
            <a:pPr>
              <a:buClr>
                <a:srgbClr val="FF0000"/>
              </a:buClr>
              <a:defRPr/>
            </a:pPr>
            <a:r>
              <a:rPr lang="ru-RU" b="1" u="sng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Управление: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три</a:t>
            </a:r>
            <a:r>
              <a:rPr lang="ru-RU" i="1" dirty="0">
                <a:solidFill>
                  <a:srgbClr val="FFFF00"/>
                </a:solidFill>
                <a:latin typeface="Bookman Old Style" pitchFamily="18" charset="0"/>
              </a:rPr>
              <a:t> </a:t>
            </a:r>
            <a:r>
              <a:rPr lang="ru-RU" sz="2000" b="1" i="1" dirty="0">
                <a:solidFill>
                  <a:srgbClr val="FFFF00"/>
                </a:solidFill>
                <a:latin typeface="Bookman Old Style" pitchFamily="18" charset="0"/>
              </a:rPr>
              <a:t>(кого?) </a:t>
            </a: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дамы;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двадцать </a:t>
            </a:r>
            <a:r>
              <a:rPr lang="ru-RU" sz="2000" b="1" i="1" dirty="0">
                <a:solidFill>
                  <a:srgbClr val="FFFF00"/>
                </a:solidFill>
                <a:latin typeface="Bookman Old Style" pitchFamily="18" charset="0"/>
              </a:rPr>
              <a:t>(кого?) </a:t>
            </a: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медвежат;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пятеро </a:t>
            </a:r>
            <a:r>
              <a:rPr lang="ru-RU" sz="2000" b="1" i="1" dirty="0">
                <a:solidFill>
                  <a:srgbClr val="FFFF00"/>
                </a:solidFill>
                <a:latin typeface="Bookman Old Style" pitchFamily="18" charset="0"/>
              </a:rPr>
              <a:t>(кого?) </a:t>
            </a: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учеников;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восемь </a:t>
            </a:r>
            <a:r>
              <a:rPr lang="ru-RU" sz="2000" b="1" i="1" dirty="0">
                <a:solidFill>
                  <a:srgbClr val="FFFF00"/>
                </a:solidFill>
                <a:latin typeface="Bookman Old Style" pitchFamily="18" charset="0"/>
              </a:rPr>
              <a:t>(кого?) </a:t>
            </a: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детей.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463" y="2017713"/>
            <a:ext cx="4238625" cy="4114800"/>
          </a:xfrm>
        </p:spPr>
        <p:txBody>
          <a:bodyPr/>
          <a:lstStyle/>
          <a:p>
            <a:pPr>
              <a:buClr>
                <a:srgbClr val="FF0000"/>
              </a:buClr>
              <a:defRPr/>
            </a:pPr>
            <a:r>
              <a:rPr lang="ru-RU" b="1" u="sng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Согласование: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latin typeface="Bookman Old Style" pitchFamily="18" charset="0"/>
              </a:rPr>
              <a:t> </a:t>
            </a: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тремя дамами;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 о двадцати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 медвежатах;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 пятерым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 ученикам;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rgbClr val="FFFF00"/>
                </a:solidFill>
                <a:latin typeface="Bookman Old Style" pitchFamily="18" charset="0"/>
              </a:rPr>
              <a:t> восемью детьми.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Bookman Old Style" pitchFamily="18" charset="0"/>
              </a:rPr>
              <a:t/>
            </a:r>
            <a:br>
              <a:rPr lang="ru-RU" b="1" smtClean="0">
                <a:latin typeface="Bookman Old Style" pitchFamily="18" charset="0"/>
              </a:rPr>
            </a:br>
            <a:endParaRPr 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>
          <a:xfrm>
            <a:off x="539750" y="981075"/>
            <a:ext cx="8415338" cy="5151438"/>
          </a:xfrm>
        </p:spPr>
        <p:txBody>
          <a:bodyPr/>
          <a:lstStyle/>
          <a:p>
            <a:pPr algn="ctr" eaLnBrk="1" hangingPunct="1">
              <a:buClr>
                <a:srgbClr val="FF0000"/>
              </a:buClr>
            </a:pPr>
            <a:r>
              <a:rPr lang="ru-RU" sz="5400" b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Примыкание –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3000" b="1" smtClean="0">
                <a:latin typeface="Bookman Old Style" pitchFamily="18" charset="0"/>
              </a:rPr>
              <a:t>  такой способ подчинительной связи слов, при котором зависимое слово связано с главным только по смыслу и интонационно: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rgbClr val="19194D"/>
                </a:solidFill>
                <a:latin typeface="Bookman Old Style" pitchFamily="18" charset="0"/>
              </a:rPr>
              <a:t>   </a:t>
            </a:r>
            <a:r>
              <a:rPr lang="ru-RU" sz="2800" b="1" i="1" smtClean="0">
                <a:solidFill>
                  <a:srgbClr val="FFFF00"/>
                </a:solidFill>
                <a:latin typeface="Bookman Old Style" pitchFamily="18" charset="0"/>
              </a:rPr>
              <a:t>внимательно слушать; собираться уехать; идти, не оглядываясь; яйца всмятку; желание учиться; цвета беж; юбка мини  и т.п.</a:t>
            </a:r>
            <a:endParaRPr lang="ru-RU" sz="2800" b="1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b="1" smtClean="0">
                <a:solidFill>
                  <a:srgbClr val="19194D"/>
                </a:solidFill>
                <a:latin typeface="Bookman Old Style" pitchFamily="18" charset="0"/>
                <a:ea typeface="Verdana" pitchFamily="34" charset="0"/>
                <a:cs typeface="Verdana" pitchFamily="34" charset="0"/>
              </a:rPr>
              <a:t/>
            </a:r>
            <a:br>
              <a:rPr lang="ru-RU" b="1" smtClean="0">
                <a:solidFill>
                  <a:srgbClr val="19194D"/>
                </a:solidFill>
                <a:latin typeface="Bookman Old Style" pitchFamily="18" charset="0"/>
                <a:ea typeface="Verdana" pitchFamily="34" charset="0"/>
                <a:cs typeface="Verdana" pitchFamily="34" charset="0"/>
              </a:rPr>
            </a:br>
            <a:endParaRPr lang="ru-RU" smtClean="0">
              <a:solidFill>
                <a:srgbClr val="19194D"/>
              </a:solidFill>
              <a:latin typeface="Bookman Old Styl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3"/>
          <p:cNvSpPr>
            <a:spLocks noGrp="1"/>
          </p:cNvSpPr>
          <p:nvPr>
            <p:ph type="title"/>
          </p:nvPr>
        </p:nvSpPr>
        <p:spPr>
          <a:xfrm>
            <a:off x="1150938" y="692150"/>
            <a:ext cx="7793037" cy="984250"/>
          </a:xfrm>
        </p:spPr>
        <p:txBody>
          <a:bodyPr/>
          <a:lstStyle/>
          <a:p>
            <a:pPr algn="ctr" eaLnBrk="1" hangingPunct="1"/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примыкание</a:t>
            </a:r>
            <a:endParaRPr lang="ru-RU" sz="5400" smtClean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39750" y="2017713"/>
            <a:ext cx="3960813" cy="4506912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sz="3200" b="1" u="sng" dirty="0" smtClean="0">
                <a:solidFill>
                  <a:schemeClr val="tx2">
                    <a:lumMod val="50000"/>
                  </a:schemeClr>
                </a:solidFill>
              </a:rPr>
              <a:t>Главное слово: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dirty="0" smtClean="0">
              <a:solidFill>
                <a:schemeClr val="bg2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глагол,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причастие, деепричастие,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наречие,</a:t>
            </a:r>
            <a:endParaRPr lang="ru-RU" b="1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существительное,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FFFF00"/>
                </a:solidFill>
                <a:latin typeface="Bookman Old Style" pitchFamily="18" charset="0"/>
              </a:rPr>
              <a:t>прилагательное.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211638" y="2017713"/>
            <a:ext cx="4743450" cy="47244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sz="3200" b="1" u="sng" dirty="0" smtClean="0">
                <a:solidFill>
                  <a:schemeClr val="tx2">
                    <a:lumMod val="50000"/>
                  </a:schemeClr>
                </a:solidFill>
              </a:rPr>
              <a:t>Зависимое слово: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наречие,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 деепричастие,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 инфинитив,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 сравнительная форма,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 неизменяемое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 прилагательное,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 притяжательное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FFFF00"/>
                </a:solidFill>
                <a:latin typeface="Bookman Old Style" pitchFamily="18" charset="0"/>
              </a:rPr>
              <a:t> местоимение.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dirty="0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  <a:r>
              <a:rPr lang="ru-RU" sz="4000" b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4000" b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mtClean="0">
                <a:solidFill>
                  <a:schemeClr val="tx1"/>
                </a:solidFill>
                <a:latin typeface="Bookman Old Style" pitchFamily="18" charset="0"/>
                <a:ea typeface="Verdana" pitchFamily="34" charset="0"/>
                <a:cs typeface="Verdana" pitchFamily="34" charset="0"/>
              </a:rPr>
              <a:t>Местоимения</a:t>
            </a:r>
            <a:endParaRPr lang="ru-RU" sz="5400" smtClean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750" y="2017713"/>
            <a:ext cx="4176713" cy="4114800"/>
          </a:xfrm>
        </p:spPr>
        <p:txBody>
          <a:bodyPr anchor="ctr"/>
          <a:lstStyle/>
          <a:p>
            <a:pPr>
              <a:buClr>
                <a:srgbClr val="FF0000"/>
              </a:buClr>
              <a:defRPr/>
            </a:pPr>
            <a:r>
              <a:rPr lang="ru-RU" sz="3200" b="1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личные</a:t>
            </a:r>
          </a:p>
          <a:p>
            <a:pPr marL="514350" indent="-514350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latin typeface="Bookman Old Style" pitchFamily="18" charset="0"/>
              </a:rPr>
              <a:t>объект                     </a:t>
            </a:r>
          </a:p>
          <a:p>
            <a:pPr marL="514350" indent="-514350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ru-RU" sz="3200" b="1" dirty="0">
                <a:latin typeface="Bookman Old Style" pitchFamily="18" charset="0"/>
              </a:rPr>
              <a:t>в</a:t>
            </a:r>
            <a:r>
              <a:rPr lang="ru-RU" sz="3200" b="1" dirty="0" smtClean="0">
                <a:latin typeface="Bookman Old Style" pitchFamily="18" charset="0"/>
              </a:rPr>
              <a:t> </a:t>
            </a:r>
            <a:r>
              <a:rPr lang="ru-RU" sz="3200" b="1" dirty="0" err="1" smtClean="0">
                <a:latin typeface="Bookman Old Style" pitchFamily="18" charset="0"/>
              </a:rPr>
              <a:t>В.п</a:t>
            </a:r>
            <a:r>
              <a:rPr lang="ru-RU" sz="3200" b="1" dirty="0" smtClean="0">
                <a:latin typeface="Bookman Old Style" pitchFamily="18" charset="0"/>
              </a:rPr>
              <a:t>.</a:t>
            </a:r>
            <a:endParaRPr lang="ru-RU" sz="2400" b="1" dirty="0" smtClean="0"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sz="2400" b="1" dirty="0" smtClean="0"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вижу </a:t>
            </a:r>
            <a:r>
              <a:rPr lang="ru-RU" sz="3200" i="1" dirty="0" smtClean="0">
                <a:solidFill>
                  <a:srgbClr val="FFFF00"/>
                </a:solidFill>
                <a:latin typeface="Bookman Old Style" pitchFamily="18" charset="0"/>
              </a:rPr>
              <a:t>(кого?)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его       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жду </a:t>
            </a:r>
            <a:r>
              <a:rPr lang="ru-RU" sz="3200" i="1" dirty="0" smtClean="0">
                <a:solidFill>
                  <a:srgbClr val="FFFF00"/>
                </a:solidFill>
                <a:latin typeface="Bookman Old Style" pitchFamily="18" charset="0"/>
              </a:rPr>
              <a:t>(кого?)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её            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люблю </a:t>
            </a:r>
            <a:r>
              <a:rPr lang="ru-RU" sz="3200" i="1" dirty="0" smtClean="0">
                <a:solidFill>
                  <a:srgbClr val="FFFF00"/>
                </a:solidFill>
                <a:latin typeface="Bookman Old Style" pitchFamily="18" charset="0"/>
              </a:rPr>
              <a:t>(кого?)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их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27538" y="2017713"/>
            <a:ext cx="4527550" cy="4589462"/>
          </a:xfrm>
        </p:spPr>
        <p:txBody>
          <a:bodyPr/>
          <a:lstStyle/>
          <a:p>
            <a:pPr>
              <a:buClr>
                <a:srgbClr val="FF0000"/>
              </a:buClr>
              <a:defRPr/>
            </a:pPr>
            <a:r>
              <a:rPr lang="ru-RU" sz="3200" b="1" u="sng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</a:t>
            </a:r>
            <a:r>
              <a:rPr lang="ru-RU" sz="3200" b="1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ритяжательные</a:t>
            </a:r>
          </a:p>
          <a:p>
            <a:pPr marL="514350" indent="-514350" algn="just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чей? чья? чьё? чьи?</a:t>
            </a:r>
          </a:p>
          <a:p>
            <a:pPr marL="514350" indent="-514350" algn="just"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принадлежность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 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книга </a:t>
            </a:r>
            <a:r>
              <a:rPr lang="ru-RU" sz="3200" i="1" dirty="0" smtClean="0">
                <a:solidFill>
                  <a:srgbClr val="FFFF00"/>
                </a:solidFill>
                <a:latin typeface="Bookman Old Style" pitchFamily="18" charset="0"/>
              </a:rPr>
              <a:t>(чья?) 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его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   слова </a:t>
            </a:r>
            <a:r>
              <a:rPr lang="ru-RU" sz="3200" i="1" dirty="0" smtClean="0">
                <a:solidFill>
                  <a:srgbClr val="FFFF00"/>
                </a:solidFill>
                <a:latin typeface="Bookman Old Style" pitchFamily="18" charset="0"/>
              </a:rPr>
              <a:t>(чьи?)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 её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   ответы </a:t>
            </a:r>
            <a:r>
              <a:rPr lang="ru-RU" sz="3200" i="1" dirty="0" smtClean="0">
                <a:solidFill>
                  <a:srgbClr val="FFFF00"/>
                </a:solidFill>
                <a:latin typeface="Bookman Old Style" pitchFamily="18" charset="0"/>
              </a:rPr>
              <a:t>(чьи?)</a:t>
            </a:r>
            <a:r>
              <a:rPr lang="ru-RU" sz="3200" b="1" i="1" dirty="0" smtClean="0">
                <a:solidFill>
                  <a:srgbClr val="FFFF00"/>
                </a:solidFill>
                <a:latin typeface="Bookman Old Style" pitchFamily="18" charset="0"/>
              </a:rPr>
              <a:t> их</a:t>
            </a:r>
          </a:p>
          <a:p>
            <a:pPr marL="0" indent="0" algn="just">
              <a:buFont typeface="Wingdings" pitchFamily="2" charset="2"/>
              <a:buNone/>
              <a:defRPr/>
            </a:pP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6" name="Выгнутая вниз стрелка 5"/>
          <p:cNvSpPr/>
          <p:nvPr/>
        </p:nvSpPr>
        <p:spPr>
          <a:xfrm>
            <a:off x="2555875" y="6083300"/>
            <a:ext cx="3384550" cy="658813"/>
          </a:xfrm>
          <a:prstGeom prst="curvedUpArrow">
            <a:avLst>
              <a:gd name="adj1" fmla="val 54628"/>
              <a:gd name="adj2" fmla="val 115172"/>
              <a:gd name="adj3" fmla="val 2695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4582" name="TextBox 6"/>
          <p:cNvSpPr txBox="1">
            <a:spLocks noChangeArrowheads="1"/>
          </p:cNvSpPr>
          <p:nvPr/>
        </p:nvSpPr>
        <p:spPr bwMode="auto">
          <a:xfrm>
            <a:off x="2771775" y="6083300"/>
            <a:ext cx="2663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defRPr/>
            </a:pPr>
            <a:r>
              <a:rPr lang="ru-RU" sz="28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СРАВНИТЕ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4"/>
          <p:cNvSpPr>
            <a:spLocks noGrp="1"/>
          </p:cNvSpPr>
          <p:nvPr>
            <p:ph type="title"/>
          </p:nvPr>
        </p:nvSpPr>
        <p:spPr>
          <a:xfrm>
            <a:off x="1187450" y="214313"/>
            <a:ext cx="7756525" cy="146208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ru-RU" sz="5400" b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</a:p>
        </p:txBody>
      </p:sp>
      <p:sp>
        <p:nvSpPr>
          <p:cNvPr id="27651" name="Объект 5"/>
          <p:cNvSpPr>
            <a:spLocks noGrp="1"/>
          </p:cNvSpPr>
          <p:nvPr>
            <p:ph idx="1"/>
          </p:nvPr>
        </p:nvSpPr>
        <p:spPr>
          <a:xfrm>
            <a:off x="539750" y="2276475"/>
            <a:ext cx="8415338" cy="3856038"/>
          </a:xfrm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endParaRPr lang="ru-RU" smtClean="0"/>
          </a:p>
          <a:p>
            <a:pPr marL="0" indent="0" algn="ctr">
              <a:buFont typeface="Wingdings" pitchFamily="2" charset="2"/>
              <a:buNone/>
            </a:pPr>
            <a:r>
              <a:rPr lang="ru-RU" sz="4000" b="1" smtClean="0">
                <a:latin typeface="Bookman Old Style" pitchFamily="18" charset="0"/>
              </a:rPr>
              <a:t>Избегайте ошибок, связанных с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sz="4000" b="1" smtClean="0">
                <a:latin typeface="Bookman Old Style" pitchFamily="18" charset="0"/>
              </a:rPr>
              <a:t> построением словосочетаний!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4"/>
          <p:cNvSpPr>
            <a:spLocks noGrp="1"/>
          </p:cNvSpPr>
          <p:nvPr>
            <p:ph type="title"/>
          </p:nvPr>
        </p:nvSpPr>
        <p:spPr>
          <a:xfrm>
            <a:off x="1187450" y="214313"/>
            <a:ext cx="7756525" cy="146208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ru-RU" sz="5400" b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</a:p>
        </p:txBody>
      </p:sp>
      <p:sp>
        <p:nvSpPr>
          <p:cNvPr id="28675" name="Объект 5"/>
          <p:cNvSpPr>
            <a:spLocks noGrp="1"/>
          </p:cNvSpPr>
          <p:nvPr>
            <p:ph idx="1"/>
          </p:nvPr>
        </p:nvSpPr>
        <p:spPr>
          <a:xfrm>
            <a:off x="539750" y="2276475"/>
            <a:ext cx="8415338" cy="3856038"/>
          </a:xfrm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ru-RU" sz="3600" b="1" smtClean="0">
                <a:latin typeface="Bookman Old Style" pitchFamily="18" charset="0"/>
              </a:rPr>
              <a:t>Выбор надлежащей падежной формы и предлога при затруднении следует уточнить </a:t>
            </a:r>
          </a:p>
          <a:p>
            <a:pPr marL="0" indent="0" algn="just">
              <a:buFont typeface="Wingdings" pitchFamily="2" charset="2"/>
              <a:buNone/>
            </a:pPr>
            <a:r>
              <a:rPr lang="ru-RU" sz="3600" b="1" smtClean="0">
                <a:latin typeface="Bookman Old Style" pitchFamily="18" charset="0"/>
              </a:rPr>
              <a:t>по </a:t>
            </a:r>
            <a:r>
              <a:rPr lang="ru-RU" sz="4000" b="1" smtClean="0">
                <a:solidFill>
                  <a:srgbClr val="FF0000"/>
                </a:solidFill>
                <a:latin typeface="Bookman Old Style" pitchFamily="18" charset="0"/>
              </a:rPr>
              <a:t>«Справочнику управления в русском языке»</a:t>
            </a:r>
            <a:r>
              <a:rPr lang="ru-RU" sz="3600" b="1" smtClean="0"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на заметку</a:t>
            </a:r>
            <a:endParaRPr lang="ru-RU" sz="48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750" y="2017713"/>
            <a:ext cx="8415338" cy="4579937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latin typeface="Bookman Old Style" pitchFamily="18" charset="0"/>
              </a:rPr>
              <a:t>1. Благодаря,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latin typeface="Bookman Old Style" pitchFamily="18" charset="0"/>
              </a:rPr>
              <a:t>    согласно,  </a:t>
            </a:r>
            <a:r>
              <a:rPr lang="ru-RU" b="1" dirty="0" smtClean="0">
                <a:latin typeface="Bookman Old Style" pitchFamily="18" charset="0"/>
              </a:rPr>
              <a:t>      </a:t>
            </a:r>
            <a:r>
              <a:rPr lang="ru-RU" b="1" dirty="0">
                <a:latin typeface="Bookman Old Style" pitchFamily="18" charset="0"/>
              </a:rPr>
              <a:t>+ </a:t>
            </a:r>
            <a:r>
              <a:rPr lang="ru-RU" b="1" dirty="0" smtClean="0">
                <a:latin typeface="Bookman Old Style" pitchFamily="18" charset="0"/>
              </a:rPr>
              <a:t> </a:t>
            </a:r>
            <a:r>
              <a:rPr lang="ru-RU" b="1" u="sng" dirty="0" smtClean="0">
                <a:latin typeface="Bookman Old Style" pitchFamily="18" charset="0"/>
              </a:rPr>
              <a:t>сущ</a:t>
            </a:r>
            <a:r>
              <a:rPr lang="ru-RU" b="1" u="sng" dirty="0">
                <a:latin typeface="Bookman Old Style" pitchFamily="18" charset="0"/>
              </a:rPr>
              <a:t>. в</a:t>
            </a:r>
            <a:r>
              <a:rPr lang="ru-RU" b="1" u="sng" dirty="0" smtClean="0">
                <a:latin typeface="Bookman Old Style" pitchFamily="18" charset="0"/>
              </a:rPr>
              <a:t>  </a:t>
            </a:r>
            <a:r>
              <a:rPr lang="ru-RU" sz="4000" b="1" u="sng" dirty="0">
                <a:latin typeface="Bookman Old Style" pitchFamily="18" charset="0"/>
              </a:rPr>
              <a:t>Д. п</a:t>
            </a:r>
            <a:r>
              <a:rPr lang="ru-RU" b="1" u="sng" dirty="0" smtClean="0">
                <a:latin typeface="Bookman Old Style" pitchFamily="18" charset="0"/>
              </a:rPr>
              <a:t>.:</a:t>
            </a:r>
            <a:endParaRPr lang="ru-RU" b="1" dirty="0"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latin typeface="Bookman Old Style" pitchFamily="18" charset="0"/>
              </a:rPr>
              <a:t>    вопреки, </a:t>
            </a:r>
            <a:endParaRPr lang="ru-RU" b="1" dirty="0" smtClean="0"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latin typeface="Bookman Old Style" pitchFamily="18" charset="0"/>
              </a:rPr>
              <a:t> </a:t>
            </a:r>
            <a:r>
              <a:rPr lang="ru-RU" b="1" dirty="0" smtClean="0">
                <a:latin typeface="Bookman Old Style" pitchFamily="18" charset="0"/>
              </a:rPr>
              <a:t>   подобно</a:t>
            </a:r>
            <a:endParaRPr lang="ru-RU" sz="4400" b="1" u="sng" dirty="0"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благодаря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(чему?)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поддержке;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согласно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(чему?)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правилам;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вопреки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(чему?)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предупреждению;</a:t>
            </a:r>
            <a:b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</a:b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подобно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(чему?)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волнам.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Возьмём</a:t>
            </a:r>
            <a:r>
              <a:rPr lang="ru-RU" sz="4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 на заметку</a:t>
            </a:r>
            <a:endParaRPr lang="ru-RU" sz="48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8313" y="2017713"/>
            <a:ext cx="8486775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2. В меру, в заключение, наподобие,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в виде,</a:t>
            </a:r>
            <a:r>
              <a:rPr lang="ru-RU" dirty="0"/>
              <a:t>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в течение, в продолжение, в силу, посредством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+  </a:t>
            </a:r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сущ</a:t>
            </a: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. в </a:t>
            </a:r>
            <a:r>
              <a:rPr lang="ru-RU" sz="4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Р</a:t>
            </a:r>
            <a:r>
              <a:rPr lang="ru-RU" sz="4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. п</a:t>
            </a: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.: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в меру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(чего?)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сил;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в течение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(чего?)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занятия;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наподобие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(чего?)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цветка;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посредством 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(чего?)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тренировки.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на заметку</a:t>
            </a:r>
            <a:endParaRPr lang="ru-RU" sz="4800" smtClean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750" y="2133600"/>
            <a:ext cx="860425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3. При обозначении события, действия, после которого что-либо происходит,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п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о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+  сущ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.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в  </a:t>
            </a:r>
            <a:r>
              <a:rPr lang="ru-RU" sz="4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П</a:t>
            </a:r>
            <a:r>
              <a:rPr lang="ru-RU" sz="4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. п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.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: </a:t>
            </a:r>
            <a:endParaRPr lang="ru-RU" b="1" i="1" dirty="0">
              <a:solidFill>
                <a:schemeClr val="tx1">
                  <a:lumMod val="95000"/>
                  <a:lumOff val="5000"/>
                </a:schemeClr>
              </a:solidFill>
              <a:latin typeface="Bookman Old Style" pitchFamily="18" charset="0"/>
            </a:endParaRP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по прибыти</a:t>
            </a: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и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; по окончани</a:t>
            </a: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и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;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по приезд</a:t>
            </a: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е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;  по завершени</a:t>
            </a: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и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4294967295"/>
          </p:nvPr>
        </p:nvSpPr>
        <p:spPr>
          <a:xfrm>
            <a:off x="4760913" y="1989138"/>
            <a:ext cx="4383087" cy="414337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ru-RU" b="1" i="1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b="1" i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    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ru-RU" sz="5400" b="1" smtClean="0">
                <a:latin typeface="Verdana" pitchFamily="34" charset="0"/>
              </a:rPr>
              <a:t>Словосочетание</a:t>
            </a:r>
            <a:r>
              <a:rPr lang="ru-RU" sz="5400" b="1" smtClean="0"/>
              <a:t> </a:t>
            </a:r>
            <a:endParaRPr lang="ru-RU" sz="5400" b="1" smtClean="0">
              <a:latin typeface="Verdana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773238"/>
            <a:ext cx="7772400" cy="47513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solidFill>
                  <a:srgbClr val="FFFF00"/>
                </a:solidFill>
                <a:latin typeface="Bookman Old Style" pitchFamily="18" charset="0"/>
              </a:rPr>
              <a:t>служит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Bookman Old Style" pitchFamily="18" charset="0"/>
              </a:rPr>
              <a:t>для </a:t>
            </a:r>
            <a:r>
              <a:rPr lang="ru-RU" u="sng" smtClean="0">
                <a:latin typeface="Bookman Old Style" pitchFamily="18" charset="0"/>
              </a:rPr>
              <a:t>сложного наименования</a:t>
            </a:r>
            <a:r>
              <a:rPr lang="ru-RU" smtClean="0">
                <a:latin typeface="Bookman Old Style" pitchFamily="18" charset="0"/>
              </a:rPr>
              <a:t> явлений,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solidFill>
                  <a:srgbClr val="FFFF00"/>
                </a:solidFill>
                <a:latin typeface="Bookman Old Style" pitchFamily="18" charset="0"/>
              </a:rPr>
              <a:t>состоит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mtClean="0">
                <a:latin typeface="Bookman Old Style" pitchFamily="18" charset="0"/>
              </a:rPr>
              <a:t>из </a:t>
            </a:r>
            <a:r>
              <a:rPr lang="ru-RU" u="sng" smtClean="0">
                <a:latin typeface="Bookman Old Style" pitchFamily="18" charset="0"/>
              </a:rPr>
              <a:t>отдельных</a:t>
            </a:r>
            <a:r>
              <a:rPr lang="ru-RU" smtClean="0">
                <a:latin typeface="Bookman Old Style" pitchFamily="18" charset="0"/>
              </a:rPr>
              <a:t> слов-названий,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solidFill>
                  <a:srgbClr val="FFFF00"/>
                </a:solidFill>
                <a:latin typeface="Bookman Old Style" pitchFamily="18" charset="0"/>
              </a:rPr>
              <a:t>является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u="sng" smtClean="0">
                <a:latin typeface="Bookman Old Style" pitchFamily="18" charset="0"/>
              </a:rPr>
              <a:t>строительным материалом</a:t>
            </a:r>
            <a:r>
              <a:rPr lang="ru-RU" smtClean="0">
                <a:latin typeface="Bookman Old Style" pitchFamily="18" charset="0"/>
              </a:rPr>
              <a:t> для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mtClean="0">
                <a:latin typeface="Bookman Old Style" pitchFamily="18" charset="0"/>
              </a:rPr>
              <a:t>                     предложения.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3600" b="1" smtClean="0">
              <a:latin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на заметку</a:t>
            </a:r>
            <a:endParaRPr lang="ru-RU" sz="48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  <a:defRPr/>
            </a:pPr>
            <a:r>
              <a:rPr lang="ru-RU" sz="3000" b="1" dirty="0" smtClean="0">
                <a:latin typeface="Bookman Old Style" pitchFamily="18" charset="0"/>
              </a:rPr>
              <a:t>4. Однородные сказуемые + общее дополнение требуют </a:t>
            </a:r>
            <a:r>
              <a:rPr lang="ru-RU" sz="3000" b="1" u="sng" dirty="0" smtClean="0">
                <a:latin typeface="Bookman Old Style" pitchFamily="18" charset="0"/>
              </a:rPr>
              <a:t>одинакового падежа и предлога.</a:t>
            </a:r>
          </a:p>
          <a:p>
            <a:pPr algn="just">
              <a:buClr>
                <a:srgbClr val="FFFF00"/>
              </a:buClr>
              <a:defRPr/>
            </a:pPr>
            <a:r>
              <a:rPr lang="ru-RU" sz="3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Правильно:</a:t>
            </a:r>
            <a:r>
              <a:rPr lang="ru-RU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0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Мы будем читать </a:t>
            </a:r>
            <a:r>
              <a:rPr lang="ru-RU" sz="3000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(что?) </a:t>
            </a:r>
            <a:r>
              <a:rPr lang="ru-RU" sz="30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и переводить  </a:t>
            </a:r>
            <a:r>
              <a:rPr lang="ru-RU" sz="3000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(что?) </a:t>
            </a:r>
            <a:r>
              <a:rPr lang="ru-RU" sz="30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статью.</a:t>
            </a:r>
          </a:p>
          <a:p>
            <a:pPr algn="just">
              <a:buClr>
                <a:srgbClr val="FFFF00"/>
              </a:buClr>
              <a:defRPr/>
            </a:pPr>
            <a:r>
              <a:rPr lang="ru-RU" sz="3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Неправильно:</a:t>
            </a:r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0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Плохая погода препятствует </a:t>
            </a:r>
            <a:r>
              <a:rPr lang="ru-RU" sz="3000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(чему?) </a:t>
            </a:r>
            <a:r>
              <a:rPr lang="ru-RU" sz="30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или затягивает  </a:t>
            </a:r>
            <a:r>
              <a:rPr lang="ru-RU" sz="3000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(что?) </a:t>
            </a:r>
            <a:r>
              <a:rPr lang="ru-RU" sz="3000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уборку урожая.</a:t>
            </a:r>
          </a:p>
          <a:p>
            <a:pPr algn="just">
              <a:defRPr/>
            </a:pPr>
            <a:endParaRPr lang="ru-RU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Bookman Old Style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на заметку</a:t>
            </a:r>
            <a:endParaRPr lang="ru-RU" sz="480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  <a:defRPr/>
            </a:pPr>
            <a:r>
              <a:rPr lang="ru-RU" b="1" dirty="0" smtClean="0">
                <a:latin typeface="Bookman Old Style" pitchFamily="18" charset="0"/>
              </a:rPr>
              <a:t>5. Определение и главное слово должны быть СОГЛАСОВАНЫ:</a:t>
            </a:r>
            <a:endParaRPr lang="ru-RU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Bookman Old Style" pitchFamily="18" charset="0"/>
            </a:endParaRPr>
          </a:p>
          <a:p>
            <a:pPr algn="just">
              <a:buClr>
                <a:srgbClr val="FFFF00"/>
              </a:buClr>
              <a:defRPr/>
            </a:pPr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Неправильно: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Среди вопросов, заданн</a:t>
            </a:r>
            <a:r>
              <a:rPr lang="ru-RU" b="1" i="1" dirty="0" smtClean="0">
                <a:solidFill>
                  <a:srgbClr val="FF0000"/>
                </a:solidFill>
                <a:latin typeface="Bookman Old Style" pitchFamily="18" charset="0"/>
              </a:rPr>
              <a:t>ым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на конференции, были и острые.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Bookman Old Style" pitchFamily="18" charset="0"/>
            </a:endParaRPr>
          </a:p>
          <a:p>
            <a:pPr algn="just">
              <a:buClr>
                <a:srgbClr val="FFFF00"/>
              </a:buClr>
              <a:defRPr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П</a:t>
            </a:r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равильно: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itchFamily="18" charset="0"/>
              </a:rPr>
              <a:t>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Среди </a:t>
            </a:r>
            <a:r>
              <a:rPr lang="ru-RU" b="1" i="1" dirty="0" smtClean="0">
                <a:solidFill>
                  <a:srgbClr val="FF0000"/>
                </a:solidFill>
                <a:latin typeface="Bookman Old Style" pitchFamily="18" charset="0"/>
              </a:rPr>
              <a:t>вопросов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(каких?)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, </a:t>
            </a:r>
            <a:r>
              <a:rPr lang="ru-RU" b="1" i="1" dirty="0" smtClean="0">
                <a:solidFill>
                  <a:srgbClr val="FF0000"/>
                </a:solidFill>
                <a:latin typeface="Bookman Old Style" pitchFamily="18" charset="0"/>
              </a:rPr>
              <a:t>заданных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на конференции, были и острые.</a:t>
            </a:r>
          </a:p>
          <a:p>
            <a:pPr marL="0" indent="0" algn="just">
              <a:buFont typeface="Wingdings" pitchFamily="2" charset="2"/>
              <a:buNone/>
              <a:defRPr/>
            </a:pPr>
            <a:endParaRPr lang="ru-RU" sz="2800" b="1" i="1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just">
              <a:defRPr/>
            </a:pPr>
            <a:endParaRPr lang="ru-RU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Bookman Old Style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4"/>
          <p:cNvSpPr>
            <a:spLocks noGrp="1"/>
          </p:cNvSpPr>
          <p:nvPr>
            <p:ph type="title"/>
          </p:nvPr>
        </p:nvSpPr>
        <p:spPr>
          <a:xfrm>
            <a:off x="1187450" y="214313"/>
            <a:ext cx="7756525" cy="146208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ru-RU" sz="4800" b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</a:p>
        </p:txBody>
      </p:sp>
      <p:sp>
        <p:nvSpPr>
          <p:cNvPr id="32771" name="Объект 5"/>
          <p:cNvSpPr>
            <a:spLocks noGrp="1"/>
          </p:cNvSpPr>
          <p:nvPr>
            <p:ph idx="1"/>
          </p:nvPr>
        </p:nvSpPr>
        <p:spPr>
          <a:xfrm>
            <a:off x="539750" y="2276475"/>
            <a:ext cx="8415338" cy="3856038"/>
          </a:xfrm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Font typeface="Wingdings" pitchFamily="2" charset="2"/>
              <a:buNone/>
              <a:defRPr/>
            </a:pPr>
            <a:r>
              <a:rPr lang="ru-RU" sz="4400" b="1" dirty="0" smtClean="0">
                <a:latin typeface="Bookman Old Style" pitchFamily="18" charset="0"/>
              </a:rPr>
              <a:t>Зная</a:t>
            </a:r>
            <a:r>
              <a:rPr lang="ru-RU" sz="4400" b="1" dirty="0" smtClean="0">
                <a:solidFill>
                  <a:schemeClr val="accent3"/>
                </a:solidFill>
                <a:latin typeface="Bookman Old Style" pitchFamily="18" charset="0"/>
              </a:rPr>
              <a:t> правила построения словосочетаний, л е г ч е </a:t>
            </a:r>
            <a:r>
              <a:rPr lang="ru-RU" sz="4400" b="1" dirty="0" smtClean="0">
                <a:latin typeface="Bookman Old Style" pitchFamily="18" charset="0"/>
              </a:rPr>
              <a:t>избегать</a:t>
            </a:r>
            <a:r>
              <a:rPr lang="ru-RU" sz="4400" b="1" dirty="0" smtClean="0">
                <a:solidFill>
                  <a:schemeClr val="accent3"/>
                </a:solidFill>
                <a:latin typeface="Bookman Old Style" pitchFamily="18" charset="0"/>
              </a:rPr>
              <a:t> о ш и б о к, распространённых в речи современного человека.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i="1" smtClean="0">
                <a:latin typeface="Verdana" pitchFamily="34" charset="0"/>
              </a:rPr>
              <a:t>Любое ли сочетание слов является словосочетанием?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1.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а)</a:t>
            </a:r>
            <a:r>
              <a:rPr lang="en-US" b="1" smtClean="0">
                <a:latin typeface="Bookman Old Style" pitchFamily="18" charset="0"/>
              </a:rPr>
              <a:t> </a:t>
            </a:r>
            <a:r>
              <a:rPr lang="ru-RU" b="1" smtClean="0">
                <a:latin typeface="Bookman Old Style" pitchFamily="18" charset="0"/>
              </a:rPr>
              <a:t>на письменном столе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б) корабль отплыл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в) громко засмеялся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г) прыгнули с моста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Verdana" pitchFamily="34" charset="0"/>
              </a:rPr>
              <a:t>Не являются словосочетанием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1989138"/>
            <a:ext cx="8348663" cy="41148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sz="3600" b="1" dirty="0">
                <a:solidFill>
                  <a:srgbClr val="FFFF00"/>
                </a:solidFill>
                <a:latin typeface="Bookman Old Style" pitchFamily="18" charset="0"/>
              </a:rPr>
              <a:t>г</a:t>
            </a:r>
            <a:r>
              <a:rPr lang="ru-RU" sz="3600" b="1" dirty="0" smtClean="0">
                <a:solidFill>
                  <a:srgbClr val="FFFF00"/>
                </a:solidFill>
                <a:latin typeface="Bookman Old Style" pitchFamily="18" charset="0"/>
              </a:rPr>
              <a:t>рамматическая основа - подлежащее и сказуемое: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latin typeface="Bookman Old Style" pitchFamily="18" charset="0"/>
              </a:rPr>
              <a:t>пришла пора; мы будем веселиться; парк красив; настанет лето и т.п.</a:t>
            </a:r>
            <a:endParaRPr lang="ru-RU" b="1" dirty="0" smtClean="0">
              <a:latin typeface="Bookman Old Style" pitchFamily="18" charset="0"/>
            </a:endParaRP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i="1" smtClean="0">
                <a:latin typeface="Verdana" pitchFamily="34" charset="0"/>
              </a:rPr>
              <a:t>Любое ли сочетание слов является словосочетанием?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2.              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а) постучать в дверь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б) жить по-новому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в) вследствие опоздания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г) в первых рядах</a:t>
            </a:r>
            <a:endParaRPr lang="ru-RU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Verdana" pitchFamily="34" charset="0"/>
              </a:rPr>
              <a:t>Не являются словосочетанием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2017713"/>
            <a:ext cx="8559800" cy="41148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defRPr/>
            </a:pPr>
            <a:r>
              <a:rPr lang="ru-RU" sz="3600" b="1" dirty="0" smtClean="0">
                <a:solidFill>
                  <a:srgbClr val="FFFF00"/>
                </a:solidFill>
                <a:latin typeface="Bookman Old Style" pitchFamily="18" charset="0"/>
              </a:rPr>
              <a:t>сочетания самостоятельного слова со служебным: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latin typeface="Bookman Old Style" pitchFamily="18" charset="0"/>
              </a:rPr>
              <a:t>около подъезда, перед снегопадом, мимо клумбы, в течение урока, во время каникул, пусть говорят, давайте запишем  и т.п.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i="1" smtClean="0">
                <a:latin typeface="Verdana" pitchFamily="34" charset="0"/>
              </a:rPr>
              <a:t>Любое ли сочетание слов является словосочетанием?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3.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а) платье в клетку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б) проснуться утром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в) пропущенный урок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b="1" smtClean="0">
                <a:latin typeface="Bookman Old Style" pitchFamily="18" charset="0"/>
              </a:rPr>
              <a:t>   г) бить баклуши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b="1" smtClean="0">
              <a:latin typeface="Bookman Old Style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b="1" smtClean="0">
              <a:latin typeface="Bookman Old Style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smtClean="0">
                <a:latin typeface="Bookman Old Style" pitchFamily="18" charset="0"/>
              </a:rPr>
              <a:t>         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smtClean="0">
                <a:latin typeface="Bookman Old Style" pitchFamily="18" charset="0"/>
              </a:rPr>
              <a:t>         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b="1" smtClean="0">
              <a:latin typeface="Bookman Old Style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b="1" smtClean="0">
              <a:latin typeface="Bookman Old Style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Verdana" pitchFamily="34" charset="0"/>
              </a:rPr>
              <a:t>Не являются словосочетанием</a:t>
            </a:r>
            <a:endParaRPr lang="ru-RU" smtClean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algn="just" eaLnBrk="1" hangingPunct="1">
              <a:buClr>
                <a:srgbClr val="FF0000"/>
              </a:buClr>
            </a:pPr>
            <a:r>
              <a:rPr lang="ru-RU" sz="3600" b="1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сочетания слов в составе фразеологизмов: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i="1" smtClean="0">
                <a:latin typeface="Bookman Old Style" pitchFamily="18" charset="0"/>
              </a:rPr>
              <a:t>нести околесицу, с гулькин нос,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i="1" smtClean="0">
                <a:latin typeface="Bookman Old Style" pitchFamily="18" charset="0"/>
              </a:rPr>
              <a:t>притча во языцех, разделать под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i="1" smtClean="0">
                <a:latin typeface="Bookman Old Style" pitchFamily="18" charset="0"/>
              </a:rPr>
              <a:t>орех, шарашкина контора, на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b="1" i="1" smtClean="0">
                <a:latin typeface="Bookman Old Style" pitchFamily="18" charset="0"/>
              </a:rPr>
              <a:t>кудыкину гору  и т.п.</a:t>
            </a:r>
            <a:endParaRPr lang="ru-RU" b="1" smtClean="0">
              <a:latin typeface="Bookman Old Style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ru-RU" sz="3600" b="1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«Пульсация»</Template>
  <TotalTime>634</TotalTime>
  <Words>1141</Words>
  <Application>Microsoft Office PowerPoint</Application>
  <PresentationFormat>Экран (4:3)</PresentationFormat>
  <Paragraphs>234</Paragraphs>
  <Slides>32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Tahoma</vt:lpstr>
      <vt:lpstr>Arial</vt:lpstr>
      <vt:lpstr>Wingdings</vt:lpstr>
      <vt:lpstr>Calibri</vt:lpstr>
      <vt:lpstr>Verdana</vt:lpstr>
      <vt:lpstr>Bookman Old Style</vt:lpstr>
      <vt:lpstr>Палитра</vt:lpstr>
      <vt:lpstr>11 класс Словосочетание </vt:lpstr>
      <vt:lpstr>Словосочетание –</vt:lpstr>
      <vt:lpstr>Словосочетание </vt:lpstr>
      <vt:lpstr>Любое ли сочетание слов является словосочетанием?</vt:lpstr>
      <vt:lpstr>Не являются словосочетанием</vt:lpstr>
      <vt:lpstr>Любое ли сочетание слов является словосочетанием?</vt:lpstr>
      <vt:lpstr>Не являются словосочетанием</vt:lpstr>
      <vt:lpstr>Любое ли сочетание слов является словосочетанием?</vt:lpstr>
      <vt:lpstr>Не являются словосочетанием</vt:lpstr>
      <vt:lpstr>Любое ли сочетание слов является словосочетанием?</vt:lpstr>
      <vt:lpstr>Не являются словосочетанием</vt:lpstr>
      <vt:lpstr>Не являются словосочетанием</vt:lpstr>
      <vt:lpstr>Способы  подчинительной связи между словами в словосочетаниях</vt:lpstr>
      <vt:lpstr> </vt:lpstr>
      <vt:lpstr>  согласование</vt:lpstr>
      <vt:lpstr> </vt:lpstr>
      <vt:lpstr>  управление</vt:lpstr>
      <vt:lpstr>ВНИМАНИЕ!</vt:lpstr>
      <vt:lpstr>ВНИМАНИЕ!</vt:lpstr>
      <vt:lpstr>ВНИМАНИЕ!</vt:lpstr>
      <vt:lpstr>ВНИМАНИЕ!</vt:lpstr>
      <vt:lpstr> </vt:lpstr>
      <vt:lpstr>  примыкание</vt:lpstr>
      <vt:lpstr>ВНИМАНИЕ! Местоимения</vt:lpstr>
      <vt:lpstr>ВНИМАНИЕ!</vt:lpstr>
      <vt:lpstr>ВНИМАНИЕ!</vt:lpstr>
      <vt:lpstr>Возьмём на заметку</vt:lpstr>
      <vt:lpstr>Возьмём на заметку</vt:lpstr>
      <vt:lpstr>Возьмём на заметку</vt:lpstr>
      <vt:lpstr>Возьмём на заметку</vt:lpstr>
      <vt:lpstr>Возьмём на заметку</vt:lpstr>
      <vt:lpstr>ВНИМАНИЕ!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класс. Словосочетание</dc:title>
  <dc:creator>Admin</dc:creator>
  <cp:lastModifiedBy>Елена Юминова</cp:lastModifiedBy>
  <cp:revision>59</cp:revision>
  <dcterms:created xsi:type="dcterms:W3CDTF">2011-12-06T09:08:55Z</dcterms:created>
  <dcterms:modified xsi:type="dcterms:W3CDTF">2011-12-11T13:58:28Z</dcterms:modified>
</cp:coreProperties>
</file>