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9"/>
  </p:notesMasterIdLst>
  <p:sldIdLst>
    <p:sldId id="310" r:id="rId2"/>
    <p:sldId id="277" r:id="rId3"/>
    <p:sldId id="256" r:id="rId4"/>
    <p:sldId id="309" r:id="rId5"/>
    <p:sldId id="278" r:id="rId6"/>
    <p:sldId id="261" r:id="rId7"/>
    <p:sldId id="262" r:id="rId8"/>
    <p:sldId id="263" r:id="rId9"/>
    <p:sldId id="264" r:id="rId10"/>
    <p:sldId id="302" r:id="rId11"/>
    <p:sldId id="280" r:id="rId12"/>
    <p:sldId id="281" r:id="rId13"/>
    <p:sldId id="282" r:id="rId14"/>
    <p:sldId id="297" r:id="rId15"/>
    <p:sldId id="295" r:id="rId16"/>
    <p:sldId id="298" r:id="rId17"/>
    <p:sldId id="303" r:id="rId18"/>
    <p:sldId id="304" r:id="rId19"/>
    <p:sldId id="311" r:id="rId20"/>
    <p:sldId id="266" r:id="rId21"/>
    <p:sldId id="284" r:id="rId22"/>
    <p:sldId id="286" r:id="rId23"/>
    <p:sldId id="287" r:id="rId24"/>
    <p:sldId id="300" r:id="rId25"/>
    <p:sldId id="319" r:id="rId26"/>
    <p:sldId id="288" r:id="rId27"/>
    <p:sldId id="320" r:id="rId2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6600"/>
    <a:srgbClr val="CCFF99"/>
    <a:srgbClr val="CCFFCC"/>
    <a:srgbClr val="A50021"/>
    <a:srgbClr val="0039AC"/>
    <a:srgbClr val="003300"/>
    <a:srgbClr val="FFFF99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1" autoAdjust="0"/>
    <p:restoredTop sz="94660" autoAdjust="0"/>
  </p:normalViewPr>
  <p:slideViewPr>
    <p:cSldViewPr>
      <p:cViewPr>
        <p:scale>
          <a:sx n="64" d="100"/>
          <a:sy n="64" d="100"/>
        </p:scale>
        <p:origin x="-120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Лист1!$D$4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6600"/>
            </a:solidFill>
          </c:spPr>
          <c:explosion val="25"/>
          <c:dPt>
            <c:idx val="1"/>
            <c:spPr>
              <a:solidFill>
                <a:srgbClr val="0039AC"/>
              </a:solidFill>
            </c:spPr>
          </c:dPt>
          <c:dPt>
            <c:idx val="2"/>
            <c:spPr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</c:spPr>
          </c:dPt>
          <c:cat>
            <c:strRef>
              <c:f>Лист1!$C$5:$C$7</c:f>
              <c:strCache>
                <c:ptCount val="3"/>
                <c:pt idx="0">
                  <c:v>высший</c:v>
                </c:pt>
                <c:pt idx="1">
                  <c:v>средний</c:v>
                </c:pt>
                <c:pt idx="2">
                  <c:v>беднейший</c:v>
                </c:pt>
              </c:strCache>
            </c:strRef>
          </c:cat>
          <c:val>
            <c:numRef>
              <c:f>Лист1!$D$5:$D$7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80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layout/>
    </c:title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Лист1!$D$4</c:f>
              <c:strCache>
                <c:ptCount val="1"/>
                <c:pt idx="0">
                  <c:v>%</c:v>
                </c:pt>
              </c:strCache>
            </c:strRef>
          </c:tx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Лист1!$C$5:$C$7</c:f>
              <c:strCache>
                <c:ptCount val="3"/>
                <c:pt idx="0">
                  <c:v>высший</c:v>
                </c:pt>
                <c:pt idx="1">
                  <c:v>средний</c:v>
                </c:pt>
                <c:pt idx="2">
                  <c:v>беднейший</c:v>
                </c:pt>
              </c:strCache>
            </c:strRef>
          </c:cat>
          <c:val>
            <c:numRef>
              <c:f>Лист1!$D$5:$D$7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80</c:v>
                </c:pt>
              </c:numCache>
            </c:numRef>
          </c:val>
        </c:ser>
        <c:shape val="cylinder"/>
        <c:axId val="197744512"/>
        <c:axId val="41828736"/>
        <c:axId val="0"/>
      </c:bar3DChart>
      <c:catAx>
        <c:axId val="197744512"/>
        <c:scaling>
          <c:orientation val="minMax"/>
        </c:scaling>
        <c:axPos val="b"/>
        <c:tickLblPos val="nextTo"/>
        <c:crossAx val="41828736"/>
        <c:crosses val="autoZero"/>
        <c:auto val="1"/>
        <c:lblAlgn val="ctr"/>
        <c:lblOffset val="100"/>
      </c:catAx>
      <c:valAx>
        <c:axId val="41828736"/>
        <c:scaling>
          <c:orientation val="minMax"/>
        </c:scaling>
        <c:axPos val="l"/>
        <c:majorGridlines/>
        <c:numFmt formatCode="General" sourceLinked="1"/>
        <c:tickLblPos val="nextTo"/>
        <c:crossAx val="197744512"/>
        <c:crosses val="autoZero"/>
        <c:crossBetween val="between"/>
      </c:valAx>
    </c:plotArea>
    <c:legend>
      <c:legendPos val="r"/>
      <c:layout/>
    </c:legend>
    <c:plotVisOnly val="1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1DBEF0-C64C-417A-AB62-2375D6950D2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C98CD7-877C-41A4-A917-1686615DB9DC}">
      <dgm:prSet phldrT="[Текст]" custT="1"/>
      <dgm:spPr/>
      <dgm:t>
        <a:bodyPr/>
        <a:lstStyle/>
        <a:p>
          <a:pPr algn="ctr"/>
          <a:r>
            <a:rPr lang="ru-RU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Классы:</a:t>
          </a:r>
          <a:endParaRPr lang="ru-RU" sz="28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7D9D9B-C158-4E64-9CB3-6E57DCD7457C}" type="parTrans" cxnId="{AA94777A-95D7-4321-AD42-8EB93C713629}">
      <dgm:prSet/>
      <dgm:spPr/>
      <dgm:t>
        <a:bodyPr/>
        <a:lstStyle/>
        <a:p>
          <a:endParaRPr lang="ru-RU"/>
        </a:p>
      </dgm:t>
    </dgm:pt>
    <dgm:pt modelId="{E79EB32D-DB45-4F23-93EE-CD657879AD7B}" type="sibTrans" cxnId="{AA94777A-95D7-4321-AD42-8EB93C713629}">
      <dgm:prSet/>
      <dgm:spPr/>
      <dgm:t>
        <a:bodyPr/>
        <a:lstStyle/>
        <a:p>
          <a:endParaRPr lang="ru-RU"/>
        </a:p>
      </dgm:t>
    </dgm:pt>
    <dgm:pt modelId="{09A1916F-D978-4602-967D-3B74B0A822B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A50021"/>
              </a:solidFill>
            </a:rPr>
            <a:t>рабочие</a:t>
          </a:r>
          <a:endParaRPr lang="ru-RU" sz="2400" b="1" dirty="0">
            <a:solidFill>
              <a:srgbClr val="A50021"/>
            </a:solidFill>
          </a:endParaRPr>
        </a:p>
      </dgm:t>
    </dgm:pt>
    <dgm:pt modelId="{B052BA67-FFE1-4D36-897F-438D85D4E7C9}" type="parTrans" cxnId="{53627471-3BA8-4CE9-8D3A-4876A6A54988}">
      <dgm:prSet/>
      <dgm:spPr/>
      <dgm:t>
        <a:bodyPr/>
        <a:lstStyle/>
        <a:p>
          <a:endParaRPr lang="ru-RU"/>
        </a:p>
      </dgm:t>
    </dgm:pt>
    <dgm:pt modelId="{13443040-BE9A-4445-A712-F3B82113D24E}" type="sibTrans" cxnId="{53627471-3BA8-4CE9-8D3A-4876A6A54988}">
      <dgm:prSet/>
      <dgm:spPr/>
      <dgm:t>
        <a:bodyPr/>
        <a:lstStyle/>
        <a:p>
          <a:endParaRPr lang="ru-RU"/>
        </a:p>
      </dgm:t>
    </dgm:pt>
    <dgm:pt modelId="{51E50650-E036-4D83-A7B4-1AAA510ECF9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A50021"/>
              </a:solidFill>
            </a:rPr>
            <a:t>крестьянство</a:t>
          </a:r>
          <a:endParaRPr lang="ru-RU" sz="2400" b="1" dirty="0">
            <a:solidFill>
              <a:srgbClr val="A50021"/>
            </a:solidFill>
          </a:endParaRPr>
        </a:p>
      </dgm:t>
    </dgm:pt>
    <dgm:pt modelId="{67B87B9B-1D70-4CBF-993A-7124C434B28D}" type="parTrans" cxnId="{BE70B625-3C99-42FD-B5A7-3B85D0C0AE75}">
      <dgm:prSet/>
      <dgm:spPr/>
      <dgm:t>
        <a:bodyPr/>
        <a:lstStyle/>
        <a:p>
          <a:endParaRPr lang="ru-RU"/>
        </a:p>
      </dgm:t>
    </dgm:pt>
    <dgm:pt modelId="{60295D50-FC81-40F1-81D8-5190AF1A0162}" type="sibTrans" cxnId="{BE70B625-3C99-42FD-B5A7-3B85D0C0AE75}">
      <dgm:prSet/>
      <dgm:spPr/>
      <dgm:t>
        <a:bodyPr/>
        <a:lstStyle/>
        <a:p>
          <a:endParaRPr lang="ru-RU"/>
        </a:p>
      </dgm:t>
    </dgm:pt>
    <dgm:pt modelId="{E89526DD-B623-4C4A-BC52-9FFC35999D8B}" type="pres">
      <dgm:prSet presAssocID="{BC1DBEF0-C64C-417A-AB62-2375D6950D2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FD90F4-6CB9-4D7D-9DD2-ECB61046495C}" type="pres">
      <dgm:prSet presAssocID="{23C98CD7-877C-41A4-A917-1686615DB9DC}" presName="parentLin" presStyleCnt="0"/>
      <dgm:spPr/>
    </dgm:pt>
    <dgm:pt modelId="{4D73A303-C94E-44DF-A765-CB388D5AC06C}" type="pres">
      <dgm:prSet presAssocID="{23C98CD7-877C-41A4-A917-1686615DB9D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F518816-2A4A-49E9-AA20-3A53F49181D2}" type="pres">
      <dgm:prSet presAssocID="{23C98CD7-877C-41A4-A917-1686615DB9D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83BE4-B765-4673-BFAD-70DEFD66A474}" type="pres">
      <dgm:prSet presAssocID="{23C98CD7-877C-41A4-A917-1686615DB9DC}" presName="negativeSpace" presStyleCnt="0"/>
      <dgm:spPr/>
    </dgm:pt>
    <dgm:pt modelId="{AB44D423-E475-48CA-83B7-35E72155EBA7}" type="pres">
      <dgm:prSet presAssocID="{23C98CD7-877C-41A4-A917-1686615DB9DC}" presName="childText" presStyleLbl="conFgAcc1" presStyleIdx="0" presStyleCnt="3">
        <dgm:presLayoutVars>
          <dgm:bulletEnabled val="1"/>
        </dgm:presLayoutVars>
      </dgm:prSet>
      <dgm:spPr/>
    </dgm:pt>
    <dgm:pt modelId="{6C3312B2-4301-4456-9BDB-0BD2ADC2DB44}" type="pres">
      <dgm:prSet presAssocID="{E79EB32D-DB45-4F23-93EE-CD657879AD7B}" presName="spaceBetweenRectangles" presStyleCnt="0"/>
      <dgm:spPr/>
    </dgm:pt>
    <dgm:pt modelId="{2F9F5189-63C4-49CE-B77C-ED516FEB7B56}" type="pres">
      <dgm:prSet presAssocID="{09A1916F-D978-4602-967D-3B74B0A822BB}" presName="parentLin" presStyleCnt="0"/>
      <dgm:spPr/>
    </dgm:pt>
    <dgm:pt modelId="{9C936927-EFC0-454A-A045-99E7AD156111}" type="pres">
      <dgm:prSet presAssocID="{09A1916F-D978-4602-967D-3B74B0A822B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6015B62-C9BF-41E7-95A4-9CC601FC8A2F}" type="pres">
      <dgm:prSet presAssocID="{09A1916F-D978-4602-967D-3B74B0A822B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9793C-1641-4B45-BE34-7C45BF4C866E}" type="pres">
      <dgm:prSet presAssocID="{09A1916F-D978-4602-967D-3B74B0A822BB}" presName="negativeSpace" presStyleCnt="0"/>
      <dgm:spPr/>
    </dgm:pt>
    <dgm:pt modelId="{E3A36A3F-38A5-446D-A99B-4C767DC00E6D}" type="pres">
      <dgm:prSet presAssocID="{09A1916F-D978-4602-967D-3B74B0A822BB}" presName="childText" presStyleLbl="conFgAcc1" presStyleIdx="1" presStyleCnt="3">
        <dgm:presLayoutVars>
          <dgm:bulletEnabled val="1"/>
        </dgm:presLayoutVars>
      </dgm:prSet>
      <dgm:spPr/>
    </dgm:pt>
    <dgm:pt modelId="{330D3FC1-5942-49F5-AB30-E145207A6C20}" type="pres">
      <dgm:prSet presAssocID="{13443040-BE9A-4445-A712-F3B82113D24E}" presName="spaceBetweenRectangles" presStyleCnt="0"/>
      <dgm:spPr/>
    </dgm:pt>
    <dgm:pt modelId="{7C2BC1FD-58F4-4819-88C6-96FDCB1F5C9B}" type="pres">
      <dgm:prSet presAssocID="{51E50650-E036-4D83-A7B4-1AAA510ECF9B}" presName="parentLin" presStyleCnt="0"/>
      <dgm:spPr/>
    </dgm:pt>
    <dgm:pt modelId="{A0828EEB-52E6-4224-BE94-CAA364751256}" type="pres">
      <dgm:prSet presAssocID="{51E50650-E036-4D83-A7B4-1AAA510ECF9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EB58F50-3B33-4C0E-A342-D6686D6CB212}" type="pres">
      <dgm:prSet presAssocID="{51E50650-E036-4D83-A7B4-1AAA510ECF9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9B597-4CCD-4E72-8FDD-477335301BBB}" type="pres">
      <dgm:prSet presAssocID="{51E50650-E036-4D83-A7B4-1AAA510ECF9B}" presName="negativeSpace" presStyleCnt="0"/>
      <dgm:spPr/>
    </dgm:pt>
    <dgm:pt modelId="{5DE82843-D547-4B40-9D61-83BB1679A9C2}" type="pres">
      <dgm:prSet presAssocID="{51E50650-E036-4D83-A7B4-1AAA510ECF9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00CD5EE-D49E-4ACE-A073-9A47876913C1}" type="presOf" srcId="{09A1916F-D978-4602-967D-3B74B0A822BB}" destId="{56015B62-C9BF-41E7-95A4-9CC601FC8A2F}" srcOrd="1" destOrd="0" presId="urn:microsoft.com/office/officeart/2005/8/layout/list1"/>
    <dgm:cxn modelId="{C227AAC6-B8FF-43B4-A44F-43F443FB7A86}" type="presOf" srcId="{51E50650-E036-4D83-A7B4-1AAA510ECF9B}" destId="{A0828EEB-52E6-4224-BE94-CAA364751256}" srcOrd="0" destOrd="0" presId="urn:microsoft.com/office/officeart/2005/8/layout/list1"/>
    <dgm:cxn modelId="{AA94777A-95D7-4321-AD42-8EB93C713629}" srcId="{BC1DBEF0-C64C-417A-AB62-2375D6950D2D}" destId="{23C98CD7-877C-41A4-A917-1686615DB9DC}" srcOrd="0" destOrd="0" parTransId="{A67D9D9B-C158-4E64-9CB3-6E57DCD7457C}" sibTransId="{E79EB32D-DB45-4F23-93EE-CD657879AD7B}"/>
    <dgm:cxn modelId="{53627471-3BA8-4CE9-8D3A-4876A6A54988}" srcId="{BC1DBEF0-C64C-417A-AB62-2375D6950D2D}" destId="{09A1916F-D978-4602-967D-3B74B0A822BB}" srcOrd="1" destOrd="0" parTransId="{B052BA67-FFE1-4D36-897F-438D85D4E7C9}" sibTransId="{13443040-BE9A-4445-A712-F3B82113D24E}"/>
    <dgm:cxn modelId="{09E64FC2-505A-4E99-8769-03115865D0C7}" type="presOf" srcId="{23C98CD7-877C-41A4-A917-1686615DB9DC}" destId="{4D73A303-C94E-44DF-A765-CB388D5AC06C}" srcOrd="0" destOrd="0" presId="urn:microsoft.com/office/officeart/2005/8/layout/list1"/>
    <dgm:cxn modelId="{44136529-723F-431A-A074-2E3A85AB3FD7}" type="presOf" srcId="{23C98CD7-877C-41A4-A917-1686615DB9DC}" destId="{DF518816-2A4A-49E9-AA20-3A53F49181D2}" srcOrd="1" destOrd="0" presId="urn:microsoft.com/office/officeart/2005/8/layout/list1"/>
    <dgm:cxn modelId="{ACE7DAEF-AFF7-4496-B68D-B8B813404E59}" type="presOf" srcId="{51E50650-E036-4D83-A7B4-1AAA510ECF9B}" destId="{2EB58F50-3B33-4C0E-A342-D6686D6CB212}" srcOrd="1" destOrd="0" presId="urn:microsoft.com/office/officeart/2005/8/layout/list1"/>
    <dgm:cxn modelId="{BE70B625-3C99-42FD-B5A7-3B85D0C0AE75}" srcId="{BC1DBEF0-C64C-417A-AB62-2375D6950D2D}" destId="{51E50650-E036-4D83-A7B4-1AAA510ECF9B}" srcOrd="2" destOrd="0" parTransId="{67B87B9B-1D70-4CBF-993A-7124C434B28D}" sibTransId="{60295D50-FC81-40F1-81D8-5190AF1A0162}"/>
    <dgm:cxn modelId="{F7EC499D-2264-4BF0-9808-2EFCE1BE0472}" type="presOf" srcId="{09A1916F-D978-4602-967D-3B74B0A822BB}" destId="{9C936927-EFC0-454A-A045-99E7AD156111}" srcOrd="0" destOrd="0" presId="urn:microsoft.com/office/officeart/2005/8/layout/list1"/>
    <dgm:cxn modelId="{9E101673-1C87-4E4A-96D6-6BE34075B742}" type="presOf" srcId="{BC1DBEF0-C64C-417A-AB62-2375D6950D2D}" destId="{E89526DD-B623-4C4A-BC52-9FFC35999D8B}" srcOrd="0" destOrd="0" presId="urn:microsoft.com/office/officeart/2005/8/layout/list1"/>
    <dgm:cxn modelId="{F050526C-613E-4A79-A2DF-C95DFBB497D6}" type="presParOf" srcId="{E89526DD-B623-4C4A-BC52-9FFC35999D8B}" destId="{6EFD90F4-6CB9-4D7D-9DD2-ECB61046495C}" srcOrd="0" destOrd="0" presId="urn:microsoft.com/office/officeart/2005/8/layout/list1"/>
    <dgm:cxn modelId="{12F8DAE9-90A0-4A1D-A8DD-906FAA55A5FD}" type="presParOf" srcId="{6EFD90F4-6CB9-4D7D-9DD2-ECB61046495C}" destId="{4D73A303-C94E-44DF-A765-CB388D5AC06C}" srcOrd="0" destOrd="0" presId="urn:microsoft.com/office/officeart/2005/8/layout/list1"/>
    <dgm:cxn modelId="{AB1D6E4B-D16F-4EF1-AF12-B6CCD2512F07}" type="presParOf" srcId="{6EFD90F4-6CB9-4D7D-9DD2-ECB61046495C}" destId="{DF518816-2A4A-49E9-AA20-3A53F49181D2}" srcOrd="1" destOrd="0" presId="urn:microsoft.com/office/officeart/2005/8/layout/list1"/>
    <dgm:cxn modelId="{99C557B6-E12F-4912-B477-4A71DED4C7B9}" type="presParOf" srcId="{E89526DD-B623-4C4A-BC52-9FFC35999D8B}" destId="{8AB83BE4-B765-4673-BFAD-70DEFD66A474}" srcOrd="1" destOrd="0" presId="urn:microsoft.com/office/officeart/2005/8/layout/list1"/>
    <dgm:cxn modelId="{1B27AE05-9C10-42EF-A62F-CC0A16F403C6}" type="presParOf" srcId="{E89526DD-B623-4C4A-BC52-9FFC35999D8B}" destId="{AB44D423-E475-48CA-83B7-35E72155EBA7}" srcOrd="2" destOrd="0" presId="urn:microsoft.com/office/officeart/2005/8/layout/list1"/>
    <dgm:cxn modelId="{F42CD6CE-68B9-446C-BF27-C367D802D08C}" type="presParOf" srcId="{E89526DD-B623-4C4A-BC52-9FFC35999D8B}" destId="{6C3312B2-4301-4456-9BDB-0BD2ADC2DB44}" srcOrd="3" destOrd="0" presId="urn:microsoft.com/office/officeart/2005/8/layout/list1"/>
    <dgm:cxn modelId="{AACD96E1-08A9-4080-8A40-5D887ECF9A2B}" type="presParOf" srcId="{E89526DD-B623-4C4A-BC52-9FFC35999D8B}" destId="{2F9F5189-63C4-49CE-B77C-ED516FEB7B56}" srcOrd="4" destOrd="0" presId="urn:microsoft.com/office/officeart/2005/8/layout/list1"/>
    <dgm:cxn modelId="{6B7A63B9-8026-4427-A780-AE1B184DD6E1}" type="presParOf" srcId="{2F9F5189-63C4-49CE-B77C-ED516FEB7B56}" destId="{9C936927-EFC0-454A-A045-99E7AD156111}" srcOrd="0" destOrd="0" presId="urn:microsoft.com/office/officeart/2005/8/layout/list1"/>
    <dgm:cxn modelId="{F267F3CA-04B8-4816-852E-120D31BEDDF0}" type="presParOf" srcId="{2F9F5189-63C4-49CE-B77C-ED516FEB7B56}" destId="{56015B62-C9BF-41E7-95A4-9CC601FC8A2F}" srcOrd="1" destOrd="0" presId="urn:microsoft.com/office/officeart/2005/8/layout/list1"/>
    <dgm:cxn modelId="{CB4CC279-2760-464A-8301-2991DCB99E6F}" type="presParOf" srcId="{E89526DD-B623-4C4A-BC52-9FFC35999D8B}" destId="{D099793C-1641-4B45-BE34-7C45BF4C866E}" srcOrd="5" destOrd="0" presId="urn:microsoft.com/office/officeart/2005/8/layout/list1"/>
    <dgm:cxn modelId="{AE6C6C14-D747-4AA5-AABF-23AB65213F21}" type="presParOf" srcId="{E89526DD-B623-4C4A-BC52-9FFC35999D8B}" destId="{E3A36A3F-38A5-446D-A99B-4C767DC00E6D}" srcOrd="6" destOrd="0" presId="urn:microsoft.com/office/officeart/2005/8/layout/list1"/>
    <dgm:cxn modelId="{E8A1B538-3F9E-4AA0-8C2E-33F3247D06D6}" type="presParOf" srcId="{E89526DD-B623-4C4A-BC52-9FFC35999D8B}" destId="{330D3FC1-5942-49F5-AB30-E145207A6C20}" srcOrd="7" destOrd="0" presId="urn:microsoft.com/office/officeart/2005/8/layout/list1"/>
    <dgm:cxn modelId="{06B160E6-BD71-403E-BE89-94C48AD4F289}" type="presParOf" srcId="{E89526DD-B623-4C4A-BC52-9FFC35999D8B}" destId="{7C2BC1FD-58F4-4819-88C6-96FDCB1F5C9B}" srcOrd="8" destOrd="0" presId="urn:microsoft.com/office/officeart/2005/8/layout/list1"/>
    <dgm:cxn modelId="{9ECD49BE-0F87-4CDE-BA9A-2E779B313AE0}" type="presParOf" srcId="{7C2BC1FD-58F4-4819-88C6-96FDCB1F5C9B}" destId="{A0828EEB-52E6-4224-BE94-CAA364751256}" srcOrd="0" destOrd="0" presId="urn:microsoft.com/office/officeart/2005/8/layout/list1"/>
    <dgm:cxn modelId="{D82C49FB-9EE2-47EF-B15D-ED832B3FF2E7}" type="presParOf" srcId="{7C2BC1FD-58F4-4819-88C6-96FDCB1F5C9B}" destId="{2EB58F50-3B33-4C0E-A342-D6686D6CB212}" srcOrd="1" destOrd="0" presId="urn:microsoft.com/office/officeart/2005/8/layout/list1"/>
    <dgm:cxn modelId="{3771C70B-2023-4B32-9069-D6D6F6AA924E}" type="presParOf" srcId="{E89526DD-B623-4C4A-BC52-9FFC35999D8B}" destId="{2469B597-4CCD-4E72-8FDD-477335301BBB}" srcOrd="9" destOrd="0" presId="urn:microsoft.com/office/officeart/2005/8/layout/list1"/>
    <dgm:cxn modelId="{893999D1-4196-48DB-BDBE-5531E86D7061}" type="presParOf" srcId="{E89526DD-B623-4C4A-BC52-9FFC35999D8B}" destId="{5DE82843-D547-4B40-9D61-83BB1679A9C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CD9D25-5AF3-4DD1-B8A3-50D8709DFCC5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7D04F9-C251-4662-8B76-864D91C5500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3) </a:t>
          </a:r>
          <a:r>
            <a:rPr lang="ru-RU" dirty="0" err="1" smtClean="0">
              <a:solidFill>
                <a:schemeClr val="tx1"/>
              </a:solidFill>
            </a:rPr>
            <a:t>классообразование</a:t>
          </a:r>
          <a:endParaRPr lang="ru-RU" dirty="0">
            <a:solidFill>
              <a:schemeClr val="tx1"/>
            </a:solidFill>
          </a:endParaRPr>
        </a:p>
      </dgm:t>
    </dgm:pt>
    <dgm:pt modelId="{564A4DA9-70FA-4E9C-A04E-4683D373B194}" type="parTrans" cxnId="{24480414-8574-4675-BCBC-CC638C670E0F}">
      <dgm:prSet/>
      <dgm:spPr/>
      <dgm:t>
        <a:bodyPr/>
        <a:lstStyle/>
        <a:p>
          <a:endParaRPr lang="ru-RU"/>
        </a:p>
      </dgm:t>
    </dgm:pt>
    <dgm:pt modelId="{64059D05-BF0B-4852-BC6B-91C09B574E28}" type="sibTrans" cxnId="{24480414-8574-4675-BCBC-CC638C670E0F}">
      <dgm:prSet/>
      <dgm:spPr/>
      <dgm:t>
        <a:bodyPr/>
        <a:lstStyle/>
        <a:p>
          <a:endParaRPr lang="ru-RU"/>
        </a:p>
      </dgm:t>
    </dgm:pt>
    <dgm:pt modelId="{5CBD55FE-7782-4F1A-A9B0-7F0A8CE70BE7}">
      <dgm:prSet phldrT="[Текст]" phldr="1"/>
      <dgm:spPr/>
      <dgm:t>
        <a:bodyPr/>
        <a:lstStyle/>
        <a:p>
          <a:endParaRPr lang="ru-RU" dirty="0"/>
        </a:p>
      </dgm:t>
    </dgm:pt>
    <dgm:pt modelId="{E0FD1AFE-B4D8-4D36-B6C7-E4D59AF10234}" type="parTrans" cxnId="{80B3E1A6-0D8A-40E7-ACAB-4B01721146FE}">
      <dgm:prSet/>
      <dgm:spPr/>
      <dgm:t>
        <a:bodyPr/>
        <a:lstStyle/>
        <a:p>
          <a:endParaRPr lang="ru-RU"/>
        </a:p>
      </dgm:t>
    </dgm:pt>
    <dgm:pt modelId="{B54E608F-4B46-4FA8-874C-D17A2B318F7C}" type="sibTrans" cxnId="{80B3E1A6-0D8A-40E7-ACAB-4B01721146FE}">
      <dgm:prSet/>
      <dgm:spPr/>
      <dgm:t>
        <a:bodyPr/>
        <a:lstStyle/>
        <a:p>
          <a:endParaRPr lang="ru-RU"/>
        </a:p>
      </dgm:t>
    </dgm:pt>
    <dgm:pt modelId="{CBB367FE-C221-454D-9895-7D1731041777}">
      <dgm:prSet phldrT="[Текст]" phldr="1"/>
      <dgm:spPr/>
      <dgm:t>
        <a:bodyPr/>
        <a:lstStyle/>
        <a:p>
          <a:endParaRPr lang="ru-RU" dirty="0"/>
        </a:p>
      </dgm:t>
    </dgm:pt>
    <dgm:pt modelId="{A2C28E39-50AD-4B53-BF9A-92D1B0ED5853}" type="parTrans" cxnId="{FD7D72F7-258B-4172-A8AE-AAA6E7D213C5}">
      <dgm:prSet/>
      <dgm:spPr/>
      <dgm:t>
        <a:bodyPr/>
        <a:lstStyle/>
        <a:p>
          <a:endParaRPr lang="ru-RU"/>
        </a:p>
      </dgm:t>
    </dgm:pt>
    <dgm:pt modelId="{A9045E83-4C2D-4E04-A2A4-7C3AC6B7EC23}" type="sibTrans" cxnId="{FD7D72F7-258B-4172-A8AE-AAA6E7D213C5}">
      <dgm:prSet/>
      <dgm:spPr/>
      <dgm:t>
        <a:bodyPr/>
        <a:lstStyle/>
        <a:p>
          <a:endParaRPr lang="ru-RU"/>
        </a:p>
      </dgm:t>
    </dgm:pt>
    <dgm:pt modelId="{C6760C19-1BA4-4657-8D3D-6CAF829B23F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2) социальная дифференциация</a:t>
          </a:r>
          <a:endParaRPr lang="ru-RU" dirty="0">
            <a:solidFill>
              <a:schemeClr val="tx1"/>
            </a:solidFill>
          </a:endParaRPr>
        </a:p>
      </dgm:t>
    </dgm:pt>
    <dgm:pt modelId="{09D5080E-F55C-4107-BB24-ED42CC8D9992}" type="parTrans" cxnId="{EF3B3B90-14E3-4D43-8EFE-632986DAAA72}">
      <dgm:prSet/>
      <dgm:spPr/>
      <dgm:t>
        <a:bodyPr/>
        <a:lstStyle/>
        <a:p>
          <a:endParaRPr lang="ru-RU"/>
        </a:p>
      </dgm:t>
    </dgm:pt>
    <dgm:pt modelId="{D4CC4147-F7A5-44F0-B1CB-A916C147369F}" type="sibTrans" cxnId="{EF3B3B90-14E3-4D43-8EFE-632986DAAA72}">
      <dgm:prSet/>
      <dgm:spPr/>
      <dgm:t>
        <a:bodyPr/>
        <a:lstStyle/>
        <a:p>
          <a:endParaRPr lang="ru-RU"/>
        </a:p>
      </dgm:t>
    </dgm:pt>
    <dgm:pt modelId="{F1F1EEB7-8616-4276-9E64-10982084EB07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1. Разделение общества на группы, занимающие разное социальное положение</a:t>
          </a:r>
          <a:endParaRPr lang="ru-RU" dirty="0">
            <a:solidFill>
              <a:srgbClr val="002060"/>
            </a:solidFill>
          </a:endParaRPr>
        </a:p>
      </dgm:t>
    </dgm:pt>
    <dgm:pt modelId="{8D3C625F-C873-4E0E-BD0A-10BF95F61B3A}" type="parTrans" cxnId="{AEE789F8-752A-466D-B769-438ACE2D3456}">
      <dgm:prSet/>
      <dgm:spPr/>
      <dgm:t>
        <a:bodyPr/>
        <a:lstStyle/>
        <a:p>
          <a:endParaRPr lang="ru-RU"/>
        </a:p>
      </dgm:t>
    </dgm:pt>
    <dgm:pt modelId="{852C4E60-1ACB-4FD8-9D48-A88986447FC7}" type="sibTrans" cxnId="{AEE789F8-752A-466D-B769-438ACE2D3456}">
      <dgm:prSet/>
      <dgm:spPr/>
      <dgm:t>
        <a:bodyPr/>
        <a:lstStyle/>
        <a:p>
          <a:endParaRPr lang="ru-RU"/>
        </a:p>
      </dgm:t>
    </dgm:pt>
    <dgm:pt modelId="{1EFA4E77-8C12-4A77-A187-0C6AA2B228D4}">
      <dgm:prSet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</a:rPr>
            <a:t>1) социальная стратификация</a:t>
          </a:r>
          <a:endParaRPr lang="ru-RU" sz="2800" dirty="0">
            <a:solidFill>
              <a:schemeClr val="tx1"/>
            </a:solidFill>
          </a:endParaRPr>
        </a:p>
      </dgm:t>
    </dgm:pt>
    <dgm:pt modelId="{50C24D1C-4623-4166-90AD-B0DFA72C4ECB}" type="parTrans" cxnId="{AEC2714E-44F3-47A3-882E-295D0FB488CC}">
      <dgm:prSet/>
      <dgm:spPr/>
      <dgm:t>
        <a:bodyPr/>
        <a:lstStyle/>
        <a:p>
          <a:endParaRPr lang="ru-RU"/>
        </a:p>
      </dgm:t>
    </dgm:pt>
    <dgm:pt modelId="{FF54605C-A0F6-43E1-B973-B473FDBB4288}" type="sibTrans" cxnId="{AEC2714E-44F3-47A3-882E-295D0FB488CC}">
      <dgm:prSet/>
      <dgm:spPr/>
      <dgm:t>
        <a:bodyPr/>
        <a:lstStyle/>
        <a:p>
          <a:endParaRPr lang="ru-RU"/>
        </a:p>
      </dgm:t>
    </dgm:pt>
    <dgm:pt modelId="{99DAC592-357D-41B4-A0F5-B574D8C1B72D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4) социальная мобильность</a:t>
          </a:r>
          <a:endParaRPr lang="ru-RU" dirty="0">
            <a:solidFill>
              <a:schemeClr val="tx1"/>
            </a:solidFill>
          </a:endParaRPr>
        </a:p>
      </dgm:t>
    </dgm:pt>
    <dgm:pt modelId="{ECE5E1BD-649B-483E-951B-B76CA541280C}" type="parTrans" cxnId="{EA052DBC-E322-4861-AF66-5055EB32688E}">
      <dgm:prSet/>
      <dgm:spPr/>
      <dgm:t>
        <a:bodyPr/>
        <a:lstStyle/>
        <a:p>
          <a:endParaRPr lang="ru-RU"/>
        </a:p>
      </dgm:t>
    </dgm:pt>
    <dgm:pt modelId="{44B36D81-4697-40E0-9ADE-126EBDB6A8FE}" type="sibTrans" cxnId="{EA052DBC-E322-4861-AF66-5055EB32688E}">
      <dgm:prSet/>
      <dgm:spPr/>
      <dgm:t>
        <a:bodyPr/>
        <a:lstStyle/>
        <a:p>
          <a:endParaRPr lang="ru-RU"/>
        </a:p>
      </dgm:t>
    </dgm:pt>
    <dgm:pt modelId="{56D6FC10-99E3-477B-888C-F391A441BFB3}" type="pres">
      <dgm:prSet presAssocID="{FECD9D25-5AF3-4DD1-B8A3-50D8709DFC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A579A9-D141-447F-8E10-37C5E534EA03}" type="pres">
      <dgm:prSet presAssocID="{FECD9D25-5AF3-4DD1-B8A3-50D8709DFCC5}" presName="cycle" presStyleCnt="0"/>
      <dgm:spPr/>
    </dgm:pt>
    <dgm:pt modelId="{00AD6024-BFC6-4DF0-BD20-5470701FE997}" type="pres">
      <dgm:prSet presAssocID="{D77D04F9-C251-4662-8B76-864D91C55008}" presName="nodeFirstNode" presStyleLbl="node1" presStyleIdx="0" presStyleCnt="7" custScaleX="444643" custRadScaleRad="50799" custRadScaleInc="317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0CF84-874D-4EED-AE5D-331ED3E52E5A}" type="pres">
      <dgm:prSet presAssocID="{64059D05-BF0B-4852-BC6B-91C09B574E28}" presName="sibTransFirstNode" presStyleLbl="bgShp" presStyleIdx="0" presStyleCnt="1" custLinFactNeighborX="-13023" custLinFactNeighborY="-28009"/>
      <dgm:spPr/>
      <dgm:t>
        <a:bodyPr/>
        <a:lstStyle/>
        <a:p>
          <a:endParaRPr lang="ru-RU"/>
        </a:p>
      </dgm:t>
    </dgm:pt>
    <dgm:pt modelId="{8B24FBF3-6A5C-4FCC-8D21-C84ADC89EEAE}" type="pres">
      <dgm:prSet presAssocID="{F1F1EEB7-8616-4276-9E64-10982084EB07}" presName="nodeFollowingNodes" presStyleLbl="node1" presStyleIdx="1" presStyleCnt="7" custScaleX="499236" custScaleY="158311" custRadScaleRad="100151" custRadScaleInc="-119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5BDAA-B7E5-463E-A3D3-4B28E7B4ED92}" type="pres">
      <dgm:prSet presAssocID="{5CBD55FE-7782-4F1A-A9B0-7F0A8CE70BE7}" presName="nodeFollowingNodes" presStyleLbl="node1" presStyleIdx="2" presStyleCnt="7" custFlipVert="1" custScaleX="154881" custScaleY="21260" custRadScaleRad="174740" custRadScaleInc="26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54285F-669C-4D74-ADD2-B81EB087331B}" type="pres">
      <dgm:prSet presAssocID="{CBB367FE-C221-454D-9895-7D1731041777}" presName="nodeFollowingNodes" presStyleLbl="node1" presStyleIdx="3" presStyleCnt="7" custScaleX="394659" custRadScaleRad="88296" custRadScaleInc="-44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163C9-249B-47DC-B05F-165BEA648712}" type="pres">
      <dgm:prSet presAssocID="{99DAC592-357D-41B4-A0F5-B574D8C1B72D}" presName="nodeFollowingNodes" presStyleLbl="node1" presStyleIdx="4" presStyleCnt="7" custScaleX="430794" custRadScaleRad="82619" custRadScaleInc="-99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C9DEF-C37A-431E-96D0-4F5018D1EEA9}" type="pres">
      <dgm:prSet presAssocID="{C6760C19-1BA4-4657-8D3D-6CAF829B23F4}" presName="nodeFollowingNodes" presStyleLbl="node1" presStyleIdx="5" presStyleCnt="7" custScaleX="394461" custRadScaleRad="2456" custRadScaleInc="-24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23A44-D474-4F7D-A4B3-B8141D0EC88E}" type="pres">
      <dgm:prSet presAssocID="{1EFA4E77-8C12-4A77-A187-0C6AA2B228D4}" presName="nodeFollowingNodes" presStyleLbl="node1" presStyleIdx="6" presStyleCnt="7" custScaleX="371748" custRadScaleRad="44761" custRadScaleInc="54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179E7D-0B9A-47DB-9F5A-5102E328D215}" type="presOf" srcId="{D77D04F9-C251-4662-8B76-864D91C55008}" destId="{00AD6024-BFC6-4DF0-BD20-5470701FE997}" srcOrd="0" destOrd="0" presId="urn:microsoft.com/office/officeart/2005/8/layout/cycle3"/>
    <dgm:cxn modelId="{83B5F7EC-26C9-483A-8E56-8927D5BD13DE}" type="presOf" srcId="{99DAC592-357D-41B4-A0F5-B574D8C1B72D}" destId="{6E7163C9-249B-47DC-B05F-165BEA648712}" srcOrd="0" destOrd="0" presId="urn:microsoft.com/office/officeart/2005/8/layout/cycle3"/>
    <dgm:cxn modelId="{AE53B374-3901-4B62-8462-3BEDC13347A5}" type="presOf" srcId="{C6760C19-1BA4-4657-8D3D-6CAF829B23F4}" destId="{2BFC9DEF-C37A-431E-96D0-4F5018D1EEA9}" srcOrd="0" destOrd="0" presId="urn:microsoft.com/office/officeart/2005/8/layout/cycle3"/>
    <dgm:cxn modelId="{DB4A1F18-DFA3-48DD-9A2B-B88B02659195}" type="presOf" srcId="{CBB367FE-C221-454D-9895-7D1731041777}" destId="{3154285F-669C-4D74-ADD2-B81EB087331B}" srcOrd="0" destOrd="0" presId="urn:microsoft.com/office/officeart/2005/8/layout/cycle3"/>
    <dgm:cxn modelId="{575EDBB3-9C42-4C9D-8EA0-3B796B138DDE}" type="presOf" srcId="{64059D05-BF0B-4852-BC6B-91C09B574E28}" destId="{7E80CF84-874D-4EED-AE5D-331ED3E52E5A}" srcOrd="0" destOrd="0" presId="urn:microsoft.com/office/officeart/2005/8/layout/cycle3"/>
    <dgm:cxn modelId="{AEC2714E-44F3-47A3-882E-295D0FB488CC}" srcId="{FECD9D25-5AF3-4DD1-B8A3-50D8709DFCC5}" destId="{1EFA4E77-8C12-4A77-A187-0C6AA2B228D4}" srcOrd="6" destOrd="0" parTransId="{50C24D1C-4623-4166-90AD-B0DFA72C4ECB}" sibTransId="{FF54605C-A0F6-43E1-B973-B473FDBB4288}"/>
    <dgm:cxn modelId="{AEE789F8-752A-466D-B769-438ACE2D3456}" srcId="{FECD9D25-5AF3-4DD1-B8A3-50D8709DFCC5}" destId="{F1F1EEB7-8616-4276-9E64-10982084EB07}" srcOrd="1" destOrd="0" parTransId="{8D3C625F-C873-4E0E-BD0A-10BF95F61B3A}" sibTransId="{852C4E60-1ACB-4FD8-9D48-A88986447FC7}"/>
    <dgm:cxn modelId="{FD7D72F7-258B-4172-A8AE-AAA6E7D213C5}" srcId="{FECD9D25-5AF3-4DD1-B8A3-50D8709DFCC5}" destId="{CBB367FE-C221-454D-9895-7D1731041777}" srcOrd="3" destOrd="0" parTransId="{A2C28E39-50AD-4B53-BF9A-92D1B0ED5853}" sibTransId="{A9045E83-4C2D-4E04-A2A4-7C3AC6B7EC23}"/>
    <dgm:cxn modelId="{EF3B3B90-14E3-4D43-8EFE-632986DAAA72}" srcId="{FECD9D25-5AF3-4DD1-B8A3-50D8709DFCC5}" destId="{C6760C19-1BA4-4657-8D3D-6CAF829B23F4}" srcOrd="5" destOrd="0" parTransId="{09D5080E-F55C-4107-BB24-ED42CC8D9992}" sibTransId="{D4CC4147-F7A5-44F0-B1CB-A916C147369F}"/>
    <dgm:cxn modelId="{10EA6392-3A47-4365-BC6B-9B14B3CB1028}" type="presOf" srcId="{1EFA4E77-8C12-4A77-A187-0C6AA2B228D4}" destId="{A2823A44-D474-4F7D-A4B3-B8141D0EC88E}" srcOrd="0" destOrd="0" presId="urn:microsoft.com/office/officeart/2005/8/layout/cycle3"/>
    <dgm:cxn modelId="{D998B45A-5CFD-4B82-B7D2-3564CBE77E9F}" type="presOf" srcId="{FECD9D25-5AF3-4DD1-B8A3-50D8709DFCC5}" destId="{56D6FC10-99E3-477B-888C-F391A441BFB3}" srcOrd="0" destOrd="0" presId="urn:microsoft.com/office/officeart/2005/8/layout/cycle3"/>
    <dgm:cxn modelId="{EA052DBC-E322-4861-AF66-5055EB32688E}" srcId="{FECD9D25-5AF3-4DD1-B8A3-50D8709DFCC5}" destId="{99DAC592-357D-41B4-A0F5-B574D8C1B72D}" srcOrd="4" destOrd="0" parTransId="{ECE5E1BD-649B-483E-951B-B76CA541280C}" sibTransId="{44B36D81-4697-40E0-9ADE-126EBDB6A8FE}"/>
    <dgm:cxn modelId="{24480414-8574-4675-BCBC-CC638C670E0F}" srcId="{FECD9D25-5AF3-4DD1-B8A3-50D8709DFCC5}" destId="{D77D04F9-C251-4662-8B76-864D91C55008}" srcOrd="0" destOrd="0" parTransId="{564A4DA9-70FA-4E9C-A04E-4683D373B194}" sibTransId="{64059D05-BF0B-4852-BC6B-91C09B574E28}"/>
    <dgm:cxn modelId="{80B3E1A6-0D8A-40E7-ACAB-4B01721146FE}" srcId="{FECD9D25-5AF3-4DD1-B8A3-50D8709DFCC5}" destId="{5CBD55FE-7782-4F1A-A9B0-7F0A8CE70BE7}" srcOrd="2" destOrd="0" parTransId="{E0FD1AFE-B4D8-4D36-B6C7-E4D59AF10234}" sibTransId="{B54E608F-4B46-4FA8-874C-D17A2B318F7C}"/>
    <dgm:cxn modelId="{FBA28F90-92F1-42C4-AA58-395B2909E3DD}" type="presOf" srcId="{F1F1EEB7-8616-4276-9E64-10982084EB07}" destId="{8B24FBF3-6A5C-4FCC-8D21-C84ADC89EEAE}" srcOrd="0" destOrd="0" presId="urn:microsoft.com/office/officeart/2005/8/layout/cycle3"/>
    <dgm:cxn modelId="{0C9AF4F8-7137-4302-98E2-5991066C1D9A}" type="presOf" srcId="{5CBD55FE-7782-4F1A-A9B0-7F0A8CE70BE7}" destId="{9695BDAA-B7E5-463E-A3D3-4B28E7B4ED92}" srcOrd="0" destOrd="0" presId="urn:microsoft.com/office/officeart/2005/8/layout/cycle3"/>
    <dgm:cxn modelId="{65BD1D83-03DD-4FAA-B48F-8A5D9EFD074D}" type="presParOf" srcId="{56D6FC10-99E3-477B-888C-F391A441BFB3}" destId="{E0A579A9-D141-447F-8E10-37C5E534EA03}" srcOrd="0" destOrd="0" presId="urn:microsoft.com/office/officeart/2005/8/layout/cycle3"/>
    <dgm:cxn modelId="{1D17EAB4-BA78-48CF-94D6-5ED7A2169FC0}" type="presParOf" srcId="{E0A579A9-D141-447F-8E10-37C5E534EA03}" destId="{00AD6024-BFC6-4DF0-BD20-5470701FE997}" srcOrd="0" destOrd="0" presId="urn:microsoft.com/office/officeart/2005/8/layout/cycle3"/>
    <dgm:cxn modelId="{B8200405-C55C-4B9C-80D9-273E2A153E09}" type="presParOf" srcId="{E0A579A9-D141-447F-8E10-37C5E534EA03}" destId="{7E80CF84-874D-4EED-AE5D-331ED3E52E5A}" srcOrd="1" destOrd="0" presId="urn:microsoft.com/office/officeart/2005/8/layout/cycle3"/>
    <dgm:cxn modelId="{6AAB21AF-3199-4F13-B382-282A56509DD0}" type="presParOf" srcId="{E0A579A9-D141-447F-8E10-37C5E534EA03}" destId="{8B24FBF3-6A5C-4FCC-8D21-C84ADC89EEAE}" srcOrd="2" destOrd="0" presId="urn:microsoft.com/office/officeart/2005/8/layout/cycle3"/>
    <dgm:cxn modelId="{EEA16D56-CE13-481B-8F18-06A664ED4452}" type="presParOf" srcId="{E0A579A9-D141-447F-8E10-37C5E534EA03}" destId="{9695BDAA-B7E5-463E-A3D3-4B28E7B4ED92}" srcOrd="3" destOrd="0" presId="urn:microsoft.com/office/officeart/2005/8/layout/cycle3"/>
    <dgm:cxn modelId="{F2EA46EA-2557-4C82-9D11-834E6CF68D80}" type="presParOf" srcId="{E0A579A9-D141-447F-8E10-37C5E534EA03}" destId="{3154285F-669C-4D74-ADD2-B81EB087331B}" srcOrd="4" destOrd="0" presId="urn:microsoft.com/office/officeart/2005/8/layout/cycle3"/>
    <dgm:cxn modelId="{BD46D873-8800-4E07-8519-5F99ADA3728A}" type="presParOf" srcId="{E0A579A9-D141-447F-8E10-37C5E534EA03}" destId="{6E7163C9-249B-47DC-B05F-165BEA648712}" srcOrd="5" destOrd="0" presId="urn:microsoft.com/office/officeart/2005/8/layout/cycle3"/>
    <dgm:cxn modelId="{9582F68E-20DA-41B9-A1F3-A0202CB5D7EC}" type="presParOf" srcId="{E0A579A9-D141-447F-8E10-37C5E534EA03}" destId="{2BFC9DEF-C37A-431E-96D0-4F5018D1EEA9}" srcOrd="6" destOrd="0" presId="urn:microsoft.com/office/officeart/2005/8/layout/cycle3"/>
    <dgm:cxn modelId="{894C0336-1A66-4652-BF08-2931601D1809}" type="presParOf" srcId="{E0A579A9-D141-447F-8E10-37C5E534EA03}" destId="{A2823A44-D474-4F7D-A4B3-B8141D0EC88E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44D423-E475-48CA-83B7-35E72155EBA7}">
      <dsp:nvSpPr>
        <dsp:cNvPr id="0" name=""/>
        <dsp:cNvSpPr/>
      </dsp:nvSpPr>
      <dsp:spPr>
        <a:xfrm>
          <a:off x="0" y="332001"/>
          <a:ext cx="378618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18816-2A4A-49E9-AA20-3A53F49181D2}">
      <dsp:nvSpPr>
        <dsp:cNvPr id="0" name=""/>
        <dsp:cNvSpPr/>
      </dsp:nvSpPr>
      <dsp:spPr>
        <a:xfrm>
          <a:off x="189309" y="51561"/>
          <a:ext cx="26503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6" tIns="0" rIns="100176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Классы:</a:t>
          </a:r>
          <a:endParaRPr lang="ru-RU" sz="2800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9309" y="51561"/>
        <a:ext cx="2650331" cy="560880"/>
      </dsp:txXfrm>
    </dsp:sp>
    <dsp:sp modelId="{E3A36A3F-38A5-446D-A99B-4C767DC00E6D}">
      <dsp:nvSpPr>
        <dsp:cNvPr id="0" name=""/>
        <dsp:cNvSpPr/>
      </dsp:nvSpPr>
      <dsp:spPr>
        <a:xfrm>
          <a:off x="0" y="1193841"/>
          <a:ext cx="378618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015B62-C9BF-41E7-95A4-9CC601FC8A2F}">
      <dsp:nvSpPr>
        <dsp:cNvPr id="0" name=""/>
        <dsp:cNvSpPr/>
      </dsp:nvSpPr>
      <dsp:spPr>
        <a:xfrm>
          <a:off x="189309" y="913401"/>
          <a:ext cx="26503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6" tIns="0" rIns="10017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A50021"/>
              </a:solidFill>
            </a:rPr>
            <a:t>рабочие</a:t>
          </a:r>
          <a:endParaRPr lang="ru-RU" sz="2400" b="1" kern="1200" dirty="0">
            <a:solidFill>
              <a:srgbClr val="A50021"/>
            </a:solidFill>
          </a:endParaRPr>
        </a:p>
      </dsp:txBody>
      <dsp:txXfrm>
        <a:off x="189309" y="913401"/>
        <a:ext cx="2650331" cy="560880"/>
      </dsp:txXfrm>
    </dsp:sp>
    <dsp:sp modelId="{5DE82843-D547-4B40-9D61-83BB1679A9C2}">
      <dsp:nvSpPr>
        <dsp:cNvPr id="0" name=""/>
        <dsp:cNvSpPr/>
      </dsp:nvSpPr>
      <dsp:spPr>
        <a:xfrm>
          <a:off x="0" y="2055682"/>
          <a:ext cx="378618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58F50-3B33-4C0E-A342-D6686D6CB212}">
      <dsp:nvSpPr>
        <dsp:cNvPr id="0" name=""/>
        <dsp:cNvSpPr/>
      </dsp:nvSpPr>
      <dsp:spPr>
        <a:xfrm>
          <a:off x="189309" y="1775242"/>
          <a:ext cx="26503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6" tIns="0" rIns="10017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A50021"/>
              </a:solidFill>
            </a:rPr>
            <a:t>крестьянство</a:t>
          </a:r>
          <a:endParaRPr lang="ru-RU" sz="2400" b="1" kern="1200" dirty="0">
            <a:solidFill>
              <a:srgbClr val="A50021"/>
            </a:solidFill>
          </a:endParaRPr>
        </a:p>
      </dsp:txBody>
      <dsp:txXfrm>
        <a:off x="189309" y="1775242"/>
        <a:ext cx="2650331" cy="5608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0CF84-874D-4EED-AE5D-331ED3E52E5A}">
      <dsp:nvSpPr>
        <dsp:cNvPr id="0" name=""/>
        <dsp:cNvSpPr/>
      </dsp:nvSpPr>
      <dsp:spPr>
        <a:xfrm>
          <a:off x="-455535" y="-2076691"/>
          <a:ext cx="7566471" cy="7566471"/>
        </a:xfrm>
        <a:prstGeom prst="circularArrow">
          <a:avLst>
            <a:gd name="adj1" fmla="val 4200"/>
            <a:gd name="adj2" fmla="val 242992"/>
            <a:gd name="adj3" fmla="val 10213233"/>
            <a:gd name="adj4" fmla="val -1375099"/>
            <a:gd name="adj5" fmla="val 4362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AD6024-BFC6-4DF0-BD20-5470701FE997}">
      <dsp:nvSpPr>
        <dsp:cNvPr id="0" name=""/>
        <dsp:cNvSpPr/>
      </dsp:nvSpPr>
      <dsp:spPr>
        <a:xfrm>
          <a:off x="853763" y="3436837"/>
          <a:ext cx="6918636" cy="777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chemeClr val="tx1"/>
              </a:solidFill>
            </a:rPr>
            <a:t>3) </a:t>
          </a:r>
          <a:r>
            <a:rPr lang="ru-RU" sz="2900" kern="1200" dirty="0" err="1" smtClean="0">
              <a:solidFill>
                <a:schemeClr val="tx1"/>
              </a:solidFill>
            </a:rPr>
            <a:t>классообразование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853763" y="3436837"/>
        <a:ext cx="6918636" cy="777999"/>
      </dsp:txXfrm>
    </dsp:sp>
    <dsp:sp modelId="{8B24FBF3-6A5C-4FCC-8D21-C84ADC89EEAE}">
      <dsp:nvSpPr>
        <dsp:cNvPr id="0" name=""/>
        <dsp:cNvSpPr/>
      </dsp:nvSpPr>
      <dsp:spPr>
        <a:xfrm>
          <a:off x="0" y="0"/>
          <a:ext cx="7768102" cy="1231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002060"/>
              </a:solidFill>
            </a:rPr>
            <a:t>1. Разделение общества на группы, занимающие разное социальное положение</a:t>
          </a:r>
          <a:endParaRPr lang="ru-RU" sz="2900" kern="1200" dirty="0">
            <a:solidFill>
              <a:srgbClr val="002060"/>
            </a:solidFill>
          </a:endParaRPr>
        </a:p>
      </dsp:txBody>
      <dsp:txXfrm>
        <a:off x="0" y="0"/>
        <a:ext cx="7768102" cy="1231658"/>
      </dsp:txXfrm>
    </dsp:sp>
    <dsp:sp modelId="{9695BDAA-B7E5-463E-A3D3-4B28E7B4ED92}">
      <dsp:nvSpPr>
        <dsp:cNvPr id="0" name=""/>
        <dsp:cNvSpPr/>
      </dsp:nvSpPr>
      <dsp:spPr>
        <a:xfrm flipV="1">
          <a:off x="5362454" y="4536966"/>
          <a:ext cx="2409945" cy="1654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 flipV="1">
        <a:off x="5362454" y="4536966"/>
        <a:ext cx="2409945" cy="165402"/>
      </dsp:txXfrm>
    </dsp:sp>
    <dsp:sp modelId="{3154285F-669C-4D74-ADD2-B81EB087331B}">
      <dsp:nvSpPr>
        <dsp:cNvPr id="0" name=""/>
        <dsp:cNvSpPr/>
      </dsp:nvSpPr>
      <dsp:spPr>
        <a:xfrm>
          <a:off x="1647819" y="4357709"/>
          <a:ext cx="6140886" cy="777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1647819" y="4357709"/>
        <a:ext cx="6140886" cy="777999"/>
      </dsp:txXfrm>
    </dsp:sp>
    <dsp:sp modelId="{6E7163C9-249B-47DC-B05F-165BEA648712}">
      <dsp:nvSpPr>
        <dsp:cNvPr id="0" name=""/>
        <dsp:cNvSpPr/>
      </dsp:nvSpPr>
      <dsp:spPr>
        <a:xfrm>
          <a:off x="1016895" y="4357677"/>
          <a:ext cx="6703146" cy="777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chemeClr val="tx1"/>
              </a:solidFill>
            </a:rPr>
            <a:t>4) социальная мобильность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1016895" y="4357677"/>
        <a:ext cx="6703146" cy="777999"/>
      </dsp:txXfrm>
    </dsp:sp>
    <dsp:sp modelId="{2BFC9DEF-C37A-431E-96D0-4F5018D1EEA9}">
      <dsp:nvSpPr>
        <dsp:cNvPr id="0" name=""/>
        <dsp:cNvSpPr/>
      </dsp:nvSpPr>
      <dsp:spPr>
        <a:xfrm>
          <a:off x="590903" y="2471102"/>
          <a:ext cx="6137805" cy="777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chemeClr val="tx1"/>
              </a:solidFill>
            </a:rPr>
            <a:t>2) социальная дифференциация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590903" y="2471102"/>
        <a:ext cx="6137805" cy="777999"/>
      </dsp:txXfrm>
    </dsp:sp>
    <dsp:sp modelId="{A2823A44-D474-4F7D-A4B3-B8141D0EC88E}">
      <dsp:nvSpPr>
        <dsp:cNvPr id="0" name=""/>
        <dsp:cNvSpPr/>
      </dsp:nvSpPr>
      <dsp:spPr>
        <a:xfrm>
          <a:off x="330416" y="1469285"/>
          <a:ext cx="5784391" cy="777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1) социальная стратификация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330416" y="1469285"/>
        <a:ext cx="5784391" cy="777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D7B2A1D-AC10-4264-AF66-33B8A3052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FA6BC-D2EB-47BB-B86F-A9C9123DD2B2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1117600" y="6115050"/>
            <a:ext cx="19304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6000" y="6115050"/>
            <a:ext cx="2844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115050"/>
            <a:ext cx="1828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pPr>
              <a:defRPr/>
            </a:pPr>
            <a:fld id="{0D14979D-5CCF-42D1-9DD1-5E088CBB4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7E5AA-7A93-43B1-9DB0-003CC1550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40005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40005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B5F74-883D-4000-947C-F7BBADC4C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C0168-62F8-4B83-8B4D-CAE2C9812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13DDE-36B9-4865-BB11-8800452DAE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F87BC-B366-46FD-BDDA-A634C5BA0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D9400-D70F-4CB6-9E3B-19300A6B5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F1032-54D0-480B-B346-95444586A3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0C3EF-69C3-4B71-9822-799EACD5C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D75CB-7085-4966-8F16-E647389F30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E022C-BB86-4358-8E7E-459AE610F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50800"/>
            <a:ext cx="8926513" cy="6743700"/>
            <a:chOff x="0" y="42"/>
            <a:chExt cx="4217" cy="5664"/>
          </a:xfrm>
        </p:grpSpPr>
        <p:grpSp>
          <p:nvGrpSpPr>
            <p:cNvPr id="3080" name="Group 3"/>
            <p:cNvGrpSpPr>
              <a:grpSpLocks/>
            </p:cNvGrpSpPr>
            <p:nvPr/>
          </p:nvGrpSpPr>
          <p:grpSpPr bwMode="auto">
            <a:xfrm>
              <a:off x="0" y="42"/>
              <a:ext cx="4217" cy="5664"/>
              <a:chOff x="0" y="42"/>
              <a:chExt cx="4217" cy="5664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250" y="169"/>
                <a:ext cx="3967" cy="543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pic>
            <p:nvPicPr>
              <p:cNvPr id="3105" name="Picture 5" descr="minispir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ltGray">
              <a:xfrm>
                <a:off x="0" y="42"/>
                <a:ext cx="558" cy="3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4" name="Rectangle 6"/>
              <p:cNvSpPr>
                <a:spLocks noChangeArrowheads="1"/>
              </p:cNvSpPr>
              <p:nvPr/>
            </p:nvSpPr>
            <p:spPr bwMode="ltGray">
              <a:xfrm>
                <a:off x="282" y="3469"/>
                <a:ext cx="492" cy="38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pic>
            <p:nvPicPr>
              <p:cNvPr id="3107" name="Picture 7" descr="minispir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 t="39999"/>
              <a:stretch>
                <a:fillRect/>
              </a:stretch>
            </p:blipFill>
            <p:spPr bwMode="ltGray">
              <a:xfrm>
                <a:off x="0" y="3546"/>
                <a:ext cx="558" cy="2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3081" name="Group 8"/>
            <p:cNvGrpSpPr>
              <a:grpSpLocks/>
            </p:cNvGrpSpPr>
            <p:nvPr/>
          </p:nvGrpSpPr>
          <p:grpSpPr bwMode="auto">
            <a:xfrm>
              <a:off x="543" y="1296"/>
              <a:ext cx="3658" cy="4032"/>
              <a:chOff x="198" y="1296"/>
              <a:chExt cx="3658" cy="4032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ltGray">
              <a:xfrm>
                <a:off x="198" y="1299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ltGray">
              <a:xfrm>
                <a:off x="198" y="1491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198" y="1683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198" y="1875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198" y="2067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198" y="2259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ltGray">
              <a:xfrm>
                <a:off x="198" y="2451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ltGray">
              <a:xfrm>
                <a:off x="198" y="2643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ltGray">
              <a:xfrm>
                <a:off x="198" y="2835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ltGray">
              <a:xfrm>
                <a:off x="198" y="3027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ltGray">
              <a:xfrm>
                <a:off x="198" y="3219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ltGray">
              <a:xfrm>
                <a:off x="198" y="3411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ltGray">
              <a:xfrm>
                <a:off x="198" y="3603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ltGray">
              <a:xfrm>
                <a:off x="198" y="3795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ltGray">
              <a:xfrm>
                <a:off x="198" y="3987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ltGray">
              <a:xfrm>
                <a:off x="198" y="4179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ltGray">
              <a:xfrm>
                <a:off x="198" y="4371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ltGray">
              <a:xfrm>
                <a:off x="198" y="4563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ltGray">
              <a:xfrm>
                <a:off x="198" y="4755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ltGray">
              <a:xfrm>
                <a:off x="198" y="4947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ltGray">
              <a:xfrm>
                <a:off x="198" y="5139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ltGray">
              <a:xfrm>
                <a:off x="198" y="5331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075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3076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14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 b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1579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57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12DA6DBD-5D73-4482-AEF2-F2F334F952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500" y="285750"/>
            <a:ext cx="8286750" cy="635793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defRPr/>
            </a:pPr>
            <a:r>
              <a:rPr lang="ru-RU" sz="8000" b="1" dirty="0" smtClean="0"/>
              <a:t>Общество?</a:t>
            </a:r>
            <a:endParaRPr lang="ru-RU" sz="8000" b="1" dirty="0"/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5600" y="285750"/>
            <a:ext cx="6400800" cy="1771650"/>
          </a:xfrm>
        </p:spPr>
        <p:txBody>
          <a:bodyPr/>
          <a:lstStyle/>
          <a:p>
            <a:r>
              <a:rPr lang="ru-RU" sz="4400" b="1" smtClean="0">
                <a:solidFill>
                  <a:srgbClr val="002060"/>
                </a:solidFill>
              </a:rPr>
              <a:t>Школьный коллектив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1066800" y="1643063"/>
            <a:ext cx="7772400" cy="4243387"/>
          </a:xfrm>
        </p:spPr>
        <p:txBody>
          <a:bodyPr/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ru-RU" b="1" smtClean="0"/>
              <a:t>Увидеть в чем </a:t>
            </a:r>
            <a:r>
              <a:rPr lang="ru-RU" b="1" u="sng" smtClean="0"/>
              <a:t>различие</a:t>
            </a:r>
            <a:r>
              <a:rPr lang="ru-RU" b="1" smtClean="0"/>
              <a:t> понятий </a:t>
            </a:r>
            <a:r>
              <a:rPr lang="ru-RU" b="1" smtClean="0">
                <a:solidFill>
                  <a:srgbClr val="002060"/>
                </a:solidFill>
              </a:rPr>
              <a:t>«классы» </a:t>
            </a:r>
            <a:r>
              <a:rPr lang="ru-RU" smtClean="0"/>
              <a:t>и </a:t>
            </a:r>
            <a:r>
              <a:rPr lang="ru-RU" b="1" smtClean="0">
                <a:solidFill>
                  <a:srgbClr val="002060"/>
                </a:solidFill>
              </a:rPr>
              <a:t>«страты»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ru-RU" b="1" smtClean="0"/>
              <a:t>Критерии различия </a:t>
            </a:r>
          </a:p>
          <a:p>
            <a:pPr marL="514350" indent="-514350" algn="ctr">
              <a:buFontTx/>
              <a:buNone/>
            </a:pPr>
            <a:r>
              <a:rPr lang="ru-RU" b="1" smtClean="0"/>
              <a:t>Сделать </a:t>
            </a:r>
            <a:r>
              <a:rPr lang="ru-RU" b="1" u="sng" smtClean="0"/>
              <a:t>вывод по исследованию </a:t>
            </a:r>
            <a:r>
              <a:rPr lang="ru-RU" b="1" smtClean="0"/>
              <a:t>схем  1.5 и 1.7, продолжив предложение:</a:t>
            </a:r>
          </a:p>
          <a:p>
            <a:pPr marL="514350" indent="-514350">
              <a:buFontTx/>
              <a:buNone/>
            </a:pPr>
            <a:r>
              <a:rPr lang="ru-RU" b="1" smtClean="0"/>
              <a:t>С развитием человеческого общества на разных исторических этапах социальная структура …….</a:t>
            </a:r>
          </a:p>
          <a:p>
            <a:pPr marL="514350" indent="-514350" algn="ctr">
              <a:buFontTx/>
              <a:buNone/>
            </a:pPr>
            <a:endParaRPr lang="ru-RU" smtClean="0"/>
          </a:p>
          <a:p>
            <a:pPr marL="514350" indent="-514350">
              <a:buFontTx/>
              <a:buNone/>
            </a:pPr>
            <a:endParaRPr lang="ru-RU" b="1" smtClean="0"/>
          </a:p>
          <a:p>
            <a:pPr marL="514350" indent="-514350">
              <a:buFont typeface="Times New Roman" pitchFamily="18" charset="0"/>
              <a:buAutoNum type="arabicPeriod"/>
            </a:pPr>
            <a:endParaRPr lang="ru-RU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214313"/>
            <a:ext cx="8553450" cy="114300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 algn="l">
              <a:defRPr/>
            </a:pPr>
            <a:r>
              <a:rPr lang="ru-RU" sz="2600" b="1" u="sng" dirty="0" smtClean="0">
                <a:solidFill>
                  <a:srgbClr val="002060"/>
                </a:solidFill>
              </a:rPr>
              <a:t>Работа со схемой</a:t>
            </a:r>
            <a:r>
              <a:rPr lang="ru-RU" sz="2600" b="1" dirty="0" smtClean="0">
                <a:solidFill>
                  <a:srgbClr val="002060"/>
                </a:solidFill>
              </a:rPr>
              <a:t>  «Классовый и стратификационный подходы к анализу социальной структуры»  1.5</a:t>
            </a:r>
            <a:endParaRPr lang="ru-RU" sz="2600" b="1" u="sng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  <a:lumOff val="75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/>
              <a:t>Социальная структура сквозь призму классов и </a:t>
            </a:r>
            <a:r>
              <a:rPr lang="ru-RU" sz="2400" b="1" dirty="0" err="1" smtClean="0"/>
              <a:t>стратов</a:t>
            </a:r>
            <a:r>
              <a:rPr lang="ru-RU" sz="2400" b="1" dirty="0" smtClean="0"/>
              <a:t> выглядит различно. 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285750" y="1771650"/>
          <a:ext cx="3786188" cy="2586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8" y="1771650"/>
            <a:ext cx="4714875" cy="4114800"/>
          </a:xfrm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000" b="1" dirty="0" smtClean="0"/>
              <a:t>правящий класс </a:t>
            </a:r>
          </a:p>
          <a:p>
            <a:pPr>
              <a:defRPr/>
            </a:pPr>
            <a:r>
              <a:rPr lang="ru-RU" sz="2000" b="1" dirty="0" smtClean="0"/>
              <a:t>управляющие специалисты</a:t>
            </a:r>
          </a:p>
          <a:p>
            <a:pPr>
              <a:defRPr/>
            </a:pPr>
            <a:r>
              <a:rPr lang="ru-RU" sz="2000" b="1" dirty="0" smtClean="0"/>
              <a:t>творческая интеллигенция</a:t>
            </a:r>
          </a:p>
          <a:p>
            <a:pPr>
              <a:defRPr/>
            </a:pPr>
            <a:r>
              <a:rPr lang="ru-RU" sz="2000" b="1" dirty="0" smtClean="0"/>
              <a:t>специалисты квалифицированного умственного труда</a:t>
            </a:r>
          </a:p>
          <a:p>
            <a:pPr>
              <a:defRPr/>
            </a:pPr>
            <a:r>
              <a:rPr lang="ru-RU" sz="2000" b="1" dirty="0" smtClean="0"/>
              <a:t>промышленный рабочий класс</a:t>
            </a:r>
          </a:p>
          <a:p>
            <a:pPr>
              <a:defRPr/>
            </a:pPr>
            <a:r>
              <a:rPr lang="ru-RU" sz="2000" b="1" dirty="0" smtClean="0"/>
              <a:t>рабочие социальной сферы</a:t>
            </a:r>
          </a:p>
          <a:p>
            <a:pPr>
              <a:defRPr/>
            </a:pPr>
            <a:r>
              <a:rPr lang="ru-RU" sz="2000" b="1" dirty="0" smtClean="0"/>
              <a:t>обслуживающий персонал</a:t>
            </a:r>
          </a:p>
          <a:p>
            <a:pPr>
              <a:defRPr/>
            </a:pPr>
            <a:r>
              <a:rPr lang="ru-RU" sz="2000" b="1" dirty="0" smtClean="0"/>
              <a:t>сельскохозяйственные рабочие и крестьяне</a:t>
            </a:r>
          </a:p>
          <a:p>
            <a:pPr>
              <a:defRPr/>
            </a:pPr>
            <a:r>
              <a:rPr lang="ru-RU" sz="2000" b="1" dirty="0" smtClean="0"/>
              <a:t>Группа организованной </a:t>
            </a:r>
            <a:r>
              <a:rPr lang="ru-RU" sz="1600" b="1" dirty="0" smtClean="0"/>
              <a:t>преступности</a:t>
            </a: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 bwMode="auto">
          <a:xfrm>
            <a:off x="0" y="5857875"/>
            <a:ext cx="4357688" cy="1000125"/>
          </a:xfrm>
          <a:prstGeom prst="round2Same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С позиции марксистского классового подхода</a:t>
            </a:r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 bwMode="auto">
          <a:xfrm>
            <a:off x="4357688" y="5857875"/>
            <a:ext cx="4786312" cy="1000125"/>
          </a:xfrm>
          <a:prstGeom prst="round2SameRect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Социальная стратификация советского общества 80-х гг.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14750" y="3643313"/>
            <a:ext cx="361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и</a:t>
            </a:r>
          </a:p>
        </p:txBody>
      </p:sp>
      <p:sp>
        <p:nvSpPr>
          <p:cNvPr id="10" name="Прямоугольник с одним скругленным углом 9"/>
          <p:cNvSpPr/>
          <p:nvPr/>
        </p:nvSpPr>
        <p:spPr bwMode="auto">
          <a:xfrm>
            <a:off x="0" y="4357688"/>
            <a:ext cx="4071938" cy="1143000"/>
          </a:xfrm>
          <a:prstGeom prst="round1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Социальная группа – </a:t>
            </a:r>
          </a:p>
          <a:p>
            <a:pPr>
              <a:defRPr/>
            </a:pPr>
            <a:r>
              <a:rPr lang="ru-RU" dirty="0">
                <a:solidFill>
                  <a:srgbClr val="A50021"/>
                </a:solidFill>
              </a:rPr>
              <a:t>интеллигенция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0" y="1643063"/>
            <a:ext cx="4286250" cy="52149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600" u="sng">
                <a:solidFill>
                  <a:srgbClr val="A50021"/>
                </a:solidFill>
                <a:latin typeface="Calibri" pitchFamily="34" charset="0"/>
              </a:rPr>
              <a:t>СТРАТА </a:t>
            </a:r>
            <a:r>
              <a:rPr lang="ru-RU" sz="3600">
                <a:solidFill>
                  <a:srgbClr val="A50021"/>
                </a:solidFill>
                <a:latin typeface="Calibri" pitchFamily="34" charset="0"/>
              </a:rPr>
              <a:t>(СЛОЙ)- </a:t>
            </a:r>
          </a:p>
          <a:p>
            <a:endParaRPr lang="ru-RU" sz="3600">
              <a:solidFill>
                <a:srgbClr val="A50021"/>
              </a:solidFill>
              <a:latin typeface="Calibri" pitchFamily="34" charset="0"/>
            </a:endParaRPr>
          </a:p>
          <a:p>
            <a:r>
              <a:rPr lang="ru-RU" sz="3600">
                <a:solidFill>
                  <a:srgbClr val="A50021"/>
                </a:solidFill>
                <a:latin typeface="Calibri" pitchFamily="34" charset="0"/>
              </a:rPr>
              <a:t>СОВОКУПНОСТЬ  СОЦИАЛЬНЫХ  СЛОЕВ  РАСПОЛОЖЕННЫХ  ПО   ВЕРТИКАЛИ--     СОЦИАЛЬНАЯ СТРАТИФИКАЦИЯ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4" grpId="0" build="p" animBg="1"/>
      <p:bldP spid="6" grpId="0" animBg="1"/>
      <p:bldP spid="9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4313"/>
            <a:ext cx="7772400" cy="671512"/>
          </a:xfrm>
          <a:solidFill>
            <a:schemeClr val="accent2">
              <a:lumMod val="40000"/>
              <a:lumOff val="60000"/>
            </a:schemeClr>
          </a:solidFill>
          <a:ln w="12700">
            <a:pattFill prst="pct80">
              <a:fgClr>
                <a:srgbClr val="FFCC00"/>
              </a:fgClr>
              <a:bgClr>
                <a:srgbClr val="FFFFFF"/>
              </a:bgClr>
            </a:pattFill>
          </a:ln>
        </p:spPr>
        <p:txBody>
          <a:bodyPr/>
          <a:lstStyle/>
          <a:p>
            <a:pPr>
              <a:defRPr/>
            </a:pPr>
            <a:r>
              <a:rPr lang="ru-RU" sz="3200" b="1" u="sng" dirty="0" smtClean="0">
                <a:solidFill>
                  <a:srgbClr val="A50021"/>
                </a:solidFill>
              </a:rPr>
              <a:t>Социальная структура общества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000108"/>
            <a:ext cx="4578176" cy="954107"/>
          </a:xfrm>
          <a:prstGeom prst="rect">
            <a:avLst/>
          </a:prstGeom>
          <a:solidFill>
            <a:srgbClr val="E99FDB"/>
          </a:solidFill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800" spc="50" dirty="0">
                <a:ln w="11430"/>
              </a:rPr>
              <a:t>Социальная структура</a:t>
            </a:r>
          </a:p>
          <a:p>
            <a:pPr>
              <a:defRPr/>
            </a:pPr>
            <a:r>
              <a:rPr lang="ru-RU" sz="2800" spc="50" dirty="0">
                <a:ln w="11430"/>
              </a:rPr>
              <a:t>Американского общества </a:t>
            </a:r>
          </a:p>
        </p:txBody>
      </p:sp>
      <p:sp>
        <p:nvSpPr>
          <p:cNvPr id="15364" name="Овал 8"/>
          <p:cNvSpPr>
            <a:spLocks noChangeArrowheads="1"/>
          </p:cNvSpPr>
          <p:nvPr/>
        </p:nvSpPr>
        <p:spPr bwMode="auto">
          <a:xfrm>
            <a:off x="1285875" y="2143125"/>
            <a:ext cx="3214688" cy="421481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  <a:p>
            <a:r>
              <a:rPr lang="ru-RU"/>
              <a:t>Средний класс</a:t>
            </a:r>
          </a:p>
          <a:p>
            <a:endParaRPr lang="ru-RU"/>
          </a:p>
          <a:p>
            <a:r>
              <a:rPr lang="ru-RU">
                <a:solidFill>
                  <a:srgbClr val="002060"/>
                </a:solidFill>
              </a:rPr>
              <a:t>(развита центр. часть)</a:t>
            </a:r>
          </a:p>
        </p:txBody>
      </p:sp>
      <p:cxnSp>
        <p:nvCxnSpPr>
          <p:cNvPr id="15365" name="Прямая соединительная линия 10"/>
          <p:cNvCxnSpPr>
            <a:cxnSpLocks noChangeShapeType="1"/>
            <a:stCxn id="15364" idx="1"/>
            <a:endCxn id="15364" idx="7"/>
          </p:cNvCxnSpPr>
          <p:nvPr/>
        </p:nvCxnSpPr>
        <p:spPr bwMode="auto">
          <a:xfrm rot="5400000" flipH="1" flipV="1">
            <a:off x="2893219" y="1623219"/>
            <a:ext cx="1588" cy="22733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6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1500188" y="5429250"/>
            <a:ext cx="27146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367" name="TextBox 13"/>
          <p:cNvSpPr txBox="1">
            <a:spLocks noChangeArrowheads="1"/>
          </p:cNvSpPr>
          <p:nvPr/>
        </p:nvSpPr>
        <p:spPr bwMode="auto">
          <a:xfrm>
            <a:off x="1785938" y="2428875"/>
            <a:ext cx="2236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Высший класс</a:t>
            </a:r>
          </a:p>
        </p:txBody>
      </p:sp>
      <p:sp>
        <p:nvSpPr>
          <p:cNvPr id="15368" name="TextBox 17"/>
          <p:cNvSpPr txBox="1">
            <a:spLocks noChangeArrowheads="1"/>
          </p:cNvSpPr>
          <p:nvPr/>
        </p:nvSpPr>
        <p:spPr bwMode="auto">
          <a:xfrm>
            <a:off x="1785938" y="5500688"/>
            <a:ext cx="21955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Низший класс</a:t>
            </a:r>
          </a:p>
        </p:txBody>
      </p:sp>
      <p:pic>
        <p:nvPicPr>
          <p:cNvPr id="20" name="Picture 34" descr="j0157763"/>
          <p:cNvPicPr>
            <a:picLocks noChangeAspect="1" noChangeArrowheads="1"/>
          </p:cNvPicPr>
          <p:nvPr/>
        </p:nvPicPr>
        <p:blipFill>
          <a:blip r:embed="rId2" cstate="print"/>
          <a:srcRect l="29634" t="-4031" r="27852"/>
          <a:stretch>
            <a:fillRect/>
          </a:stretch>
        </p:blipFill>
        <p:spPr bwMode="auto">
          <a:xfrm>
            <a:off x="5214938" y="2033588"/>
            <a:ext cx="2143125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286625" y="5715000"/>
            <a:ext cx="18192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Беднейшие </a:t>
            </a:r>
          </a:p>
          <a:p>
            <a:r>
              <a:rPr lang="ru-RU"/>
              <a:t>слои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453313" y="2357438"/>
            <a:ext cx="1047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Элита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5072063" y="1000125"/>
            <a:ext cx="3857625" cy="1143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Социальная структура </a:t>
            </a:r>
          </a:p>
          <a:p>
            <a:r>
              <a:rPr lang="ru-RU"/>
              <a:t>латиноамериканских </a:t>
            </a:r>
          </a:p>
          <a:p>
            <a:r>
              <a:rPr lang="ru-RU"/>
              <a:t>стран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43500" y="5929313"/>
            <a:ext cx="2071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основание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13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ln w="92075">
            <a:solidFill>
              <a:srgbClr val="006600"/>
            </a:solidFill>
          </a:ln>
        </p:spPr>
        <p:txBody>
          <a:bodyPr/>
          <a:lstStyle/>
          <a:p>
            <a:pPr>
              <a:buFontTx/>
              <a:buNone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Составьте модель социальной структуры стран Восточной Европы и России по следующим данным: </a:t>
            </a:r>
          </a:p>
          <a:p>
            <a:pPr algn="ctr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80% - бедный класс</a:t>
            </a:r>
          </a:p>
          <a:p>
            <a:pPr algn="ctr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4% - высший класс</a:t>
            </a:r>
          </a:p>
          <a:p>
            <a:pPr algn="ctr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16% - средний класс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43000" y="357188"/>
            <a:ext cx="7772400" cy="1143000"/>
          </a:xfrm>
          <a:prstGeom prst="rect">
            <a:avLst/>
          </a:prstGeom>
          <a:solidFill>
            <a:schemeClr val="accent1"/>
          </a:solidFill>
          <a:ln w="57150">
            <a:solidFill>
              <a:srgbClr val="FFCC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kumimoji="1" lang="ru-RU" sz="4000" kern="0" dirty="0">
                <a:latin typeface="+mj-lt"/>
                <a:ea typeface="+mj-ea"/>
                <a:cs typeface="+mj-cs"/>
              </a:rPr>
              <a:t>Задание 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331913" y="5876925"/>
            <a:ext cx="7200900" cy="720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3600" dirty="0">
                <a:solidFill>
                  <a:srgbClr val="002060"/>
                </a:solidFill>
              </a:rPr>
              <a:t>Работа в паре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14282" y="3929066"/>
          <a:ext cx="4143388" cy="266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785786" y="1142984"/>
          <a:ext cx="4424379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Равнобедренный треугольник 5"/>
          <p:cNvSpPr/>
          <p:nvPr/>
        </p:nvSpPr>
        <p:spPr bwMode="auto">
          <a:xfrm>
            <a:off x="7286644" y="1714488"/>
            <a:ext cx="500066" cy="785818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Трапеция 6"/>
          <p:cNvSpPr/>
          <p:nvPr/>
        </p:nvSpPr>
        <p:spPr bwMode="auto">
          <a:xfrm>
            <a:off x="6715140" y="2500306"/>
            <a:ext cx="1643074" cy="857256"/>
          </a:xfrm>
          <a:prstGeom prst="trapezoi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16%</a:t>
            </a:r>
          </a:p>
        </p:txBody>
      </p:sp>
      <p:sp>
        <p:nvSpPr>
          <p:cNvPr id="17418" name="Прямоугольник 7"/>
          <p:cNvSpPr>
            <a:spLocks noChangeArrowheads="1"/>
          </p:cNvSpPr>
          <p:nvPr/>
        </p:nvSpPr>
        <p:spPr bwMode="auto">
          <a:xfrm>
            <a:off x="6072188" y="3357563"/>
            <a:ext cx="2786062" cy="3071812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80%</a:t>
            </a: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1071563" y="285750"/>
            <a:ext cx="7572375" cy="1143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структура стран Восточной Европы и России</a:t>
            </a:r>
          </a:p>
        </p:txBody>
      </p:sp>
      <p:sp>
        <p:nvSpPr>
          <p:cNvPr id="17420" name="TextBox 11"/>
          <p:cNvSpPr txBox="1">
            <a:spLocks noChangeArrowheads="1"/>
          </p:cNvSpPr>
          <p:nvPr/>
        </p:nvSpPr>
        <p:spPr bwMode="auto">
          <a:xfrm>
            <a:off x="7715250" y="2000250"/>
            <a:ext cx="928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85750"/>
            <a:ext cx="7721600" cy="3643313"/>
          </a:xfrm>
        </p:spPr>
        <p:txBody>
          <a:bodyPr/>
          <a:lstStyle/>
          <a:p>
            <a:pPr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структура современного российского общества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2928938" y="3500438"/>
            <a:ext cx="3086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Работа с документом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42938" y="4143375"/>
            <a:ext cx="8286750" cy="230822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>
                <a:ea typeface="Calibri" pitchFamily="34" charset="0"/>
                <a:cs typeface="Times New Roman" pitchFamily="18" charset="0"/>
              </a:rPr>
              <a:t>1. На основе каких критериев, по вашему мнению, образована данная структура современного российского общества? Аргументируйте свой ответ.</a:t>
            </a:r>
          </a:p>
          <a:p>
            <a:pPr algn="l"/>
            <a:r>
              <a:rPr lang="ru-RU">
                <a:ea typeface="Calibri" pitchFamily="34" charset="0"/>
                <a:cs typeface="Times New Roman" pitchFamily="18" charset="0"/>
              </a:rPr>
              <a:t>2. Возможно ли в современной России изменить свою принадлежность к той или иной социальной группе? Приведите пример, подтверждающий ваш ответ.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38" y="214313"/>
            <a:ext cx="821531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структура современного российского общества</a:t>
            </a:r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 bwMode="auto">
          <a:xfrm>
            <a:off x="1214438" y="857250"/>
            <a:ext cx="1071562" cy="1214438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Трапеция 3"/>
          <p:cNvSpPr/>
          <p:nvPr/>
        </p:nvSpPr>
        <p:spPr bwMode="auto">
          <a:xfrm>
            <a:off x="500063" y="2071688"/>
            <a:ext cx="3786187" cy="642937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2000" dirty="0"/>
              <a:t>Малочисленный средний слой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00" y="1357313"/>
            <a:ext cx="1247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Верхний </a:t>
            </a:r>
          </a:p>
          <a:p>
            <a:r>
              <a:rPr lang="ru-RU" sz="2000"/>
              <a:t>слой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1000125"/>
            <a:ext cx="6000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Правящий: определенные позиции в системе </a:t>
            </a:r>
            <a:r>
              <a:rPr lang="ru-RU" sz="20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</a:t>
            </a: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управления, в экономических и силовых структурах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500" y="1935163"/>
            <a:ext cx="46434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Мелкие предприниматели, </a:t>
            </a:r>
            <a:r>
              <a:rPr lang="ru-RU" sz="20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квалиф</a:t>
            </a: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Специалисты, старшие офицеры и т.д.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0" y="2714625"/>
            <a:ext cx="4929188" cy="2000250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/>
              <a:t>Базовый социальный слой: охватывает 2/3 российского общества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29188" y="2714625"/>
            <a:ext cx="3786187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Интеллигенция (специалисты), помощники специалистов, служащие из тех.персонала, работники торговли и т.д., </a:t>
            </a:r>
          </a:p>
        </p:txBody>
      </p:sp>
      <p:cxnSp>
        <p:nvCxnSpPr>
          <p:cNvPr id="19466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2500313" y="1785938"/>
            <a:ext cx="621506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7" name="Прямая соединительная линия 14"/>
          <p:cNvCxnSpPr>
            <a:cxnSpLocks noChangeShapeType="1"/>
          </p:cNvCxnSpPr>
          <p:nvPr/>
        </p:nvCxnSpPr>
        <p:spPr bwMode="auto">
          <a:xfrm>
            <a:off x="5000625" y="2714625"/>
            <a:ext cx="37147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8" name="Прямая соединительная линия 16"/>
          <p:cNvCxnSpPr>
            <a:cxnSpLocks noChangeShapeType="1"/>
          </p:cNvCxnSpPr>
          <p:nvPr/>
        </p:nvCxnSpPr>
        <p:spPr bwMode="auto">
          <a:xfrm>
            <a:off x="5072063" y="4286250"/>
            <a:ext cx="37147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0" y="4714875"/>
            <a:ext cx="5429250" cy="785813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/>
              <a:t>Нижний слой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43500" y="4714875"/>
            <a:ext cx="33575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Пожилые, пенсионеры, безработные и т. д.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0" y="5500688"/>
            <a:ext cx="5429250" cy="500062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>
                <a:solidFill>
                  <a:schemeClr val="bg1"/>
                </a:solidFill>
              </a:rPr>
              <a:t>Социальное дно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29250" y="5429250"/>
            <a:ext cx="328612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Преступники и </a:t>
            </a:r>
            <a:r>
              <a:rPr lang="ru-RU" sz="20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полупреступные</a:t>
            </a:r>
            <a:r>
              <a:rPr lang="ru-RU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элементы, опустившиеся люди</a:t>
            </a:r>
          </a:p>
        </p:txBody>
      </p:sp>
      <p:cxnSp>
        <p:nvCxnSpPr>
          <p:cNvPr id="19473" name="Прямая соединительная линия 22"/>
          <p:cNvCxnSpPr>
            <a:cxnSpLocks noChangeShapeType="1"/>
          </p:cNvCxnSpPr>
          <p:nvPr/>
        </p:nvCxnSpPr>
        <p:spPr bwMode="auto">
          <a:xfrm>
            <a:off x="5429250" y="5429250"/>
            <a:ext cx="3429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0" y="6429375"/>
            <a:ext cx="9144000" cy="461963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На основе каких критериев образована данная структура?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0" y="6000750"/>
            <a:ext cx="5429250" cy="8572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/>
              <a:t>Из социальной структуры общества выпадают </a:t>
            </a:r>
            <a:r>
              <a:rPr lang="ru-RU" sz="2000" u="sng"/>
              <a:t>люмпены и маргиналы</a:t>
            </a:r>
            <a:endParaRPr lang="ru-RU" sz="2000"/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285750" y="1714500"/>
            <a:ext cx="4214813" cy="471487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200"/>
              <a:t>Возможно ли в современной России изменить свою принадлежность к той или иной социальной группе?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 animBg="1"/>
      <p:bldP spid="9" grpId="0"/>
      <p:bldP spid="18" grpId="0" animBg="1"/>
      <p:bldP spid="19" grpId="0"/>
      <p:bldP spid="20" grpId="0" animBg="1"/>
      <p:bldP spid="21" grpId="0"/>
      <p:bldP spid="24" grpId="0" animBg="1"/>
      <p:bldP spid="22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2938" y="1771650"/>
            <a:ext cx="4233862" cy="411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b="1" u="sng" dirty="0" smtClean="0"/>
              <a:t>Социальная мобильность</a:t>
            </a:r>
            <a:r>
              <a:rPr lang="ru-RU" b="1" dirty="0" smtClean="0"/>
              <a:t> – </a:t>
            </a:r>
          </a:p>
          <a:p>
            <a:pPr algn="ctr">
              <a:buFontTx/>
              <a:buNone/>
              <a:defRPr/>
            </a:pPr>
            <a:r>
              <a:rPr lang="ru-RU" dirty="0" smtClean="0"/>
              <a:t>1 вариант (с. 198)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i="1" dirty="0" smtClean="0"/>
              <a:t>Определение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i="1" dirty="0" smtClean="0"/>
              <a:t>Горизонтальная и вертикальная мобильность (примеры из жизни)</a:t>
            </a:r>
          </a:p>
          <a:p>
            <a:pPr>
              <a:buFontTx/>
              <a:buNone/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3" y="1771650"/>
            <a:ext cx="4143375" cy="41148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b="1" u="sng" dirty="0" smtClean="0"/>
              <a:t>Социальные </a:t>
            </a:r>
          </a:p>
          <a:p>
            <a:pPr algn="ctr">
              <a:buFontTx/>
              <a:buNone/>
              <a:defRPr/>
            </a:pPr>
            <a:r>
              <a:rPr lang="ru-RU" b="1" u="sng" dirty="0" smtClean="0"/>
              <a:t>лифты</a:t>
            </a:r>
            <a:r>
              <a:rPr lang="ru-RU" b="1" dirty="0" smtClean="0"/>
              <a:t> – </a:t>
            </a:r>
          </a:p>
          <a:p>
            <a:pPr algn="ctr">
              <a:buFontTx/>
              <a:buNone/>
              <a:defRPr/>
            </a:pPr>
            <a:r>
              <a:rPr lang="ru-RU" dirty="0" smtClean="0"/>
              <a:t>2 вариант (с. 199)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i="1" dirty="0" smtClean="0"/>
              <a:t>Определение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i="1" dirty="0" smtClean="0"/>
              <a:t>Какие социальные лифты выделял П.А. Сорокин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Работа с текстом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42950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u="sng" dirty="0" smtClean="0">
                <a:solidFill>
                  <a:srgbClr val="002060"/>
                </a:solidFill>
              </a:rPr>
              <a:t>Социальная мобильность?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295400" y="1066800"/>
            <a:ext cx="7467600" cy="1447800"/>
            <a:chOff x="816" y="672"/>
            <a:chExt cx="4704" cy="912"/>
          </a:xfrm>
        </p:grpSpPr>
        <p:sp>
          <p:nvSpPr>
            <p:cNvPr id="21519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816" y="1104"/>
              <a:ext cx="470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2060"/>
                  </a:solidFill>
                  <a:latin typeface="Arial"/>
                  <a:cs typeface="Arial"/>
                </a:rPr>
                <a:t>переход человека из одной </a:t>
              </a:r>
            </a:p>
            <a:p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2060"/>
                  </a:solidFill>
                  <a:latin typeface="Arial"/>
                  <a:cs typeface="Arial"/>
                </a:rPr>
                <a:t>социальной группы в  другую</a:t>
              </a:r>
            </a:p>
          </p:txBody>
        </p:sp>
        <p:sp>
          <p:nvSpPr>
            <p:cNvPr id="21520" name="AutoShape 32"/>
            <p:cNvSpPr>
              <a:spLocks noChangeArrowheads="1"/>
            </p:cNvSpPr>
            <p:nvPr/>
          </p:nvSpPr>
          <p:spPr bwMode="auto">
            <a:xfrm>
              <a:off x="2976" y="672"/>
              <a:ext cx="288" cy="480"/>
            </a:xfrm>
            <a:prstGeom prst="downArrow">
              <a:avLst>
                <a:gd name="adj1" fmla="val 50000"/>
                <a:gd name="adj2" fmla="val 41667"/>
              </a:avLst>
            </a:prstGeom>
            <a:gradFill rotWithShape="0">
              <a:gsLst>
                <a:gs pos="0">
                  <a:srgbClr val="000000"/>
                </a:gs>
                <a:gs pos="10001">
                  <a:srgbClr val="000040"/>
                </a:gs>
                <a:gs pos="25000">
                  <a:srgbClr val="400040"/>
                </a:gs>
                <a:gs pos="37500">
                  <a:srgbClr val="8F0040"/>
                </a:gs>
                <a:gs pos="45000">
                  <a:srgbClr val="F27300"/>
                </a:gs>
                <a:gs pos="50000">
                  <a:srgbClr val="FFBF00"/>
                </a:gs>
                <a:gs pos="55000">
                  <a:srgbClr val="F27300"/>
                </a:gs>
                <a:gs pos="62500">
                  <a:srgbClr val="8F0040"/>
                </a:gs>
                <a:gs pos="75000">
                  <a:srgbClr val="400040"/>
                </a:gs>
                <a:gs pos="89999">
                  <a:srgbClr val="000040"/>
                </a:gs>
                <a:gs pos="100000">
                  <a:srgbClr val="000000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600200" y="2514600"/>
            <a:ext cx="3352800" cy="1885950"/>
            <a:chOff x="1008" y="1584"/>
            <a:chExt cx="2112" cy="1188"/>
          </a:xfrm>
        </p:grpSpPr>
        <p:grpSp>
          <p:nvGrpSpPr>
            <p:cNvPr id="21515" name="Group 37"/>
            <p:cNvGrpSpPr>
              <a:grpSpLocks/>
            </p:cNvGrpSpPr>
            <p:nvPr/>
          </p:nvGrpSpPr>
          <p:grpSpPr bwMode="auto">
            <a:xfrm>
              <a:off x="1008" y="1584"/>
              <a:ext cx="2112" cy="600"/>
              <a:chOff x="1008" y="1584"/>
              <a:chExt cx="2112" cy="600"/>
            </a:xfrm>
          </p:grpSpPr>
          <p:sp>
            <p:nvSpPr>
              <p:cNvPr id="75810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08" y="1968"/>
                <a:ext cx="1822" cy="21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>
                  <a:defRPr/>
                </a:pPr>
                <a:r>
                  <a:rPr lang="ru-RU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  <a:latin typeface="Arial"/>
                    <a:cs typeface="Arial"/>
                  </a:rPr>
                  <a:t>              </a:t>
                </a:r>
              </a:p>
            </p:txBody>
          </p:sp>
          <p:sp>
            <p:nvSpPr>
              <p:cNvPr id="21518" name="Line 36"/>
              <p:cNvSpPr>
                <a:spLocks noChangeShapeType="1"/>
              </p:cNvSpPr>
              <p:nvPr/>
            </p:nvSpPr>
            <p:spPr bwMode="auto">
              <a:xfrm flipH="1">
                <a:off x="2352" y="1584"/>
                <a:ext cx="768" cy="336"/>
              </a:xfrm>
              <a:prstGeom prst="line">
                <a:avLst/>
              </a:prstGeom>
              <a:noFill/>
              <a:ln w="57150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516" name="Text Box 40"/>
            <p:cNvSpPr txBox="1">
              <a:spLocks noChangeArrowheads="1"/>
            </p:cNvSpPr>
            <p:nvPr/>
          </p:nvSpPr>
          <p:spPr bwMode="auto">
            <a:xfrm>
              <a:off x="1038" y="2218"/>
              <a:ext cx="1716" cy="554"/>
            </a:xfrm>
            <a:prstGeom prst="rect">
              <a:avLst/>
            </a:prstGeom>
            <a:solidFill>
              <a:srgbClr val="CCFFFF"/>
            </a:solidFill>
            <a:ln w="57150">
              <a:solidFill>
                <a:srgbClr val="0000CC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Семья-Семья,</a:t>
              </a:r>
            </a:p>
            <a:p>
              <a:r>
                <a:rPr lang="ru-RU"/>
                <a:t>фабрика-фабрика</a:t>
              </a: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4953000" y="2514600"/>
            <a:ext cx="3200400" cy="1889125"/>
            <a:chOff x="3120" y="1584"/>
            <a:chExt cx="2016" cy="1190"/>
          </a:xfrm>
        </p:grpSpPr>
        <p:grpSp>
          <p:nvGrpSpPr>
            <p:cNvPr id="21511" name="Group 39"/>
            <p:cNvGrpSpPr>
              <a:grpSpLocks/>
            </p:cNvGrpSpPr>
            <p:nvPr/>
          </p:nvGrpSpPr>
          <p:grpSpPr bwMode="auto">
            <a:xfrm>
              <a:off x="3120" y="1584"/>
              <a:ext cx="2016" cy="600"/>
              <a:chOff x="3120" y="1584"/>
              <a:chExt cx="2016" cy="600"/>
            </a:xfrm>
          </p:grpSpPr>
          <p:sp>
            <p:nvSpPr>
              <p:cNvPr id="75811" name="WordArt 3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14" y="1968"/>
                <a:ext cx="1822" cy="21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>
                  <a:defRPr/>
                </a:pPr>
                <a:r>
                  <a:rPr lang="ru-RU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gradFill rotWithShape="0">
                      <a:gsLst>
                        <a:gs pos="0">
                          <a:schemeClr val="accent1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accent1"/>
                        </a:gs>
                        <a:gs pos="100000">
                          <a:schemeClr val="accent1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  <a:latin typeface="Arial"/>
                    <a:cs typeface="Arial"/>
                  </a:rPr>
                  <a:t>            </a:t>
                </a:r>
              </a:p>
            </p:txBody>
          </p:sp>
          <p:sp>
            <p:nvSpPr>
              <p:cNvPr id="21514" name="Line 38"/>
              <p:cNvSpPr>
                <a:spLocks noChangeShapeType="1"/>
              </p:cNvSpPr>
              <p:nvPr/>
            </p:nvSpPr>
            <p:spPr bwMode="auto">
              <a:xfrm>
                <a:off x="3120" y="1584"/>
                <a:ext cx="720" cy="336"/>
              </a:xfrm>
              <a:prstGeom prst="line">
                <a:avLst/>
              </a:prstGeom>
              <a:noFill/>
              <a:ln w="57150">
                <a:solidFill>
                  <a:schemeClr val="accent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512" name="Text Box 42"/>
            <p:cNvSpPr txBox="1">
              <a:spLocks noChangeArrowheads="1"/>
            </p:cNvSpPr>
            <p:nvPr/>
          </p:nvSpPr>
          <p:spPr bwMode="auto">
            <a:xfrm>
              <a:off x="3547" y="2208"/>
              <a:ext cx="1421" cy="566"/>
            </a:xfrm>
            <a:prstGeom prst="rect">
              <a:avLst/>
            </a:prstGeom>
            <a:solidFill>
              <a:srgbClr val="CCFFCC"/>
            </a:solidFill>
            <a:ln w="7620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Служащий-</a:t>
              </a:r>
            </a:p>
            <a:p>
              <a:r>
                <a:rPr lang="ru-RU"/>
                <a:t>управляющий</a:t>
              </a: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000125" y="3227388"/>
            <a:ext cx="7929563" cy="3416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5400" dirty="0">
                <a:latin typeface="Tempus Sans ITC" pitchFamily="82" charset="0"/>
              </a:rPr>
              <a:t>Приведите примеры из жизни социальной мобильности в наше время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1258888" y="1196975"/>
            <a:ext cx="5834062" cy="647700"/>
          </a:xfrm>
          <a:prstGeom prst="rect">
            <a:avLst/>
          </a:prstGeom>
          <a:solidFill>
            <a:schemeClr val="accent2">
              <a:alpha val="38039"/>
            </a:schemeClr>
          </a:solidFill>
          <a:ln w="63500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/>
              <a:t>Социальная мобильность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539750" y="2349500"/>
            <a:ext cx="2952750" cy="574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/>
              <a:t>Вертикальная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5148263" y="2349500"/>
            <a:ext cx="2952750" cy="576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dirty="0"/>
              <a:t>Горизонтальная</a:t>
            </a:r>
          </a:p>
        </p:txBody>
      </p:sp>
      <p:sp>
        <p:nvSpPr>
          <p:cNvPr id="23559" name="WordArt 10"/>
          <p:cNvSpPr>
            <a:spLocks noChangeArrowheads="1" noChangeShapeType="1" noTextEdit="1"/>
          </p:cNvSpPr>
          <p:nvPr/>
        </p:nvSpPr>
        <p:spPr bwMode="auto">
          <a:xfrm>
            <a:off x="755650" y="4794250"/>
            <a:ext cx="76327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переход людей  из одних </a:t>
            </a:r>
          </a:p>
          <a:p>
            <a:r>
              <a:rPr lang="ru-RU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общественных  групп в другие</a:t>
            </a:r>
          </a:p>
        </p:txBody>
      </p:sp>
      <p:sp>
        <p:nvSpPr>
          <p:cNvPr id="23560" name="Line 11"/>
          <p:cNvSpPr>
            <a:spLocks noChangeShapeType="1"/>
          </p:cNvSpPr>
          <p:nvPr/>
        </p:nvSpPr>
        <p:spPr bwMode="auto">
          <a:xfrm flipH="1">
            <a:off x="2987675" y="1916113"/>
            <a:ext cx="719138" cy="360362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13"/>
          <p:cNvSpPr>
            <a:spLocks noChangeShapeType="1"/>
          </p:cNvSpPr>
          <p:nvPr/>
        </p:nvSpPr>
        <p:spPr bwMode="auto">
          <a:xfrm>
            <a:off x="5003800" y="1916113"/>
            <a:ext cx="792163" cy="360362"/>
          </a:xfrm>
          <a:prstGeom prst="line">
            <a:avLst/>
          </a:prstGeom>
          <a:noFill/>
          <a:ln w="762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6" name="WordArt 15"/>
          <p:cNvSpPr>
            <a:spLocks noChangeArrowheads="1" noChangeShapeType="1" noTextEdit="1"/>
          </p:cNvSpPr>
          <p:nvPr/>
        </p:nvSpPr>
        <p:spPr bwMode="auto">
          <a:xfrm>
            <a:off x="1835150" y="620713"/>
            <a:ext cx="5040313" cy="7207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63628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66">
                        <a:alpha val="62000"/>
                      </a:srgbClr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/>
                <a:cs typeface="Arial"/>
              </a:rPr>
              <a:t>Это в ЕГЭ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285750" y="3071813"/>
            <a:ext cx="3571875" cy="178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2800" dirty="0"/>
              <a:t>Перемещение из одной ступени в другую</a:t>
            </a: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4786313" y="3071813"/>
            <a:ext cx="3571875" cy="178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2800" dirty="0"/>
              <a:t>Переход  человека в группу, расположенную в том же уровне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animBg="1"/>
      <p:bldP spid="23556" grpId="0" animBg="1"/>
      <p:bldP spid="23560" grpId="0" animBg="1"/>
      <p:bldP spid="23561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614488" y="357188"/>
            <a:ext cx="6402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 какие группы делится </a:t>
            </a:r>
            <a:r>
              <a:rPr lang="ru-RU">
                <a:solidFill>
                  <a:srgbClr val="FF0000"/>
                </a:solidFill>
              </a:rPr>
              <a:t>общество школы</a:t>
            </a:r>
            <a:r>
              <a:rPr lang="ru-RU"/>
              <a:t>?</a:t>
            </a:r>
          </a:p>
        </p:txBody>
      </p:sp>
      <p:sp>
        <p:nvSpPr>
          <p:cNvPr id="3" name="Блок-схема: знак завершения 2"/>
          <p:cNvSpPr>
            <a:spLocks noChangeArrowheads="1"/>
          </p:cNvSpPr>
          <p:nvPr/>
        </p:nvSpPr>
        <p:spPr bwMode="auto">
          <a:xfrm>
            <a:off x="3143250" y="1071563"/>
            <a:ext cx="3357563" cy="428625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директор</a:t>
            </a:r>
          </a:p>
        </p:txBody>
      </p:sp>
      <p:sp>
        <p:nvSpPr>
          <p:cNvPr id="4" name="Овал 3"/>
          <p:cNvSpPr/>
          <p:nvPr/>
        </p:nvSpPr>
        <p:spPr bwMode="auto">
          <a:xfrm>
            <a:off x="22860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 bwMode="auto">
          <a:xfrm>
            <a:off x="40005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 bwMode="auto">
          <a:xfrm>
            <a:off x="57150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57563" y="1752600"/>
            <a:ext cx="34750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Заместители директора</a:t>
            </a: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1643063" y="2428875"/>
            <a:ext cx="6858000" cy="13573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Учителя предметники</a:t>
            </a:r>
          </a:p>
        </p:txBody>
      </p:sp>
      <p:sp>
        <p:nvSpPr>
          <p:cNvPr id="9" name="Прямоугольник с двумя скругленными соседними углами 8"/>
          <p:cNvSpPr/>
          <p:nvPr/>
        </p:nvSpPr>
        <p:spPr bwMode="auto">
          <a:xfrm>
            <a:off x="1428750" y="3786188"/>
            <a:ext cx="7286625" cy="714375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Технический персонал</a:t>
            </a:r>
          </a:p>
        </p:txBody>
      </p:sp>
      <p:sp>
        <p:nvSpPr>
          <p:cNvPr id="10" name="Блок-схема: альтернативный процесс 9"/>
          <p:cNvSpPr>
            <a:spLocks noChangeArrowheads="1"/>
          </p:cNvSpPr>
          <p:nvPr/>
        </p:nvSpPr>
        <p:spPr bwMode="auto">
          <a:xfrm>
            <a:off x="1214438" y="4572000"/>
            <a:ext cx="7643812" cy="2000250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Учащиеся школы</a:t>
            </a:r>
          </a:p>
        </p:txBody>
      </p:sp>
      <p:sp>
        <p:nvSpPr>
          <p:cNvPr id="11" name="Выгнутая влево стрелка 10"/>
          <p:cNvSpPr>
            <a:spLocks noChangeArrowheads="1"/>
          </p:cNvSpPr>
          <p:nvPr/>
        </p:nvSpPr>
        <p:spPr bwMode="auto">
          <a:xfrm rot="701560">
            <a:off x="779463" y="1466850"/>
            <a:ext cx="1228725" cy="4887913"/>
          </a:xfrm>
          <a:prstGeom prst="curvedRightArrow">
            <a:avLst>
              <a:gd name="adj1" fmla="val 25010"/>
              <a:gd name="adj2" fmla="val 50020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Блок-схема: знак завершения 11"/>
          <p:cNvSpPr>
            <a:spLocks noChangeArrowheads="1"/>
          </p:cNvSpPr>
          <p:nvPr/>
        </p:nvSpPr>
        <p:spPr bwMode="auto">
          <a:xfrm>
            <a:off x="8215313" y="928688"/>
            <a:ext cx="642937" cy="5000625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С</a:t>
            </a:r>
          </a:p>
          <a:p>
            <a:r>
              <a:rPr lang="ru-RU"/>
              <a:t>Т</a:t>
            </a:r>
          </a:p>
          <a:p>
            <a:r>
              <a:rPr lang="ru-RU"/>
              <a:t>Р</a:t>
            </a:r>
          </a:p>
          <a:p>
            <a:r>
              <a:rPr lang="ru-RU"/>
              <a:t>У</a:t>
            </a:r>
          </a:p>
          <a:p>
            <a:r>
              <a:rPr lang="ru-RU"/>
              <a:t>К</a:t>
            </a:r>
          </a:p>
          <a:p>
            <a:r>
              <a:rPr lang="ru-RU"/>
              <a:t>Т</a:t>
            </a:r>
          </a:p>
          <a:p>
            <a:r>
              <a:rPr lang="ru-RU"/>
              <a:t>У</a:t>
            </a:r>
          </a:p>
          <a:p>
            <a:r>
              <a:rPr lang="ru-RU"/>
              <a:t>Р</a:t>
            </a:r>
          </a:p>
          <a:p>
            <a:r>
              <a:rPr lang="ru-RU"/>
              <a:t>А</a:t>
            </a:r>
          </a:p>
          <a:p>
            <a:r>
              <a:rPr lang="ru-RU"/>
              <a:t>?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714500" y="5500688"/>
            <a:ext cx="6286500" cy="92868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Зачем нужна </a:t>
            </a:r>
            <a:r>
              <a:rPr lang="ru-RU" u="sng"/>
              <a:t>социальная структура </a:t>
            </a:r>
            <a:r>
              <a:rPr lang="ru-RU"/>
              <a:t>?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 rot="-2559380">
            <a:off x="841375" y="1577975"/>
            <a:ext cx="2473325" cy="3444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администрация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42950"/>
          </a:xfrm>
          <a:solidFill>
            <a:schemeClr val="accent1">
              <a:lumMod val="40000"/>
              <a:lumOff val="6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Социальные «лифты»?</a:t>
            </a:r>
          </a:p>
        </p:txBody>
      </p:sp>
      <p:sp>
        <p:nvSpPr>
          <p:cNvPr id="5126" name="WordArt 24"/>
          <p:cNvSpPr>
            <a:spLocks noChangeArrowheads="1" noChangeShapeType="1" noTextEdit="1"/>
          </p:cNvSpPr>
          <p:nvPr/>
        </p:nvSpPr>
        <p:spPr bwMode="auto">
          <a:xfrm>
            <a:off x="1219200" y="1143000"/>
            <a:ext cx="7439025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00"/>
                </a:solidFill>
                <a:latin typeface="Arial"/>
                <a:cs typeface="Arial"/>
              </a:rPr>
              <a:t>быстрое социальное перемещение</a:t>
            </a:r>
          </a:p>
        </p:txBody>
      </p:sp>
      <p:sp>
        <p:nvSpPr>
          <p:cNvPr id="5125" name="Text Box 27"/>
          <p:cNvSpPr txBox="1">
            <a:spLocks noChangeArrowheads="1"/>
          </p:cNvSpPr>
          <p:nvPr/>
        </p:nvSpPr>
        <p:spPr bwMode="auto">
          <a:xfrm>
            <a:off x="979488" y="3352800"/>
            <a:ext cx="1335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АРМИЯ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429000" y="2181225"/>
            <a:ext cx="1671638" cy="1676400"/>
            <a:chOff x="2403" y="960"/>
            <a:chExt cx="1053" cy="1056"/>
          </a:xfrm>
        </p:grpSpPr>
        <p:graphicFrame>
          <p:nvGraphicFramePr>
            <p:cNvPr id="2050" name="Object 29"/>
            <p:cNvGraphicFramePr>
              <a:graphicFrameLocks noChangeAspect="1"/>
            </p:cNvGraphicFramePr>
            <p:nvPr/>
          </p:nvGraphicFramePr>
          <p:xfrm>
            <a:off x="2688" y="960"/>
            <a:ext cx="660" cy="771"/>
          </p:xfrm>
          <a:graphic>
            <a:graphicData uri="http://schemas.openxmlformats.org/presentationml/2006/ole">
              <p:oleObj spid="_x0000_s2050" name="Clip" r:id="rId3" imgW="708120" imgH="1224360" progId="MS_ClipArt_Gallery.2">
                <p:embed/>
              </p:oleObj>
            </a:graphicData>
          </a:graphic>
        </p:graphicFrame>
        <p:sp>
          <p:nvSpPr>
            <p:cNvPr id="2064" name="Text Box 30"/>
            <p:cNvSpPr txBox="1">
              <a:spLocks noChangeArrowheads="1"/>
            </p:cNvSpPr>
            <p:nvPr/>
          </p:nvSpPr>
          <p:spPr bwMode="auto">
            <a:xfrm>
              <a:off x="2403" y="1728"/>
              <a:ext cx="10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ЦЕРКОВЬ</a:t>
              </a:r>
            </a:p>
          </p:txBody>
        </p:sp>
      </p:grpSp>
      <p:sp>
        <p:nvSpPr>
          <p:cNvPr id="5127" name="Text Box 33"/>
          <p:cNvSpPr txBox="1">
            <a:spLocks noChangeArrowheads="1"/>
          </p:cNvSpPr>
          <p:nvPr/>
        </p:nvSpPr>
        <p:spPr bwMode="auto">
          <a:xfrm>
            <a:off x="6577013" y="3311525"/>
            <a:ext cx="1423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ШКОЛА</a:t>
            </a:r>
          </a:p>
        </p:txBody>
      </p:sp>
      <p:sp>
        <p:nvSpPr>
          <p:cNvPr id="76835" name="Text Box 35"/>
          <p:cNvSpPr txBox="1">
            <a:spLocks noChangeArrowheads="1"/>
          </p:cNvSpPr>
          <p:nvPr/>
        </p:nvSpPr>
        <p:spPr bwMode="auto">
          <a:xfrm>
            <a:off x="71438" y="3795713"/>
            <a:ext cx="2714625" cy="1938337"/>
          </a:xfrm>
          <a:prstGeom prst="rect">
            <a:avLst/>
          </a:prstGeom>
          <a:solidFill>
            <a:srgbClr val="CCFFFF"/>
          </a:solidFill>
          <a:ln w="76200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Служба в ней дает возможность</a:t>
            </a:r>
          </a:p>
          <a:p>
            <a:r>
              <a:rPr lang="ru-RU"/>
              <a:t>двигаться вверх по социальной лестнице </a:t>
            </a:r>
          </a:p>
        </p:txBody>
      </p:sp>
      <p:sp>
        <p:nvSpPr>
          <p:cNvPr id="76836" name="Text Box 36"/>
          <p:cNvSpPr txBox="1">
            <a:spLocks noChangeArrowheads="1"/>
          </p:cNvSpPr>
          <p:nvPr/>
        </p:nvSpPr>
        <p:spPr bwMode="auto">
          <a:xfrm>
            <a:off x="2928938" y="3795713"/>
            <a:ext cx="2687637" cy="1938337"/>
          </a:xfrm>
          <a:prstGeom prst="rect">
            <a:avLst/>
          </a:prstGeom>
          <a:solidFill>
            <a:srgbClr val="CCFFFF"/>
          </a:solidFill>
          <a:ln w="76200">
            <a:solidFill>
              <a:srgbClr val="9933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Епископы-</a:t>
            </a:r>
          </a:p>
          <a:p>
            <a:r>
              <a:rPr lang="ru-RU"/>
              <a:t>из народа,</a:t>
            </a:r>
          </a:p>
          <a:p>
            <a:r>
              <a:rPr lang="ru-RU"/>
              <a:t>«разжалованные»</a:t>
            </a:r>
          </a:p>
          <a:p>
            <a:r>
              <a:rPr lang="ru-RU"/>
              <a:t>короли-еретики</a:t>
            </a:r>
          </a:p>
          <a:p>
            <a:endParaRPr lang="ru-RU"/>
          </a:p>
        </p:txBody>
      </p:sp>
      <p:sp>
        <p:nvSpPr>
          <p:cNvPr id="5132" name="TextBox 17"/>
          <p:cNvSpPr txBox="1">
            <a:spLocks noChangeArrowheads="1"/>
          </p:cNvSpPr>
          <p:nvPr/>
        </p:nvSpPr>
        <p:spPr bwMode="auto">
          <a:xfrm>
            <a:off x="214313" y="1643063"/>
            <a:ext cx="8572500" cy="461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Этому способствуют несколько социальных институтов: 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5715000" y="3786188"/>
            <a:ext cx="3357563" cy="1938337"/>
          </a:xfrm>
          <a:prstGeom prst="rect">
            <a:avLst/>
          </a:prstGeom>
          <a:solidFill>
            <a:srgbClr val="CCFFFF"/>
          </a:solidFill>
          <a:ln w="76200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В современном</a:t>
            </a:r>
          </a:p>
          <a:p>
            <a:r>
              <a:rPr lang="ru-RU" sz="2000"/>
              <a:t> западном обществе,</a:t>
            </a:r>
          </a:p>
          <a:p>
            <a:r>
              <a:rPr lang="ru-RU" sz="2000"/>
              <a:t> не окончив института или </a:t>
            </a:r>
          </a:p>
          <a:p>
            <a:r>
              <a:rPr lang="ru-RU" sz="2000"/>
              <a:t>колледжа, нельзя достичь</a:t>
            </a:r>
          </a:p>
          <a:p>
            <a:r>
              <a:rPr lang="ru-RU" sz="2000"/>
              <a:t>высокого положения</a:t>
            </a:r>
          </a:p>
          <a:p>
            <a:r>
              <a:rPr lang="ru-RU" sz="2000"/>
              <a:t> </a:t>
            </a: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0" y="5643563"/>
            <a:ext cx="9090025" cy="120491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ru-RU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ru-RU" dirty="0"/>
              <a:t>Какими социальными институтами  вы собираетесь       воспользоваться,  чтобы добиться жизненного успеха?   </a:t>
            </a:r>
          </a:p>
          <a:p>
            <a:pPr>
              <a:buFontTx/>
              <a:buChar char="•"/>
              <a:defRPr/>
            </a:pPr>
            <a:endParaRPr lang="ru-RU" dirty="0"/>
          </a:p>
        </p:txBody>
      </p:sp>
      <p:sp>
        <p:nvSpPr>
          <p:cNvPr id="5135" name="Блок-схема: знак завершения 22"/>
          <p:cNvSpPr>
            <a:spLocks noChangeArrowheads="1"/>
          </p:cNvSpPr>
          <p:nvPr/>
        </p:nvSpPr>
        <p:spPr bwMode="auto">
          <a:xfrm rot="-1789732">
            <a:off x="-55563" y="369888"/>
            <a:ext cx="2286001" cy="831850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Социолог Сорокин</a:t>
            </a:r>
          </a:p>
        </p:txBody>
      </p:sp>
      <p:pic>
        <p:nvPicPr>
          <p:cNvPr id="5134" name="Рисунок 20" descr="E:\Методическое объединение\фото в школе\фото учителей\P2050031.JPG"/>
          <p:cNvPicPr>
            <a:picLocks noChangeAspect="1" noChangeArrowheads="1"/>
          </p:cNvPicPr>
          <p:nvPr/>
        </p:nvPicPr>
        <p:blipFill>
          <a:blip r:embed="rId5" cstate="print">
            <a:lum bright="-10000" contrast="10000"/>
          </a:blip>
          <a:srcRect r="5399" b="28477"/>
          <a:stretch>
            <a:fillRect/>
          </a:stretch>
        </p:blipFill>
        <p:spPr bwMode="auto">
          <a:xfrm>
            <a:off x="6500813" y="2428875"/>
            <a:ext cx="150018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 descr="Изображоление 014.jpg"/>
          <p:cNvPicPr>
            <a:picLocks noChangeAspect="1" noChangeArrowheads="1"/>
          </p:cNvPicPr>
          <p:nvPr/>
        </p:nvPicPr>
        <p:blipFill>
          <a:blip r:embed="rId6" cstate="print"/>
          <a:srcRect l="11137" r="12492" b="12849"/>
          <a:stretch>
            <a:fillRect/>
          </a:stretch>
        </p:blipFill>
        <p:spPr bwMode="auto">
          <a:xfrm>
            <a:off x="857250" y="2286000"/>
            <a:ext cx="154781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6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6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5" grpId="0"/>
      <p:bldP spid="5127" grpId="0"/>
      <p:bldP spid="76835" grpId="0" animBg="1"/>
      <p:bldP spid="76836" grpId="0" animBg="1"/>
      <p:bldP spid="5132" grpId="0" animBg="1"/>
      <p:bldP spid="19" grpId="0" animBg="1"/>
      <p:bldP spid="20" grpId="0" animBg="1"/>
      <p:bldP spid="513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066800" y="400050"/>
            <a:ext cx="7772400" cy="457200"/>
          </a:xfrm>
        </p:spPr>
        <p:txBody>
          <a:bodyPr/>
          <a:lstStyle/>
          <a:p>
            <a:r>
              <a:rPr lang="ru-RU" smtClean="0"/>
              <a:t>Проверим себя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66800" y="1000125"/>
          <a:ext cx="7772400" cy="5429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кругленный прямоугольник 1"/>
          <p:cNvSpPr>
            <a:spLocks noChangeArrowheads="1"/>
          </p:cNvSpPr>
          <p:nvPr/>
        </p:nvSpPr>
        <p:spPr bwMode="auto">
          <a:xfrm>
            <a:off x="857250" y="214313"/>
            <a:ext cx="7929563" cy="1214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600">
                <a:solidFill>
                  <a:srgbClr val="002060"/>
                </a:solidFill>
              </a:rPr>
              <a:t>Переход из одних общественных групп в другие называется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57188" y="1571625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mbria" pitchFamily="18" charset="0"/>
                <a:ea typeface="Calibri" pitchFamily="34" charset="0"/>
                <a:cs typeface="Times New Roman" pitchFamily="18" charset="0"/>
              </a:rPr>
              <a:t>1) социальной стратификацией</a:t>
            </a:r>
            <a:endParaRPr lang="ru-RU" sz="3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714375" y="2487613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mbria" pitchFamily="18" charset="0"/>
                <a:ea typeface="Calibri" pitchFamily="34" charset="0"/>
                <a:cs typeface="Times New Roman" pitchFamily="18" charset="0"/>
              </a:rPr>
              <a:t>2)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 социальной дифференциацией</a:t>
            </a:r>
          </a:p>
        </p:txBody>
      </p:sp>
      <p:sp>
        <p:nvSpPr>
          <p:cNvPr id="24581" name="Rectangle 3"/>
          <p:cNvSpPr>
            <a:spLocks noChangeArrowheads="1"/>
          </p:cNvSpPr>
          <p:nvPr/>
        </p:nvSpPr>
        <p:spPr bwMode="auto">
          <a:xfrm>
            <a:off x="928688" y="3273425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mbria" pitchFamily="18" charset="0"/>
                <a:ea typeface="Calibri" pitchFamily="34" charset="0"/>
                <a:cs typeface="Times New Roman" pitchFamily="18" charset="0"/>
              </a:rPr>
              <a:t>3)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 социальной мобильностью</a:t>
            </a: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1571625" y="4202113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mbria" pitchFamily="18" charset="0"/>
                <a:ea typeface="Calibri" pitchFamily="34" charset="0"/>
                <a:cs typeface="Times New Roman" pitchFamily="18" charset="0"/>
              </a:rPr>
              <a:t>4)</a:t>
            </a:r>
            <a:r>
              <a:rPr lang="ru-RU" sz="3200">
                <a:ea typeface="Calibri" pitchFamily="34" charset="0"/>
                <a:cs typeface="Times New Roman" pitchFamily="18" charset="0"/>
              </a:rPr>
              <a:t> социальной нестабильностью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кругленный прямоугольник 1"/>
          <p:cNvSpPr>
            <a:spLocks noChangeArrowheads="1"/>
          </p:cNvSpPr>
          <p:nvPr/>
        </p:nvSpPr>
        <p:spPr bwMode="auto">
          <a:xfrm>
            <a:off x="928688" y="357188"/>
            <a:ext cx="7858125" cy="1357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600"/>
              <a:t>Социальное неравенство проявляется в </a:t>
            </a:r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571500" y="2143125"/>
            <a:ext cx="8358188" cy="95408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Tx/>
              <a:buAutoNum type="arabicParenR"/>
            </a:pPr>
            <a:r>
              <a:rPr lang="ru-RU" sz="2800"/>
              <a:t>различиях между людьми по природным способностям</a:t>
            </a:r>
            <a:endParaRPr lang="ru-RU"/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571500" y="3475038"/>
            <a:ext cx="8358188" cy="95408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/>
              <a:t>2) необходимости выполнять различные социальные роли</a:t>
            </a:r>
            <a:endParaRPr lang="ru-RU"/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571500" y="4679950"/>
            <a:ext cx="8358188" cy="89217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/>
              <a:t>3) различиях политических взглядов и позиций</a:t>
            </a:r>
          </a:p>
          <a:p>
            <a:pPr algn="l"/>
            <a:endParaRPr lang="ru-RU"/>
          </a:p>
        </p:txBody>
      </p:sp>
      <p:sp>
        <p:nvSpPr>
          <p:cNvPr id="25606" name="TextBox 5"/>
          <p:cNvSpPr txBox="1">
            <a:spLocks noChangeArrowheads="1"/>
          </p:cNvSpPr>
          <p:nvPr/>
        </p:nvSpPr>
        <p:spPr bwMode="auto">
          <a:xfrm>
            <a:off x="571500" y="5813425"/>
            <a:ext cx="8358188" cy="892175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/>
              <a:t>4) наличии привилегий для отдельных людей</a:t>
            </a:r>
          </a:p>
          <a:p>
            <a:pPr algn="l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6627" name="Прямоугольник 6"/>
          <p:cNvSpPr>
            <a:spLocks noChangeArrowheads="1"/>
          </p:cNvSpPr>
          <p:nvPr/>
        </p:nvSpPr>
        <p:spPr bwMode="auto">
          <a:xfrm>
            <a:off x="785813" y="357188"/>
            <a:ext cx="8072437" cy="61436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8800"/>
              <a:t>Кто достиг своей цели?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solidFill>
            <a:srgbClr val="CCFFCC"/>
          </a:solidFill>
          <a:ln w="82550">
            <a:solidFill>
              <a:srgbClr val="FFFF00"/>
            </a:solidFill>
          </a:ln>
        </p:spPr>
        <p:txBody>
          <a:bodyPr/>
          <a:lstStyle/>
          <a:p>
            <a:r>
              <a:rPr lang="ru-RU" sz="6600" smtClean="0">
                <a:solidFill>
                  <a:srgbClr val="006600"/>
                </a:solidFill>
              </a:rPr>
              <a:t>Домашнее задание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1066800" y="1771650"/>
            <a:ext cx="7772400" cy="465772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57150">
            <a:solidFill>
              <a:srgbClr val="00B050"/>
            </a:solidFill>
          </a:ln>
        </p:spPr>
        <p:txBody>
          <a:bodyPr/>
          <a:lstStyle/>
          <a:p>
            <a:pPr>
              <a:buFontTx/>
              <a:buNone/>
              <a:defRPr/>
            </a:pPr>
            <a:r>
              <a:rPr lang="ru-RU" dirty="0" smtClean="0"/>
              <a:t>Стр. 200 «Семья в современном обществе» прочитать, записать причины кризиса в семье</a:t>
            </a:r>
          </a:p>
          <a:p>
            <a:pPr>
              <a:buFontTx/>
              <a:buNone/>
              <a:defRPr/>
            </a:pPr>
            <a:r>
              <a:rPr lang="ru-RU" dirty="0" smtClean="0"/>
              <a:t>Каждой группе принести информационный материал (вырезки из газет и журналов, а также собранные статистические данные) и фломастеры для составления и оформления проектов по теме “Семья в современном мире”.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85728"/>
            <a:ext cx="8072494" cy="6247864"/>
          </a:xfrm>
          <a:prstGeom prst="rect">
            <a:avLst/>
          </a:prstGeom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80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Спасибо</a:t>
            </a:r>
          </a:p>
          <a:p>
            <a:pPr>
              <a:defRPr/>
            </a:pPr>
            <a:r>
              <a:rPr lang="ru-RU" sz="8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Всем </a:t>
            </a:r>
          </a:p>
          <a:p>
            <a:pPr>
              <a:defRPr/>
            </a:pPr>
            <a:r>
              <a:rPr lang="ru-RU" sz="8000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за работу</a:t>
            </a:r>
          </a:p>
          <a:p>
            <a:pPr>
              <a:defRPr/>
            </a:pPr>
            <a:r>
              <a:rPr lang="ru-RU" sz="8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 уроке!</a:t>
            </a:r>
          </a:p>
          <a:p>
            <a:pPr>
              <a:defRPr/>
            </a:pPr>
            <a:r>
              <a:rPr lang="ru-RU" sz="8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solidFill>
            <a:srgbClr val="CCFF99"/>
          </a:solidFill>
          <a:ln w="82550">
            <a:solidFill>
              <a:srgbClr val="FFFF00"/>
            </a:solidFill>
          </a:ln>
        </p:spPr>
        <p:txBody>
          <a:bodyPr/>
          <a:lstStyle/>
          <a:p>
            <a:r>
              <a:rPr lang="ru-RU" sz="6600" b="1" smtClean="0">
                <a:solidFill>
                  <a:srgbClr val="006600"/>
                </a:solidFill>
              </a:rPr>
              <a:t>Оцени себя сам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57150">
            <a:solidFill>
              <a:srgbClr val="00B050"/>
            </a:solidFill>
          </a:ln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7200" b="1" dirty="0" smtClean="0">
                <a:solidFill>
                  <a:srgbClr val="A50021"/>
                </a:solidFill>
              </a:rPr>
              <a:t>Рефлексивная  мишень</a:t>
            </a:r>
            <a:endParaRPr lang="ru-RU" sz="7200" b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214290"/>
            <a:ext cx="8286807" cy="6442413"/>
          </a:xfrm>
          <a:prstGeom prst="rect">
            <a:avLst/>
          </a:prstGeom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endParaRPr lang="ru-RU" sz="54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endParaRPr lang="ru-RU" sz="54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ru-RU" sz="5400" u="sng" dirty="0">
                <a:ln w="11430"/>
                <a:solidFill>
                  <a:srgbClr val="00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Социальная структура </a:t>
            </a:r>
          </a:p>
          <a:p>
            <a:pPr>
              <a:defRPr/>
            </a:pPr>
            <a:r>
              <a:rPr lang="ru-RU" sz="5400" u="sng" dirty="0">
                <a:ln w="11430"/>
                <a:solidFill>
                  <a:srgbClr val="00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социальные отношения</a:t>
            </a:r>
          </a:p>
          <a:p>
            <a:pPr>
              <a:defRPr/>
            </a:pPr>
            <a:endParaRPr lang="ru-RU" sz="54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endParaRPr lang="ru-RU" sz="54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endParaRPr lang="ru-RU" sz="28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endParaRPr lang="ru-RU" sz="28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endParaRPr lang="ru-RU" sz="2800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57688" y="4429125"/>
            <a:ext cx="4500562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Презентацию подготовила учитель истории и обществознания МОУ СОШ №42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пгт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. Шерловая Гора Перебоева О.В.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38" y="357188"/>
            <a:ext cx="28289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11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кругленный прямоугольник 3"/>
          <p:cNvSpPr>
            <a:spLocks noChangeArrowheads="1"/>
          </p:cNvSpPr>
          <p:nvPr/>
        </p:nvSpPr>
        <p:spPr bwMode="auto">
          <a:xfrm>
            <a:off x="1000125" y="1428750"/>
            <a:ext cx="3000375" cy="1428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4800"/>
              <a:t>Знать </a:t>
            </a:r>
          </a:p>
        </p:txBody>
      </p:sp>
      <p:sp>
        <p:nvSpPr>
          <p:cNvPr id="8195" name="Скругленный прямоугольник 4"/>
          <p:cNvSpPr>
            <a:spLocks noChangeArrowheads="1"/>
          </p:cNvSpPr>
          <p:nvPr/>
        </p:nvSpPr>
        <p:spPr bwMode="auto">
          <a:xfrm>
            <a:off x="5286375" y="1428750"/>
            <a:ext cx="3000375" cy="1428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4800"/>
              <a:t>Уметь </a:t>
            </a:r>
          </a:p>
        </p:txBody>
      </p:sp>
      <p:sp>
        <p:nvSpPr>
          <p:cNvPr id="819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625600" y="5929313"/>
            <a:ext cx="6400800" cy="64293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914400" y="4786313"/>
            <a:ext cx="7721600" cy="1143000"/>
          </a:xfrm>
        </p:spPr>
        <p:txBody>
          <a:bodyPr/>
          <a:lstStyle/>
          <a:p>
            <a:r>
              <a:rPr lang="ru-RU" b="1" smtClean="0"/>
              <a:t/>
            </a:r>
            <a:br>
              <a:rPr lang="ru-RU" b="1" smtClean="0"/>
            </a:br>
            <a:r>
              <a:rPr lang="ru-RU" sz="6000" b="1" smtClean="0">
                <a:solidFill>
                  <a:schemeClr val="tx1"/>
                </a:solidFill>
              </a:rPr>
              <a:t>Работа с понятиями</a:t>
            </a:r>
            <a:r>
              <a:rPr lang="ru-RU" sz="6000" smtClean="0">
                <a:solidFill>
                  <a:schemeClr val="tx1"/>
                </a:solidFill>
              </a:rPr>
              <a:t/>
            </a:r>
            <a:br>
              <a:rPr lang="ru-RU" sz="6000" smtClean="0">
                <a:solidFill>
                  <a:schemeClr val="tx1"/>
                </a:solidFill>
              </a:rPr>
            </a:br>
            <a:endParaRPr lang="ru-RU" sz="6000" smtClean="0">
              <a:solidFill>
                <a:schemeClr val="tx1"/>
              </a:solidFill>
            </a:endParaRPr>
          </a:p>
        </p:txBody>
      </p:sp>
      <p:sp>
        <p:nvSpPr>
          <p:cNvPr id="8198" name="Скругленный прямоугольник 7"/>
          <p:cNvSpPr>
            <a:spLocks noChangeArrowheads="1"/>
          </p:cNvSpPr>
          <p:nvPr/>
        </p:nvSpPr>
        <p:spPr bwMode="auto">
          <a:xfrm>
            <a:off x="3214688" y="3500438"/>
            <a:ext cx="3000375" cy="1428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4800"/>
              <a:t>Цель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2938" y="214313"/>
            <a:ext cx="8215312" cy="107791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/>
              <a:t>Социальная структура и социальные отношения</a:t>
            </a:r>
          </a:p>
        </p:txBody>
      </p:sp>
      <p:sp>
        <p:nvSpPr>
          <p:cNvPr id="11" name="Двойная стрелка влево/вверх 10"/>
          <p:cNvSpPr/>
          <p:nvPr/>
        </p:nvSpPr>
        <p:spPr bwMode="auto">
          <a:xfrm rot="2643637">
            <a:off x="4105275" y="2389188"/>
            <a:ext cx="1146175" cy="1079500"/>
          </a:xfrm>
          <a:prstGeom prst="left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614488" y="357188"/>
            <a:ext cx="64087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Социальная структура школьного общества</a:t>
            </a:r>
          </a:p>
        </p:txBody>
      </p:sp>
      <p:sp>
        <p:nvSpPr>
          <p:cNvPr id="9219" name="Блок-схема: знак завершения 2"/>
          <p:cNvSpPr>
            <a:spLocks noChangeArrowheads="1"/>
          </p:cNvSpPr>
          <p:nvPr/>
        </p:nvSpPr>
        <p:spPr bwMode="auto">
          <a:xfrm>
            <a:off x="3143250" y="1071563"/>
            <a:ext cx="3357563" cy="428625"/>
          </a:xfrm>
          <a:prstGeom prst="flowChartTerminator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директор</a:t>
            </a:r>
          </a:p>
        </p:txBody>
      </p:sp>
      <p:sp>
        <p:nvSpPr>
          <p:cNvPr id="4" name="Овал 3"/>
          <p:cNvSpPr/>
          <p:nvPr/>
        </p:nvSpPr>
        <p:spPr bwMode="auto">
          <a:xfrm>
            <a:off x="22860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 bwMode="auto">
          <a:xfrm>
            <a:off x="40005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 bwMode="auto">
          <a:xfrm>
            <a:off x="5715000" y="1571625"/>
            <a:ext cx="1643063" cy="857250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4235450" y="1752600"/>
            <a:ext cx="1122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завучи</a:t>
            </a: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1643063" y="2428875"/>
            <a:ext cx="6858000" cy="135731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Учителя - предметники</a:t>
            </a:r>
          </a:p>
        </p:txBody>
      </p:sp>
      <p:sp>
        <p:nvSpPr>
          <p:cNvPr id="9" name="Прямоугольник с двумя скругленными соседними углами 8"/>
          <p:cNvSpPr/>
          <p:nvPr/>
        </p:nvSpPr>
        <p:spPr bwMode="auto">
          <a:xfrm>
            <a:off x="1428750" y="3786188"/>
            <a:ext cx="7286625" cy="714375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Технический персонал</a:t>
            </a:r>
          </a:p>
        </p:txBody>
      </p:sp>
      <p:sp>
        <p:nvSpPr>
          <p:cNvPr id="9226" name="Блок-схема: альтернативный процесс 9"/>
          <p:cNvSpPr>
            <a:spLocks noChangeArrowheads="1"/>
          </p:cNvSpPr>
          <p:nvPr/>
        </p:nvSpPr>
        <p:spPr bwMode="auto">
          <a:xfrm>
            <a:off x="1214438" y="4572000"/>
            <a:ext cx="7643812" cy="2000250"/>
          </a:xfrm>
          <a:prstGeom prst="flowChartAlternateProcess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/>
              <a:t>Учащиеся школы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357313" y="5357813"/>
            <a:ext cx="728662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Социальное положение у всех одинаковое?</a:t>
            </a:r>
          </a:p>
        </p:txBody>
      </p:sp>
      <p:sp>
        <p:nvSpPr>
          <p:cNvPr id="14" name="Скругленный прямоугольник 13"/>
          <p:cNvSpPr>
            <a:spLocks noChangeArrowheads="1"/>
          </p:cNvSpPr>
          <p:nvPr/>
        </p:nvSpPr>
        <p:spPr bwMode="auto">
          <a:xfrm>
            <a:off x="1285875" y="5214938"/>
            <a:ext cx="7500938" cy="1357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3600"/>
              <a:t>Социальная дифференциация - ?</a:t>
            </a:r>
          </a:p>
        </p:txBody>
      </p:sp>
      <p:sp>
        <p:nvSpPr>
          <p:cNvPr id="15" name="Скругленный прямоугольник 14"/>
          <p:cNvSpPr>
            <a:spLocks noChangeArrowheads="1"/>
          </p:cNvSpPr>
          <p:nvPr/>
        </p:nvSpPr>
        <p:spPr bwMode="auto">
          <a:xfrm>
            <a:off x="-155575" y="1031875"/>
            <a:ext cx="2227263" cy="15398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sz="2000"/>
              <a:t>Разделили по группам и </a:t>
            </a:r>
          </a:p>
          <a:p>
            <a:r>
              <a:rPr lang="ru-RU" sz="2000"/>
              <a:t>определили положение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42950"/>
          </a:xfrm>
          <a:solidFill>
            <a:schemeClr val="accent2">
              <a:lumMod val="40000"/>
              <a:lumOff val="6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A50021"/>
                </a:solidFill>
              </a:rPr>
              <a:t>Социальная дифференциация?</a:t>
            </a:r>
          </a:p>
        </p:txBody>
      </p:sp>
      <p:grpSp>
        <p:nvGrpSpPr>
          <p:cNvPr id="2" name="Group 138"/>
          <p:cNvGrpSpPr>
            <a:grpSpLocks/>
          </p:cNvGrpSpPr>
          <p:nvPr/>
        </p:nvGrpSpPr>
        <p:grpSpPr bwMode="auto">
          <a:xfrm>
            <a:off x="981075" y="1098550"/>
            <a:ext cx="7839075" cy="1263650"/>
            <a:chOff x="618" y="692"/>
            <a:chExt cx="4938" cy="796"/>
          </a:xfrm>
        </p:grpSpPr>
        <p:sp>
          <p:nvSpPr>
            <p:cNvPr id="1041" name="WordArt 136"/>
            <p:cNvSpPr>
              <a:spLocks noChangeArrowheads="1" noChangeShapeType="1" noTextEdit="1"/>
            </p:cNvSpPr>
            <p:nvPr/>
          </p:nvSpPr>
          <p:spPr bwMode="auto">
            <a:xfrm>
              <a:off x="618" y="874"/>
              <a:ext cx="1857" cy="432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0"/>
                  <a:gd name="adj2" fmla="val 0"/>
                </a:avLst>
              </a:prstTxWarp>
            </a:bodyPr>
            <a:lstStyle/>
            <a:p>
              <a:pPr>
                <a:defRPr/>
              </a:pPr>
              <a:r>
                <a:rPr lang="ru-RU" sz="3600" kern="10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Impact"/>
                </a:rPr>
                <a:t>социальная </a:t>
              </a:r>
            </a:p>
            <a:p>
              <a:pPr>
                <a:defRPr/>
              </a:pPr>
              <a:r>
                <a:rPr lang="ru-RU" sz="3600" kern="10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Impact"/>
                </a:rPr>
                <a:t>дифференциация</a:t>
              </a:r>
            </a:p>
          </p:txBody>
        </p:sp>
        <p:sp>
          <p:nvSpPr>
            <p:cNvPr id="10255" name="Text Box 137"/>
            <p:cNvSpPr txBox="1">
              <a:spLocks noChangeArrowheads="1"/>
            </p:cNvSpPr>
            <p:nvPr/>
          </p:nvSpPr>
          <p:spPr bwMode="auto">
            <a:xfrm>
              <a:off x="2541" y="692"/>
              <a:ext cx="3015" cy="796"/>
            </a:xfrm>
            <a:prstGeom prst="rect">
              <a:avLst/>
            </a:prstGeom>
            <a:solidFill>
              <a:srgbClr val="CCFFFF"/>
            </a:solidFill>
            <a:ln w="7620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Разделение общества на группы</a:t>
              </a:r>
              <a:r>
                <a:rPr lang="en-US"/>
                <a:t>,</a:t>
              </a:r>
              <a:endParaRPr lang="ru-RU"/>
            </a:p>
            <a:p>
              <a:r>
                <a:rPr lang="ru-RU"/>
                <a:t> занимающие разное социальное</a:t>
              </a:r>
            </a:p>
            <a:p>
              <a:r>
                <a:rPr lang="ru-RU"/>
                <a:t>положение</a:t>
              </a:r>
            </a:p>
          </p:txBody>
        </p:sp>
      </p:grpSp>
      <p:sp>
        <p:nvSpPr>
          <p:cNvPr id="11403" name="WordArt 139"/>
          <p:cNvSpPr>
            <a:spLocks noChangeArrowheads="1" noChangeShapeType="1" noTextEdit="1"/>
          </p:cNvSpPr>
          <p:nvPr/>
        </p:nvSpPr>
        <p:spPr bwMode="auto">
          <a:xfrm>
            <a:off x="1968500" y="2514600"/>
            <a:ext cx="6032500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47"/>
                    </a:gs>
                    <a:gs pos="50000">
                      <a:srgbClr val="000099"/>
                    </a:gs>
                    <a:gs pos="100000">
                      <a:srgbClr val="000047"/>
                    </a:gs>
                  </a:gsLst>
                  <a:lin ang="5400000" scaled="1"/>
                </a:gradFill>
                <a:latin typeface="Arial"/>
                <a:cs typeface="Arial"/>
              </a:rPr>
              <a:t>виды дифференциации</a:t>
            </a:r>
          </a:p>
        </p:txBody>
      </p:sp>
      <p:sp>
        <p:nvSpPr>
          <p:cNvPr id="1040" name="Text Box 141"/>
          <p:cNvSpPr txBox="1">
            <a:spLocks noChangeArrowheads="1"/>
          </p:cNvSpPr>
          <p:nvPr/>
        </p:nvSpPr>
        <p:spPr bwMode="auto">
          <a:xfrm>
            <a:off x="714375" y="4362450"/>
            <a:ext cx="229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экономическая</a:t>
            </a:r>
          </a:p>
        </p:txBody>
      </p:sp>
      <p:sp>
        <p:nvSpPr>
          <p:cNvPr id="1039" name="Text Box 144"/>
          <p:cNvSpPr txBox="1">
            <a:spLocks noChangeArrowheads="1"/>
          </p:cNvSpPr>
          <p:nvPr/>
        </p:nvSpPr>
        <p:spPr bwMode="auto">
          <a:xfrm>
            <a:off x="3581400" y="4359275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политическая</a:t>
            </a:r>
          </a:p>
        </p:txBody>
      </p:sp>
      <p:sp>
        <p:nvSpPr>
          <p:cNvPr id="1038" name="Text Box 147"/>
          <p:cNvSpPr txBox="1">
            <a:spLocks noChangeArrowheads="1"/>
          </p:cNvSpPr>
          <p:nvPr/>
        </p:nvSpPr>
        <p:spPr bwMode="auto">
          <a:xfrm>
            <a:off x="6218238" y="4359275"/>
            <a:ext cx="2782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профессиональная</a:t>
            </a:r>
          </a:p>
        </p:txBody>
      </p:sp>
      <p:sp>
        <p:nvSpPr>
          <p:cNvPr id="11414" name="Text Box 150"/>
          <p:cNvSpPr txBox="1">
            <a:spLocks noChangeArrowheads="1"/>
          </p:cNvSpPr>
          <p:nvPr/>
        </p:nvSpPr>
        <p:spPr bwMode="auto">
          <a:xfrm>
            <a:off x="1071563" y="4953000"/>
            <a:ext cx="1627187" cy="1628775"/>
          </a:xfrm>
          <a:prstGeom prst="rect">
            <a:avLst/>
          </a:prstGeom>
          <a:solidFill>
            <a:srgbClr val="CCFFCC"/>
          </a:solidFill>
          <a:ln w="76200">
            <a:solidFill>
              <a:srgbClr val="00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Различие </a:t>
            </a:r>
          </a:p>
          <a:p>
            <a:r>
              <a:rPr lang="ru-RU"/>
              <a:t>уровня</a:t>
            </a:r>
          </a:p>
          <a:p>
            <a:r>
              <a:rPr lang="ru-RU"/>
              <a:t>жизни </a:t>
            </a:r>
          </a:p>
          <a:p>
            <a:r>
              <a:rPr lang="ru-RU"/>
              <a:t>и доходов</a:t>
            </a:r>
          </a:p>
        </p:txBody>
      </p:sp>
      <p:sp>
        <p:nvSpPr>
          <p:cNvPr id="11415" name="Text Box 151"/>
          <p:cNvSpPr txBox="1">
            <a:spLocks noChangeArrowheads="1"/>
          </p:cNvSpPr>
          <p:nvPr/>
        </p:nvSpPr>
        <p:spPr bwMode="auto">
          <a:xfrm>
            <a:off x="3000375" y="4786313"/>
            <a:ext cx="3429000" cy="1754187"/>
          </a:xfrm>
          <a:prstGeom prst="rect">
            <a:avLst/>
          </a:prstGeom>
          <a:solidFill>
            <a:srgbClr val="CCFFCC"/>
          </a:solidFill>
          <a:ln w="76200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Деление на </a:t>
            </a:r>
          </a:p>
          <a:p>
            <a:r>
              <a:rPr lang="ru-RU"/>
              <a:t>управляющих и управляемых </a:t>
            </a:r>
            <a:r>
              <a:rPr lang="ru-RU" sz="1800"/>
              <a:t>(Политические лидеры и</a:t>
            </a:r>
          </a:p>
          <a:p>
            <a:r>
              <a:rPr lang="ru-RU" sz="1800"/>
              <a:t>народные массы)</a:t>
            </a:r>
          </a:p>
        </p:txBody>
      </p:sp>
      <p:sp>
        <p:nvSpPr>
          <p:cNvPr id="11416" name="Text Box 152"/>
          <p:cNvSpPr txBox="1">
            <a:spLocks noChangeArrowheads="1"/>
          </p:cNvSpPr>
          <p:nvPr/>
        </p:nvSpPr>
        <p:spPr bwMode="auto">
          <a:xfrm>
            <a:off x="6665913" y="4953000"/>
            <a:ext cx="2120900" cy="1628775"/>
          </a:xfrm>
          <a:prstGeom prst="rect">
            <a:avLst/>
          </a:prstGeom>
          <a:solidFill>
            <a:srgbClr val="CCFFCC"/>
          </a:solidFill>
          <a:ln w="76200">
            <a:solidFill>
              <a:srgbClr val="00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Деление</a:t>
            </a:r>
          </a:p>
          <a:p>
            <a:r>
              <a:rPr lang="ru-RU"/>
              <a:t>по роду</a:t>
            </a:r>
          </a:p>
          <a:p>
            <a:r>
              <a:rPr lang="ru-RU"/>
              <a:t>занятий и </a:t>
            </a:r>
          </a:p>
          <a:p>
            <a:r>
              <a:rPr lang="ru-RU"/>
              <a:t>деятельности</a:t>
            </a:r>
          </a:p>
        </p:txBody>
      </p:sp>
      <p:pic>
        <p:nvPicPr>
          <p:cNvPr id="19" name="Рисунок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3552825"/>
            <a:ext cx="14287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362325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63" y="3362325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03" grpId="0" animBg="1"/>
      <p:bldP spid="1040" grpId="0"/>
      <p:bldP spid="1039" grpId="0"/>
      <p:bldP spid="1038" grpId="0"/>
      <p:bldP spid="11414" grpId="0" animBg="1"/>
      <p:bldP spid="11415" grpId="0" animBg="1"/>
      <p:bldP spid="114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4295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Социальная дифференциация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810000" y="1447800"/>
            <a:ext cx="4800600" cy="2379663"/>
            <a:chOff x="2400" y="912"/>
            <a:chExt cx="3024" cy="1499"/>
          </a:xfrm>
        </p:grpSpPr>
        <p:grpSp>
          <p:nvGrpSpPr>
            <p:cNvPr id="1047" name="Group 21"/>
            <p:cNvGrpSpPr>
              <a:grpSpLocks/>
            </p:cNvGrpSpPr>
            <p:nvPr/>
          </p:nvGrpSpPr>
          <p:grpSpPr bwMode="auto">
            <a:xfrm>
              <a:off x="2736" y="912"/>
              <a:ext cx="2688" cy="336"/>
              <a:chOff x="2736" y="912"/>
              <a:chExt cx="2688" cy="336"/>
            </a:xfrm>
          </p:grpSpPr>
          <p:sp>
            <p:nvSpPr>
              <p:cNvPr id="2072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600" y="912"/>
                <a:ext cx="1824" cy="33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>
                  <a:defRPr/>
                </a:pPr>
                <a:r>
                  <a:rPr lang="ru-RU" sz="3600" kern="10" cap="all" dirty="0">
                    <a:ln w="9000" cmpd="sng">
                      <a:solidFill>
                        <a:schemeClr val="accent4">
                          <a:shade val="50000"/>
                          <a:satMod val="12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4">
                            <a:shade val="20000"/>
                            <a:satMod val="245000"/>
                          </a:schemeClr>
                        </a:gs>
                        <a:gs pos="43000">
                          <a:schemeClr val="accent4">
                            <a:satMod val="255000"/>
                          </a:schemeClr>
                        </a:gs>
                        <a:gs pos="48000">
                          <a:schemeClr val="accent4">
                            <a:shade val="85000"/>
                            <a:satMod val="255000"/>
                          </a:schemeClr>
                        </a:gs>
                        <a:gs pos="100000">
                          <a:schemeClr val="accent4">
                            <a:shade val="20000"/>
                            <a:satMod val="245000"/>
                          </a:schemeClr>
                        </a:gs>
                      </a:gsLst>
                      <a:lin ang="5400000"/>
                    </a:gradFill>
                    <a:effectLst>
                      <a:reflection blurRad="12700" stA="28000" endPos="45000" dist="1000" dir="5400000" sy="-100000" algn="bl" rotWithShape="0"/>
                    </a:effectLst>
                    <a:latin typeface="Arial"/>
                    <a:cs typeface="Arial"/>
                  </a:rPr>
                  <a:t>неравенство</a:t>
                </a:r>
              </a:p>
            </p:txBody>
          </p:sp>
          <p:sp>
            <p:nvSpPr>
              <p:cNvPr id="2073" name="AutoShape 20"/>
              <p:cNvSpPr>
                <a:spLocks noChangeArrowheads="1"/>
              </p:cNvSpPr>
              <p:nvPr/>
            </p:nvSpPr>
            <p:spPr bwMode="auto">
              <a:xfrm>
                <a:off x="2736" y="912"/>
                <a:ext cx="615" cy="306"/>
              </a:xfrm>
              <a:prstGeom prst="rightArrow">
                <a:avLst>
                  <a:gd name="adj1" fmla="val 50000"/>
                  <a:gd name="adj2" fmla="val 50245"/>
                </a:avLst>
              </a:prstGeom>
              <a:gradFill rotWithShape="0">
                <a:gsLst>
                  <a:gs pos="0">
                    <a:srgbClr val="A603AB"/>
                  </a:gs>
                  <a:gs pos="10501">
                    <a:srgbClr val="0819FB"/>
                  </a:gs>
                  <a:gs pos="17500">
                    <a:srgbClr val="1A8D48"/>
                  </a:gs>
                  <a:gs pos="25999">
                    <a:srgbClr val="FFFF00"/>
                  </a:gs>
                  <a:gs pos="36501">
                    <a:srgbClr val="EE3F17"/>
                  </a:gs>
                  <a:gs pos="44000">
                    <a:srgbClr val="E81766"/>
                  </a:gs>
                  <a:gs pos="50000">
                    <a:srgbClr val="A603AB"/>
                  </a:gs>
                  <a:gs pos="56000">
                    <a:srgbClr val="E81766"/>
                  </a:gs>
                  <a:gs pos="63499">
                    <a:srgbClr val="EE3F17"/>
                  </a:gs>
                  <a:gs pos="74001">
                    <a:srgbClr val="FFFF00"/>
                  </a:gs>
                  <a:gs pos="82500">
                    <a:srgbClr val="1A8D48"/>
                  </a:gs>
                  <a:gs pos="89500">
                    <a:srgbClr val="0819FB"/>
                  </a:gs>
                  <a:gs pos="100000">
                    <a:srgbClr val="A603AB"/>
                  </a:gs>
                </a:gsLst>
                <a:lin ang="2700000" scaled="1"/>
              </a:gradFill>
              <a:ln w="19050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  <p:graphicFrame>
          <p:nvGraphicFramePr>
            <p:cNvPr id="1026" name="Object 23"/>
            <p:cNvGraphicFramePr>
              <a:graphicFrameLocks noChangeAspect="1"/>
            </p:cNvGraphicFramePr>
            <p:nvPr/>
          </p:nvGraphicFramePr>
          <p:xfrm>
            <a:off x="2400" y="1488"/>
            <a:ext cx="1152" cy="923"/>
          </p:xfrm>
          <a:graphic>
            <a:graphicData uri="http://schemas.openxmlformats.org/presentationml/2006/ole">
              <p:oleObj spid="_x0000_s1026" name="Clip" r:id="rId3" imgW="3452400" imgH="2766600" progId="MS_ClipArt_Gallery.2">
                <p:embed/>
              </p:oleObj>
            </a:graphicData>
          </a:graphic>
        </p:graphicFrame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886200" y="2209800"/>
            <a:ext cx="1752600" cy="1676400"/>
            <a:chOff x="2448" y="1392"/>
            <a:chExt cx="1104" cy="1056"/>
          </a:xfrm>
        </p:grpSpPr>
        <p:grpSp>
          <p:nvGrpSpPr>
            <p:cNvPr id="1043" name="Group 27"/>
            <p:cNvGrpSpPr>
              <a:grpSpLocks/>
            </p:cNvGrpSpPr>
            <p:nvPr/>
          </p:nvGrpSpPr>
          <p:grpSpPr bwMode="auto">
            <a:xfrm>
              <a:off x="2448" y="1392"/>
              <a:ext cx="1104" cy="1056"/>
              <a:chOff x="2448" y="1392"/>
              <a:chExt cx="1104" cy="1056"/>
            </a:xfrm>
          </p:grpSpPr>
          <p:sp>
            <p:nvSpPr>
              <p:cNvPr id="1045" name="Line 25"/>
              <p:cNvSpPr>
                <a:spLocks noChangeShapeType="1"/>
              </p:cNvSpPr>
              <p:nvPr/>
            </p:nvSpPr>
            <p:spPr bwMode="auto">
              <a:xfrm flipV="1">
                <a:off x="2448" y="1392"/>
                <a:ext cx="1104" cy="1056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Line 26"/>
              <p:cNvSpPr>
                <a:spLocks noChangeShapeType="1"/>
              </p:cNvSpPr>
              <p:nvPr/>
            </p:nvSpPr>
            <p:spPr bwMode="auto">
              <a:xfrm flipH="1" flipV="1">
                <a:off x="2448" y="1392"/>
                <a:ext cx="1104" cy="1056"/>
              </a:xfrm>
              <a:prstGeom prst="line">
                <a:avLst/>
              </a:pr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044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2736" y="1392"/>
              <a:ext cx="474" cy="9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PerspectiveBottomRight">
                  <a:rot lat="0" lon="21239990" rev="0"/>
                </a:camera>
                <a:lightRig rig="legacyHarsh3" dir="l"/>
              </a:scene3d>
              <a:sp3d extrusionH="430200" prstMaterial="legacyMatte">
                <a:extrusionClr>
                  <a:srgbClr val="C0C0C0"/>
                </a:extrusionClr>
              </a:sp3d>
            </a:bodyPr>
            <a:lstStyle/>
            <a:p>
              <a:r>
                <a:rPr lang="ru-RU" sz="3600" kern="10">
                  <a:ln w="9525">
                    <a:round/>
                    <a:headEnd/>
                    <a:tailEnd/>
                  </a:ln>
                  <a:solidFill>
                    <a:srgbClr val="A50021"/>
                  </a:solidFill>
                  <a:latin typeface="Arial"/>
                  <a:cs typeface="Arial"/>
                </a:rPr>
                <a:t>?</a:t>
              </a:r>
            </a:p>
          </p:txBody>
        </p:sp>
      </p:grpSp>
      <p:sp>
        <p:nvSpPr>
          <p:cNvPr id="72734" name="WordArt 30"/>
          <p:cNvSpPr>
            <a:spLocks noChangeArrowheads="1" noChangeShapeType="1" noTextEdit="1"/>
          </p:cNvSpPr>
          <p:nvPr/>
        </p:nvSpPr>
        <p:spPr bwMode="auto">
          <a:xfrm>
            <a:off x="1295400" y="4191000"/>
            <a:ext cx="21939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Arial"/>
                <a:cs typeface="Arial"/>
              </a:rPr>
              <a:t>1.</a:t>
            </a:r>
            <a:r>
              <a:rPr lang="ru-RU" sz="3600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Arial"/>
              </a:rPr>
              <a:t>марксизм</a:t>
            </a:r>
            <a:endParaRPr lang="ru-RU" sz="36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733800" y="4038600"/>
            <a:ext cx="4706938" cy="685800"/>
            <a:chOff x="2352" y="2544"/>
            <a:chExt cx="2965" cy="432"/>
          </a:xfrm>
        </p:grpSpPr>
        <p:sp>
          <p:nvSpPr>
            <p:cNvPr id="1041" name="Line 31"/>
            <p:cNvSpPr>
              <a:spLocks noChangeShapeType="1"/>
            </p:cNvSpPr>
            <p:nvPr/>
          </p:nvSpPr>
          <p:spPr bwMode="auto">
            <a:xfrm>
              <a:off x="2352" y="2784"/>
              <a:ext cx="480" cy="0"/>
            </a:xfrm>
            <a:prstGeom prst="line">
              <a:avLst/>
            </a:prstGeom>
            <a:noFill/>
            <a:ln w="76200">
              <a:solidFill>
                <a:srgbClr val="99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928" y="2544"/>
              <a:ext cx="2389" cy="43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latin typeface="Arial"/>
                  <a:cs typeface="Arial"/>
                </a:rPr>
                <a:t>ликвидация частной</a:t>
              </a:r>
            </a:p>
            <a:p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latin typeface="Arial"/>
                  <a:cs typeface="Arial"/>
                </a:rPr>
                <a:t>собственности</a:t>
              </a:r>
            </a:p>
          </p:txBody>
        </p:sp>
      </p:grpSp>
      <p:sp>
        <p:nvSpPr>
          <p:cNvPr id="72738" name="WordArt 34"/>
          <p:cNvSpPr>
            <a:spLocks noChangeArrowheads="1" noChangeShapeType="1" noTextEdit="1"/>
          </p:cNvSpPr>
          <p:nvPr/>
        </p:nvSpPr>
        <p:spPr bwMode="auto">
          <a:xfrm>
            <a:off x="1143000" y="4953000"/>
            <a:ext cx="28622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Arial"/>
              </a:rPr>
              <a:t>2.другие социальные</a:t>
            </a:r>
          </a:p>
          <a:p>
            <a:pPr>
              <a:defRPr/>
            </a:pPr>
            <a:r>
              <a:rPr lang="ru-RU" sz="3600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Arial"/>
              </a:rPr>
              <a:t>теории</a:t>
            </a:r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4191000" y="4800600"/>
            <a:ext cx="4714875" cy="1885950"/>
            <a:chOff x="2640" y="3024"/>
            <a:chExt cx="2970" cy="1188"/>
          </a:xfrm>
        </p:grpSpPr>
        <p:grpSp>
          <p:nvGrpSpPr>
            <p:cNvPr id="1037" name="Group 37"/>
            <p:cNvGrpSpPr>
              <a:grpSpLocks/>
            </p:cNvGrpSpPr>
            <p:nvPr/>
          </p:nvGrpSpPr>
          <p:grpSpPr bwMode="auto">
            <a:xfrm>
              <a:off x="2640" y="3024"/>
              <a:ext cx="2496" cy="336"/>
              <a:chOff x="2640" y="3408"/>
              <a:chExt cx="2496" cy="336"/>
            </a:xfrm>
          </p:grpSpPr>
          <p:sp>
            <p:nvSpPr>
              <p:cNvPr id="1039" name="Line 35"/>
              <p:cNvSpPr>
                <a:spLocks noChangeShapeType="1"/>
              </p:cNvSpPr>
              <p:nvPr/>
            </p:nvSpPr>
            <p:spPr bwMode="auto">
              <a:xfrm>
                <a:off x="2640" y="3648"/>
                <a:ext cx="768" cy="0"/>
              </a:xfrm>
              <a:prstGeom prst="line">
                <a:avLst/>
              </a:prstGeom>
              <a:noFill/>
              <a:ln w="76200">
                <a:solidFill>
                  <a:srgbClr val="000099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0" name="WordArt 36"/>
              <p:cNvSpPr>
                <a:spLocks noChangeArrowheads="1" noChangeShapeType="1" noTextEdit="1"/>
              </p:cNvSpPr>
              <p:nvPr/>
            </p:nvSpPr>
            <p:spPr bwMode="auto">
              <a:xfrm>
                <a:off x="3595" y="3408"/>
                <a:ext cx="1541" cy="33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ru-RU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99"/>
                    </a:solidFill>
                    <a:latin typeface="Arial"/>
                    <a:cs typeface="Arial"/>
                  </a:rPr>
                  <a:t>неизбежно</a:t>
                </a:r>
              </a:p>
            </p:txBody>
          </p:sp>
        </p:grpSp>
        <p:sp>
          <p:nvSpPr>
            <p:cNvPr id="1038" name="Text Box 38"/>
            <p:cNvSpPr txBox="1">
              <a:spLocks noChangeArrowheads="1"/>
            </p:cNvSpPr>
            <p:nvPr/>
          </p:nvSpPr>
          <p:spPr bwMode="auto">
            <a:xfrm>
              <a:off x="3216" y="3456"/>
              <a:ext cx="2394" cy="756"/>
            </a:xfrm>
            <a:prstGeom prst="rect">
              <a:avLst/>
            </a:prstGeom>
            <a:solidFill>
              <a:srgbClr val="CCFFFF"/>
            </a:solidFill>
            <a:ln w="7620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3. Заставляет стремиться </a:t>
              </a:r>
            </a:p>
            <a:p>
              <a:r>
                <a:rPr lang="ru-RU"/>
                <a:t>к совершенствованию</a:t>
              </a:r>
            </a:p>
            <a:p>
              <a:r>
                <a:rPr lang="ru-RU"/>
                <a:t>социальных отношений</a:t>
              </a:r>
            </a:p>
          </p:txBody>
        </p:sp>
      </p:grpSp>
      <p:sp>
        <p:nvSpPr>
          <p:cNvPr id="26" name="Прямоугольник 25"/>
          <p:cNvSpPr/>
          <p:nvPr/>
        </p:nvSpPr>
        <p:spPr bwMode="auto">
          <a:xfrm>
            <a:off x="1071563" y="5643563"/>
            <a:ext cx="3714750" cy="928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8425" cap="flat" cmpd="sng" algn="ctr">
            <a:solidFill>
              <a:srgbClr val="0039A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Неравенство – зло.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43625" y="2643188"/>
            <a:ext cx="2714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------------197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</a:rPr>
              <a:t>. 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2910" y="1214422"/>
            <a:ext cx="3804642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Impact"/>
              </a:rPr>
              <a:t>социальная </a:t>
            </a:r>
          </a:p>
          <a:p>
            <a:pPr>
              <a:defRPr/>
            </a:pPr>
            <a:r>
              <a:rPr lang="ru-RU" sz="2800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Impact"/>
              </a:rPr>
              <a:t>дифференциация</a:t>
            </a:r>
            <a:endParaRPr lang="ru-RU" sz="28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74295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Классы или страты?</a:t>
            </a:r>
          </a:p>
        </p:txBody>
      </p:sp>
      <p:sp>
        <p:nvSpPr>
          <p:cNvPr id="11267" name="WordArt 22"/>
          <p:cNvSpPr>
            <a:spLocks noChangeArrowheads="1" noChangeShapeType="1" noTextEdit="1"/>
          </p:cNvSpPr>
          <p:nvPr/>
        </p:nvSpPr>
        <p:spPr bwMode="auto">
          <a:xfrm>
            <a:off x="5500688" y="1143000"/>
            <a:ext cx="3048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социальная</a:t>
            </a:r>
          </a:p>
          <a:p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структура</a:t>
            </a:r>
          </a:p>
        </p:txBody>
      </p:sp>
      <p:sp>
        <p:nvSpPr>
          <p:cNvPr id="11268" name="Text Box 23"/>
          <p:cNvSpPr txBox="1">
            <a:spLocks noChangeArrowheads="1"/>
          </p:cNvSpPr>
          <p:nvPr/>
        </p:nvSpPr>
        <p:spPr bwMode="auto">
          <a:xfrm>
            <a:off x="785813" y="1101725"/>
            <a:ext cx="4567237" cy="954088"/>
          </a:xfrm>
          <a:prstGeom prst="rect">
            <a:avLst/>
          </a:prstGeom>
          <a:solidFill>
            <a:srgbClr val="CCFFFF"/>
          </a:solidFill>
          <a:ln w="76200">
            <a:solidFill>
              <a:srgbClr val="00009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Совокупность социальных</a:t>
            </a:r>
          </a:p>
          <a:p>
            <a:r>
              <a:rPr lang="ru-RU" sz="2800"/>
              <a:t>общностей</a:t>
            </a:r>
          </a:p>
        </p:txBody>
      </p:sp>
      <p:sp>
        <p:nvSpPr>
          <p:cNvPr id="73752" name="WordArt 24"/>
          <p:cNvSpPr>
            <a:spLocks noChangeArrowheads="1" noChangeShapeType="1" noTextEdit="1"/>
          </p:cNvSpPr>
          <p:nvPr/>
        </p:nvSpPr>
        <p:spPr bwMode="auto">
          <a:xfrm>
            <a:off x="2643188" y="2500313"/>
            <a:ext cx="3894137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latin typeface="Arial"/>
                <a:cs typeface="Arial"/>
              </a:rPr>
              <a:t>социальный класс</a:t>
            </a:r>
          </a:p>
        </p:txBody>
      </p:sp>
      <p:sp>
        <p:nvSpPr>
          <p:cNvPr id="12294" name="Прямоугольник 18"/>
          <p:cNvSpPr>
            <a:spLocks noChangeArrowheads="1"/>
          </p:cNvSpPr>
          <p:nvPr/>
        </p:nvSpPr>
        <p:spPr bwMode="auto">
          <a:xfrm>
            <a:off x="571500" y="2071688"/>
            <a:ext cx="2000250" cy="1814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2000" dirty="0"/>
              <a:t>Основной элемент социальной структуры общества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7500" y="3143250"/>
            <a:ext cx="260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Бедные - богатые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28938" y="3714750"/>
            <a:ext cx="3736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Угнетенные и угнетатели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4375" y="4143375"/>
            <a:ext cx="3559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XVIII</a:t>
            </a:r>
            <a:r>
              <a:rPr lang="ru-RU"/>
              <a:t>в. А. Смит, Ф.Гизо</a:t>
            </a: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642938" y="4786313"/>
            <a:ext cx="6643687" cy="571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1. Собственники земли – феодалы (рента)</a:t>
            </a: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642938" y="5357813"/>
            <a:ext cx="7358062" cy="571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/>
              <a:t>2. Владельцы капитала – буржуазия (прибыль)</a:t>
            </a: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642938" y="5929313"/>
            <a:ext cx="5643562" cy="571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r>
              <a:rPr lang="ru-RU" dirty="0"/>
              <a:t>     3. рабочие: за труд – </a:t>
            </a:r>
            <a:r>
              <a:rPr lang="ru-RU" dirty="0" err="1"/>
              <a:t>з</a:t>
            </a:r>
            <a:r>
              <a:rPr lang="ru-RU" dirty="0"/>
              <a:t>/плата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52" grpId="0" animBg="1"/>
      <p:bldP spid="12294" grpId="0" animBg="1"/>
      <p:bldP spid="7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14313"/>
            <a:ext cx="8786812" cy="742950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CC00"/>
            </a:solidFill>
          </a:ln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Наиболее универсальным, разносторонним является понятие</a:t>
            </a:r>
          </a:p>
        </p:txBody>
      </p:sp>
      <p:sp>
        <p:nvSpPr>
          <p:cNvPr id="12291" name="WordArt 19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600200" y="1295400"/>
            <a:ext cx="3352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Современная </a:t>
            </a:r>
          </a:p>
          <a:p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западная социология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953000" y="1368425"/>
            <a:ext cx="2971800" cy="917575"/>
            <a:chOff x="2784" y="862"/>
            <a:chExt cx="1872" cy="578"/>
          </a:xfrm>
        </p:grpSpPr>
        <p:grpSp>
          <p:nvGrpSpPr>
            <p:cNvPr id="12307" name="Group 22"/>
            <p:cNvGrpSpPr>
              <a:grpSpLocks/>
            </p:cNvGrpSpPr>
            <p:nvPr/>
          </p:nvGrpSpPr>
          <p:grpSpPr bwMode="auto">
            <a:xfrm>
              <a:off x="3696" y="862"/>
              <a:ext cx="960" cy="578"/>
              <a:chOff x="3600" y="792"/>
              <a:chExt cx="960" cy="578"/>
            </a:xfrm>
          </p:grpSpPr>
          <p:sp>
            <p:nvSpPr>
              <p:cNvPr id="12309" name="WordArt 2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600" y="792"/>
                <a:ext cx="960" cy="36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ru-RU" sz="3600" kern="10">
                    <a:ln w="9525">
                      <a:solidFill>
                        <a:srgbClr val="00660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/>
                  </a:rPr>
                  <a:t>Страты</a:t>
                </a:r>
              </a:p>
            </p:txBody>
          </p:sp>
          <p:sp>
            <p:nvSpPr>
              <p:cNvPr id="12310" name="Text Box 21"/>
              <p:cNvSpPr txBox="1">
                <a:spLocks noChangeArrowheads="1"/>
              </p:cNvSpPr>
              <p:nvPr/>
            </p:nvSpPr>
            <p:spPr bwMode="auto">
              <a:xfrm>
                <a:off x="3756" y="1082"/>
                <a:ext cx="7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/>
                  <a:t>«слой»</a:t>
                </a:r>
              </a:p>
            </p:txBody>
          </p:sp>
        </p:grpSp>
        <p:sp>
          <p:nvSpPr>
            <p:cNvPr id="12308" name="Line 23"/>
            <p:cNvSpPr>
              <a:spLocks noChangeShapeType="1"/>
            </p:cNvSpPr>
            <p:nvPr/>
          </p:nvSpPr>
          <p:spPr bwMode="auto">
            <a:xfrm>
              <a:off x="2784" y="1056"/>
              <a:ext cx="768" cy="0"/>
            </a:xfrm>
            <a:prstGeom prst="lin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4777" name="WordArt 25"/>
          <p:cNvSpPr>
            <a:spLocks noChangeArrowheads="1" noChangeShapeType="1" noTextEdit="1"/>
          </p:cNvSpPr>
          <p:nvPr/>
        </p:nvSpPr>
        <p:spPr bwMode="auto">
          <a:xfrm>
            <a:off x="2697163" y="2362200"/>
            <a:ext cx="3779837" cy="70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критерии деления</a:t>
            </a:r>
          </a:p>
        </p:txBody>
      </p:sp>
      <p:sp>
        <p:nvSpPr>
          <p:cNvPr id="3093" name="Line 35"/>
          <p:cNvSpPr>
            <a:spLocks noChangeShapeType="1"/>
          </p:cNvSpPr>
          <p:nvPr/>
        </p:nvSpPr>
        <p:spPr bwMode="auto">
          <a:xfrm>
            <a:off x="4625975" y="3000375"/>
            <a:ext cx="0" cy="919163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1004888" y="2895600"/>
            <a:ext cx="3643312" cy="2709863"/>
            <a:chOff x="633" y="1824"/>
            <a:chExt cx="2295" cy="1019"/>
          </a:xfrm>
        </p:grpSpPr>
        <p:sp>
          <p:nvSpPr>
            <p:cNvPr id="12305" name="Text Box 27"/>
            <p:cNvSpPr txBox="1">
              <a:spLocks noChangeArrowheads="1"/>
            </p:cNvSpPr>
            <p:nvPr/>
          </p:nvSpPr>
          <p:spPr bwMode="auto">
            <a:xfrm>
              <a:off x="633" y="2669"/>
              <a:ext cx="119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образование</a:t>
              </a:r>
            </a:p>
          </p:txBody>
        </p:sp>
        <p:sp>
          <p:nvSpPr>
            <p:cNvPr id="12306" name="Line 37"/>
            <p:cNvSpPr>
              <a:spLocks noChangeShapeType="1"/>
            </p:cNvSpPr>
            <p:nvPr/>
          </p:nvSpPr>
          <p:spPr bwMode="auto">
            <a:xfrm flipH="1">
              <a:off x="1620" y="1824"/>
              <a:ext cx="1308" cy="308"/>
            </a:xfrm>
            <a:prstGeom prst="lin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4643438" y="2928938"/>
            <a:ext cx="3814762" cy="2913062"/>
            <a:chOff x="3241" y="1836"/>
            <a:chExt cx="2087" cy="1200"/>
          </a:xfrm>
        </p:grpSpPr>
        <p:sp>
          <p:nvSpPr>
            <p:cNvPr id="12303" name="Text Box 33"/>
            <p:cNvSpPr txBox="1">
              <a:spLocks noChangeArrowheads="1"/>
            </p:cNvSpPr>
            <p:nvPr/>
          </p:nvSpPr>
          <p:spPr bwMode="auto">
            <a:xfrm>
              <a:off x="4295" y="2748"/>
              <a:ext cx="10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/>
                <a:t>профессия</a:t>
              </a:r>
            </a:p>
          </p:txBody>
        </p:sp>
        <p:sp>
          <p:nvSpPr>
            <p:cNvPr id="12304" name="Line 39"/>
            <p:cNvSpPr>
              <a:spLocks noChangeShapeType="1"/>
            </p:cNvSpPr>
            <p:nvPr/>
          </p:nvSpPr>
          <p:spPr bwMode="auto">
            <a:xfrm>
              <a:off x="3241" y="1836"/>
              <a:ext cx="1223" cy="372"/>
            </a:xfrm>
            <a:prstGeom prst="line">
              <a:avLst/>
            </a:prstGeom>
            <a:noFill/>
            <a:ln w="7620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" name="Скругленный прямоугольник 25"/>
          <p:cNvSpPr>
            <a:spLocks noChangeArrowheads="1"/>
          </p:cNvSpPr>
          <p:nvPr/>
        </p:nvSpPr>
        <p:spPr bwMode="auto">
          <a:xfrm>
            <a:off x="1000125" y="5572125"/>
            <a:ext cx="7786688" cy="10001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Какие еще критерии были положены в основу деления общества?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00625" y="5967413"/>
            <a:ext cx="335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Работа со схемой 1.5</a:t>
            </a:r>
          </a:p>
        </p:txBody>
      </p:sp>
      <p:pic>
        <p:nvPicPr>
          <p:cNvPr id="3099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0163" y="3994150"/>
            <a:ext cx="142875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3857625" y="5000625"/>
            <a:ext cx="1482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доход</a:t>
            </a:r>
          </a:p>
        </p:txBody>
      </p:sp>
      <p:pic>
        <p:nvPicPr>
          <p:cNvPr id="3100" name="Picture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3365500"/>
            <a:ext cx="1285875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1" name="Picture 29"/>
          <p:cNvPicPr>
            <a:picLocks noChangeAspect="1" noChangeArrowheads="1"/>
          </p:cNvPicPr>
          <p:nvPr/>
        </p:nvPicPr>
        <p:blipFill>
          <a:blip r:embed="rId4" cstate="print"/>
          <a:srcRect b="12161"/>
          <a:stretch>
            <a:fillRect/>
          </a:stretch>
        </p:blipFill>
        <p:spPr bwMode="auto">
          <a:xfrm>
            <a:off x="1071563" y="3786188"/>
            <a:ext cx="1857375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7" grpId="0" animBg="1"/>
      <p:bldP spid="3093" grpId="0" animBg="1"/>
      <p:bldP spid="26" grpId="0" animBg="1"/>
      <p:bldP spid="28" grpId="0"/>
    </p:bldLst>
  </p:timing>
</p:sld>
</file>

<file path=ppt/theme/theme1.xml><?xml version="1.0" encoding="utf-8"?>
<a:theme xmlns:a="http://schemas.openxmlformats.org/drawingml/2006/main" name="Альбом">
  <a:themeElements>
    <a:clrScheme name="Альбом 2">
      <a:dk1>
        <a:srgbClr val="000000"/>
      </a:dk1>
      <a:lt1>
        <a:srgbClr val="FFFFFF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FFFFF"/>
      </a:accent3>
      <a:accent4>
        <a:srgbClr val="000000"/>
      </a:accent4>
      <a:accent5>
        <a:srgbClr val="CDDBB9"/>
      </a:accent5>
      <a:accent6>
        <a:srgbClr val="3086A5"/>
      </a:accent6>
      <a:hlink>
        <a:srgbClr val="9191E1"/>
      </a:hlink>
      <a:folHlink>
        <a:srgbClr val="CC9864"/>
      </a:folHlink>
    </a:clrScheme>
    <a:fontScheme name="Альбо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Альбом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4">
        <a:dk1>
          <a:srgbClr val="000066"/>
        </a:dk1>
        <a:lt1>
          <a:srgbClr val="FDEDFD"/>
        </a:lt1>
        <a:dk2>
          <a:srgbClr val="221304"/>
        </a:dk2>
        <a:lt2>
          <a:srgbClr val="F3D9F3"/>
        </a:lt2>
        <a:accent1>
          <a:srgbClr val="A1BD69"/>
        </a:accent1>
        <a:accent2>
          <a:srgbClr val="3694B6"/>
        </a:accent2>
        <a:accent3>
          <a:srgbClr val="FEF4FE"/>
        </a:accent3>
        <a:accent4>
          <a:srgbClr val="000056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Альбом 5">
        <a:dk1>
          <a:srgbClr val="000000"/>
        </a:dk1>
        <a:lt1>
          <a:srgbClr val="EBF6FD"/>
        </a:lt1>
        <a:dk2>
          <a:srgbClr val="221304"/>
        </a:dk2>
        <a:lt2>
          <a:srgbClr val="CCECFF"/>
        </a:lt2>
        <a:accent1>
          <a:srgbClr val="A1BD69"/>
        </a:accent1>
        <a:accent2>
          <a:srgbClr val="3694B6"/>
        </a:accent2>
        <a:accent3>
          <a:srgbClr val="F3FAFE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льбом 2">
    <a:dk1>
      <a:srgbClr val="000000"/>
    </a:dk1>
    <a:lt1>
      <a:srgbClr val="FFFFFF"/>
    </a:lt1>
    <a:dk2>
      <a:srgbClr val="221304"/>
    </a:dk2>
    <a:lt2>
      <a:srgbClr val="CBBD83"/>
    </a:lt2>
    <a:accent1>
      <a:srgbClr val="A1BD69"/>
    </a:accent1>
    <a:accent2>
      <a:srgbClr val="3694B6"/>
    </a:accent2>
    <a:accent3>
      <a:srgbClr val="FFFFFF"/>
    </a:accent3>
    <a:accent4>
      <a:srgbClr val="000000"/>
    </a:accent4>
    <a:accent5>
      <a:srgbClr val="CDDBB9"/>
    </a:accent5>
    <a:accent6>
      <a:srgbClr val="3086A5"/>
    </a:accent6>
    <a:hlink>
      <a:srgbClr val="9191E1"/>
    </a:hlink>
    <a:folHlink>
      <a:srgbClr val="CC9864"/>
    </a:folHlink>
  </a:clrScheme>
  <a:fontScheme name="Альбом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Альбом 2">
    <a:dk1>
      <a:srgbClr val="000000"/>
    </a:dk1>
    <a:lt1>
      <a:srgbClr val="FFFFFF"/>
    </a:lt1>
    <a:dk2>
      <a:srgbClr val="221304"/>
    </a:dk2>
    <a:lt2>
      <a:srgbClr val="CBBD83"/>
    </a:lt2>
    <a:accent1>
      <a:srgbClr val="A1BD69"/>
    </a:accent1>
    <a:accent2>
      <a:srgbClr val="3694B6"/>
    </a:accent2>
    <a:accent3>
      <a:srgbClr val="FFFFFF"/>
    </a:accent3>
    <a:accent4>
      <a:srgbClr val="000000"/>
    </a:accent4>
    <a:accent5>
      <a:srgbClr val="CDDBB9"/>
    </a:accent5>
    <a:accent6>
      <a:srgbClr val="3086A5"/>
    </a:accent6>
    <a:hlink>
      <a:srgbClr val="9191E1"/>
    </a:hlink>
    <a:folHlink>
      <a:srgbClr val="CC9864"/>
    </a:folHlink>
  </a:clrScheme>
  <a:fontScheme name="Альбом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презентаций\Альбом.pot</Template>
  <TotalTime>3053</TotalTime>
  <Words>939</Words>
  <Application>Microsoft Office PowerPoint</Application>
  <PresentationFormat>Экран (4:3)</PresentationFormat>
  <Paragraphs>259</Paragraphs>
  <Slides>27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Times New Roman</vt:lpstr>
      <vt:lpstr>Arial</vt:lpstr>
      <vt:lpstr>Calibri</vt:lpstr>
      <vt:lpstr>Tempus Sans ITC</vt:lpstr>
      <vt:lpstr>Wingdings</vt:lpstr>
      <vt:lpstr>Cambria</vt:lpstr>
      <vt:lpstr>Альбом</vt:lpstr>
      <vt:lpstr>Microsoft Clip Gallery</vt:lpstr>
      <vt:lpstr>Общество?</vt:lpstr>
      <vt:lpstr>Слайд 2</vt:lpstr>
      <vt:lpstr>Слайд 3</vt:lpstr>
      <vt:lpstr> Работа с понятиями </vt:lpstr>
      <vt:lpstr>Слайд 5</vt:lpstr>
      <vt:lpstr>Социальная дифференциация?</vt:lpstr>
      <vt:lpstr>Социальная дифференциация</vt:lpstr>
      <vt:lpstr>Классы или страты?</vt:lpstr>
      <vt:lpstr>Наиболее универсальным, разносторонним является понятие</vt:lpstr>
      <vt:lpstr>Работа со схемой  «Классовый и стратификационный подходы к анализу социальной структуры»  1.5</vt:lpstr>
      <vt:lpstr>Социальная структура сквозь призму классов и стратов выглядит различно. </vt:lpstr>
      <vt:lpstr>Социальная структура общества</vt:lpstr>
      <vt:lpstr>Слайд 13</vt:lpstr>
      <vt:lpstr>Слайд 14</vt:lpstr>
      <vt:lpstr>Социальная структура современного российского общества</vt:lpstr>
      <vt:lpstr>Слайд 16</vt:lpstr>
      <vt:lpstr>Работа с текстом</vt:lpstr>
      <vt:lpstr>Социальная мобильность?</vt:lpstr>
      <vt:lpstr>Слайд 19</vt:lpstr>
      <vt:lpstr>Социальные «лифты»?</vt:lpstr>
      <vt:lpstr>Проверим себя </vt:lpstr>
      <vt:lpstr>Слайд 22</vt:lpstr>
      <vt:lpstr>Слайд 23</vt:lpstr>
      <vt:lpstr>Слайд 24</vt:lpstr>
      <vt:lpstr>Домашнее задание</vt:lpstr>
      <vt:lpstr>Слайд 26</vt:lpstr>
      <vt:lpstr>Оцени себя сам</vt:lpstr>
    </vt:vector>
  </TitlesOfParts>
  <Company>Школа 46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ДРЕВНИХ ЦИВИЛИЗАЦИЙ.</dc:title>
  <dc:creator>elior</dc:creator>
  <cp:lastModifiedBy>Дарёна</cp:lastModifiedBy>
  <cp:revision>249</cp:revision>
  <dcterms:created xsi:type="dcterms:W3CDTF">1999-03-13T09:16:50Z</dcterms:created>
  <dcterms:modified xsi:type="dcterms:W3CDTF">2012-01-14T20:01:04Z</dcterms:modified>
</cp:coreProperties>
</file>