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6" r:id="rId9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857232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 урока: </a:t>
            </a:r>
            <a:br>
              <a:rPr lang="ru-RU" dirty="0" smtClean="0"/>
            </a:br>
            <a:r>
              <a:rPr lang="ru-RU" dirty="0" smtClean="0"/>
              <a:t>«Фонетика. Орфоэпия»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2643182"/>
            <a:ext cx="6500858" cy="3357586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«Трудно переоценить роль литературного произношения – одного из важных показателей общего культурного уровня современного человека. Правильное произношение слова имеет не меньшее значение, чем верное написание»   </a:t>
            </a:r>
          </a:p>
          <a:p>
            <a:pPr algn="just"/>
            <a:r>
              <a:rPr lang="ru-RU" sz="2400" dirty="0" smtClean="0"/>
              <a:t>                             К.С.Горбачевич</a:t>
            </a:r>
          </a:p>
          <a:p>
            <a:pPr algn="just"/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642918"/>
            <a:ext cx="8422370" cy="569386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 урока: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Фонетика</a:t>
            </a:r>
            <a:endParaRPr kumimoji="0" lang="ru-RU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Фонетическая система русского языка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Основные фонетические процессы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Безударные гласные на месте ударных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[а], [о], [э],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Фонетический разбор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Орфоэпия</a:t>
            </a:r>
            <a:endParaRPr kumimoji="0" lang="ru-RU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Произношение сочетаний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Произношение согласных перед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заимствованных словах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Ударение. Акцентологические нормы.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Не образуют пар по глухости/звонкости </a:t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endParaRPr lang="ru-RU" sz="13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lnSpc>
                <a:spcPct val="20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5 глухих согласных:  </a:t>
            </a:r>
          </a:p>
          <a:p>
            <a:pPr lvl="1" algn="ctr">
              <a:lnSpc>
                <a:spcPct val="200000"/>
              </a:lnSpc>
              <a:buNone/>
            </a:pP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500" b="1" dirty="0" smtClean="0">
                <a:latin typeface="Arial" pitchFamily="34" charset="0"/>
                <a:cs typeface="Arial" pitchFamily="34" charset="0"/>
              </a:rPr>
              <a:t>[х], </a:t>
            </a:r>
          </a:p>
          <a:p>
            <a:pPr lvl="1" algn="ctr">
              <a:lnSpc>
                <a:spcPct val="200000"/>
              </a:lnSpc>
              <a:buNone/>
            </a:pPr>
            <a:r>
              <a:rPr lang="ru-RU" sz="2500" b="1" dirty="0" smtClean="0">
                <a:latin typeface="Arial" pitchFamily="34" charset="0"/>
                <a:cs typeface="Arial" pitchFamily="34" charset="0"/>
              </a:rPr>
              <a:t> [х'], </a:t>
            </a:r>
          </a:p>
          <a:p>
            <a:pPr lvl="1" algn="ctr">
              <a:lnSpc>
                <a:spcPct val="200000"/>
              </a:lnSpc>
              <a:buNone/>
            </a:pPr>
            <a:r>
              <a:rPr lang="ru-RU" sz="2500" b="1" dirty="0" smtClean="0">
                <a:latin typeface="Arial" pitchFamily="34" charset="0"/>
                <a:cs typeface="Arial" pitchFamily="34" charset="0"/>
              </a:rPr>
              <a:t> [ц], </a:t>
            </a:r>
          </a:p>
          <a:p>
            <a:pPr lvl="1" algn="ctr">
              <a:lnSpc>
                <a:spcPct val="200000"/>
              </a:lnSpc>
              <a:buNone/>
            </a:pPr>
            <a:r>
              <a:rPr lang="ru-RU" sz="2500" b="1" dirty="0" smtClean="0">
                <a:latin typeface="Arial" pitchFamily="34" charset="0"/>
                <a:cs typeface="Arial" pitchFamily="34" charset="0"/>
              </a:rPr>
              <a:t> [ч'], </a:t>
            </a:r>
          </a:p>
          <a:p>
            <a:pPr lvl="1" algn="ctr">
              <a:lnSpc>
                <a:spcPct val="200000"/>
              </a:lnSpc>
              <a:buNone/>
            </a:pPr>
            <a:r>
              <a:rPr lang="ru-RU" sz="2500" b="1" dirty="0" smtClean="0">
                <a:latin typeface="Arial" pitchFamily="34" charset="0"/>
                <a:cs typeface="Arial" pitchFamily="34" charset="0"/>
              </a:rPr>
              <a:t> [ш‘]</a:t>
            </a:r>
            <a:br>
              <a:rPr lang="ru-RU" sz="2500" b="1" dirty="0" smtClean="0">
                <a:latin typeface="Arial" pitchFamily="34" charset="0"/>
                <a:cs typeface="Arial" pitchFamily="34" charset="0"/>
              </a:rPr>
            </a:br>
            <a:r>
              <a:rPr lang="ru-RU" sz="25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2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 numCol="1">
            <a:normAutofit fontScale="85000" lnSpcReduction="20000"/>
          </a:bodyPr>
          <a:lstStyle/>
          <a:p>
            <a:pPr algn="ctr"/>
            <a:r>
              <a:rPr lang="ru-RU" b="1" dirty="0" smtClean="0"/>
              <a:t>9 непарных звонких согласных </a:t>
            </a:r>
          </a:p>
          <a:p>
            <a:pPr algn="ctr">
              <a:lnSpc>
                <a:spcPct val="170000"/>
              </a:lnSpc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ru-RU" b="1" dirty="0" smtClean="0"/>
              <a:t>[й],</a:t>
            </a:r>
          </a:p>
          <a:p>
            <a:pPr algn="ctr">
              <a:lnSpc>
                <a:spcPct val="170000"/>
              </a:lnSpc>
              <a:buNone/>
            </a:pPr>
            <a:r>
              <a:rPr lang="ru-RU" b="1" dirty="0" smtClean="0"/>
              <a:t> [л], [</a:t>
            </a:r>
            <a:r>
              <a:rPr lang="ru-RU" b="1" dirty="0" err="1" smtClean="0"/>
              <a:t>л</a:t>
            </a:r>
            <a:r>
              <a:rPr lang="ru-RU" b="1" dirty="0" smtClean="0"/>
              <a:t>'],</a:t>
            </a:r>
          </a:p>
          <a:p>
            <a:pPr algn="ctr">
              <a:lnSpc>
                <a:spcPct val="170000"/>
              </a:lnSpc>
              <a:buNone/>
            </a:pPr>
            <a:r>
              <a:rPr lang="ru-RU" b="1" dirty="0" smtClean="0"/>
              <a:t> [м], [</a:t>
            </a:r>
            <a:r>
              <a:rPr lang="ru-RU" b="1" dirty="0" err="1" smtClean="0"/>
              <a:t>м</a:t>
            </a:r>
            <a:r>
              <a:rPr lang="ru-RU" b="1" dirty="0" smtClean="0"/>
              <a:t>'], </a:t>
            </a:r>
          </a:p>
          <a:p>
            <a:pPr algn="ctr">
              <a:lnSpc>
                <a:spcPct val="170000"/>
              </a:lnSpc>
              <a:buNone/>
            </a:pPr>
            <a:r>
              <a:rPr lang="ru-RU" b="1" dirty="0" smtClean="0"/>
              <a:t> [</a:t>
            </a:r>
            <a:r>
              <a:rPr lang="ru-RU" b="1" dirty="0" err="1" smtClean="0"/>
              <a:t>н</a:t>
            </a:r>
            <a:r>
              <a:rPr lang="ru-RU" b="1" dirty="0" smtClean="0"/>
              <a:t>], [</a:t>
            </a:r>
            <a:r>
              <a:rPr lang="ru-RU" b="1" dirty="0" err="1" smtClean="0"/>
              <a:t>н</a:t>
            </a:r>
            <a:r>
              <a:rPr lang="ru-RU" b="1" dirty="0" smtClean="0"/>
              <a:t>'], </a:t>
            </a:r>
          </a:p>
          <a:p>
            <a:pPr algn="ctr">
              <a:lnSpc>
                <a:spcPct val="170000"/>
              </a:lnSpc>
              <a:buNone/>
            </a:pPr>
            <a:r>
              <a:rPr lang="ru-RU" b="1" dirty="0" smtClean="0"/>
              <a:t> [р], [</a:t>
            </a:r>
            <a:r>
              <a:rPr lang="ru-RU" b="1" dirty="0" err="1" smtClean="0"/>
              <a:t>р</a:t>
            </a:r>
            <a:r>
              <a:rPr lang="ru-RU" b="1" dirty="0" smtClean="0"/>
              <a:t>'],   </a:t>
            </a:r>
            <a:r>
              <a:rPr lang="ru-RU" dirty="0" smtClean="0"/>
              <a:t>    </a:t>
            </a:r>
          </a:p>
          <a:p>
            <a:pPr algn="ctr">
              <a:lnSpc>
                <a:spcPct val="170000"/>
              </a:lnSpc>
              <a:buNone/>
            </a:pPr>
            <a:r>
              <a:rPr lang="ru-RU" sz="2800" b="1" u="sng" dirty="0" smtClean="0">
                <a:solidFill>
                  <a:schemeClr val="accent1">
                    <a:lumMod val="75000"/>
                  </a:schemeClr>
                </a:solidFill>
              </a:rPr>
              <a:t>сонорные</a:t>
            </a:r>
            <a:endParaRPr lang="ru-RU" sz="28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u="sng" dirty="0" smtClean="0">
                <a:solidFill>
                  <a:schemeClr val="accent1">
                    <a:lumMod val="75000"/>
                  </a:schemeClr>
                </a:solidFill>
              </a:rPr>
              <a:t>Не образуют пар по твердости/мягкости: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sz="2000" b="1" dirty="0" smtClean="0"/>
              <a:t>3 твердых согласных</a:t>
            </a:r>
            <a:endParaRPr lang="ru-RU" dirty="0" smtClean="0"/>
          </a:p>
          <a:p>
            <a:pPr algn="ctr">
              <a:lnSpc>
                <a:spcPct val="200000"/>
              </a:lnSpc>
              <a:buNone/>
            </a:pPr>
            <a:r>
              <a:rPr lang="ru-RU" b="1" dirty="0" smtClean="0"/>
              <a:t>[ж],</a:t>
            </a:r>
          </a:p>
          <a:p>
            <a:pPr algn="ctr">
              <a:lnSpc>
                <a:spcPct val="200000"/>
              </a:lnSpc>
              <a:buNone/>
            </a:pPr>
            <a:r>
              <a:rPr lang="ru-RU" b="1" dirty="0" smtClean="0"/>
              <a:t> [ш],</a:t>
            </a:r>
          </a:p>
          <a:p>
            <a:pPr algn="ctr">
              <a:lnSpc>
                <a:spcPct val="200000"/>
              </a:lnSpc>
              <a:buNone/>
            </a:pPr>
            <a:r>
              <a:rPr lang="ru-RU" b="1" dirty="0" smtClean="0"/>
              <a:t> [ц]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sz="2000" b="1" dirty="0" smtClean="0"/>
              <a:t>3 мягких согласных</a:t>
            </a:r>
            <a:endParaRPr lang="ru-RU" sz="2000" dirty="0" smtClean="0"/>
          </a:p>
          <a:p>
            <a:pPr algn="ctr">
              <a:lnSpc>
                <a:spcPct val="200000"/>
              </a:lnSpc>
              <a:buNone/>
            </a:pPr>
            <a:r>
              <a:rPr lang="ru-RU" b="1" dirty="0" smtClean="0"/>
              <a:t>[ч'],</a:t>
            </a:r>
          </a:p>
          <a:p>
            <a:pPr algn="ctr">
              <a:lnSpc>
                <a:spcPct val="200000"/>
              </a:lnSpc>
              <a:buNone/>
            </a:pPr>
            <a:r>
              <a:rPr lang="ru-RU" b="1" dirty="0" smtClean="0"/>
              <a:t> [ш'],</a:t>
            </a:r>
          </a:p>
          <a:p>
            <a:pPr algn="ctr">
              <a:lnSpc>
                <a:spcPct val="200000"/>
              </a:lnSpc>
              <a:buNone/>
            </a:pPr>
            <a:r>
              <a:rPr lang="ru-RU" b="1" dirty="0" smtClean="0"/>
              <a:t> [й]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Сколько звуков может быть обозначено одной буквой?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1971660" cy="4572000"/>
          </a:xfrm>
        </p:spPr>
        <p:txBody>
          <a:bodyPr/>
          <a:lstStyle/>
          <a:p>
            <a:pPr algn="ctr"/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1 звук</a:t>
            </a:r>
          </a:p>
          <a:p>
            <a:pPr algn="ctr">
              <a:buNone/>
            </a:pPr>
            <a:r>
              <a:rPr lang="ru-RU" dirty="0" smtClean="0"/>
              <a:t>Р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я</a:t>
            </a:r>
            <a:r>
              <a:rPr lang="ru-RU" dirty="0" smtClean="0"/>
              <a:t>д </a:t>
            </a:r>
            <a:r>
              <a:rPr lang="ru-RU" b="1" dirty="0" smtClean="0"/>
              <a:t>[а]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</a:t>
            </a:r>
            <a:r>
              <a:rPr lang="ru-RU" dirty="0" smtClean="0"/>
              <a:t>д</a:t>
            </a:r>
            <a:r>
              <a:rPr lang="ru-RU" b="1" dirty="0" smtClean="0"/>
              <a:t> [о]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Л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ю</a:t>
            </a:r>
            <a:r>
              <a:rPr lang="ru-RU" dirty="0" smtClean="0"/>
              <a:t>к</a:t>
            </a:r>
            <a:r>
              <a:rPr lang="ru-RU" b="1" dirty="0" smtClean="0"/>
              <a:t> [у]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Л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</a:t>
            </a:r>
            <a:r>
              <a:rPr lang="ru-RU" dirty="0" smtClean="0"/>
              <a:t>в</a:t>
            </a:r>
            <a:r>
              <a:rPr lang="ru-RU" b="1" dirty="0" smtClean="0"/>
              <a:t> [э]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786050" y="1571612"/>
            <a:ext cx="2143140" cy="4500594"/>
          </a:xfrm>
        </p:spPr>
        <p:txBody>
          <a:bodyPr/>
          <a:lstStyle/>
          <a:p>
            <a:pPr algn="ctr"/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 звука</a:t>
            </a:r>
          </a:p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Я</a:t>
            </a:r>
            <a:r>
              <a:rPr lang="ru-RU" dirty="0" smtClean="0"/>
              <a:t>ма</a:t>
            </a:r>
            <a:r>
              <a:rPr lang="ru-RU" b="1" dirty="0" smtClean="0"/>
              <a:t> [йа]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ё</a:t>
            </a:r>
            <a:r>
              <a:rPr lang="ru-RU" dirty="0" smtClean="0"/>
              <a:t>т</a:t>
            </a:r>
            <a:r>
              <a:rPr lang="ru-RU" b="1" dirty="0" smtClean="0"/>
              <a:t> [</a:t>
            </a:r>
            <a:r>
              <a:rPr lang="ru-RU" b="1" dirty="0" err="1" smtClean="0"/>
              <a:t>йо</a:t>
            </a:r>
            <a:r>
              <a:rPr lang="ru-RU" b="1" dirty="0" smtClean="0"/>
              <a:t>]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ю</a:t>
            </a:r>
            <a:r>
              <a:rPr lang="ru-RU" b="1" dirty="0" smtClean="0"/>
              <a:t> [</a:t>
            </a:r>
            <a:r>
              <a:rPr lang="ru-RU" b="1" dirty="0" err="1" smtClean="0"/>
              <a:t>йу</a:t>
            </a:r>
            <a:r>
              <a:rPr lang="ru-RU" b="1" dirty="0" smtClean="0"/>
              <a:t>]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подъ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</a:t>
            </a:r>
            <a:r>
              <a:rPr lang="ru-RU" dirty="0" smtClean="0"/>
              <a:t>зд</a:t>
            </a:r>
            <a:r>
              <a:rPr lang="ru-RU" b="1" dirty="0" smtClean="0"/>
              <a:t> [</a:t>
            </a:r>
            <a:r>
              <a:rPr lang="ru-RU" b="1" dirty="0" err="1" smtClean="0"/>
              <a:t>йэ</a:t>
            </a:r>
            <a:r>
              <a:rPr lang="ru-RU" b="1" dirty="0" smtClean="0"/>
              <a:t>] 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572132" y="1714488"/>
            <a:ext cx="2571768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месте буквы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ЗВУКА НЕТ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ru-RU" sz="2400" dirty="0" smtClean="0"/>
              <a:t>Лен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ь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smtClean="0"/>
              <a:t>[-] </a:t>
            </a:r>
            <a:endParaRPr lang="ru-RU" sz="24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Сер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це</a:t>
            </a:r>
            <a:r>
              <a:rPr lang="ru-RU" sz="2400" b="1" dirty="0" smtClean="0"/>
              <a:t> [-] 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ru-RU" sz="2400" dirty="0" smtClean="0"/>
              <a:t>Чес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</a:t>
            </a:r>
            <a:r>
              <a:rPr lang="ru-RU" sz="2400" dirty="0" smtClean="0"/>
              <a:t>ный</a:t>
            </a:r>
            <a:r>
              <a:rPr lang="ru-RU" sz="2400" b="1" dirty="0" smtClean="0"/>
              <a:t> [-] </a:t>
            </a:r>
            <a:endParaRPr lang="ru-RU" sz="2400" dirty="0" smtClean="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об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ъ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ём </a:t>
            </a:r>
            <a:r>
              <a:rPr lang="ru-RU" sz="2400" b="1" dirty="0" smtClean="0"/>
              <a:t>[-]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 помощью каких букв  обозначается звук [й]?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686040" cy="4572000"/>
          </a:xfrm>
        </p:spPr>
        <p:txBody>
          <a:bodyPr>
            <a:normAutofit/>
          </a:bodyPr>
          <a:lstStyle/>
          <a:p>
            <a:pPr algn="ctr">
              <a:lnSpc>
                <a:spcPct val="210000"/>
              </a:lnSpc>
              <a:buNone/>
            </a:pPr>
            <a:r>
              <a:rPr lang="ru-RU" dirty="0" smtClean="0"/>
              <a:t>С помощью буквы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й</a:t>
            </a:r>
            <a:r>
              <a:rPr lang="ru-RU" dirty="0" smtClean="0"/>
              <a:t>: мо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й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929322" y="1600200"/>
            <a:ext cx="2643206" cy="4572000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ru-RU" dirty="0" smtClean="0"/>
              <a:t>с помощью букв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е, ё, ю, я</a:t>
            </a:r>
          </a:p>
          <a:p>
            <a:pPr algn="ctr">
              <a:buNone/>
            </a:pPr>
            <a:r>
              <a:rPr lang="ru-RU" b="1" dirty="0" smtClean="0"/>
              <a:t> [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й</a:t>
            </a:r>
            <a:r>
              <a:rPr lang="ru-RU" b="1" dirty="0" smtClean="0"/>
              <a:t>а]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 [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й</a:t>
            </a:r>
            <a:r>
              <a:rPr lang="ru-RU" b="1" dirty="0" err="1" smtClean="0"/>
              <a:t>о</a:t>
            </a:r>
            <a:r>
              <a:rPr lang="ru-RU" b="1" dirty="0" smtClean="0"/>
              <a:t>]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 [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й</a:t>
            </a:r>
            <a:r>
              <a:rPr lang="ru-RU" b="1" dirty="0" err="1" smtClean="0"/>
              <a:t>у</a:t>
            </a:r>
            <a:r>
              <a:rPr lang="ru-RU" b="1" dirty="0" smtClean="0"/>
              <a:t>]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 [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й</a:t>
            </a:r>
            <a:r>
              <a:rPr lang="ru-RU" b="1" dirty="0" err="1" smtClean="0"/>
              <a:t>э</a:t>
            </a:r>
            <a:r>
              <a:rPr lang="ru-RU" b="1" dirty="0" smtClean="0"/>
              <a:t>] </a:t>
            </a:r>
            <a:endParaRPr lang="ru-RU" dirty="0" smtClean="0"/>
          </a:p>
          <a:p>
            <a:pPr algn="ctr">
              <a:lnSpc>
                <a:spcPct val="200000"/>
              </a:lnSpc>
              <a:buNone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3286116" y="1714488"/>
            <a:ext cx="1998526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3"/>
          <p:cNvSpPr txBox="1">
            <a:spLocks/>
          </p:cNvSpPr>
          <p:nvPr/>
        </p:nvSpPr>
        <p:spPr>
          <a:xfrm>
            <a:off x="3214678" y="1785926"/>
            <a:ext cx="2643206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некоторых заимствованных словах,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 помощью сочетания букв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ьо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274320" marR="0" lvl="0" indent="-274320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lang="ru-RU" sz="1600" dirty="0" smtClean="0"/>
          </a:p>
          <a:p>
            <a:pPr marL="274320" lvl="0" indent="-27432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почтальон [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почтал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'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йон</a:t>
            </a:r>
            <a:r>
              <a:rPr lang="ru-RU" sz="1600" b="1" dirty="0" smtClean="0"/>
              <a:t>]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500043"/>
            <a:ext cx="8286808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51525" algn="l"/>
              </a:tabLst>
            </a:pPr>
            <a:endParaRPr kumimoji="0" lang="ru-RU" sz="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49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Основные фонетические процессы:</a:t>
            </a:r>
          </a:p>
          <a:p>
            <a:pPr marL="0" marR="0" lvl="0" indent="349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>
                <a:tab pos="5851525" algn="l"/>
              </a:tabLst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Оглушение звонких парных на конце слова: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стог [сток], кровь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кроф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'].</a:t>
            </a:r>
          </a:p>
          <a:p>
            <a:pPr marL="0" marR="0" lvl="0" indent="4508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Оглушение звонких парных перед глухими: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лодка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], в тень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фт'эн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'].</a:t>
            </a:r>
            <a:endParaRPr lang="ru-RU" sz="14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1400" b="0" i="0" u="sng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Ассимиляция - озвончение глухих парных перед звонкими </a:t>
            </a:r>
          </a:p>
          <a:p>
            <a:pPr marL="0" marR="0" lvl="0" indent="4508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(кроме  сонорных, [в], [</a:t>
            </a:r>
            <a:r>
              <a:rPr kumimoji="0" lang="ru-RU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'])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молотьба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д'б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'], к дубу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дубу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4.Расподобление (диссимиляция) — это усиление различий между звуками для облегчения произношения</a:t>
            </a:r>
            <a:r>
              <a:rPr lang="ru-RU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лёгкий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л'охк'ий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], когти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кохт'и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5.Упрощение групп согласных происходит в словах с так называемыми непроизносимыми согласными: в сочетании из трех согласных один не произносится: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здн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—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— 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— [ел],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рдц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рц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лнц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нц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нтг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[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нг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428728" y="500042"/>
            <a:ext cx="7072362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tabLst>
                <a:tab pos="5851525" algn="l"/>
              </a:tabLst>
            </a:pPr>
            <a:r>
              <a:rPr lang="ru-RU" b="1" dirty="0" smtClean="0"/>
              <a:t>Произношение сочетаний </a:t>
            </a:r>
            <a:r>
              <a:rPr lang="ru-RU" sz="2400" b="1" dirty="0" err="1" smtClean="0">
                <a:solidFill>
                  <a:srgbClr val="FF0000"/>
                </a:solidFill>
              </a:rPr>
              <a:t>чн</a:t>
            </a:r>
            <a:r>
              <a:rPr lang="ru-RU" sz="2400" b="1" dirty="0" smtClean="0">
                <a:solidFill>
                  <a:srgbClr val="FF0000"/>
                </a:solidFill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</a:rPr>
              <a:t>чт</a:t>
            </a:r>
            <a:endParaRPr lang="ru-RU" dirty="0" smtClean="0">
              <a:solidFill>
                <a:srgbClr val="FF0000"/>
              </a:solidFill>
            </a:endParaRPr>
          </a:p>
          <a:p>
            <a:pPr marL="0" marR="0" lvl="0" indent="0" defTabSz="914400" rtl="0" eaLnBrk="1" fontAlgn="base" latinLnBrk="0" hangingPunct="1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[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шн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конечно, скучно, нарочно, яичница, прачечная, скворечник, девичник, двоечник, горчичник, а также женские отчества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Ильинична, Кузьминична, Фоминична;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[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ч'н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точно, удачный, точечный, маскировочный;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515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3.Нормативными считаются оба варианта произношения — [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ч'н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 и [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шн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]: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подсвечник, булочная, горничная, копеечный, порядочный.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206</TotalTime>
  <Words>501</Words>
  <Application>Microsoft Office PowerPoint</Application>
  <PresentationFormat>Экран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Тема урока:  «Фонетика. Орфоэпия»  </vt:lpstr>
      <vt:lpstr>Слайд 2</vt:lpstr>
      <vt:lpstr>Не образуют пар по глухости/звонкости   </vt:lpstr>
      <vt:lpstr>Не образуют пар по твердости/мягкости: </vt:lpstr>
      <vt:lpstr>Сколько звуков может быть обозначено одной буквой?</vt:lpstr>
      <vt:lpstr>  С помощью каких букв  обозначается звук [й]? 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«Фонетика. Орфоэпия»</dc:title>
  <dc:creator>Дарёна</dc:creator>
  <cp:lastModifiedBy>Дарёна</cp:lastModifiedBy>
  <cp:revision>22</cp:revision>
  <dcterms:modified xsi:type="dcterms:W3CDTF">2012-01-14T12:58:31Z</dcterms:modified>
</cp:coreProperties>
</file>