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27"/>
  </p:notesMasterIdLst>
  <p:sldIdLst>
    <p:sldId id="289" r:id="rId2"/>
    <p:sldId id="256" r:id="rId3"/>
    <p:sldId id="257" r:id="rId4"/>
    <p:sldId id="277" r:id="rId5"/>
    <p:sldId id="278" r:id="rId6"/>
    <p:sldId id="270" r:id="rId7"/>
    <p:sldId id="285" r:id="rId8"/>
    <p:sldId id="290" r:id="rId9"/>
    <p:sldId id="258" r:id="rId10"/>
    <p:sldId id="283" r:id="rId11"/>
    <p:sldId id="284" r:id="rId12"/>
    <p:sldId id="259" r:id="rId13"/>
    <p:sldId id="279" r:id="rId14"/>
    <p:sldId id="260" r:id="rId15"/>
    <p:sldId id="280" r:id="rId16"/>
    <p:sldId id="291" r:id="rId17"/>
    <p:sldId id="261" r:id="rId18"/>
    <p:sldId id="281" r:id="rId19"/>
    <p:sldId id="262" r:id="rId20"/>
    <p:sldId id="263" r:id="rId21"/>
    <p:sldId id="286" r:id="rId22"/>
    <p:sldId id="287" r:id="rId23"/>
    <p:sldId id="288" r:id="rId24"/>
    <p:sldId id="271" r:id="rId25"/>
    <p:sldId id="265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C0642C-17B9-4685-B1F5-A88575DDEF12}" type="datetimeFigureOut">
              <a:rPr lang="ru-RU" smtClean="0"/>
              <a:pPr/>
              <a:t>14.01.2012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DB3DDA-A8BA-4F9C-9A21-709FF80FE80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DB3DDA-A8BA-4F9C-9A21-709FF80FE800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742AB7-499B-41D5-9095-F4D64B13C426}" type="datetimeFigureOut">
              <a:rPr lang="ru-RU" smtClean="0"/>
              <a:pPr/>
              <a:t>14.01.2012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EBD2A0-D070-4BFE-AA53-8C90FC9130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742AB7-499B-41D5-9095-F4D64B13C426}" type="datetimeFigureOut">
              <a:rPr lang="ru-RU" smtClean="0"/>
              <a:pPr/>
              <a:t>14.01.2012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EBD2A0-D070-4BFE-AA53-8C90FC9130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742AB7-499B-41D5-9095-F4D64B13C426}" type="datetimeFigureOut">
              <a:rPr lang="ru-RU" smtClean="0"/>
              <a:pPr/>
              <a:t>14.01.2012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EBD2A0-D070-4BFE-AA53-8C90FC9130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742AB7-499B-41D5-9095-F4D64B13C426}" type="datetimeFigureOut">
              <a:rPr lang="ru-RU" smtClean="0"/>
              <a:pPr/>
              <a:t>14.01.2012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EBD2A0-D070-4BFE-AA53-8C90FC9130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742AB7-499B-41D5-9095-F4D64B13C426}" type="datetimeFigureOut">
              <a:rPr lang="ru-RU" smtClean="0"/>
              <a:pPr/>
              <a:t>14.01.2012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EBD2A0-D070-4BFE-AA53-8C90FC9130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742AB7-499B-41D5-9095-F4D64B13C426}" type="datetimeFigureOut">
              <a:rPr lang="ru-RU" smtClean="0"/>
              <a:pPr/>
              <a:t>14.01.2012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EBD2A0-D070-4BFE-AA53-8C90FC9130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742AB7-499B-41D5-9095-F4D64B13C426}" type="datetimeFigureOut">
              <a:rPr lang="ru-RU" smtClean="0"/>
              <a:pPr/>
              <a:t>14.01.2012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EBD2A0-D070-4BFE-AA53-8C90FC9130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742AB7-499B-41D5-9095-F4D64B13C426}" type="datetimeFigureOut">
              <a:rPr lang="ru-RU" smtClean="0"/>
              <a:pPr/>
              <a:t>14.01.2012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EBD2A0-D070-4BFE-AA53-8C90FC9130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742AB7-499B-41D5-9095-F4D64B13C426}" type="datetimeFigureOut">
              <a:rPr lang="ru-RU" smtClean="0"/>
              <a:pPr/>
              <a:t>14.01.2012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EBD2A0-D070-4BFE-AA53-8C90FC9130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742AB7-499B-41D5-9095-F4D64B13C426}" type="datetimeFigureOut">
              <a:rPr lang="ru-RU" smtClean="0"/>
              <a:pPr/>
              <a:t>14.01.2012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EBD2A0-D070-4BFE-AA53-8C90FC9130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742AB7-499B-41D5-9095-F4D64B13C426}" type="datetimeFigureOut">
              <a:rPr lang="ru-RU" smtClean="0"/>
              <a:pPr/>
              <a:t>14.01.2012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EBD2A0-D070-4BFE-AA53-8C90FC9130F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blackGray"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E5742AB7-499B-41D5-9095-F4D64B13C426}" type="datetimeFigureOut">
              <a:rPr lang="ru-RU" smtClean="0"/>
              <a:pPr/>
              <a:t>14.01.2012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4EBD2A0-D070-4BFE-AA53-8C90FC9130F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ransition/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4.jpeg"/><Relationship Id="rId2" Type="http://schemas.openxmlformats.org/officeDocument/2006/relationships/hyperlink" Target="http://www.sima-land.ru/images/photo/big/315803.jpg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club.foto.ru/gallery/images/photo/2010/03/17/1536827.jpg" TargetMode="External"/><Relationship Id="rId5" Type="http://schemas.openxmlformats.org/officeDocument/2006/relationships/image" Target="../media/image3.jpeg"/><Relationship Id="rId4" Type="http://schemas.openxmlformats.org/officeDocument/2006/relationships/hyperlink" Target="http://img0.liveinternet.ru/images/attach/c/1/56/693/56693196_50065529_solnyshko.jpg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gif"/><Relationship Id="rId2" Type="http://schemas.openxmlformats.org/officeDocument/2006/relationships/hyperlink" Target="http://bms.24open.ru/images/b49afd37bbd99a51465f36b38052cdc7" TargetMode="Externa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hyperlink" Target="http://img1.liveinternet.ru/images/attach/c/2/73/210/73210523_4278666_ab55ef63688e169b25ba17c7bdc.jpg" TargetMode="Externa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hyperlink" Target="http://www.my-vernisage.ru/products_pictures/saharnitsa-kofeinaya-gzhel-113-B.jpg" TargetMode="External"/><Relationship Id="rId3" Type="http://schemas.openxmlformats.org/officeDocument/2006/relationships/image" Target="../media/image22.jpeg"/><Relationship Id="rId7" Type="http://schemas.openxmlformats.org/officeDocument/2006/relationships/image" Target="../media/image24.jpeg"/><Relationship Id="rId2" Type="http://schemas.openxmlformats.org/officeDocument/2006/relationships/hyperlink" Target="http://static2.aif.ru/public/article/534/a08694f7cd1d28285572577d29760e39_big.jpg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images1.club-sale.ru/images/all/1/2011/07/382622_LhrEchdC8bykzZBdvPIc_original.jpg" TargetMode="External"/><Relationship Id="rId5" Type="http://schemas.openxmlformats.org/officeDocument/2006/relationships/image" Target="../media/image23.jpeg"/><Relationship Id="rId4" Type="http://schemas.openxmlformats.org/officeDocument/2006/relationships/hyperlink" Target="http://www.oookovcheg.com/shop/image/cache/data/grocery/Kashi/bak22-550x550.jpg" TargetMode="External"/><Relationship Id="rId9" Type="http://schemas.openxmlformats.org/officeDocument/2006/relationships/image" Target="../media/image25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gif"/><Relationship Id="rId2" Type="http://schemas.openxmlformats.org/officeDocument/2006/relationships/hyperlink" Target="http://www.elsaelsa.com/wp-content/uploads/2011/05/BirthdayBalloons2Clipart.gif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7.gif"/><Relationship Id="rId5" Type="http://schemas.openxmlformats.org/officeDocument/2006/relationships/hyperlink" Target="http://www.momes.net/histoiresillustrees/paul/coffre.gif" TargetMode="External"/><Relationship Id="rId4" Type="http://schemas.openxmlformats.org/officeDocument/2006/relationships/image" Target="../media/image5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y-vernisage.ru/catalog/saharnitsy-solonki/" TargetMode="External"/><Relationship Id="rId2" Type="http://schemas.openxmlformats.org/officeDocument/2006/relationships/hyperlink" Target="http://www.liveinternet.ru/users/3618237/post161364660/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jlady.ru/forum/topic/649-babushki-dedushki-i-vnuki/" TargetMode="External"/><Relationship Id="rId5" Type="http://schemas.openxmlformats.org/officeDocument/2006/relationships/hyperlink" Target="http://home-edelstar.com/sm_1/" TargetMode="External"/><Relationship Id="rId4" Type="http://schemas.openxmlformats.org/officeDocument/2006/relationships/hyperlink" Target="http://kufar.deal.by/location_schema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hyperlink" Target="http://eois.mskobr.ru/book_images/img_699594.jpg" TargetMode="External"/><Relationship Id="rId3" Type="http://schemas.openxmlformats.org/officeDocument/2006/relationships/hyperlink" Target="http://www.knigisosklada.ru/images/books/2176/big/2176120.jpg" TargetMode="External"/><Relationship Id="rId7" Type="http://schemas.openxmlformats.org/officeDocument/2006/relationships/hyperlink" Target="http://www.bao-book.com/assets/images/300.jpg" TargetMode="External"/><Relationship Id="rId12" Type="http://schemas.openxmlformats.org/officeDocument/2006/relationships/image" Target="../media/image10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11" Type="http://schemas.openxmlformats.org/officeDocument/2006/relationships/hyperlink" Target="http://www.kvest.com/bks/pic2/257950.jpg" TargetMode="External"/><Relationship Id="rId5" Type="http://schemas.openxmlformats.org/officeDocument/2006/relationships/hyperlink" Target="http://www.lipetsktime.ru/photo/news/1_1293.jpg" TargetMode="External"/><Relationship Id="rId10" Type="http://schemas.openxmlformats.org/officeDocument/2006/relationships/image" Target="../media/image9.jpeg"/><Relationship Id="rId4" Type="http://schemas.openxmlformats.org/officeDocument/2006/relationships/image" Target="../media/image6.jpeg"/><Relationship Id="rId9" Type="http://schemas.openxmlformats.org/officeDocument/2006/relationships/hyperlink" Target="http://library.74441s027.edusite.ru/images/p16_scan10102.jpg" TargetMode="External"/><Relationship Id="rId14" Type="http://schemas.openxmlformats.org/officeDocument/2006/relationships/image" Target="../media/image11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56.radikal.ru/i153/1009/c7/eec64a97ef7b.png" TargetMode="External"/><Relationship Id="rId3" Type="http://schemas.openxmlformats.org/officeDocument/2006/relationships/image" Target="../media/image12.jpeg"/><Relationship Id="rId7" Type="http://schemas.openxmlformats.org/officeDocument/2006/relationships/image" Target="../media/image14.png"/><Relationship Id="rId2" Type="http://schemas.openxmlformats.org/officeDocument/2006/relationships/hyperlink" Target="http://www.coollady.ru/pic/0001/019/2011-25.jpg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900igr.net/datai/skazki-i-igry/Masha-i-medvedi.files/0009-036-A-v-etom-domike-zhili-tri-medvedja.png" TargetMode="External"/><Relationship Id="rId11" Type="http://schemas.openxmlformats.org/officeDocument/2006/relationships/image" Target="../media/image16.jpeg"/><Relationship Id="rId5" Type="http://schemas.openxmlformats.org/officeDocument/2006/relationships/image" Target="../media/image13.jpeg"/><Relationship Id="rId10" Type="http://schemas.openxmlformats.org/officeDocument/2006/relationships/hyperlink" Target="http://vse-skazki.ru/images/stories/Izobradzeniya_iz_skazok/Narodnie_skazki/b/bosnijskie/barsuk_i_lisa.jpg" TargetMode="External"/><Relationship Id="rId4" Type="http://schemas.openxmlformats.org/officeDocument/2006/relationships/hyperlink" Target="http://s014.radikal.ru/i329/1101/72/ffa9061b469d.jpg" TargetMode="External"/><Relationship Id="rId9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hyperlink" Target="http://hnb.com.ua/artimages/pomoshch_babushek_i_dedushek_v_vospitanii_rebenka%202.jpg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8.jpeg"/><Relationship Id="rId4" Type="http://schemas.openxmlformats.org/officeDocument/2006/relationships/hyperlink" Target="http://www.grani.lv/uploads/posts/2011-01/1294383975_semja.jpg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Картинка 54 из 19683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071934" y="3239818"/>
            <a:ext cx="2857520" cy="3166227"/>
          </a:xfrm>
          <a:prstGeom prst="rect">
            <a:avLst/>
          </a:prstGeom>
          <a:noFill/>
        </p:spPr>
      </p:pic>
      <p:pic>
        <p:nvPicPr>
          <p:cNvPr id="1026" name="Picture 2" descr="Картинка 15 из 19683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28596" y="500042"/>
            <a:ext cx="4010025" cy="3810000"/>
          </a:xfrm>
          <a:prstGeom prst="rect">
            <a:avLst/>
          </a:prstGeom>
          <a:noFill/>
        </p:spPr>
      </p:pic>
      <p:pic>
        <p:nvPicPr>
          <p:cNvPr id="1028" name="Picture 4" descr="Картинка 17 из 19683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6072198" y="571480"/>
            <a:ext cx="2571768" cy="3429024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000232" y="714356"/>
            <a:ext cx="4857784" cy="121444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Родственные слова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786182" y="4714884"/>
            <a:ext cx="4214842" cy="150019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можно объяснить </a:t>
            </a:r>
          </a:p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 помощью одного и того же слова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929190" y="2786058"/>
            <a:ext cx="3143272" cy="150019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есть общая часть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714348" y="2786058"/>
            <a:ext cx="3214710" cy="150019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есть общее значение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Прямая со стрелкой 8"/>
          <p:cNvCxnSpPr>
            <a:stCxn id="4" idx="2"/>
          </p:cNvCxnSpPr>
          <p:nvPr/>
        </p:nvCxnSpPr>
        <p:spPr>
          <a:xfrm rot="5400000">
            <a:off x="3071802" y="1428736"/>
            <a:ext cx="857256" cy="1857388"/>
          </a:xfrm>
          <a:prstGeom prst="straightConnector1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>
            <a:stCxn id="4" idx="2"/>
          </p:cNvCxnSpPr>
          <p:nvPr/>
        </p:nvCxnSpPr>
        <p:spPr>
          <a:xfrm rot="16200000" flipH="1">
            <a:off x="4857752" y="1500174"/>
            <a:ext cx="857256" cy="1714512"/>
          </a:xfrm>
          <a:prstGeom prst="straightConnector1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2071670" y="4286256"/>
            <a:ext cx="1714512" cy="785818"/>
          </a:xfrm>
          <a:prstGeom prst="straightConnector1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28596" y="530225"/>
            <a:ext cx="8215370" cy="5613419"/>
          </a:xfrm>
        </p:spPr>
        <p:txBody>
          <a:bodyPr/>
          <a:lstStyle/>
          <a:p>
            <a:pPr>
              <a:buNone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Сахар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– </a:t>
            </a:r>
          </a:p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сахарница, сахарный, засахарилось (варенье)</a:t>
            </a:r>
          </a:p>
          <a:p>
            <a:pPr>
              <a:buNone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Варенье  - </a:t>
            </a:r>
          </a:p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варить, заварить, отварить</a:t>
            </a:r>
          </a:p>
          <a:p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Компот –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компотик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42910" y="1285860"/>
            <a:ext cx="7715304" cy="13573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571472" y="3214686"/>
            <a:ext cx="7715304" cy="12144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500034" y="5072074"/>
            <a:ext cx="7715304" cy="12144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28596" y="530225"/>
            <a:ext cx="8715404" cy="5256229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4000" b="1" u="sng" dirty="0" smtClean="0"/>
              <a:t>Памятка</a:t>
            </a:r>
            <a:r>
              <a:rPr lang="ru-RU" sz="4000" dirty="0" smtClean="0"/>
              <a:t> </a:t>
            </a:r>
          </a:p>
          <a:p>
            <a:pPr>
              <a:buNone/>
            </a:pPr>
            <a:r>
              <a:rPr lang="ru-RU" sz="4000" dirty="0" smtClean="0"/>
              <a:t>Как правильно узнать родственные слова </a:t>
            </a:r>
          </a:p>
          <a:p>
            <a:pPr>
              <a:buNone/>
            </a:pPr>
            <a:endParaRPr lang="ru-RU" sz="4000" dirty="0" smtClean="0"/>
          </a:p>
          <a:p>
            <a:pPr marL="514350" lvl="0" indent="-514350">
              <a:buNone/>
            </a:pPr>
            <a:r>
              <a:rPr lang="ru-RU" sz="4000" dirty="0" smtClean="0"/>
              <a:t>1. Проверь, есть ли в словах </a:t>
            </a:r>
            <a:r>
              <a:rPr lang="ru-RU" sz="4000" b="1" i="1" u="sng" dirty="0" smtClean="0"/>
              <a:t>общая часть</a:t>
            </a:r>
            <a:r>
              <a:rPr lang="ru-RU" sz="4000" dirty="0" smtClean="0"/>
              <a:t>?</a:t>
            </a:r>
          </a:p>
          <a:p>
            <a:pPr marL="514350" lvl="0" indent="-514350">
              <a:buNone/>
            </a:pPr>
            <a:r>
              <a:rPr lang="ru-RU" sz="4000" dirty="0" smtClean="0"/>
              <a:t>2. Есть ли </a:t>
            </a:r>
            <a:r>
              <a:rPr lang="ru-RU" sz="4000" b="1" i="1" u="sng" dirty="0" smtClean="0"/>
              <a:t>общее значение</a:t>
            </a:r>
            <a:r>
              <a:rPr lang="ru-RU" sz="4000" dirty="0" smtClean="0"/>
              <a:t>?</a:t>
            </a:r>
          </a:p>
          <a:p>
            <a:pPr marL="514350" lvl="0" indent="-514350">
              <a:buNone/>
            </a:pPr>
            <a:r>
              <a:rPr lang="ru-RU" sz="4000" dirty="0" smtClean="0"/>
              <a:t>(можно ли объяснить с помощью одного и того же слова)</a:t>
            </a:r>
          </a:p>
          <a:p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357158" y="530225"/>
            <a:ext cx="8786842" cy="5684857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15 декабря.</a:t>
            </a:r>
          </a:p>
          <a:p>
            <a:pPr algn="ctr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Классная работа.</a:t>
            </a:r>
          </a:p>
          <a:p>
            <a:pPr lvl="0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Пословица. </a:t>
            </a:r>
          </a:p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Не бойся, когда  не знаешь: страшно, </a:t>
            </a:r>
          </a:p>
          <a:p>
            <a:pPr>
              <a:buNone/>
            </a:pP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когда     знать     не хочется.</a:t>
            </a:r>
            <a:r>
              <a:rPr lang="ru-RU" sz="4000" dirty="0" smtClean="0"/>
              <a:t/>
            </a:r>
            <a:br>
              <a:rPr lang="ru-RU" sz="4000" dirty="0" smtClean="0"/>
            </a:b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00034" y="2571744"/>
            <a:ext cx="2000264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143372" y="2571744"/>
            <a:ext cx="2357454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572264" y="2571744"/>
            <a:ext cx="2000264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4</a:t>
            </a:r>
          </a:p>
          <a:p>
            <a:pPr algn="ctr"/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143108" y="4000504"/>
            <a:ext cx="1357322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6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000496" y="3929066"/>
            <a:ext cx="2500330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7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4294967295"/>
          </p:nvPr>
        </p:nvSpPr>
        <p:spPr>
          <a:xfrm>
            <a:off x="571472" y="530225"/>
            <a:ext cx="8072494" cy="5684857"/>
          </a:xfrm>
        </p:spPr>
        <p:txBody>
          <a:bodyPr>
            <a:normAutofit/>
          </a:bodyPr>
          <a:lstStyle/>
          <a:p>
            <a:pPr marL="0" lvl="0" indent="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4300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Игра «Третий лишний»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3600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lang="ru-RU" sz="3600" dirty="0" smtClean="0">
              <a:latin typeface="Arial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ru-RU" dirty="0" smtClean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4300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Желток, железо, жёлтый</a:t>
            </a:r>
            <a:endParaRPr lang="ru-RU" sz="4300" dirty="0" smtClean="0">
              <a:latin typeface="Arial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4300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Носильщик, нос, носатый</a:t>
            </a:r>
            <a:endParaRPr lang="ru-RU" sz="4300" dirty="0" smtClean="0">
              <a:latin typeface="Arial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4300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Часовщик, час, часть</a:t>
            </a:r>
            <a:endParaRPr lang="ru-RU" sz="4300" dirty="0" smtClean="0">
              <a:latin typeface="Arial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4300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Печурка, печать, печка</a:t>
            </a:r>
            <a:endParaRPr lang="ru-RU" sz="43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43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Циркуль, циркач, цирк </a:t>
            </a:r>
            <a:endParaRPr lang="ru-RU" sz="4300" dirty="0" smtClean="0">
              <a:latin typeface="Arial" pitchFamily="34" charset="0"/>
              <a:cs typeface="Arial" pitchFamily="34" charset="0"/>
            </a:endParaRPr>
          </a:p>
          <a:p>
            <a:endParaRPr lang="ru-RU" sz="4000" dirty="0"/>
          </a:p>
        </p:txBody>
      </p:sp>
      <p:sp>
        <p:nvSpPr>
          <p:cNvPr id="5" name="Стрелка вправо с вырезом 4"/>
          <p:cNvSpPr/>
          <p:nvPr/>
        </p:nvSpPr>
        <p:spPr>
          <a:xfrm>
            <a:off x="2714612" y="2571744"/>
            <a:ext cx="1714512" cy="142876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право с вырезом 5"/>
          <p:cNvSpPr/>
          <p:nvPr/>
        </p:nvSpPr>
        <p:spPr>
          <a:xfrm>
            <a:off x="642910" y="3214686"/>
            <a:ext cx="2786082" cy="214314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право с вырезом 6"/>
          <p:cNvSpPr/>
          <p:nvPr/>
        </p:nvSpPr>
        <p:spPr>
          <a:xfrm>
            <a:off x="4286248" y="3929066"/>
            <a:ext cx="1214446" cy="71438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право с вырезом 7"/>
          <p:cNvSpPr/>
          <p:nvPr/>
        </p:nvSpPr>
        <p:spPr>
          <a:xfrm>
            <a:off x="2857488" y="4572008"/>
            <a:ext cx="1571636" cy="142876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право с вырезом 8"/>
          <p:cNvSpPr/>
          <p:nvPr/>
        </p:nvSpPr>
        <p:spPr>
          <a:xfrm>
            <a:off x="785786" y="5286388"/>
            <a:ext cx="1928826" cy="45719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357158" y="530225"/>
            <a:ext cx="8786842" cy="5684857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15 декабря.</a:t>
            </a:r>
          </a:p>
          <a:p>
            <a:pPr algn="ctr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Классная работа.</a:t>
            </a:r>
          </a:p>
          <a:p>
            <a:pPr lvl="0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Пословица. </a:t>
            </a:r>
          </a:p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Не бойся, когда  не знаешь: страшно, </a:t>
            </a:r>
          </a:p>
          <a:p>
            <a:pPr>
              <a:buNone/>
            </a:pP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когда     знать     не хочется.</a:t>
            </a:r>
            <a:r>
              <a:rPr lang="ru-RU" sz="4000" dirty="0" smtClean="0"/>
              <a:t/>
            </a:r>
            <a:br>
              <a:rPr lang="ru-RU" sz="4000" dirty="0" smtClean="0"/>
            </a:b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00034" y="2571744"/>
            <a:ext cx="2000264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143372" y="2571744"/>
            <a:ext cx="2357454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143108" y="4000504"/>
            <a:ext cx="1357322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6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000496" y="3929066"/>
            <a:ext cx="2500330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7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500034" y="530225"/>
            <a:ext cx="7786742" cy="4684713"/>
          </a:xfrm>
        </p:spPr>
        <p:txBody>
          <a:bodyPr/>
          <a:lstStyle/>
          <a:p>
            <a:endParaRPr lang="ru-RU" kern="10" dirty="0" smtClean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Arial Black"/>
            </a:endParaRPr>
          </a:p>
          <a:p>
            <a:endParaRPr lang="ru-RU" kern="10" dirty="0" smtClean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Arial Black"/>
            </a:endParaRPr>
          </a:p>
          <a:p>
            <a:endParaRPr lang="ru-RU" kern="10" dirty="0" smtClean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Arial Black"/>
            </a:endParaRPr>
          </a:p>
          <a:p>
            <a:pPr algn="ctr">
              <a:buNone/>
            </a:pPr>
            <a:endParaRPr lang="ru-RU" sz="7200" b="1" kern="10" dirty="0" smtClean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7200" b="1" kern="1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Физминутка</a:t>
            </a:r>
            <a:endParaRPr lang="ru-RU" sz="7200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058" name="WordArt 2"/>
          <p:cNvSpPr>
            <a:spLocks noChangeArrowheads="1" noChangeShapeType="1" noTextEdit="1"/>
          </p:cNvSpPr>
          <p:nvPr/>
        </p:nvSpPr>
        <p:spPr bwMode="auto">
          <a:xfrm>
            <a:off x="1339850" y="1571612"/>
            <a:ext cx="6518298" cy="242889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410"/>
              </a:avLst>
            </a:prstTxWarp>
          </a:bodyPr>
          <a:lstStyle/>
          <a:p>
            <a:pPr algn="ctr" rtl="0"/>
            <a:endParaRPr lang="ru-RU" sz="3600" kern="10" spc="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Arial Black"/>
            </a:endParaRPr>
          </a:p>
        </p:txBody>
      </p:sp>
      <p:sp>
        <p:nvSpPr>
          <p:cNvPr id="45059" name="WordArt 3"/>
          <p:cNvSpPr>
            <a:spLocks noChangeArrowheads="1" noChangeShapeType="1" noTextEdit="1"/>
          </p:cNvSpPr>
          <p:nvPr/>
        </p:nvSpPr>
        <p:spPr bwMode="auto">
          <a:xfrm>
            <a:off x="428596" y="142852"/>
            <a:ext cx="571504" cy="64294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5738"/>
              </a:avLst>
            </a:prstTxWarp>
          </a:bodyPr>
          <a:lstStyle/>
          <a:p>
            <a:pPr algn="ctr" rtl="0"/>
            <a:endParaRPr lang="ru-RU" sz="3600" kern="10" spc="0" dirty="0">
              <a:ln w="12700" algn="ctr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Arial Black"/>
            </a:endParaRPr>
          </a:p>
        </p:txBody>
      </p:sp>
      <p:pic>
        <p:nvPicPr>
          <p:cNvPr id="45061" name="Picture 5" descr="Картинка 62 из 133499">
            <a:hlinkClick r:id="rId2"/>
          </p:cNvPr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42910" y="571480"/>
            <a:ext cx="2643206" cy="2643206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3993 -0.12236 L -0.08542 0.61208 L -0.03351 -0.12236 L 0.02135 0.61208 L 0.07621 -0.12236 L 0.12743 0.61208 L 0.18229 -0.12236 L 0.23402 0.61208 L 0.28906 -0.12236 L 0.34392 0.61208 L 0.39583 -0.12236 L 0.45069 0.61208 L 0.50173 -0.12236 L 0.55659 0.61208 L 0.61163 -0.12236 L 0.66337 0.61208 L 0.7184 -0.12236 " pathEditMode="relative" rAng="0" ptsTypes="FFFFFFFFFFFFFFFFF">
                                      <p:cBhvr>
                                        <p:cTn id="6" dur="5000" fill="hold"/>
                                        <p:tgtEl>
                                          <p:spTgt spid="450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9" y="3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0"/>
                            </p:stCondLst>
                            <p:childTnLst>
                              <p:par>
                                <p:cTn id="8" presetID="2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6354 0.01157 C -0.16354 -0.08535 -0.07674 -0.16423 0.02986 -0.16423 L 0.47725 -0.16423 C 0.58402 -0.16423 0.67118 -0.08535 0.67118 0.01157 L 0.67118 0.41199 C 0.67118 0.50937 0.58402 0.59126 0.47725 0.59126 L 0.02986 0.59126 C -0.07674 0.59126 -0.16354 0.50937 -0.16354 0.41199 Z " pathEditMode="relative" rAng="0" ptsTypes="fFfFfFff">
                                      <p:cBhvr>
                                        <p:cTn id="9" dur="5000" fill="hold"/>
                                        <p:tgtEl>
                                          <p:spTgt spid="450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7" y="20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357158" y="500042"/>
            <a:ext cx="8072494" cy="597060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200" u="sng" dirty="0" smtClean="0"/>
              <a:t>Упражнение 283. </a:t>
            </a:r>
          </a:p>
          <a:p>
            <a:pPr>
              <a:buNone/>
            </a:pPr>
            <a:r>
              <a:rPr lang="ru-RU" sz="3200" dirty="0" smtClean="0"/>
              <a:t>Рыба</a:t>
            </a:r>
          </a:p>
          <a:p>
            <a:pPr>
              <a:buNone/>
            </a:pPr>
            <a:r>
              <a:rPr lang="ru-RU" sz="3200" dirty="0" smtClean="0"/>
              <a:t>ловить</a:t>
            </a:r>
          </a:p>
          <a:p>
            <a:pPr>
              <a:buNone/>
            </a:pPr>
            <a:r>
              <a:rPr lang="ru-RU" sz="3200" dirty="0" smtClean="0"/>
              <a:t>рыбачить </a:t>
            </a:r>
          </a:p>
          <a:p>
            <a:pPr>
              <a:buNone/>
            </a:pPr>
            <a:r>
              <a:rPr lang="ru-RU" sz="3200" dirty="0" smtClean="0"/>
              <a:t>рыбка</a:t>
            </a:r>
          </a:p>
          <a:p>
            <a:pPr>
              <a:buNone/>
            </a:pPr>
            <a:r>
              <a:rPr lang="ru-RU" sz="3200" dirty="0" smtClean="0"/>
              <a:t>окунь </a:t>
            </a:r>
          </a:p>
          <a:p>
            <a:pPr>
              <a:buNone/>
            </a:pPr>
            <a:r>
              <a:rPr lang="ru-RU" sz="3200" dirty="0" smtClean="0"/>
              <a:t>рыбный </a:t>
            </a:r>
          </a:p>
          <a:p>
            <a:pPr>
              <a:buNone/>
            </a:pPr>
            <a:endParaRPr lang="ru-RU" sz="3200" dirty="0" smtClean="0"/>
          </a:p>
          <a:p>
            <a:pPr>
              <a:buNone/>
            </a:pPr>
            <a:r>
              <a:rPr lang="ru-RU" sz="3200" dirty="0" smtClean="0"/>
              <a:t>Проверь:</a:t>
            </a:r>
          </a:p>
          <a:p>
            <a:pPr>
              <a:buNone/>
            </a:pPr>
            <a:r>
              <a:rPr lang="ru-RU" sz="3200" dirty="0" smtClean="0"/>
              <a:t>Рыба, рыбачить, рыбка, рыбный </a:t>
            </a:r>
          </a:p>
          <a:p>
            <a:pPr>
              <a:buNone/>
            </a:pPr>
            <a:endParaRPr lang="ru-RU" sz="3200" dirty="0" smtClean="0"/>
          </a:p>
          <a:p>
            <a:pPr>
              <a:buNone/>
            </a:pPr>
            <a:endParaRPr lang="ru-RU" sz="3200" dirty="0" smtClean="0"/>
          </a:p>
          <a:p>
            <a:pPr>
              <a:buNone/>
            </a:pPr>
            <a:endParaRPr lang="ru-RU" sz="3200" dirty="0" smtClean="0"/>
          </a:p>
          <a:p>
            <a:pPr>
              <a:buNone/>
            </a:pPr>
            <a:endParaRPr lang="ru-RU" sz="3200" dirty="0"/>
          </a:p>
        </p:txBody>
      </p:sp>
      <p:sp>
        <p:nvSpPr>
          <p:cNvPr id="10" name="Арка 9"/>
          <p:cNvSpPr/>
          <p:nvPr/>
        </p:nvSpPr>
        <p:spPr>
          <a:xfrm>
            <a:off x="571472" y="5286388"/>
            <a:ext cx="785818" cy="214314"/>
          </a:xfrm>
          <a:prstGeom prst="blockArc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Арка 10"/>
          <p:cNvSpPr/>
          <p:nvPr/>
        </p:nvSpPr>
        <p:spPr>
          <a:xfrm>
            <a:off x="1857356" y="5357826"/>
            <a:ext cx="785818" cy="142876"/>
          </a:xfrm>
          <a:prstGeom prst="blockArc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2" name="Арка 11"/>
          <p:cNvSpPr/>
          <p:nvPr/>
        </p:nvSpPr>
        <p:spPr>
          <a:xfrm>
            <a:off x="4143372" y="5357826"/>
            <a:ext cx="785818" cy="142876"/>
          </a:xfrm>
          <a:prstGeom prst="blockArc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3" name="Арка 12"/>
          <p:cNvSpPr/>
          <p:nvPr/>
        </p:nvSpPr>
        <p:spPr>
          <a:xfrm>
            <a:off x="5786446" y="5357826"/>
            <a:ext cx="785818" cy="142876"/>
          </a:xfrm>
          <a:prstGeom prst="blockArc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20486" name="Picture 6" descr="Картинка 15 из 136000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rot="1380065">
            <a:off x="3479240" y="1811127"/>
            <a:ext cx="5076825" cy="2752725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357158" y="530225"/>
            <a:ext cx="8786842" cy="5684857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15 декабря.</a:t>
            </a:r>
          </a:p>
          <a:p>
            <a:pPr algn="ctr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Классная работа.</a:t>
            </a:r>
          </a:p>
          <a:p>
            <a:pPr lvl="0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Пословица. </a:t>
            </a:r>
          </a:p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Не бойся, когда  не знаешь: страшно, </a:t>
            </a:r>
          </a:p>
          <a:p>
            <a:pPr>
              <a:buNone/>
            </a:pP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когда     знать     не хочется.</a:t>
            </a:r>
            <a:r>
              <a:rPr lang="ru-RU" sz="4000" dirty="0" smtClean="0"/>
              <a:t/>
            </a:r>
            <a:br>
              <a:rPr lang="ru-RU" sz="4000" dirty="0" smtClean="0"/>
            </a:b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00034" y="2571744"/>
            <a:ext cx="2000264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929850" y="785794"/>
            <a:ext cx="1428760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143372" y="2571744"/>
            <a:ext cx="2357454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000496" y="3929066"/>
            <a:ext cx="2500330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7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4294967295"/>
          </p:nvPr>
        </p:nvSpPr>
        <p:spPr>
          <a:xfrm>
            <a:off x="214282" y="530225"/>
            <a:ext cx="8929718" cy="4187825"/>
          </a:xfrm>
        </p:spPr>
        <p:txBody>
          <a:bodyPr>
            <a:normAutofit fontScale="92500"/>
          </a:bodyPr>
          <a:lstStyle/>
          <a:p>
            <a:pPr>
              <a:buNone/>
            </a:pPr>
            <a:endParaRPr lang="ru-RU" sz="3600" dirty="0" smtClean="0"/>
          </a:p>
          <a:p>
            <a:pPr>
              <a:buNone/>
            </a:pPr>
            <a:r>
              <a:rPr lang="ru-RU" sz="3600" dirty="0" smtClean="0"/>
              <a:t>Чтобы найти в слове </a:t>
            </a:r>
            <a:r>
              <a:rPr lang="ru-RU" sz="3600" b="1" i="1" u="sng" dirty="0" smtClean="0"/>
              <a:t>корень</a:t>
            </a:r>
            <a:r>
              <a:rPr lang="ru-RU" sz="3600" dirty="0" smtClean="0"/>
              <a:t>, нужно:</a:t>
            </a:r>
          </a:p>
          <a:p>
            <a:pPr>
              <a:buNone/>
            </a:pPr>
            <a:endParaRPr lang="ru-RU" sz="3600" dirty="0" smtClean="0"/>
          </a:p>
          <a:p>
            <a:pPr marL="742950" lvl="0" indent="-742950">
              <a:buNone/>
            </a:pPr>
            <a:r>
              <a:rPr lang="ru-RU" sz="3600" dirty="0" smtClean="0"/>
              <a:t>1. Подобрать … </a:t>
            </a:r>
          </a:p>
          <a:p>
            <a:pPr marL="742950" lvl="0" indent="-742950">
              <a:buNone/>
            </a:pPr>
            <a:r>
              <a:rPr lang="ru-RU" sz="3600" dirty="0" smtClean="0"/>
              <a:t>                     (родственные слова)</a:t>
            </a:r>
          </a:p>
          <a:p>
            <a:pPr marL="742950" lvl="0" indent="-742950">
              <a:buNone/>
            </a:pPr>
            <a:r>
              <a:rPr lang="ru-RU" sz="3600" dirty="0" smtClean="0"/>
              <a:t>2. Выделить … </a:t>
            </a:r>
          </a:p>
          <a:p>
            <a:pPr marL="742950" lvl="0" indent="-742950">
              <a:buNone/>
            </a:pPr>
            <a:r>
              <a:rPr lang="ru-RU" sz="3600" dirty="0" smtClean="0"/>
              <a:t>                             (общую часть)</a:t>
            </a:r>
          </a:p>
          <a:p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2786063" y="3886200"/>
            <a:ext cx="5857903" cy="175260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М.С.Соловейчик. К тайнам нашего языка. 2 класс.  Программа «Гармония»</a:t>
            </a:r>
          </a:p>
          <a:p>
            <a:pPr>
              <a:buNone/>
            </a:pPr>
            <a:r>
              <a:rPr lang="ru-RU" dirty="0" smtClean="0"/>
              <a:t>Учитель  МОУ «СОШ №1» города Тихвина</a:t>
            </a:r>
          </a:p>
          <a:p>
            <a:pPr>
              <a:buNone/>
            </a:pPr>
            <a:r>
              <a:rPr lang="ru-RU" dirty="0" smtClean="0"/>
              <a:t>Л.А. Акишина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1026" name="WordArt 2"/>
          <p:cNvSpPr>
            <a:spLocks noChangeArrowheads="1" noChangeShapeType="1" noTextEdit="1"/>
          </p:cNvSpPr>
          <p:nvPr/>
        </p:nvSpPr>
        <p:spPr bwMode="auto">
          <a:xfrm>
            <a:off x="0" y="0"/>
            <a:ext cx="5937250" cy="5826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endParaRPr lang="ru-RU" sz="3600" kern="10" spc="0" dirty="0">
              <a:ln w="12700" algn="ctr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Arial Black"/>
            </a:endParaRPr>
          </a:p>
        </p:txBody>
      </p:sp>
      <p:sp>
        <p:nvSpPr>
          <p:cNvPr id="1027" name="WordArt 3"/>
          <p:cNvSpPr>
            <a:spLocks noChangeArrowheads="1" noChangeShapeType="1" noTextEdit="1"/>
          </p:cNvSpPr>
          <p:nvPr/>
        </p:nvSpPr>
        <p:spPr bwMode="auto">
          <a:xfrm>
            <a:off x="928662" y="2714621"/>
            <a:ext cx="7858180" cy="100013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854"/>
              </a:avLst>
            </a:prstTxWarp>
          </a:bodyPr>
          <a:lstStyle/>
          <a:p>
            <a:pPr algn="ctr" rtl="0"/>
            <a:endParaRPr lang="ru-RU" sz="3600" kern="10" spc="0" dirty="0">
              <a:ln w="12700" algn="ctr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Arial Black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534149" y="1714488"/>
            <a:ext cx="6075702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5400" b="1" kern="10" cap="none" spc="0" dirty="0">
                <a:ln/>
                <a:solidFill>
                  <a:schemeClr val="accent3"/>
                </a:solidFill>
                <a:effectLst/>
                <a:latin typeface="Arial Black"/>
              </a:rPr>
              <a:t>С</a:t>
            </a:r>
            <a:r>
              <a:rPr lang="ru-RU" sz="5400" b="1" kern="10" cap="none" spc="0" dirty="0" smtClean="0">
                <a:ln/>
                <a:solidFill>
                  <a:schemeClr val="accent3"/>
                </a:solidFill>
                <a:effectLst/>
                <a:latin typeface="Arial Black"/>
              </a:rPr>
              <a:t>обираем </a:t>
            </a:r>
          </a:p>
          <a:p>
            <a:pPr algn="ctr"/>
            <a:r>
              <a:rPr lang="ru-RU" sz="5400" b="1" kern="10" cap="none" spc="0" dirty="0" smtClean="0">
                <a:ln/>
                <a:solidFill>
                  <a:schemeClr val="accent3"/>
                </a:solidFill>
                <a:effectLst/>
                <a:latin typeface="Arial Black"/>
              </a:rPr>
              <a:t>родственников</a:t>
            </a:r>
            <a:endParaRPr lang="ru-RU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Картинка 35 из 120673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428992" y="4429132"/>
            <a:ext cx="2703059" cy="2000264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285720" y="530225"/>
            <a:ext cx="8858280" cy="5970609"/>
          </a:xfrm>
        </p:spPr>
        <p:txBody>
          <a:bodyPr/>
          <a:lstStyle/>
          <a:p>
            <a:pPr>
              <a:buNone/>
            </a:pPr>
            <a:r>
              <a:rPr lang="ru-RU" sz="3600" dirty="0" smtClean="0"/>
              <a:t>Проверка:</a:t>
            </a:r>
          </a:p>
          <a:p>
            <a:pPr>
              <a:buNone/>
            </a:pPr>
            <a:endParaRPr lang="ru-RU" sz="3600" dirty="0" smtClean="0"/>
          </a:p>
          <a:p>
            <a:pPr>
              <a:buNone/>
            </a:pPr>
            <a:r>
              <a:rPr lang="ru-RU" sz="3600" b="1" u="sng" dirty="0" smtClean="0"/>
              <a:t>1 вариант </a:t>
            </a:r>
          </a:p>
          <a:p>
            <a:pPr>
              <a:buNone/>
            </a:pPr>
            <a:r>
              <a:rPr lang="ru-RU" sz="3600" dirty="0" smtClean="0"/>
              <a:t>Солонка, соль, солить, солёный</a:t>
            </a:r>
          </a:p>
          <a:p>
            <a:pPr>
              <a:buNone/>
            </a:pPr>
            <a:r>
              <a:rPr lang="ru-RU" sz="3600" b="1" u="sng" dirty="0" smtClean="0"/>
              <a:t>2 вариант </a:t>
            </a:r>
          </a:p>
          <a:p>
            <a:pPr>
              <a:buNone/>
            </a:pPr>
            <a:r>
              <a:rPr lang="ru-RU" sz="3600" dirty="0" smtClean="0"/>
              <a:t>Сахарница, сахар, сахарить, сахарный</a:t>
            </a:r>
          </a:p>
          <a:p>
            <a:endParaRPr lang="ru-RU" dirty="0"/>
          </a:p>
        </p:txBody>
      </p:sp>
      <p:pic>
        <p:nvPicPr>
          <p:cNvPr id="23556" name="Picture 4" descr="Картинка 36 из 120673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7072330" y="500042"/>
            <a:ext cx="1785950" cy="1785950"/>
          </a:xfrm>
          <a:prstGeom prst="rect">
            <a:avLst/>
          </a:prstGeom>
          <a:noFill/>
        </p:spPr>
      </p:pic>
      <p:sp>
        <p:nvSpPr>
          <p:cNvPr id="6" name="Арка 5"/>
          <p:cNvSpPr/>
          <p:nvPr/>
        </p:nvSpPr>
        <p:spPr>
          <a:xfrm>
            <a:off x="357158" y="2428868"/>
            <a:ext cx="928694" cy="142876"/>
          </a:xfrm>
          <a:prstGeom prst="blockArc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" name="Арка 6"/>
          <p:cNvSpPr/>
          <p:nvPr/>
        </p:nvSpPr>
        <p:spPr>
          <a:xfrm>
            <a:off x="2714612" y="2428868"/>
            <a:ext cx="1000132" cy="214314"/>
          </a:xfrm>
          <a:prstGeom prst="blockArc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Арка 7"/>
          <p:cNvSpPr/>
          <p:nvPr/>
        </p:nvSpPr>
        <p:spPr>
          <a:xfrm>
            <a:off x="4143372" y="2428868"/>
            <a:ext cx="785818" cy="142876"/>
          </a:xfrm>
          <a:prstGeom prst="blockArc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Арка 8"/>
          <p:cNvSpPr/>
          <p:nvPr/>
        </p:nvSpPr>
        <p:spPr>
          <a:xfrm>
            <a:off x="6072198" y="2428868"/>
            <a:ext cx="857256" cy="142876"/>
          </a:xfrm>
          <a:prstGeom prst="blockArc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Арка 9"/>
          <p:cNvSpPr/>
          <p:nvPr/>
        </p:nvSpPr>
        <p:spPr>
          <a:xfrm>
            <a:off x="357158" y="3571876"/>
            <a:ext cx="1500198" cy="285752"/>
          </a:xfrm>
          <a:prstGeom prst="blockArc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Арка 10"/>
          <p:cNvSpPr/>
          <p:nvPr/>
        </p:nvSpPr>
        <p:spPr>
          <a:xfrm>
            <a:off x="3214678" y="3571876"/>
            <a:ext cx="1357322" cy="214314"/>
          </a:xfrm>
          <a:prstGeom prst="blockArc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2" name="Арка 11"/>
          <p:cNvSpPr/>
          <p:nvPr/>
        </p:nvSpPr>
        <p:spPr>
          <a:xfrm>
            <a:off x="5000628" y="3500438"/>
            <a:ext cx="1428760" cy="357190"/>
          </a:xfrm>
          <a:prstGeom prst="blockArc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3" name="Арка 12"/>
          <p:cNvSpPr/>
          <p:nvPr/>
        </p:nvSpPr>
        <p:spPr>
          <a:xfrm>
            <a:off x="642910" y="4143380"/>
            <a:ext cx="1428760" cy="214314"/>
          </a:xfrm>
          <a:prstGeom prst="blockArc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23560" name="Picture 8" descr="Картинка 0 из 1660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4214810" y="214290"/>
            <a:ext cx="2214578" cy="2214578"/>
          </a:xfrm>
          <a:prstGeom prst="rect">
            <a:avLst/>
          </a:prstGeom>
          <a:noFill/>
        </p:spPr>
      </p:pic>
      <p:pic>
        <p:nvPicPr>
          <p:cNvPr id="23562" name="Picture 10" descr="Картинка 4 из 233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6357950" y="4214818"/>
            <a:ext cx="2214578" cy="2214578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357158" y="530225"/>
            <a:ext cx="8786842" cy="5684857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15 декабря.</a:t>
            </a:r>
          </a:p>
          <a:p>
            <a:pPr algn="ctr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Классная работа.</a:t>
            </a:r>
          </a:p>
          <a:p>
            <a:pPr lvl="0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Пословица. </a:t>
            </a:r>
          </a:p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Не бойся, когда  не знаешь: страшно, </a:t>
            </a:r>
          </a:p>
          <a:p>
            <a:pPr>
              <a:buNone/>
            </a:pP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когда     знать     не хочется.</a:t>
            </a:r>
            <a:r>
              <a:rPr lang="ru-RU" sz="4000" dirty="0" smtClean="0"/>
              <a:t/>
            </a:r>
            <a:br>
              <a:rPr lang="ru-RU" sz="4000" dirty="0" smtClean="0"/>
            </a:b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00034" y="2571744"/>
            <a:ext cx="2000264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929850" y="785794"/>
            <a:ext cx="1428760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143372" y="2571744"/>
            <a:ext cx="2357454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357158" y="500042"/>
            <a:ext cx="8286840" cy="5970609"/>
          </a:xfrm>
        </p:spPr>
        <p:txBody>
          <a:bodyPr anchor="b" anchorCtr="0">
            <a:normAutofit fontScale="77500" lnSpcReduction="20000"/>
          </a:bodyPr>
          <a:lstStyle/>
          <a:p>
            <a:pPr lvl="0" algn="ctr">
              <a:buNone/>
            </a:pPr>
            <a:r>
              <a:rPr lang="ru-RU" sz="4100" dirty="0" smtClean="0">
                <a:latin typeface="Times New Roman" pitchFamily="18" charset="0"/>
                <a:cs typeface="Times New Roman" pitchFamily="18" charset="0"/>
              </a:rPr>
              <a:t>Чужак.</a:t>
            </a:r>
          </a:p>
          <a:p>
            <a:pPr>
              <a:buNone/>
            </a:pPr>
            <a:r>
              <a:rPr lang="ru-RU" sz="4100" dirty="0" smtClean="0">
                <a:latin typeface="Times New Roman" pitchFamily="18" charset="0"/>
                <a:cs typeface="Times New Roman" pitchFamily="18" charset="0"/>
              </a:rPr>
              <a:t>		Собрались у </a:t>
            </a:r>
            <a:r>
              <a:rPr lang="ru-RU" sz="4100" i="1" u="sng" dirty="0" smtClean="0">
                <a:latin typeface="Times New Roman" pitchFamily="18" charset="0"/>
                <a:cs typeface="Times New Roman" pitchFamily="18" charset="0"/>
              </a:rPr>
              <a:t>Воды</a:t>
            </a:r>
            <a:r>
              <a:rPr lang="ru-RU" sz="4100" dirty="0" smtClean="0">
                <a:latin typeface="Times New Roman" pitchFamily="18" charset="0"/>
                <a:cs typeface="Times New Roman" pitchFamily="18" charset="0"/>
              </a:rPr>
              <a:t> родственники. </a:t>
            </a:r>
            <a:r>
              <a:rPr lang="ru-RU" sz="4100" i="1" u="sng" dirty="0" smtClean="0">
                <a:latin typeface="Times New Roman" pitchFamily="18" charset="0"/>
                <a:cs typeface="Times New Roman" pitchFamily="18" charset="0"/>
              </a:rPr>
              <a:t>Подводник</a:t>
            </a:r>
            <a:r>
              <a:rPr lang="ru-RU" sz="4100" dirty="0" smtClean="0">
                <a:latin typeface="Times New Roman" pitchFamily="18" charset="0"/>
                <a:cs typeface="Times New Roman" pitchFamily="18" charset="0"/>
              </a:rPr>
              <a:t> с </a:t>
            </a:r>
            <a:r>
              <a:rPr lang="ru-RU" sz="4100" i="1" u="sng" dirty="0" smtClean="0">
                <a:latin typeface="Times New Roman" pitchFamily="18" charset="0"/>
                <a:cs typeface="Times New Roman" pitchFamily="18" charset="0"/>
              </a:rPr>
              <a:t>Водицей</a:t>
            </a:r>
            <a:r>
              <a:rPr lang="ru-RU" sz="4100" dirty="0" smtClean="0">
                <a:latin typeface="Times New Roman" pitchFamily="18" charset="0"/>
                <a:cs typeface="Times New Roman" pitchFamily="18" charset="0"/>
              </a:rPr>
              <a:t> беседуют. </a:t>
            </a:r>
            <a:r>
              <a:rPr lang="ru-RU" sz="4100" i="1" u="sng" dirty="0" smtClean="0">
                <a:latin typeface="Times New Roman" pitchFamily="18" charset="0"/>
                <a:cs typeface="Times New Roman" pitchFamily="18" charset="0"/>
              </a:rPr>
              <a:t>Водолаз</a:t>
            </a:r>
            <a:r>
              <a:rPr lang="ru-RU" sz="4100" dirty="0" smtClean="0">
                <a:latin typeface="Times New Roman" pitchFamily="18" charset="0"/>
                <a:cs typeface="Times New Roman" pitchFamily="18" charset="0"/>
              </a:rPr>
              <a:t> с </a:t>
            </a:r>
            <a:r>
              <a:rPr lang="ru-RU" sz="4100" i="1" u="sng" dirty="0" smtClean="0">
                <a:latin typeface="Times New Roman" pitchFamily="18" charset="0"/>
                <a:cs typeface="Times New Roman" pitchFamily="18" charset="0"/>
              </a:rPr>
              <a:t>Водопадом</a:t>
            </a:r>
            <a:r>
              <a:rPr lang="ru-RU" sz="4100" dirty="0" smtClean="0">
                <a:latin typeface="Times New Roman" pitchFamily="18" charset="0"/>
                <a:cs typeface="Times New Roman" pitchFamily="18" charset="0"/>
              </a:rPr>
              <a:t> на солнышке греются. Водитель на гармошке наигрывает. </a:t>
            </a:r>
            <a:r>
              <a:rPr lang="ru-RU" sz="4100" i="1" u="sng" dirty="0" smtClean="0">
                <a:latin typeface="Times New Roman" pitchFamily="18" charset="0"/>
                <a:cs typeface="Times New Roman" pitchFamily="18" charset="0"/>
              </a:rPr>
              <a:t>Водомерка</a:t>
            </a:r>
            <a:r>
              <a:rPr lang="ru-RU" sz="4100" dirty="0" smtClean="0">
                <a:latin typeface="Times New Roman" pitchFamily="18" charset="0"/>
                <a:cs typeface="Times New Roman" pitchFamily="18" charset="0"/>
              </a:rPr>
              <a:t> с </a:t>
            </a:r>
            <a:r>
              <a:rPr lang="ru-RU" sz="4100" i="1" u="sng" dirty="0" smtClean="0">
                <a:latin typeface="Times New Roman" pitchFamily="18" charset="0"/>
                <a:cs typeface="Times New Roman" pitchFamily="18" charset="0"/>
              </a:rPr>
              <a:t>Водорослями</a:t>
            </a:r>
            <a:r>
              <a:rPr lang="ru-RU" sz="4100" dirty="0" smtClean="0">
                <a:latin typeface="Times New Roman" pitchFamily="18" charset="0"/>
                <a:cs typeface="Times New Roman" pitchFamily="18" charset="0"/>
              </a:rPr>
              <a:t> заигралась. </a:t>
            </a:r>
            <a:r>
              <a:rPr lang="ru-RU" sz="4100" i="1" u="sng" dirty="0" smtClean="0">
                <a:latin typeface="Times New Roman" pitchFamily="18" charset="0"/>
                <a:cs typeface="Times New Roman" pitchFamily="18" charset="0"/>
              </a:rPr>
              <a:t>Водичка</a:t>
            </a:r>
            <a:r>
              <a:rPr lang="ru-RU" sz="4100" dirty="0" smtClean="0">
                <a:latin typeface="Times New Roman" pitchFamily="18" charset="0"/>
                <a:cs typeface="Times New Roman" pitchFamily="18" charset="0"/>
              </a:rPr>
              <a:t> по камушкам на одной ножке скачет. Даже сам </a:t>
            </a:r>
            <a:r>
              <a:rPr lang="ru-RU" sz="4100" i="1" u="sng" dirty="0" smtClean="0">
                <a:latin typeface="Times New Roman" pitchFamily="18" charset="0"/>
                <a:cs typeface="Times New Roman" pitchFamily="18" charset="0"/>
              </a:rPr>
              <a:t>Водяной</a:t>
            </a:r>
            <a:r>
              <a:rPr lang="ru-RU" sz="4100" dirty="0" smtClean="0">
                <a:latin typeface="Times New Roman" pitchFamily="18" charset="0"/>
                <a:cs typeface="Times New Roman" pitchFamily="18" charset="0"/>
              </a:rPr>
              <a:t> пожаловал. И все старуху Воду ждут. </a:t>
            </a:r>
          </a:p>
          <a:p>
            <a:pPr>
              <a:buNone/>
            </a:pPr>
            <a:r>
              <a:rPr lang="ru-RU" sz="4100" dirty="0" smtClean="0">
                <a:latin typeface="Times New Roman" pitchFamily="18" charset="0"/>
                <a:cs typeface="Times New Roman" pitchFamily="18" charset="0"/>
              </a:rPr>
              <a:t>		Вышла мудрая Вода на крыльцо, глянула на гостей, сразу чужака приметила. Велела ему идти прочь в свою семью. Пошёл чужак, пригорюнился. Где ему родственников искать?</a:t>
            </a:r>
          </a:p>
          <a:p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357158" y="530225"/>
            <a:ext cx="8786842" cy="5684857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15 декабря.</a:t>
            </a:r>
          </a:p>
          <a:p>
            <a:pPr algn="ctr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Классная работа.</a:t>
            </a:r>
          </a:p>
          <a:p>
            <a:pPr lvl="0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Пословица. </a:t>
            </a:r>
          </a:p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Не бойся, когда  не знаешь: страшно, </a:t>
            </a:r>
          </a:p>
          <a:p>
            <a:pPr>
              <a:buNone/>
            </a:pP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когда     знать     не хочется.</a:t>
            </a:r>
            <a:r>
              <a:rPr lang="ru-RU" sz="4000" dirty="0" smtClean="0"/>
              <a:t/>
            </a:r>
            <a:br>
              <a:rPr lang="ru-RU" sz="4000" dirty="0" smtClean="0"/>
            </a:b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929850" y="785794"/>
            <a:ext cx="1428760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143372" y="2571744"/>
            <a:ext cx="2357454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4" name="Picture 4" descr="Картинка 34 из 26443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500694" y="285728"/>
            <a:ext cx="3267075" cy="3810000"/>
          </a:xfrm>
          <a:prstGeom prst="rect">
            <a:avLst/>
          </a:prstGeom>
          <a:noFill/>
        </p:spPr>
      </p:pic>
      <p:pic>
        <p:nvPicPr>
          <p:cNvPr id="4" name="Picture 2" descr="C:\Users\sa\Pictures\MP Navigator EX\2011_11_07\IMG_0003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14348" y="642918"/>
            <a:ext cx="3648075" cy="5257800"/>
          </a:xfrm>
          <a:prstGeom prst="rect">
            <a:avLst/>
          </a:prstGeom>
          <a:ln w="228600" cap="sq" cmpd="thickThin">
            <a:solidFill>
              <a:srgbClr val="00B0F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4098" name="Picture 2" descr="Картинка 2 из 106595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5214942" y="4000504"/>
            <a:ext cx="3441938" cy="2286016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960438" y="530225"/>
            <a:ext cx="7683528" cy="4899039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Интернет ресурсы:</a:t>
            </a:r>
          </a:p>
          <a:p>
            <a:pPr>
              <a:buNone/>
            </a:pPr>
            <a:r>
              <a:rPr lang="ru-RU" dirty="0" smtClean="0"/>
              <a:t>1.</a:t>
            </a:r>
            <a:r>
              <a:rPr lang="en-US" dirty="0" smtClean="0">
                <a:hlinkClick r:id="rId2"/>
              </a:rPr>
              <a:t>http://www.liveinternet.ru/users/3618237/post161364660/</a:t>
            </a:r>
            <a:r>
              <a:rPr lang="en-US" dirty="0" smtClean="0"/>
              <a:t>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2.</a:t>
            </a:r>
            <a:r>
              <a:rPr lang="en-US" dirty="0" smtClean="0">
                <a:hlinkClick r:id="rId3"/>
              </a:rPr>
              <a:t> http://www.my-vernisage.ru/catalog/saharnitsy-solonki/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3. </a:t>
            </a:r>
            <a:r>
              <a:rPr lang="en-US" dirty="0" smtClean="0">
                <a:hlinkClick r:id="rId4"/>
              </a:rPr>
              <a:t>http://kufar.deal.by/location_schema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4. </a:t>
            </a:r>
            <a:r>
              <a:rPr lang="en-US" dirty="0" smtClean="0">
                <a:hlinkClick r:id="rId5"/>
              </a:rPr>
              <a:t>http://home-edelstar.com/sm_1/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5</a:t>
            </a:r>
            <a:r>
              <a:rPr lang="en-US" dirty="0" smtClean="0"/>
              <a:t> </a:t>
            </a:r>
            <a:r>
              <a:rPr lang="en-US" dirty="0" smtClean="0">
                <a:hlinkClick r:id="rId6"/>
              </a:rPr>
              <a:t>http://www.jlady.ru/forum/topic/649-babushki-dedushki-i-vnuki/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en-US" dirty="0" smtClean="0"/>
              <a:t> 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571472" y="714356"/>
            <a:ext cx="7715304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u="sng" dirty="0" smtClean="0"/>
              <a:t>Задачи урока:</a:t>
            </a:r>
          </a:p>
          <a:p>
            <a:pPr>
              <a:buFont typeface="Arial" pitchFamily="34" charset="0"/>
              <a:buChar char="•"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знакомство с понятиями «родственные слова», «корень слова»</a:t>
            </a:r>
          </a:p>
          <a:p>
            <a:pPr>
              <a:buFont typeface="Arial" pitchFamily="34" charset="0"/>
              <a:buChar char="•"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учиться находить родственные слова в тексте и выделять корень.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sa\Pictures\MP Navigator EX\2011_11_07\IMG_0003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71472" y="571480"/>
            <a:ext cx="3648075" cy="5257800"/>
          </a:xfrm>
          <a:prstGeom prst="rect">
            <a:avLst/>
          </a:prstGeom>
          <a:ln w="228600" cap="sq" cmpd="thickThin">
            <a:solidFill>
              <a:srgbClr val="00B0F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2052" name="Picture 4" descr="Картинка 5 из 104421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929190" y="500042"/>
            <a:ext cx="1428760" cy="1837633"/>
          </a:xfrm>
          <a:prstGeom prst="rect">
            <a:avLst/>
          </a:prstGeom>
          <a:noFill/>
        </p:spPr>
      </p:pic>
      <p:pic>
        <p:nvPicPr>
          <p:cNvPr id="2058" name="Picture 10" descr="Картинка 26 из 122421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6715140" y="571480"/>
            <a:ext cx="2036015" cy="1928826"/>
          </a:xfrm>
          <a:prstGeom prst="rect">
            <a:avLst/>
          </a:prstGeom>
          <a:noFill/>
        </p:spPr>
      </p:pic>
      <p:pic>
        <p:nvPicPr>
          <p:cNvPr id="2060" name="Picture 12" descr="Картинка 32 из 122421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 rot="20437130">
            <a:off x="6290596" y="2267822"/>
            <a:ext cx="1968347" cy="2082907"/>
          </a:xfrm>
          <a:prstGeom prst="rect">
            <a:avLst/>
          </a:prstGeom>
          <a:noFill/>
        </p:spPr>
      </p:pic>
      <p:pic>
        <p:nvPicPr>
          <p:cNvPr id="2054" name="Picture 6" descr="Картинка 6 из 104421">
            <a:hlinkClick r:id="rId9"/>
          </p:cNvPr>
          <p:cNvPicPr>
            <a:picLocks noChangeAspect="1" noChangeArrowheads="1"/>
          </p:cNvPicPr>
          <p:nvPr/>
        </p:nvPicPr>
        <p:blipFill>
          <a:blip r:embed="rId10" cstate="email"/>
          <a:srcRect/>
          <a:stretch>
            <a:fillRect/>
          </a:stretch>
        </p:blipFill>
        <p:spPr bwMode="auto">
          <a:xfrm rot="799487">
            <a:off x="6780778" y="3818665"/>
            <a:ext cx="1830420" cy="2643206"/>
          </a:xfrm>
          <a:prstGeom prst="rect">
            <a:avLst/>
          </a:prstGeom>
          <a:noFill/>
        </p:spPr>
      </p:pic>
      <p:pic>
        <p:nvPicPr>
          <p:cNvPr id="2062" name="Picture 14" descr="Картинка 80 из 122421">
            <a:hlinkClick r:id="rId11"/>
          </p:cNvPr>
          <p:cNvPicPr>
            <a:picLocks noChangeAspect="1" noChangeArrowheads="1"/>
          </p:cNvPicPr>
          <p:nvPr/>
        </p:nvPicPr>
        <p:blipFill>
          <a:blip r:embed="rId12" cstate="email"/>
          <a:srcRect/>
          <a:stretch>
            <a:fillRect/>
          </a:stretch>
        </p:blipFill>
        <p:spPr bwMode="auto">
          <a:xfrm>
            <a:off x="4500562" y="2428868"/>
            <a:ext cx="1428760" cy="1843561"/>
          </a:xfrm>
          <a:prstGeom prst="rect">
            <a:avLst/>
          </a:prstGeom>
          <a:noFill/>
        </p:spPr>
      </p:pic>
      <p:pic>
        <p:nvPicPr>
          <p:cNvPr id="2056" name="Picture 8" descr="Картинка 12 из 104421">
            <a:hlinkClick r:id="rId13"/>
          </p:cNvPr>
          <p:cNvPicPr>
            <a:picLocks noChangeAspect="1" noChangeArrowheads="1"/>
          </p:cNvPicPr>
          <p:nvPr/>
        </p:nvPicPr>
        <p:blipFill>
          <a:blip r:embed="rId14" cstate="email"/>
          <a:srcRect/>
          <a:stretch>
            <a:fillRect/>
          </a:stretch>
        </p:blipFill>
        <p:spPr bwMode="auto">
          <a:xfrm rot="19880248">
            <a:off x="4810984" y="4150259"/>
            <a:ext cx="1476903" cy="231671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357158" y="530225"/>
            <a:ext cx="8786842" cy="5684857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15 декабря.</a:t>
            </a:r>
          </a:p>
          <a:p>
            <a:pPr algn="ctr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Классная работа.</a:t>
            </a:r>
          </a:p>
          <a:p>
            <a:pPr lvl="0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Пословица. </a:t>
            </a:r>
          </a:p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Не бойся, когда  не знаешь: страшно, </a:t>
            </a:r>
          </a:p>
          <a:p>
            <a:pPr>
              <a:buNone/>
            </a:pP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когда     знать     не хочется.</a:t>
            </a:r>
            <a:r>
              <a:rPr lang="ru-RU" sz="4000" dirty="0" smtClean="0"/>
              <a:t/>
            </a:r>
            <a:br>
              <a:rPr lang="ru-RU" sz="4000" dirty="0" smtClean="0"/>
            </a:b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Задание №1.</a:t>
            </a:r>
          </a:p>
          <a:p>
            <a:pPr algn="ctr">
              <a:buNone/>
            </a:pP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00034" y="2571744"/>
            <a:ext cx="2000264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71736" y="2571744"/>
            <a:ext cx="1428760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143372" y="2571744"/>
            <a:ext cx="2357454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572264" y="2571744"/>
            <a:ext cx="2000264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4</a:t>
            </a:r>
          </a:p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00034" y="4000504"/>
            <a:ext cx="1357322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5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143108" y="4000504"/>
            <a:ext cx="1357322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6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000496" y="3929066"/>
            <a:ext cx="2500330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7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500034" y="530225"/>
            <a:ext cx="8358246" cy="2041519"/>
          </a:xfrm>
        </p:spPr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sz="4000" dirty="0" smtClean="0"/>
              <a:t>Б…</a:t>
            </a:r>
            <a:r>
              <a:rPr lang="ru-RU" sz="4000" dirty="0" err="1" smtClean="0"/>
              <a:t>рсук</a:t>
            </a:r>
            <a:r>
              <a:rPr lang="ru-RU" sz="4000" dirty="0" smtClean="0"/>
              <a:t>, </a:t>
            </a:r>
            <a:r>
              <a:rPr lang="ru-RU" sz="4000" dirty="0" err="1" smtClean="0"/>
              <a:t>в...р</a:t>
            </a:r>
            <a:r>
              <a:rPr lang="ru-RU" sz="4000" dirty="0" smtClean="0"/>
              <a:t>…бей, за…</a:t>
            </a:r>
            <a:r>
              <a:rPr lang="ru-RU" sz="4000" dirty="0" err="1" smtClean="0"/>
              <a:t>ц</a:t>
            </a:r>
            <a:r>
              <a:rPr lang="ru-RU" sz="4000" dirty="0" smtClean="0"/>
              <a:t>, м…две…</a:t>
            </a:r>
            <a:r>
              <a:rPr lang="ru-RU" sz="4000" dirty="0" err="1" smtClean="0"/>
              <a:t>ь</a:t>
            </a:r>
            <a:r>
              <a:rPr lang="ru-RU" sz="4000" dirty="0" smtClean="0"/>
              <a:t>, с…рока.</a:t>
            </a:r>
          </a:p>
          <a:p>
            <a:pPr>
              <a:buNone/>
            </a:pPr>
            <a:endParaRPr lang="ru-RU" sz="4000" dirty="0"/>
          </a:p>
        </p:txBody>
      </p:sp>
      <p:sp>
        <p:nvSpPr>
          <p:cNvPr id="15" name="Блок-схема: процесс 14"/>
          <p:cNvSpPr/>
          <p:nvPr/>
        </p:nvSpPr>
        <p:spPr>
          <a:xfrm>
            <a:off x="1071538" y="1214422"/>
            <a:ext cx="357190" cy="357190"/>
          </a:xfrm>
          <a:prstGeom prst="flowChart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b="1" u="sng" dirty="0" smtClean="0">
                <a:solidFill>
                  <a:srgbClr val="FF0000"/>
                </a:solidFill>
              </a:rPr>
              <a:t>а</a:t>
            </a:r>
            <a:endParaRPr lang="ru-RU" sz="3600" b="1" u="sng" dirty="0">
              <a:solidFill>
                <a:srgbClr val="FF0000"/>
              </a:solidFill>
            </a:endParaRPr>
          </a:p>
        </p:txBody>
      </p:sp>
      <p:sp>
        <p:nvSpPr>
          <p:cNvPr id="17" name="Блок-схема: процесс 16"/>
          <p:cNvSpPr/>
          <p:nvPr/>
        </p:nvSpPr>
        <p:spPr>
          <a:xfrm>
            <a:off x="3357554" y="1214422"/>
            <a:ext cx="428628" cy="428628"/>
          </a:xfrm>
          <a:prstGeom prst="flowChart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b="1" u="sng" dirty="0" smtClean="0">
                <a:solidFill>
                  <a:srgbClr val="FF0000"/>
                </a:solidFill>
              </a:rPr>
              <a:t>о</a:t>
            </a:r>
            <a:endParaRPr lang="ru-RU" sz="4000" b="1" u="sng" dirty="0">
              <a:solidFill>
                <a:srgbClr val="FF0000"/>
              </a:solidFill>
            </a:endParaRPr>
          </a:p>
        </p:txBody>
      </p:sp>
      <p:sp>
        <p:nvSpPr>
          <p:cNvPr id="18" name="Блок-схема: процесс 17"/>
          <p:cNvSpPr/>
          <p:nvPr/>
        </p:nvSpPr>
        <p:spPr>
          <a:xfrm>
            <a:off x="4143372" y="1285860"/>
            <a:ext cx="428628" cy="357190"/>
          </a:xfrm>
          <a:prstGeom prst="flowChart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b="1" u="sng" dirty="0" smtClean="0">
                <a:solidFill>
                  <a:srgbClr val="FF0000"/>
                </a:solidFill>
              </a:rPr>
              <a:t>о</a:t>
            </a:r>
            <a:endParaRPr lang="ru-RU" sz="4000" b="1" u="sng" dirty="0">
              <a:solidFill>
                <a:srgbClr val="FF0000"/>
              </a:solidFill>
            </a:endParaRPr>
          </a:p>
        </p:txBody>
      </p:sp>
      <p:sp>
        <p:nvSpPr>
          <p:cNvPr id="19" name="Блок-схема: процесс 18"/>
          <p:cNvSpPr/>
          <p:nvPr/>
        </p:nvSpPr>
        <p:spPr>
          <a:xfrm>
            <a:off x="6429388" y="1285860"/>
            <a:ext cx="428628" cy="357190"/>
          </a:xfrm>
          <a:prstGeom prst="flowChart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b="1" u="sng" dirty="0" smtClean="0">
                <a:solidFill>
                  <a:srgbClr val="FF0000"/>
                </a:solidFill>
              </a:rPr>
              <a:t>я</a:t>
            </a:r>
            <a:endParaRPr lang="ru-RU" sz="4000" b="1" u="sng" dirty="0">
              <a:solidFill>
                <a:srgbClr val="FF0000"/>
              </a:solidFill>
            </a:endParaRPr>
          </a:p>
        </p:txBody>
      </p:sp>
      <p:sp>
        <p:nvSpPr>
          <p:cNvPr id="20" name="Блок-схема: процесс 19"/>
          <p:cNvSpPr/>
          <p:nvPr/>
        </p:nvSpPr>
        <p:spPr>
          <a:xfrm>
            <a:off x="1357290" y="1857364"/>
            <a:ext cx="428628" cy="357190"/>
          </a:xfrm>
          <a:prstGeom prst="flowChart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b="1" u="sng" dirty="0" smtClean="0">
                <a:solidFill>
                  <a:srgbClr val="FF0000"/>
                </a:solidFill>
              </a:rPr>
              <a:t>е</a:t>
            </a:r>
            <a:endParaRPr lang="ru-RU" sz="4000" b="1" u="sng" dirty="0">
              <a:solidFill>
                <a:srgbClr val="FF0000"/>
              </a:solidFill>
            </a:endParaRPr>
          </a:p>
        </p:txBody>
      </p:sp>
      <p:sp>
        <p:nvSpPr>
          <p:cNvPr id="21" name="Блок-схема: процесс 20"/>
          <p:cNvSpPr/>
          <p:nvPr/>
        </p:nvSpPr>
        <p:spPr>
          <a:xfrm>
            <a:off x="2643174" y="1928802"/>
            <a:ext cx="428628" cy="357190"/>
          </a:xfrm>
          <a:prstGeom prst="flowChart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b="1" u="sng" dirty="0" err="1" smtClean="0">
                <a:solidFill>
                  <a:srgbClr val="FF0000"/>
                </a:solidFill>
              </a:rPr>
              <a:t>д</a:t>
            </a:r>
            <a:endParaRPr lang="ru-RU" sz="4000" b="1" u="sng" dirty="0">
              <a:solidFill>
                <a:srgbClr val="FF0000"/>
              </a:solidFill>
            </a:endParaRPr>
          </a:p>
        </p:txBody>
      </p:sp>
      <p:sp>
        <p:nvSpPr>
          <p:cNvPr id="22" name="Блок-схема: процесс 21"/>
          <p:cNvSpPr/>
          <p:nvPr/>
        </p:nvSpPr>
        <p:spPr>
          <a:xfrm>
            <a:off x="4000496" y="1857364"/>
            <a:ext cx="428628" cy="357190"/>
          </a:xfrm>
          <a:prstGeom prst="flowChart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b="1" u="sng" dirty="0" smtClean="0">
                <a:solidFill>
                  <a:srgbClr val="FF0000"/>
                </a:solidFill>
              </a:rPr>
              <a:t>о</a:t>
            </a:r>
            <a:endParaRPr lang="ru-RU" sz="4000" b="1" u="sng" dirty="0">
              <a:solidFill>
                <a:srgbClr val="FF0000"/>
              </a:solidFill>
            </a:endParaRPr>
          </a:p>
        </p:txBody>
      </p:sp>
      <p:pic>
        <p:nvPicPr>
          <p:cNvPr id="33" name="Picture 2" descr="Картинка 4 из 13896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286512" y="3357562"/>
            <a:ext cx="2500330" cy="3071321"/>
          </a:xfrm>
          <a:prstGeom prst="rect">
            <a:avLst/>
          </a:prstGeom>
          <a:noFill/>
        </p:spPr>
      </p:pic>
      <p:pic>
        <p:nvPicPr>
          <p:cNvPr id="32" name="i-main-pic" descr="Картинка 52 из 1024">
            <a:hlinkClick r:id="rId4" tgtFrame="_blank"/>
          </p:cNvPr>
          <p:cNvPicPr/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28596" y="2357430"/>
            <a:ext cx="1571636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" name="i-main-pic" descr="Картинка 1 из 23051">
            <a:hlinkClick r:id="rId6" tgtFrame="_blank"/>
          </p:cNvPr>
          <p:cNvPicPr/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428596" y="3929066"/>
            <a:ext cx="1928826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" name="Picture 6" descr="Картинка 18 из 6286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2357422" y="3571876"/>
            <a:ext cx="3824893" cy="2857520"/>
          </a:xfrm>
          <a:prstGeom prst="rect">
            <a:avLst/>
          </a:prstGeom>
          <a:noFill/>
        </p:spPr>
      </p:pic>
      <p:pic>
        <p:nvPicPr>
          <p:cNvPr id="31" name="Picture 4" descr="Картинка 19 из 579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email"/>
          <a:srcRect/>
          <a:stretch>
            <a:fillRect/>
          </a:stretch>
        </p:blipFill>
        <p:spPr bwMode="auto">
          <a:xfrm>
            <a:off x="5214942" y="2285992"/>
            <a:ext cx="1571636" cy="2544533"/>
          </a:xfrm>
          <a:prstGeom prst="rect">
            <a:avLst/>
          </a:prstGeom>
          <a:noFill/>
        </p:spPr>
      </p:pic>
      <p:cxnSp>
        <p:nvCxnSpPr>
          <p:cNvPr id="37" name="Прямая соединительная линия 36"/>
          <p:cNvCxnSpPr/>
          <p:nvPr/>
        </p:nvCxnSpPr>
        <p:spPr>
          <a:xfrm rot="5400000">
            <a:off x="2107389" y="1035827"/>
            <a:ext cx="285752" cy="7143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rot="5400000">
            <a:off x="4964909" y="1035827"/>
            <a:ext cx="285752" cy="7143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rot="5400000">
            <a:off x="6179355" y="964389"/>
            <a:ext cx="285752" cy="7143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 rot="5400000">
            <a:off x="2393141" y="1678769"/>
            <a:ext cx="285752" cy="7143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 rot="5400000">
            <a:off x="4750595" y="1678769"/>
            <a:ext cx="285752" cy="7143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000"/>
                            </p:stCondLst>
                            <p:childTnLst>
                              <p:par>
                                <p:cTn id="5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000"/>
                            </p:stCondLst>
                            <p:childTnLst>
                              <p:par>
                                <p:cTn id="6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357158" y="530225"/>
            <a:ext cx="8786842" cy="5684857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15 декабря.</a:t>
            </a:r>
          </a:p>
          <a:p>
            <a:pPr algn="ctr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Классная работа.</a:t>
            </a:r>
          </a:p>
          <a:p>
            <a:pPr lvl="0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Пословица. </a:t>
            </a:r>
          </a:p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Не бойся, когда  не знаешь: страшно, </a:t>
            </a:r>
          </a:p>
          <a:p>
            <a:pPr>
              <a:buNone/>
            </a:pP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когда     знать     не хочется.</a:t>
            </a:r>
            <a:r>
              <a:rPr lang="ru-RU" sz="4000" dirty="0" smtClean="0"/>
              <a:t/>
            </a:r>
            <a:br>
              <a:rPr lang="ru-RU" sz="4000" dirty="0" smtClean="0"/>
            </a:b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00034" y="2571744"/>
            <a:ext cx="2000264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71736" y="2571744"/>
            <a:ext cx="1428760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143372" y="2571744"/>
            <a:ext cx="2357454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572264" y="2571744"/>
            <a:ext cx="2000264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4</a:t>
            </a:r>
          </a:p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00034" y="4000504"/>
            <a:ext cx="1357322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5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143108" y="4000504"/>
            <a:ext cx="1357322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6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000496" y="3929066"/>
            <a:ext cx="2500330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7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2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2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2" descr="Картинка 7 из 17208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714744" y="3286124"/>
            <a:ext cx="5076825" cy="3209926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40964" name="Picture 4" descr="Картинка 31 из 17208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357158" y="285728"/>
            <a:ext cx="5076825" cy="3381375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sa\Pictures\MP Navigator EX\2011_11_02\IMG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85720" y="214291"/>
            <a:ext cx="8572560" cy="6460514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974</TotalTime>
  <Words>462</Words>
  <Application>Microsoft Office PowerPoint</Application>
  <PresentationFormat>Экран (4:3)</PresentationFormat>
  <Paragraphs>162</Paragraphs>
  <Slides>25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Аспект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sa</dc:creator>
  <cp:lastModifiedBy>Дарёна</cp:lastModifiedBy>
  <cp:revision>134</cp:revision>
  <dcterms:created xsi:type="dcterms:W3CDTF">2011-11-02T11:51:58Z</dcterms:created>
  <dcterms:modified xsi:type="dcterms:W3CDTF">2012-01-14T14:52:29Z</dcterms:modified>
</cp:coreProperties>
</file>