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72" r:id="rId5"/>
    <p:sldId id="259" r:id="rId6"/>
    <p:sldId id="260" r:id="rId7"/>
    <p:sldId id="274" r:id="rId8"/>
    <p:sldId id="261" r:id="rId9"/>
    <p:sldId id="263" r:id="rId10"/>
    <p:sldId id="282" r:id="rId11"/>
    <p:sldId id="283" r:id="rId12"/>
    <p:sldId id="284" r:id="rId13"/>
    <p:sldId id="285" r:id="rId14"/>
    <p:sldId id="286" r:id="rId15"/>
    <p:sldId id="265" r:id="rId16"/>
    <p:sldId id="266" r:id="rId17"/>
    <p:sldId id="267" r:id="rId18"/>
    <p:sldId id="275" r:id="rId19"/>
    <p:sldId id="276" r:id="rId20"/>
    <p:sldId id="280" r:id="rId21"/>
    <p:sldId id="281" r:id="rId22"/>
    <p:sldId id="269" r:id="rId23"/>
    <p:sldId id="270" r:id="rId24"/>
    <p:sldId id="258" r:id="rId25"/>
    <p:sldId id="277" r:id="rId26"/>
    <p:sldId id="278" r:id="rId27"/>
    <p:sldId id="262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90" d="100"/>
          <a:sy n="90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3856-81FB-408B-9C5B-D20549E65BF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7A64-2211-4469-A4C6-229A79EC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media.log-in.ru/i/impossible_seat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http://psy.msu.ru/illusion/distortion/parall2.gif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5.jpeg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suki.ru/other/dad.gif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2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5;&#1080;&#1090;&#1077;&#1083;&#1100;%20&#1075;&#1086;&#1076;&#1072;\&#1052;&#1072;&#1089;&#1090;&#1077;&#1088;-&#1082;&#1083;&#1072;&#1089;&#1089;\&#1047;&#1074;&#1091;&#1082;%20&#1055;&#1091;&#1096;&#1082;&#1080;&#1085;\&#1047;&#1080;&#1084;&#1085;&#1080;&#1081;%20&#1074;&#1077;&#1095;&#1077;&#1088;%20&#1063;&#1080;&#1090;&#1072;&#1077;&#1090;%20&#1052;.%20&#1062;&#1072;&#1088;&#1105;&#1074;.wa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214422"/>
            <a:ext cx="7772400" cy="21844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Активные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интерактивные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методы обучения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уроках информатики</a:t>
            </a:r>
            <a:endParaRPr lang="ru-RU" b="1" dirty="0"/>
          </a:p>
        </p:txBody>
      </p:sp>
      <p:pic>
        <p:nvPicPr>
          <p:cNvPr id="4" name="Picture 9" descr="Ремонт компьютеров и ноутбуков - объявления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6"/>
          <a:stretch/>
        </p:blipFill>
        <p:spPr bwMode="auto">
          <a:xfrm>
            <a:off x="467544" y="548679"/>
            <a:ext cx="5937250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6"/>
          <a:stretch/>
        </p:blipFill>
        <p:spPr bwMode="auto">
          <a:xfrm>
            <a:off x="2843808" y="3212976"/>
            <a:ext cx="5937250" cy="30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569325" cy="8747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НЕВОЗМОЖНАЯ СТУПЕНЬКА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0" y="1566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6" name="oImage" descr="Невозможные ступеньки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10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 descr="кнопка возврата в меню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197600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9" descr="кнопка вперед копи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4425"/>
            <a:ext cx="863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6199188"/>
            <a:ext cx="863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8713787" cy="1143000"/>
          </a:xfrm>
          <a:noFill/>
        </p:spPr>
        <p:txBody>
          <a:bodyPr tIns="0" bIns="0"/>
          <a:lstStyle/>
          <a:p>
            <a:pPr eaLnBrk="1" hangingPunct="1"/>
            <a:r>
              <a:rPr lang="ru-RU" altLang="ru-RU" sz="2700" b="1" smtClean="0">
                <a:solidFill>
                  <a:srgbClr val="000099"/>
                </a:solidFill>
                <a:latin typeface="Arial" panose="020B0604020202020204" pitchFamily="34" charset="0"/>
              </a:rPr>
              <a:t>ПАРАЛЛЕЛЬНЫ ЛИ ГОРИЗОНТАЛЬНЫЕ ЛИНИИ?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224088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9460" name="Picture 3" descr="parall2.gif (6952 bytes)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BFDFB"/>
              </a:clrFrom>
              <a:clrTo>
                <a:srgbClr val="FB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52625"/>
            <a:ext cx="5976937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кнопка вперед копия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213475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кнопка возврата в меню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6181725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4" name="Picture 21" descr="кнопка вперед копи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4425"/>
            <a:ext cx="863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ПЯТЬ ЛИЦ</a:t>
            </a:r>
          </a:p>
        </p:txBody>
      </p:sp>
      <p:pic>
        <p:nvPicPr>
          <p:cNvPr id="41987" name="Picture 5" descr="flowers.jpg (1563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854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3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4" descr="кнопка возврата в меню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19825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991" name="Picture 2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237288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КРУГИ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835275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835275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pic>
        <p:nvPicPr>
          <p:cNvPr id="45061" name="Picture 6" descr="http://www.suki.ru/other/dad.g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755775"/>
            <a:ext cx="595788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5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6" descr="кнопка возврата в меню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19825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20"/>
          <p:cNvSpPr txBox="1">
            <a:spLocks noChangeArrowheads="1"/>
          </p:cNvSpPr>
          <p:nvPr/>
        </p:nvSpPr>
        <p:spPr bwMode="auto">
          <a:xfrm>
            <a:off x="0" y="6858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/>
          </a:p>
        </p:txBody>
      </p:sp>
      <p:sp>
        <p:nvSpPr>
          <p:cNvPr id="45065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5066" name="Picture 23" descr="кнопка вперед копи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219825"/>
            <a:ext cx="86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2500298" y="1000108"/>
            <a:ext cx="54006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Не позволяй душе лениться!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Чтоб в ступе воду не толочь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Душа обязана трудиться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И день и ночь, и день и ночь!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Не разрешай </a:t>
            </a:r>
            <a:r>
              <a:rPr lang="ru-RU" sz="2400" b="1" i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ей </a:t>
            </a: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спать в постели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При свете утренней звезды, 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Держи лентяйку в черном теле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И не снимай с нее узды…</a:t>
            </a:r>
          </a:p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  <a:effectLst/>
                <a:latin typeface="Times New Roman" pitchFamily="18" charset="0"/>
              </a:rPr>
              <a:t>Н. Заболоцкий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20" y="1000108"/>
            <a:ext cx="2160588" cy="430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440"/>
              </a:spcBef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128   49</a:t>
            </a:r>
          </a:p>
          <a:p>
            <a:pPr algn="ctr">
              <a:spcBef>
                <a:spcPts val="1440"/>
              </a:spcBef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138   45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440"/>
              </a:spcBef>
            </a:pP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13   30   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29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440"/>
              </a:spcBef>
            </a:pP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12   8   35 </a:t>
            </a:r>
          </a:p>
          <a:p>
            <a:pPr algn="ctr">
              <a:spcBef>
                <a:spcPts val="1440"/>
              </a:spcBef>
            </a:pP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16   9   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440"/>
              </a:spcBef>
            </a:pP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2801</a:t>
            </a:r>
          </a:p>
          <a:p>
            <a:pPr algn="ctr">
              <a:spcBef>
                <a:spcPts val="1440"/>
              </a:spcBef>
              <a:buFontTx/>
              <a:buAutoNum type="arabicPlain" startAt="4"/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   112</a:t>
            </a:r>
          </a:p>
          <a:p>
            <a:pPr algn="ctr">
              <a:spcBef>
                <a:spcPts val="1440"/>
              </a:spcBef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5   </a:t>
            </a: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9  000   1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285852" y="571480"/>
            <a:ext cx="626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effectLst/>
                <a:latin typeface="Arial" pitchFamily="34" charset="0"/>
                <a:cs typeface="Arial" pitchFamily="34" charset="0"/>
              </a:rPr>
              <a:t>Задание: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Закодируйте цифрами Пушкинские строки:</a:t>
            </a:r>
          </a:p>
        </p:txBody>
      </p:sp>
      <p:graphicFrame>
        <p:nvGraphicFramePr>
          <p:cNvPr id="212997" name="Group 5"/>
          <p:cNvGraphicFramePr>
            <a:graphicFrameLocks noGrp="1"/>
          </p:cNvGraphicFramePr>
          <p:nvPr/>
        </p:nvGraphicFramePr>
        <p:xfrm>
          <a:off x="1357290" y="1357298"/>
          <a:ext cx="3714776" cy="4064000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Зимний вечер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Буря мглою небо кроет,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Вихри снежные крутя;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То, как зверь, она завоет,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 заплачет, как дитя,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 по кровле обветшалой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Вдруг соломой зашумит,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То, как путник запоздалый,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нам в окошко постучит…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3005" name="Зимний вечер Читает М. Царёв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6092825"/>
            <a:ext cx="304800" cy="304800"/>
          </a:xfrm>
          <a:prstGeom prst="rect">
            <a:avLst/>
          </a:prstGeom>
          <a:noFill/>
        </p:spPr>
      </p:pic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71472" y="6000768"/>
            <a:ext cx="3174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effectLst/>
                <a:latin typeface="Arial" pitchFamily="34" charset="0"/>
                <a:cs typeface="Arial" pitchFamily="34" charset="0"/>
              </a:rPr>
              <a:t>«Зимний вечер». Читает М. Царёв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3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84" fill="hold"/>
                                        <p:tgtEl>
                                          <p:spTgt spid="213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0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1300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3357562"/>
          <a:ext cx="6250825" cy="3024208"/>
        </p:xfrm>
        <a:graphic>
          <a:graphicData uri="http://schemas.openxmlformats.org/drawingml/2006/table">
            <a:tbl>
              <a:tblPr/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4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642918"/>
            <a:ext cx="82868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Натворд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Буква греческого алфавита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Совокупность символов, используемых в языке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Поименованная совокупность данных на носителе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Ядро: название  ноты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357166"/>
            <a:ext cx="845840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Отправился Дед Мороз в путь развозить подарки.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Глядя на представленный граф, укажи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неверное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высказывание.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6630999" cy="264320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4429132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путь Дед Мороз начал из города 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Б) после города Р он полетел в город П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 между городами О и З Дед Мороз посетил ещё 3 города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Г) чтобы долететь из города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город О, Дед Мороз посетил ещё 3 города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8668" t="12695" r="17642" b="9179"/>
          <a:stretch>
            <a:fillRect/>
          </a:stretch>
        </p:blipFill>
        <p:spPr bwMode="auto">
          <a:xfrm>
            <a:off x="-1" y="0"/>
            <a:ext cx="9219039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/>
              <a:t>«Может ли кто-то представить, что учитель на уроке не активен? Думаю, нет. А знакомо ли вам лицо скучающего полусонного ученика? Таких лиц мы видели за свою практику великое множество. Так вот: в этой книге мы будем говорить о методах, которые позволяют сделать активной позицию ученика в обучении»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А</a:t>
            </a:r>
            <a:r>
              <a:rPr lang="ru-RU" sz="2400" b="1" dirty="0"/>
              <a:t>. Е. </a:t>
            </a:r>
            <a:r>
              <a:rPr lang="ru-RU" sz="2400" b="1" dirty="0" err="1"/>
              <a:t>Генике</a:t>
            </a:r>
            <a:r>
              <a:rPr lang="ru-RU" sz="2400" b="1" dirty="0"/>
              <a:t> </a:t>
            </a:r>
            <a:r>
              <a:rPr lang="ru-RU" sz="2400" b="1" dirty="0" smtClean="0"/>
              <a:t>"</a:t>
            </a:r>
            <a:r>
              <a:rPr lang="ru-RU" sz="2400" b="1" dirty="0">
                <a:solidFill>
                  <a:srgbClr val="FF0000"/>
                </a:solidFill>
              </a:rPr>
              <a:t>Активные методы обучения</a:t>
            </a:r>
            <a:r>
              <a:rPr lang="ru-RU" sz="2400" b="1" dirty="0"/>
              <a:t>. Новый подход"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642938" y="1143000"/>
            <a:ext cx="8001000" cy="4429125"/>
            <a:chOff x="165" y="1073"/>
            <a:chExt cx="5288" cy="2772"/>
          </a:xfrm>
        </p:grpSpPr>
        <p:sp>
          <p:nvSpPr>
            <p:cNvPr id="33797" name="Line 45"/>
            <p:cNvSpPr>
              <a:spLocks noChangeShapeType="1"/>
            </p:cNvSpPr>
            <p:nvPr/>
          </p:nvSpPr>
          <p:spPr bwMode="auto">
            <a:xfrm flipH="1">
              <a:off x="1139" y="1496"/>
              <a:ext cx="930" cy="2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Line 46"/>
            <p:cNvSpPr>
              <a:spLocks noChangeShapeType="1"/>
            </p:cNvSpPr>
            <p:nvPr/>
          </p:nvSpPr>
          <p:spPr bwMode="auto">
            <a:xfrm flipH="1">
              <a:off x="1723" y="1560"/>
              <a:ext cx="522" cy="58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Line 47"/>
            <p:cNvSpPr>
              <a:spLocks noChangeShapeType="1"/>
            </p:cNvSpPr>
            <p:nvPr/>
          </p:nvSpPr>
          <p:spPr bwMode="auto">
            <a:xfrm>
              <a:off x="826" y="2057"/>
              <a:ext cx="283" cy="13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Line 48"/>
            <p:cNvSpPr>
              <a:spLocks noChangeShapeType="1"/>
            </p:cNvSpPr>
            <p:nvPr/>
          </p:nvSpPr>
          <p:spPr bwMode="auto">
            <a:xfrm flipV="1">
              <a:off x="1912" y="2191"/>
              <a:ext cx="374" cy="5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Line 49"/>
            <p:cNvSpPr>
              <a:spLocks noChangeShapeType="1"/>
            </p:cNvSpPr>
            <p:nvPr/>
          </p:nvSpPr>
          <p:spPr bwMode="auto">
            <a:xfrm>
              <a:off x="1585" y="2418"/>
              <a:ext cx="0" cy="38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Line 51"/>
            <p:cNvSpPr>
              <a:spLocks noChangeShapeType="1"/>
            </p:cNvSpPr>
            <p:nvPr/>
          </p:nvSpPr>
          <p:spPr bwMode="auto">
            <a:xfrm flipV="1">
              <a:off x="2195" y="2969"/>
              <a:ext cx="632" cy="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Line 52"/>
            <p:cNvSpPr>
              <a:spLocks noChangeShapeType="1"/>
            </p:cNvSpPr>
            <p:nvPr/>
          </p:nvSpPr>
          <p:spPr bwMode="auto">
            <a:xfrm>
              <a:off x="3307" y="3166"/>
              <a:ext cx="399" cy="27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Line 53"/>
            <p:cNvSpPr>
              <a:spLocks noChangeShapeType="1"/>
            </p:cNvSpPr>
            <p:nvPr/>
          </p:nvSpPr>
          <p:spPr bwMode="auto">
            <a:xfrm flipH="1" flipV="1">
              <a:off x="3244" y="1428"/>
              <a:ext cx="1109" cy="1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Line 50"/>
            <p:cNvSpPr>
              <a:spLocks noChangeShapeType="1"/>
            </p:cNvSpPr>
            <p:nvPr/>
          </p:nvSpPr>
          <p:spPr bwMode="auto">
            <a:xfrm>
              <a:off x="3092" y="1520"/>
              <a:ext cx="1420" cy="18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Line 50"/>
            <p:cNvSpPr>
              <a:spLocks noChangeShapeType="1"/>
            </p:cNvSpPr>
            <p:nvPr/>
          </p:nvSpPr>
          <p:spPr bwMode="auto">
            <a:xfrm>
              <a:off x="3092" y="1520"/>
              <a:ext cx="1618" cy="18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37"/>
            <p:cNvSpPr>
              <a:spLocks noChangeArrowheads="1"/>
            </p:cNvSpPr>
            <p:nvPr/>
          </p:nvSpPr>
          <p:spPr bwMode="auto">
            <a:xfrm>
              <a:off x="2016" y="1073"/>
              <a:ext cx="1243" cy="54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rgbClr val="0033CC"/>
                  </a:solidFill>
                </a:rPr>
                <a:t>Иван-Царевич</a:t>
              </a:r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212" y="1610"/>
              <a:ext cx="969" cy="44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rgbClr val="0033CC"/>
                  </a:solidFill>
                </a:rPr>
                <a:t>Стрела</a:t>
              </a:r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967" y="2146"/>
              <a:ext cx="1045" cy="35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rgbClr val="0033CC"/>
                  </a:solidFill>
                </a:rPr>
                <a:t>Лягушка</a:t>
              </a:r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731" y="2798"/>
              <a:ext cx="1465" cy="46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rgbClr val="0033CC"/>
                  </a:solidFill>
                </a:rPr>
                <a:t>Василиса Прекрасная</a:t>
              </a:r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4352" y="1378"/>
              <a:ext cx="1101" cy="41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>
                  <a:solidFill>
                    <a:srgbClr val="0033CC"/>
                  </a:solidFill>
                </a:rPr>
                <a:t>Баба Яга</a:t>
              </a:r>
            </a:p>
          </p:txBody>
        </p:sp>
        <p:sp>
          <p:nvSpPr>
            <p:cNvPr id="13" name="Oval 42"/>
            <p:cNvSpPr>
              <a:spLocks noChangeArrowheads="1"/>
            </p:cNvSpPr>
            <p:nvPr/>
          </p:nvSpPr>
          <p:spPr bwMode="auto">
            <a:xfrm>
              <a:off x="2830" y="2798"/>
              <a:ext cx="930" cy="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>
                  <a:solidFill>
                    <a:srgbClr val="0033CC"/>
                  </a:solidFill>
                </a:rPr>
                <a:t>Лебедь</a:t>
              </a:r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3337" y="3389"/>
              <a:ext cx="1799" cy="4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rgbClr val="0033CC"/>
                  </a:solidFill>
                </a:rPr>
                <a:t>Кощей Бессмертный</a:t>
              </a:r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2195" y="1846"/>
              <a:ext cx="1228" cy="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ru-RU" sz="1600" b="1" i="1">
                  <a:solidFill>
                    <a:srgbClr val="0033CC"/>
                  </a:solidFill>
                </a:rPr>
                <a:t>Лягушачья кожа</a:t>
              </a:r>
            </a:p>
          </p:txBody>
        </p:sp>
        <p:sp>
          <p:nvSpPr>
            <p:cNvPr id="33815" name="Line 50"/>
            <p:cNvSpPr>
              <a:spLocks noChangeShapeType="1"/>
            </p:cNvSpPr>
            <p:nvPr/>
          </p:nvSpPr>
          <p:spPr bwMode="auto">
            <a:xfrm>
              <a:off x="2655" y="1626"/>
              <a:ext cx="295" cy="20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58"/>
            <p:cNvSpPr txBox="1">
              <a:spLocks noChangeArrowheads="1"/>
            </p:cNvSpPr>
            <p:nvPr/>
          </p:nvSpPr>
          <p:spPr bwMode="auto">
            <a:xfrm>
              <a:off x="1113" y="1424"/>
              <a:ext cx="657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пустил</a:t>
              </a:r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auto">
            <a:xfrm>
              <a:off x="1439" y="1737"/>
              <a:ext cx="617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нашёл</a:t>
              </a: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auto">
            <a:xfrm>
              <a:off x="165" y="2057"/>
              <a:ext cx="863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прилетела</a:t>
              </a:r>
            </a:p>
          </p:txBody>
        </p:sp>
        <p:sp>
          <p:nvSpPr>
            <p:cNvPr id="30" name="Text Box 61"/>
            <p:cNvSpPr txBox="1">
              <a:spLocks noChangeArrowheads="1"/>
            </p:cNvSpPr>
            <p:nvPr/>
          </p:nvSpPr>
          <p:spPr bwMode="auto">
            <a:xfrm>
              <a:off x="1970" y="2236"/>
              <a:ext cx="792" cy="2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сбросила</a:t>
              </a:r>
            </a:p>
          </p:txBody>
        </p:sp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2384" y="1648"/>
              <a:ext cx="536" cy="2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сжёг</a:t>
              </a:r>
            </a:p>
          </p:txBody>
        </p:sp>
        <p:sp>
          <p:nvSpPr>
            <p:cNvPr id="32" name="Text Box 63"/>
            <p:cNvSpPr txBox="1">
              <a:spLocks noChangeArrowheads="1"/>
            </p:cNvSpPr>
            <p:nvPr/>
          </p:nvSpPr>
          <p:spPr bwMode="auto">
            <a:xfrm>
              <a:off x="562" y="2542"/>
              <a:ext cx="1161" cy="2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превратилась</a:t>
              </a:r>
            </a:p>
          </p:txBody>
        </p:sp>
        <p:sp>
          <p:nvSpPr>
            <p:cNvPr id="33" name="Text Box 64"/>
            <p:cNvSpPr txBox="1">
              <a:spLocks noChangeArrowheads="1"/>
            </p:cNvSpPr>
            <p:nvPr/>
          </p:nvSpPr>
          <p:spPr bwMode="auto">
            <a:xfrm>
              <a:off x="2111" y="3079"/>
              <a:ext cx="1255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превратилась</a:t>
              </a:r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3480" y="3123"/>
              <a:ext cx="792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улетела</a:t>
              </a:r>
            </a:p>
          </p:txBody>
        </p:sp>
        <p:sp>
          <p:nvSpPr>
            <p:cNvPr id="35" name="Text Box 66"/>
            <p:cNvSpPr txBox="1">
              <a:spLocks noChangeArrowheads="1"/>
            </p:cNvSpPr>
            <p:nvPr/>
          </p:nvSpPr>
          <p:spPr bwMode="auto">
            <a:xfrm>
              <a:off x="3513" y="1252"/>
              <a:ext cx="792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указала</a:t>
              </a:r>
            </a:p>
          </p:txBody>
        </p:sp>
        <p:sp>
          <p:nvSpPr>
            <p:cNvPr id="36" name="Text Box 67"/>
            <p:cNvSpPr txBox="1">
              <a:spLocks noChangeArrowheads="1"/>
            </p:cNvSpPr>
            <p:nvPr/>
          </p:nvSpPr>
          <p:spPr bwMode="auto">
            <a:xfrm>
              <a:off x="3325" y="2415"/>
              <a:ext cx="617" cy="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нашёл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4036" y="2504"/>
              <a:ext cx="740" cy="2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победил</a:t>
              </a:r>
            </a:p>
          </p:txBody>
        </p:sp>
      </p:grpSp>
      <p:pic>
        <p:nvPicPr>
          <p:cNvPr id="33796" name="Picture 2" descr="http://i071.radikal.ru/0909/fe/bce80de34352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349750"/>
            <a:ext cx="2214562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Заголовок 3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2060"/>
                </a:solidFill>
              </a:rPr>
              <a:t>Информационные модели на графах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82" t="24641" r="23078" b="13757"/>
          <a:stretch/>
        </p:blipFill>
        <p:spPr>
          <a:xfrm>
            <a:off x="-180528" y="1340768"/>
            <a:ext cx="9521058" cy="5040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2316765" cy="132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16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643812" cy="6334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0066"/>
                </a:solidFill>
                <a:cs typeface="Arial" charset="0"/>
              </a:rPr>
              <a:t>Закодируйте настроение</a:t>
            </a:r>
          </a:p>
        </p:txBody>
      </p:sp>
      <p:sp>
        <p:nvSpPr>
          <p:cNvPr id="6" name="Содержимое 2" hidden="1"/>
          <p:cNvSpPr txBox="1">
            <a:spLocks/>
          </p:cNvSpPr>
          <p:nvPr/>
        </p:nvSpPr>
        <p:spPr bwMode="auto">
          <a:xfrm>
            <a:off x="609600" y="1428750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сведения вы храните в своей записной книжке? Как можно назвать записную книжку с точки зрения хранения информации?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Перечислите достоинства и недостатки хранения информации в оперативной и долговременной памяти.</a:t>
            </a:r>
          </a:p>
        </p:txBody>
      </p:sp>
      <p:sp>
        <p:nvSpPr>
          <p:cNvPr id="8" name="Содержимое 2" hidden="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Объясните своими словами, что такое носитель информации.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носители информации вам известны?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Каким носителем информации вы пользуетесь чаще всего?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3" descr="D:\Личные_документы\Елена\Школа_информатика\Школа_3\уроки\кодир_декодирование\кодир_декодир\95705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D992"/>
              </a:clrFrom>
              <a:clrTo>
                <a:srgbClr val="FBD99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778000"/>
            <a:ext cx="6985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Личные_документы\Елена\Школа_информатика\Школа_3\уроки\кодир_декодирование\кодир_декодир\31226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9213" y="2921000"/>
            <a:ext cx="3425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Личные_документы\Елена\Школа_информатика\Школа_3\уроки\кодир_декодирование\кодир_декодир\main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25" y="2936875"/>
            <a:ext cx="26273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1472" y="4786322"/>
            <a:ext cx="7789863" cy="61595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0066"/>
                </a:solidFill>
                <a:effectLst/>
                <a:latin typeface="+mj-lt"/>
              </a:rPr>
              <a:t>«Смайлик» от английского </a:t>
            </a:r>
            <a:r>
              <a:rPr lang="en-US" sz="2800" b="1" dirty="0">
                <a:solidFill>
                  <a:srgbClr val="000066"/>
                </a:solidFill>
                <a:effectLst/>
                <a:latin typeface="+mj-lt"/>
              </a:rPr>
              <a:t>smile – </a:t>
            </a:r>
            <a:r>
              <a:rPr lang="ru-RU" sz="2800" b="1" dirty="0">
                <a:solidFill>
                  <a:srgbClr val="000066"/>
                </a:solidFill>
                <a:effectLst/>
                <a:latin typeface="+mj-lt"/>
              </a:rPr>
              <a:t>улыбка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285860"/>
          <a:ext cx="8143932" cy="31119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5419"/>
                <a:gridCol w="2051064"/>
                <a:gridCol w="1896987"/>
                <a:gridCol w="785818"/>
                <a:gridCol w="2714644"/>
              </a:tblGrid>
              <a:tr h="576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Улыбаюсь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:-[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Усмешка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1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:-(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Печалюсь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Ужас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1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Смеюсь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`(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Плач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55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Молчу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;-)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Подмигивание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41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]:-[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Сержусь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:-)))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Очень смешно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:-*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Целую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1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:-О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Удивление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117768" name="Picture 8" descr="http://www.defence-point.gr/news/wp-content/uploads/2011/06/SMILE_HUM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6929">
            <a:off x="3571868" y="214311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429552" cy="37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Метод «Кластер»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Правила составления синквейна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844675"/>
          <a:ext cx="84963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104456"/>
                <a:gridCol w="39597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Одно слово</a:t>
                      </a:r>
                      <a:r>
                        <a:rPr lang="ru-RU" sz="2000" dirty="0" smtClean="0"/>
                        <a:t> - существительное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объекта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Два слова</a:t>
                      </a:r>
                      <a:r>
                        <a:rPr lang="ru-RU" sz="2000" dirty="0" smtClean="0"/>
                        <a:t> - прилагательные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Свойства объекта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Три слова</a:t>
                      </a:r>
                      <a:r>
                        <a:rPr lang="ru-RU" sz="2000" dirty="0" smtClean="0"/>
                        <a:t> - глаголы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Возможности объекта </a:t>
                      </a:r>
                      <a:r>
                        <a:rPr lang="ru-RU" sz="1800" dirty="0" smtClean="0"/>
                        <a:t>(активные и пассивные действия)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Четыре слова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1800" baseline="0" dirty="0" smtClean="0"/>
                        <a:t>(четыре отдельных слова, два словосочетания или предложение)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Ваше личное отношение к объекту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Одно слово</a:t>
                      </a:r>
                      <a:r>
                        <a:rPr lang="ru-RU" sz="2000" dirty="0" smtClean="0"/>
                        <a:t> - синоним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Вывод,</a:t>
                      </a:r>
                      <a:r>
                        <a:rPr lang="ru-RU" sz="2000" baseline="0" dirty="0" smtClean="0"/>
                        <a:t> заключение.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/>
          </a:bodyPr>
          <a:lstStyle/>
          <a:p>
            <a:pPr marL="0" indent="360363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sz="3000" b="1" dirty="0" smtClean="0">
                <a:solidFill>
                  <a:srgbClr val="FF0000"/>
                </a:solidFill>
                <a:cs typeface="Times New Roman" pitchFamily="18" charset="0"/>
              </a:rPr>
              <a:t>Информатика    </a:t>
            </a:r>
          </a:p>
          <a:p>
            <a:pPr marL="0" indent="360363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000000"/>
                </a:solidFill>
                <a:cs typeface="Times New Roman" pitchFamily="18" charset="0"/>
              </a:rPr>
              <a:t>Вычислительная, учебная</a:t>
            </a:r>
          </a:p>
          <a:p>
            <a:pPr marL="0" indent="360363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000000"/>
                </a:solidFill>
                <a:cs typeface="Times New Roman" pitchFamily="18" charset="0"/>
              </a:rPr>
              <a:t>Получает, накапливает, обрабатывает </a:t>
            </a:r>
          </a:p>
          <a:p>
            <a:pPr marL="0" indent="360363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000000"/>
                </a:solidFill>
                <a:cs typeface="Times New Roman" pitchFamily="18" charset="0"/>
              </a:rPr>
              <a:t>Работаем с информацией используя компьютер</a:t>
            </a:r>
          </a:p>
          <a:p>
            <a:pPr marL="0" indent="360363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000000"/>
                </a:solidFill>
                <a:cs typeface="Times New Roman" pitchFamily="18" charset="0"/>
              </a:rPr>
              <a:t>Наука</a:t>
            </a:r>
          </a:p>
          <a:p>
            <a:pPr marL="0" indent="360363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endParaRPr lang="ru-RU" sz="3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360363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Полезный          </a:t>
            </a:r>
          </a:p>
          <a:p>
            <a:pPr marL="0" indent="360363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Управляет, упорядочивает, решает.</a:t>
            </a:r>
          </a:p>
          <a:p>
            <a:pPr marL="0" indent="360363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Конечная последовательность точных шагов.</a:t>
            </a:r>
          </a:p>
          <a:p>
            <a:pPr marL="0" indent="360363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Правило. (</a:t>
            </a:r>
            <a:r>
              <a:rPr lang="ru-RU" sz="3000" dirty="0" smtClean="0">
                <a:solidFill>
                  <a:srgbClr val="FF0000"/>
                </a:solidFill>
              </a:rPr>
              <a:t>АЛГОРИТМ</a:t>
            </a:r>
            <a:r>
              <a:rPr lang="ru-RU" sz="3000" dirty="0" smtClean="0"/>
              <a:t>)</a:t>
            </a:r>
          </a:p>
          <a:p>
            <a:pPr marL="0" indent="722313" eaLnBrk="1" hangingPunct="1">
              <a:lnSpc>
                <a:spcPct val="150000"/>
              </a:lnSpc>
            </a:pPr>
            <a:endParaRPr lang="ru-RU" sz="30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714744" y="571480"/>
            <a:ext cx="3286125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3214678" y="4071942"/>
            <a:ext cx="3357563" cy="3571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/>
              <a:t>Применение метода проектов </a:t>
            </a:r>
            <a:br>
              <a:rPr lang="ru-RU" sz="3800" b="1" dirty="0"/>
            </a:br>
            <a:r>
              <a:rPr lang="ru-RU" sz="3800" b="1" dirty="0"/>
              <a:t>при изучении </a:t>
            </a:r>
            <a:r>
              <a:rPr lang="ru-RU" sz="3800" b="1" dirty="0" smtClean="0"/>
              <a:t>пакета </a:t>
            </a:r>
            <a:r>
              <a:rPr lang="ru-RU" sz="3800" b="1" dirty="0" smtClean="0">
                <a:solidFill>
                  <a:srgbClr val="002060"/>
                </a:solidFill>
              </a:rPr>
              <a:t>ПО</a:t>
            </a:r>
            <a:r>
              <a:rPr lang="en-US" sz="3800" b="1" dirty="0" smtClean="0">
                <a:solidFill>
                  <a:srgbClr val="002060"/>
                </a:solidFill>
              </a:rPr>
              <a:t> Windows </a:t>
            </a:r>
            <a:br>
              <a:rPr lang="en-US" sz="3800" b="1" dirty="0" smtClean="0">
                <a:solidFill>
                  <a:srgbClr val="002060"/>
                </a:solidFill>
              </a:rPr>
            </a:br>
            <a:r>
              <a:rPr lang="en-US" sz="3800" b="1" dirty="0" smtClean="0">
                <a:solidFill>
                  <a:srgbClr val="002060"/>
                </a:solidFill>
              </a:rPr>
              <a:t>(MS Office)</a:t>
            </a:r>
            <a:endParaRPr lang="ru-RU" sz="3800" b="1" dirty="0">
              <a:solidFill>
                <a:srgbClr val="00206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643182"/>
            <a:ext cx="8229600" cy="18669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Проект «Обложка к книге»</a:t>
            </a:r>
            <a:r>
              <a:rPr lang="en-US" b="1" dirty="0" smtClean="0">
                <a:latin typeface="Times New Roman" pitchFamily="18" charset="0"/>
              </a:rPr>
              <a:t> (Word)</a:t>
            </a:r>
            <a:endParaRPr lang="ru-RU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Проект </a:t>
            </a:r>
            <a:r>
              <a:rPr lang="ru-RU" b="1" dirty="0" smtClean="0">
                <a:latin typeface="Times New Roman" pitchFamily="18" charset="0"/>
              </a:rPr>
              <a:t>«Открытка» </a:t>
            </a:r>
            <a:r>
              <a:rPr lang="en-US" b="1" dirty="0" smtClean="0">
                <a:latin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</a:rPr>
              <a:t>Psint</a:t>
            </a:r>
            <a:r>
              <a:rPr lang="en-US" b="1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...</a:t>
            </a:r>
          </a:p>
          <a:p>
            <a:pPr>
              <a:lnSpc>
                <a:spcPct val="90000"/>
              </a:lnSpc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403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Активные методы обучения (АМО) </a:t>
            </a:r>
            <a:r>
              <a:rPr lang="ru-RU" sz="2400" b="1" dirty="0"/>
              <a:t>— это способы активизации учебно-познавательной деятельности, которые стимулируют мышление обучающихся в процессе овладения учебным материалом, а инициативу при этом проявляет не только учитель, но и ученики.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14364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Активные методы обучения — </a:t>
            </a:r>
            <a:r>
              <a:rPr lang="ru-RU" sz="2400" b="1" dirty="0">
                <a:solidFill>
                  <a:srgbClr val="C00000"/>
                </a:solidFill>
              </a:rPr>
              <a:t>это обучение деятельностью</a:t>
            </a:r>
            <a:r>
              <a:rPr lang="ru-RU" sz="2400" b="1" dirty="0"/>
              <a:t>.</a:t>
            </a:r>
            <a:endParaRPr lang="ru-RU" sz="2400" dirty="0"/>
          </a:p>
        </p:txBody>
      </p:sp>
      <p:pic>
        <p:nvPicPr>
          <p:cNvPr id="12290" name="Picture 2" descr="https://api.diso.ru/course-lessons/9489/files/artboard-1.png?file_token=QIOO1r3rewX7zRbGoQgXL02fkg20_gIr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 t="5220" r="1861" b="14733"/>
          <a:stretch>
            <a:fillRect/>
          </a:stretch>
        </p:blipFill>
        <p:spPr bwMode="auto">
          <a:xfrm>
            <a:off x="285720" y="2524703"/>
            <a:ext cx="8530590" cy="319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C00000"/>
                </a:solidFill>
              </a:rPr>
              <a:t>Интерактивное обучение </a:t>
            </a:r>
            <a:r>
              <a:rPr lang="ru-RU" sz="2400" dirty="0" smtClean="0"/>
              <a:t>– это специальная форма организации познавательной деятельности : во время учебного процесса все учащиеся оказываются вовлеченными в процесс познания, имеют возможность понимать и </a:t>
            </a:r>
            <a:r>
              <a:rPr lang="ru-RU" sz="2400" dirty="0" err="1" smtClean="0"/>
              <a:t>рефлексировать</a:t>
            </a:r>
            <a:r>
              <a:rPr lang="ru-RU" sz="2400" dirty="0" smtClean="0"/>
              <a:t> по поводу того, что они знают и думают.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14620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Методы интерактивного обучения: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дискуссия;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игра;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метод проектов</a:t>
            </a:r>
            <a:r>
              <a:rPr lang="ru-RU" sz="2400" dirty="0" smtClean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929198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Методы интерактивного обучения не конкурируют с традиционными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формами преподавания. </a:t>
            </a:r>
            <a:r>
              <a:rPr lang="ru-RU" sz="2400" b="1" dirty="0" smtClean="0">
                <a:solidFill>
                  <a:srgbClr val="002060"/>
                </a:solidFill>
              </a:rPr>
              <a:t>Цель интерактивного обучения – объединить все эти формы преподавания.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491177" y="3292469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Arial" pitchFamily="34" charset="0"/>
                <a:cs typeface="Arial" pitchFamily="34" charset="0"/>
              </a:rPr>
              <a:t>Педагог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572265" y="3868732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Arial" pitchFamily="34" charset="0"/>
                <a:cs typeface="Arial" pitchFamily="34" charset="0"/>
              </a:rPr>
              <a:t>Ученик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507302" y="3292469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pitchFamily="34" charset="0"/>
                <a:cs typeface="Arial" pitchFamily="34" charset="0"/>
              </a:rPr>
              <a:t>Ученик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643702" y="2571744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Arial" pitchFamily="34" charset="0"/>
                <a:cs typeface="Arial" pitchFamily="34" charset="0"/>
              </a:rPr>
              <a:t>Ученик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067440" y="3651244"/>
            <a:ext cx="576262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6572265" y="3435344"/>
            <a:ext cx="1009650" cy="15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6211902" y="2932107"/>
            <a:ext cx="576263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 flipV="1">
            <a:off x="5924565" y="3724269"/>
            <a:ext cx="576262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>
            <a:off x="5924565" y="2860669"/>
            <a:ext cx="647700" cy="504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572265" y="3579807"/>
            <a:ext cx="936625" cy="15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7651765" y="2932107"/>
            <a:ext cx="5048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>
            <a:off x="7580327" y="3651244"/>
            <a:ext cx="5762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8229600" cy="7747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</a:rPr>
              <a:t>Примерные варианты творческих </a:t>
            </a: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</a:rPr>
              <a:t>заданий: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SzPct val="84000"/>
              <a:buFont typeface="Arial" pitchFamily="34" charset="0"/>
              <a:buChar char="•"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разработка дидактических материалов;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SzPct val="84000"/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мини-доклады;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SzPct val="84000"/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сочинение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сказок, фантастических рассказов по учебным темам;</a:t>
            </a:r>
          </a:p>
          <a:p>
            <a:pPr>
              <a:lnSpc>
                <a:spcPct val="90000"/>
              </a:lnSpc>
              <a:buClr>
                <a:srgbClr val="000066"/>
              </a:buClr>
              <a:buSzPct val="84000"/>
              <a:buFont typeface="Arial" pitchFamily="34" charset="0"/>
              <a:buChar char="•"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решение занимательных заданий (чайнворды, кроссворды, анаграммы, ребусы и т.п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.).</a:t>
            </a:r>
          </a:p>
          <a:p>
            <a:pPr>
              <a:lnSpc>
                <a:spcPct val="90000"/>
              </a:lnSpc>
              <a:buClr>
                <a:srgbClr val="000066"/>
              </a:buClr>
              <a:buSzPct val="84000"/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</a:rPr>
              <a:t>...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74"/>
          <p:cNvSpPr txBox="1">
            <a:spLocks noChangeArrowheads="1"/>
          </p:cNvSpPr>
          <p:nvPr/>
        </p:nvSpPr>
        <p:spPr bwMode="auto">
          <a:xfrm>
            <a:off x="357158" y="357166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Сканворд</a:t>
            </a:r>
          </a:p>
          <a:p>
            <a:r>
              <a:rPr lang="ru-RU" sz="2800" b="1" dirty="0" smtClean="0">
                <a:effectLst/>
                <a:latin typeface="Times New Roman" pitchFamily="18" charset="0"/>
              </a:rPr>
              <a:t> «</a:t>
            </a:r>
            <a:r>
              <a:rPr lang="ru-RU" sz="2800" b="1" dirty="0">
                <a:effectLst/>
                <a:latin typeface="Times New Roman" pitchFamily="18" charset="0"/>
              </a:rPr>
              <a:t>Материальные носители информации»</a:t>
            </a:r>
          </a:p>
        </p:txBody>
      </p:sp>
      <p:graphicFrame>
        <p:nvGraphicFramePr>
          <p:cNvPr id="6" name="Group 942"/>
          <p:cNvGraphicFramePr>
            <a:graphicFrameLocks/>
          </p:cNvGraphicFramePr>
          <p:nvPr/>
        </p:nvGraphicFramePr>
        <p:xfrm>
          <a:off x="571472" y="1928802"/>
          <a:ext cx="3571900" cy="2571765"/>
        </p:xfrm>
        <a:graphic>
          <a:graphicData uri="http://schemas.openxmlformats.org/drawingml/2006/table">
            <a:tbl>
              <a:tblPr/>
              <a:tblGrid>
                <a:gridCol w="537568"/>
                <a:gridCol w="537568"/>
                <a:gridCol w="537568"/>
                <a:gridCol w="572164"/>
                <a:gridCol w="500311"/>
                <a:gridCol w="537568"/>
                <a:gridCol w="349153"/>
              </a:tblGrid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00760" y="2000240"/>
            <a:ext cx="204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Анаграмма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3269" t="29921" r="48077" b="25197"/>
          <a:stretch>
            <a:fillRect/>
          </a:stretch>
        </p:blipFill>
        <p:spPr bwMode="auto">
          <a:xfrm>
            <a:off x="6215074" y="2786058"/>
            <a:ext cx="1357322" cy="36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"/>
          <p:cNvPicPr>
            <a:picLocks noChangeAspect="1" noChangeArrowheads="1"/>
          </p:cNvPicPr>
          <p:nvPr/>
        </p:nvPicPr>
        <p:blipFill>
          <a:blip r:embed="rId2"/>
          <a:srcRect l="16522" t="12818" r="13913" b="17394"/>
          <a:stretch>
            <a:fillRect/>
          </a:stretch>
        </p:blipFill>
        <p:spPr bwMode="auto">
          <a:xfrm>
            <a:off x="1000100" y="1214422"/>
            <a:ext cx="7072362" cy="433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Решить ребус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effectLst/>
              </a:rPr>
              <a:t>Файнворд</a:t>
            </a:r>
            <a:endParaRPr lang="ru-RU" sz="2800" b="1" dirty="0" smtClean="0">
              <a:effectLst/>
            </a:endParaRPr>
          </a:p>
          <a:p>
            <a:r>
              <a:rPr lang="ru-RU" sz="2800" b="1" dirty="0" smtClean="0">
                <a:effectLst/>
              </a:rPr>
              <a:t> «Создание движущих изображений»</a:t>
            </a:r>
            <a:endParaRPr lang="ru-RU" sz="2800" b="1" dirty="0">
              <a:effectLst/>
            </a:endParaRPr>
          </a:p>
        </p:txBody>
      </p:sp>
      <p:pic>
        <p:nvPicPr>
          <p:cNvPr id="3074" name="Picture 2" descr="300"/>
          <p:cNvPicPr>
            <a:picLocks noChangeAspect="1" noChangeArrowheads="1"/>
          </p:cNvPicPr>
          <p:nvPr/>
        </p:nvPicPr>
        <p:blipFill>
          <a:blip r:embed="rId2"/>
          <a:srcRect t="11837" r="2435" b="17141"/>
          <a:stretch>
            <a:fillRect/>
          </a:stretch>
        </p:blipFill>
        <p:spPr bwMode="auto">
          <a:xfrm>
            <a:off x="357158" y="1500174"/>
            <a:ext cx="819751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b="4027"/>
          <a:stretch>
            <a:fillRect/>
          </a:stretch>
        </p:blipFill>
        <p:spPr bwMode="auto">
          <a:xfrm>
            <a:off x="357158" y="428604"/>
            <a:ext cx="47149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989142" cy="29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732</Words>
  <Application>Microsoft Office PowerPoint</Application>
  <PresentationFormat>Экран (4:3)</PresentationFormat>
  <Paragraphs>209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Wingdings</vt:lpstr>
      <vt:lpstr>Тема Office</vt:lpstr>
      <vt:lpstr>Активные и интерактивные методы обучения  на уроках информатики</vt:lpstr>
      <vt:lpstr>Презентация PowerPoint</vt:lpstr>
      <vt:lpstr>Презентация PowerPoint</vt:lpstr>
      <vt:lpstr>Презентация PowerPoint</vt:lpstr>
      <vt:lpstr>Примерные варианты творческих заданий: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НЕВОЗМОЖНАЯ СТУПЕНЬКА</vt:lpstr>
      <vt:lpstr>ПАРАЛЛЕЛЬНЫ ЛИ ГОРИЗОНТАЛЬНЫЕ ЛИНИИ?</vt:lpstr>
      <vt:lpstr>ПЯТЬ ЛИЦ</vt:lpstr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модели на графах</vt:lpstr>
      <vt:lpstr>Презентация PowerPoint</vt:lpstr>
      <vt:lpstr>Закодируйте настроение</vt:lpstr>
      <vt:lpstr>Презентация PowerPoint</vt:lpstr>
      <vt:lpstr>Презентация PowerPoint</vt:lpstr>
      <vt:lpstr>Правила составления синквейна</vt:lpstr>
      <vt:lpstr>Презентация PowerPoint</vt:lpstr>
      <vt:lpstr>Применение метода проектов  при изучении пакета ПО Windows  (MS Office)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Макарова</dc:creator>
  <cp:lastModifiedBy>USER</cp:lastModifiedBy>
  <cp:revision>14</cp:revision>
  <dcterms:created xsi:type="dcterms:W3CDTF">2019-03-10T03:34:40Z</dcterms:created>
  <dcterms:modified xsi:type="dcterms:W3CDTF">2019-03-11T02:12:40Z</dcterms:modified>
</cp:coreProperties>
</file>