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709" autoAdjust="0"/>
  </p:normalViewPr>
  <p:slideViewPr>
    <p:cSldViewPr>
      <p:cViewPr varScale="1">
        <p:scale>
          <a:sx n="76" d="100"/>
          <a:sy n="76" d="100"/>
        </p:scale>
        <p:origin x="-98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11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13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18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ая соединительная линия 10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рямая соединительная линия 1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Прямая соединительная линия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Прямая соединительная линия 21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Овал 22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Овал 23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Овал 25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Овал 24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51B9E1-4E53-4019-9631-F3DE5C592F7C}" type="datetimeFigureOut">
              <a:rPr lang="ru-RU"/>
              <a:pPr>
                <a:defRPr/>
              </a:pPr>
              <a:t>09.01.2012</a:t>
            </a:fld>
            <a:endParaRPr lang="ru-RU"/>
          </a:p>
        </p:txBody>
      </p:sp>
      <p:sp>
        <p:nvSpPr>
          <p:cNvPr id="23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66F97-693D-4C17-BE25-D7AFB40DA4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8F602-FF55-4514-8D49-45F21BD60CB4}" type="datetimeFigureOut">
              <a:rPr lang="ru-RU"/>
              <a:pPr>
                <a:defRPr/>
              </a:pPr>
              <a:t>09.01.2012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333501-A87A-41DC-9221-1549AB4A64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5FEB8-ABA2-4711-82D6-59E561A3DF43}" type="datetimeFigureOut">
              <a:rPr lang="ru-RU"/>
              <a:pPr>
                <a:defRPr/>
              </a:pPr>
              <a:t>09.01.2012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5B06C-C98F-4396-9790-C6FD4CCB29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B51FF8B-F8E3-4123-80B7-73C0E54ECF88}" type="datetimeFigureOut">
              <a:rPr lang="ru-RU"/>
              <a:pPr>
                <a:defRPr/>
              </a:pPr>
              <a:t>09.01.2012</a:t>
            </a:fld>
            <a:endParaRPr lang="ru-RU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71B99A1-558F-440B-AF99-6DD7CE1762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9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10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11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ая соединительная линия 12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Прямая соединительная линия 14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Прямая соединительная линия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Овал 19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Овал 20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Овал 21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Овал 22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Прямая соединительная линия 25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264ECD-7769-4102-B6C0-7B280AA91896}" type="datetimeFigureOut">
              <a:rPr lang="ru-RU"/>
              <a:pPr>
                <a:defRPr/>
              </a:pPr>
              <a:t>09.01.2012</a:t>
            </a:fld>
            <a:endParaRPr lang="ru-RU"/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EAB86A-6EEF-4C9E-BF11-17B818FFE2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0B8818-5492-48E6-BCE0-0E7BF28BB6D4}" type="datetimeFigureOut">
              <a:rPr lang="ru-RU"/>
              <a:pPr>
                <a:defRPr/>
              </a:pPr>
              <a:t>09.01.2012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678BB8-1295-45E6-B39C-4431E1A18D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E3BAC-8537-4AD9-9764-1E00D1F51AFC}" type="datetimeFigureOut">
              <a:rPr lang="ru-RU"/>
              <a:pPr>
                <a:defRPr/>
              </a:pPr>
              <a:t>09.01.2012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034B8B-2BC3-47DF-B1D1-77235A472E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44E66A8-AE1E-4F0B-9FDB-9932E1636571}" type="datetimeFigureOut">
              <a:rPr lang="ru-RU"/>
              <a:pPr>
                <a:defRPr/>
              </a:pPr>
              <a:t>09.01.2012</a:t>
            </a:fld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D9E52C0-75A1-434B-8017-619EC05F52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4D4D5-2F68-4700-8951-AE0C781913EB}" type="datetimeFigureOut">
              <a:rPr lang="ru-RU"/>
              <a:pPr>
                <a:defRPr/>
              </a:pPr>
              <a:t>09.01.2012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83893-2E53-41C9-ADCF-829C879E0C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Прямая соединительная линия 8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Овал 13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F6C2338-8C17-46E5-824A-460203B37457}" type="datetimeFigureOut">
              <a:rPr lang="ru-RU"/>
              <a:pPr>
                <a:defRPr/>
              </a:pPr>
              <a:t>09.01.2012</a:t>
            </a:fld>
            <a:endParaRPr lang="ru-RU"/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F72920B-0DF4-4FCF-ACC5-BD5475D78D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Овал 12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Прямая соединительная линия 19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3BC6CE2-69E8-4820-A455-11CDEA829078}" type="datetimeFigureOut">
              <a:rPr lang="ru-RU"/>
              <a:pPr>
                <a:defRPr/>
              </a:pPr>
              <a:t>09.01.2012</a:t>
            </a:fld>
            <a:endParaRPr lang="ru-RU"/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836945F-8510-4575-B4FB-D99AF7899C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8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6D3B3B33-197C-49F8-A17F-876312D50790}" type="datetimeFigureOut">
              <a:rPr lang="ru-RU"/>
              <a:pPr>
                <a:defRPr/>
              </a:pPr>
              <a:t>09.01.2012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E552EE02-E1D3-46F1-9026-DB0C3C6237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79" r:id="rId4"/>
    <p:sldLayoutId id="2147483778" r:id="rId5"/>
    <p:sldLayoutId id="2147483783" r:id="rId6"/>
    <p:sldLayoutId id="2147483777" r:id="rId7"/>
    <p:sldLayoutId id="2147483784" r:id="rId8"/>
    <p:sldLayoutId id="2147483785" r:id="rId9"/>
    <p:sldLayoutId id="2147483776" r:id="rId10"/>
    <p:sldLayoutId id="214748377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fontAlgn="base">
        <a:spcBef>
          <a:spcPct val="20000"/>
        </a:spcBef>
        <a:spcAft>
          <a:spcPct val="0"/>
        </a:spcAft>
        <a:buClr>
          <a:srgbClr val="484979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fontAlgn="base">
        <a:spcBef>
          <a:spcPct val="20000"/>
        </a:spcBef>
        <a:spcAft>
          <a:spcPct val="0"/>
        </a:spcAft>
        <a:buClr>
          <a:srgbClr val="B3B3C4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fontAlgn="base">
        <a:spcBef>
          <a:spcPct val="20000"/>
        </a:spcBef>
        <a:spcAft>
          <a:spcPct val="0"/>
        </a:spcAft>
        <a:buClr>
          <a:srgbClr val="B0C0C3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71688" y="1928813"/>
            <a:ext cx="6786562" cy="2822575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Урок - презентация с элементами проектной деятельности                              </a:t>
            </a:r>
            <a:br>
              <a:rPr lang="ru-RU" sz="3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</a:t>
            </a:r>
            <a:r>
              <a:rPr lang="en-US" sz="3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Русский язык – 3 класс.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33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5003800"/>
            <a:ext cx="6172200" cy="1371600"/>
          </a:xfrm>
        </p:spPr>
        <p:txBody>
          <a:bodyPr/>
          <a:lstStyle/>
          <a:p>
            <a:r>
              <a:rPr lang="ru-RU" sz="2400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Тема: Разделительный твердый знак.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Цели урока: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071688"/>
            <a:ext cx="7467600" cy="4402137"/>
          </a:xfrm>
        </p:spPr>
        <p:txBody>
          <a:bodyPr/>
          <a:lstStyle/>
          <a:p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1.Создать опорную схему написания разделительного ъ знака.</a:t>
            </a:r>
          </a:p>
          <a:p>
            <a:endParaRPr lang="ru-RU" sz="40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2.Развивать навыки групповой работы.</a:t>
            </a:r>
          </a:p>
          <a:p>
            <a:endParaRPr lang="ru-RU" sz="40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41763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Задача урока: «Продолжить работу по изучению родного (русского) языка.»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endParaRPr lang="ru-RU" b="1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endParaRPr lang="ru-RU" b="1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endParaRPr lang="ru-RU" b="1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endParaRPr lang="ru-RU" b="1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endParaRPr lang="ru-RU" b="1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endParaRPr lang="ru-RU" b="1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endParaRPr lang="ru-RU" b="1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endParaRPr lang="ru-RU" b="1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endParaRPr lang="ru-RU" b="1" dirty="0" smtClean="0"/>
          </a:p>
          <a:p>
            <a:pPr marL="274320" indent="-274320" algn="ctr" fontAlgn="auto">
              <a:spcAft>
                <a:spcPts val="0"/>
              </a:spcAft>
              <a:buFont typeface="Wingdings"/>
              <a:buNone/>
              <a:defRPr/>
            </a:pPr>
            <a:r>
              <a:rPr lang="ru-RU" b="1" dirty="0" smtClean="0"/>
              <a:t>Продолжи фразу: изучая свой родной язык,</a:t>
            </a:r>
            <a:endParaRPr lang="ru-RU" dirty="0" smtClean="0"/>
          </a:p>
          <a:p>
            <a:pPr marL="274320" indent="-274320" algn="ctr" fontAlgn="auto">
              <a:spcAft>
                <a:spcPts val="0"/>
              </a:spcAft>
              <a:buFont typeface="Wingdings"/>
              <a:buNone/>
              <a:defRPr/>
            </a:pPr>
            <a:r>
              <a:rPr lang="ru-RU" b="1" dirty="0" smtClean="0"/>
              <a:t>мы должны уметь, что…</a:t>
            </a:r>
            <a:endParaRPr lang="ru-RU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ru-RU" dirty="0"/>
          </a:p>
        </p:txBody>
      </p:sp>
      <p:pic>
        <p:nvPicPr>
          <p:cNvPr id="15363" name="Рисунок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1071563"/>
            <a:ext cx="4286250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Рисунок 4" descr="C:\Users\Татьяна\AppData\Local\Microsoft\Windows\Temporary Internet Files\Content.IE5\XLXQB7I4\MC90023213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43563" y="2428875"/>
            <a:ext cx="3143250" cy="278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29625" y="285750"/>
            <a:ext cx="138113" cy="4603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6386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14313"/>
            <a:ext cx="8258175" cy="625951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ru-RU" b="1" smtClean="0"/>
          </a:p>
          <a:p>
            <a:pPr>
              <a:buFont typeface="Wingdings" pitchFamily="2" charset="2"/>
              <a:buNone/>
            </a:pPr>
            <a:endParaRPr lang="ru-RU" b="1" smtClean="0"/>
          </a:p>
          <a:p>
            <a:pPr>
              <a:buFont typeface="Wingdings" pitchFamily="2" charset="2"/>
              <a:buNone/>
            </a:pPr>
            <a:endParaRPr lang="ru-RU" b="1" smtClean="0"/>
          </a:p>
          <a:p>
            <a:pPr>
              <a:buFont typeface="Wingdings" pitchFamily="2" charset="2"/>
              <a:buNone/>
            </a:pPr>
            <a:endParaRPr lang="ru-RU" b="1" smtClean="0"/>
          </a:p>
          <a:p>
            <a:pPr algn="ctr">
              <a:buFont typeface="Wingdings" pitchFamily="2" charset="2"/>
              <a:buNone/>
            </a:pPr>
            <a:endParaRPr lang="ru-RU" b="1" smtClean="0"/>
          </a:p>
          <a:p>
            <a:pPr algn="ctr">
              <a:buFont typeface="Wingdings" pitchFamily="2" charset="2"/>
              <a:buNone/>
            </a:pPr>
            <a:endParaRPr lang="ru-RU" b="1" smtClean="0">
              <a:solidFill>
                <a:srgbClr val="FF0000"/>
              </a:solidFill>
            </a:endParaRPr>
          </a:p>
          <a:p>
            <a:pPr algn="ctr">
              <a:buFont typeface="Wingdings" pitchFamily="2" charset="2"/>
              <a:buNone/>
            </a:pPr>
            <a:r>
              <a:rPr lang="ru-RU" b="1" smtClean="0">
                <a:solidFill>
                  <a:srgbClr val="FF0000"/>
                </a:solidFill>
              </a:rPr>
              <a:t>Правильно говорить</a:t>
            </a:r>
            <a:endParaRPr lang="ru-RU" smtClean="0">
              <a:solidFill>
                <a:srgbClr val="FF0000"/>
              </a:solidFill>
            </a:endParaRPr>
          </a:p>
          <a:p>
            <a:pPr algn="ctr">
              <a:buFont typeface="Wingdings" pitchFamily="2" charset="2"/>
              <a:buNone/>
            </a:pPr>
            <a:r>
              <a:rPr lang="ru-RU" b="1" smtClean="0">
                <a:solidFill>
                  <a:srgbClr val="FF0000"/>
                </a:solidFill>
              </a:rPr>
              <a:t>И</a:t>
            </a:r>
            <a:endParaRPr lang="ru-RU" smtClean="0">
              <a:solidFill>
                <a:srgbClr val="FF0000"/>
              </a:solidFill>
            </a:endParaRPr>
          </a:p>
          <a:p>
            <a:pPr algn="ctr">
              <a:buFont typeface="Wingdings" pitchFamily="2" charset="2"/>
              <a:buNone/>
            </a:pPr>
            <a:r>
              <a:rPr lang="ru-RU" b="1" smtClean="0">
                <a:solidFill>
                  <a:srgbClr val="FF0000"/>
                </a:solidFill>
              </a:rPr>
              <a:t>Грамотно писать</a:t>
            </a:r>
            <a:endParaRPr lang="ru-RU" smtClean="0">
              <a:solidFill>
                <a:srgbClr val="FF0000"/>
              </a:solidFill>
            </a:endParaRPr>
          </a:p>
        </p:txBody>
      </p:sp>
      <p:pic>
        <p:nvPicPr>
          <p:cNvPr id="16387" name="Рисунок 3" descr="C:\Users\Татьяна\AppData\Local\Microsoft\Windows\Temporary Internet Files\Content.IE5\XLXQB7I4\MC900292096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29188" y="142875"/>
            <a:ext cx="3643312" cy="278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Рисунок 4" descr="C:\Users\Татьяна\AppData\Local\Microsoft\Windows\Temporary Internet Files\Content.IE5\MW694E8D\MC900343345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143375"/>
            <a:ext cx="4714875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 flipV="1">
            <a:off x="8215313" y="0"/>
            <a:ext cx="428625" cy="500063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7410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8786813" cy="647382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3200" b="1" smtClean="0">
                <a:latin typeface="Times New Roman" pitchFamily="18" charset="0"/>
                <a:cs typeface="Times New Roman" pitchFamily="18" charset="0"/>
              </a:rPr>
              <a:t>Разделительный ъ знак пишется</a:t>
            </a:r>
            <a:endParaRPr lang="ru-RU" sz="320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None/>
            </a:pPr>
            <a:r>
              <a:rPr lang="ru-RU" sz="3200" b="1" smtClean="0">
                <a:latin typeface="Times New Roman" pitchFamily="18" charset="0"/>
                <a:cs typeface="Times New Roman" pitchFamily="18" charset="0"/>
              </a:rPr>
              <a:t>после    приставки, которая оканчивается</a:t>
            </a:r>
            <a:endParaRPr lang="ru-RU" sz="320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None/>
            </a:pPr>
            <a:r>
              <a:rPr lang="ru-RU" sz="3200" b="1" smtClean="0">
                <a:latin typeface="Times New Roman" pitchFamily="18" charset="0"/>
                <a:cs typeface="Times New Roman" pitchFamily="18" charset="0"/>
              </a:rPr>
              <a:t>на согласную, перед гласными</a:t>
            </a:r>
            <a:endParaRPr lang="ru-RU" sz="320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None/>
            </a:pPr>
            <a:r>
              <a:rPr lang="ru-RU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е, е, ю, я.</a:t>
            </a:r>
            <a:endParaRPr lang="ru-RU" sz="320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mtClean="0"/>
          </a:p>
        </p:txBody>
      </p:sp>
      <p:pic>
        <p:nvPicPr>
          <p:cNvPr id="17411" name="Рисунок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2286000"/>
            <a:ext cx="8501063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86750" y="274638"/>
            <a:ext cx="214313" cy="439737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8434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8715375" cy="68580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3200" b="1" smtClean="0">
                <a:latin typeface="Times New Roman" pitchFamily="18" charset="0"/>
                <a:cs typeface="Times New Roman" pitchFamily="18" charset="0"/>
              </a:rPr>
              <a:t>Фразеологические обороты – образные</a:t>
            </a:r>
            <a:endParaRPr lang="ru-RU" sz="320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None/>
            </a:pPr>
            <a:r>
              <a:rPr lang="ru-RU" sz="3200" b="1" smtClean="0">
                <a:latin typeface="Times New Roman" pitchFamily="18" charset="0"/>
                <a:cs typeface="Times New Roman" pitchFamily="18" charset="0"/>
              </a:rPr>
              <a:t>меткие выражения, вошедшие в общее</a:t>
            </a:r>
            <a:endParaRPr lang="ru-RU" sz="320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None/>
            </a:pPr>
            <a:r>
              <a:rPr lang="ru-RU" sz="3200" b="1" smtClean="0">
                <a:latin typeface="Times New Roman" pitchFamily="18" charset="0"/>
                <a:cs typeface="Times New Roman" pitchFamily="18" charset="0"/>
              </a:rPr>
              <a:t>употребление.</a:t>
            </a:r>
            <a:endParaRPr lang="ru-RU" sz="320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None/>
            </a:pPr>
            <a:r>
              <a:rPr lang="ru-RU" sz="3200" b="1" smtClean="0">
                <a:latin typeface="Times New Roman" pitchFamily="18" charset="0"/>
                <a:cs typeface="Times New Roman" pitchFamily="18" charset="0"/>
              </a:rPr>
              <a:t>Фразеологизмы придают нашей речи эмоциональную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smtClean="0">
                <a:latin typeface="Times New Roman" pitchFamily="18" charset="0"/>
                <a:cs typeface="Times New Roman" pitchFamily="18" charset="0"/>
              </a:rPr>
              <a:t>окраску, точность, яркость.</a:t>
            </a:r>
            <a:endParaRPr lang="en-US" sz="3200" b="1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Font typeface="Wingdings" pitchFamily="2" charset="2"/>
              <a:buNone/>
            </a:pPr>
            <a:r>
              <a:rPr lang="ru-RU" sz="3200" b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«спустя рукава»</a:t>
            </a:r>
            <a:endParaRPr lang="en-US" sz="3200" b="1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endParaRPr lang="ru-RU" sz="320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5" name="Рисунок 3" descr="C:\Users\Татьяна\AppData\Local\Microsoft\Windows\Temporary Internet Files\Content.IE5\GW81VXEP\MC900345294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71938" y="3500438"/>
            <a:ext cx="4286250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8358188" y="274638"/>
            <a:ext cx="142875" cy="3683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9458" name="Содержимое 2"/>
          <p:cNvSpPr>
            <a:spLocks noGrp="1"/>
          </p:cNvSpPr>
          <p:nvPr>
            <p:ph sz="quarter" idx="1"/>
          </p:nvPr>
        </p:nvSpPr>
        <p:spPr>
          <a:xfrm>
            <a:off x="214313" y="214313"/>
            <a:ext cx="8429625" cy="625951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 b="1" smtClean="0"/>
          </a:p>
          <a:p>
            <a:pPr>
              <a:buFont typeface="Wingdings" pitchFamily="2" charset="2"/>
              <a:buNone/>
            </a:pPr>
            <a:endParaRPr lang="en-US" b="1" smtClean="0"/>
          </a:p>
          <a:p>
            <a:pPr>
              <a:buFont typeface="Wingdings" pitchFamily="2" charset="2"/>
              <a:buNone/>
            </a:pPr>
            <a:endParaRPr lang="en-US" b="1" smtClean="0"/>
          </a:p>
          <a:p>
            <a:pPr>
              <a:buFont typeface="Wingdings" pitchFamily="2" charset="2"/>
              <a:buNone/>
            </a:pPr>
            <a:endParaRPr lang="en-US" b="1" smtClean="0"/>
          </a:p>
          <a:p>
            <a:pPr>
              <a:buFont typeface="Wingdings" pitchFamily="2" charset="2"/>
              <a:buNone/>
            </a:pPr>
            <a:endParaRPr lang="en-US" b="1" smtClean="0"/>
          </a:p>
          <a:p>
            <a:pPr algn="r">
              <a:buFont typeface="Wingdings" pitchFamily="2" charset="2"/>
              <a:buNone/>
            </a:pPr>
            <a:r>
              <a:rPr lang="ru-RU" sz="3600" b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«попасть впросак»</a:t>
            </a:r>
            <a:endParaRPr lang="en-US" sz="3600" b="1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buFont typeface="Wingdings" pitchFamily="2" charset="2"/>
              <a:buNone/>
            </a:pPr>
            <a:endParaRPr lang="en-US" sz="3600" b="1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buFont typeface="Wingdings" pitchFamily="2" charset="2"/>
              <a:buNone/>
            </a:pPr>
            <a:endParaRPr lang="en-US" sz="3600" b="1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buFont typeface="Wingdings" pitchFamily="2" charset="2"/>
              <a:buNone/>
            </a:pPr>
            <a:endParaRPr lang="en-US" sz="3600" b="1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en-US" sz="3600" b="1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ru-RU" sz="3600" b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«кричать во всю ивановскую»</a:t>
            </a:r>
            <a:endParaRPr lang="ru-RU" sz="360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ru-RU" sz="360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mtClean="0"/>
          </a:p>
        </p:txBody>
      </p:sp>
      <p:pic>
        <p:nvPicPr>
          <p:cNvPr id="19459" name="Рисунок 3" descr="C:\Users\Татьяна\AppData\Local\Microsoft\Windows\Temporary Internet Files\Content.IE5\XLXQB7I4\MC900198189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5" y="142875"/>
            <a:ext cx="3929063" cy="235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Рисунок 4" descr="C:\Users\Татьяна\AppData\Local\Microsoft\Windows\Temporary Internet Files\Content.IE5\GW81VXEP\MC900194186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3" y="1714500"/>
            <a:ext cx="4357687" cy="392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25</TotalTime>
  <Words>92</Words>
  <Application>Microsoft Office PowerPoint</Application>
  <PresentationFormat>Экран (4:3)</PresentationFormat>
  <Paragraphs>47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7</vt:i4>
      </vt:variant>
      <vt:variant>
        <vt:lpstr>Заголовки слайдов</vt:lpstr>
      </vt:variant>
      <vt:variant>
        <vt:i4>7</vt:i4>
      </vt:variant>
    </vt:vector>
  </HeadingPairs>
  <TitlesOfParts>
    <vt:vector size="20" baseType="lpstr">
      <vt:lpstr>Century Schoolbook</vt:lpstr>
      <vt:lpstr>Arial</vt:lpstr>
      <vt:lpstr>Wingdings</vt:lpstr>
      <vt:lpstr>Wingdings 2</vt:lpstr>
      <vt:lpstr>Calibri</vt:lpstr>
      <vt:lpstr>Times New Roman</vt:lpstr>
      <vt:lpstr>Эркер</vt:lpstr>
      <vt:lpstr>Эркер</vt:lpstr>
      <vt:lpstr>Эркер</vt:lpstr>
      <vt:lpstr>Эркер</vt:lpstr>
      <vt:lpstr>Эркер</vt:lpstr>
      <vt:lpstr>Эркер</vt:lpstr>
      <vt:lpstr>Эркер</vt:lpstr>
      <vt:lpstr>УРОК - ПРЕЗЕНТАЦИЯ С ЭЛЕМЕНТАМИ ПРОЕКТНОЙ ДЕЯТЕЛЬНОСТИ                                                                           РУССКИЙ ЯЗЫК – 3 КЛАСС. </vt:lpstr>
      <vt:lpstr>ЦЕЛИ УРОКА:</vt:lpstr>
      <vt:lpstr>ЗАДАЧА УРОКА: «ПРОДОЛЖИТЬ РАБОТУ ПО ИЗУЧЕНИЮ РОДНОГО (РУССКОГО) ЯЗЫКА.» </vt:lpstr>
      <vt:lpstr>Слайд 4</vt:lpstr>
      <vt:lpstr>Слайд 5</vt:lpstr>
      <vt:lpstr>Слайд 6</vt:lpstr>
      <vt:lpstr>Слайд 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- презентация с элементами проектной деятельности                                                                           Русский язык – 3 класс. </dc:title>
  <dc:creator>Admin</dc:creator>
  <cp:lastModifiedBy>User</cp:lastModifiedBy>
  <cp:revision>3</cp:revision>
  <dcterms:created xsi:type="dcterms:W3CDTF">2011-06-22T18:56:22Z</dcterms:created>
  <dcterms:modified xsi:type="dcterms:W3CDTF">2012-01-09T14:04:26Z</dcterms:modified>
</cp:coreProperties>
</file>