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61" r:id="rId5"/>
    <p:sldId id="262" r:id="rId6"/>
    <p:sldId id="260" r:id="rId7"/>
    <p:sldId id="264" r:id="rId8"/>
    <p:sldId id="266" r:id="rId9"/>
    <p:sldId id="268" r:id="rId10"/>
    <p:sldId id="267" r:id="rId11"/>
    <p:sldId id="270" r:id="rId12"/>
    <p:sldId id="269" r:id="rId13"/>
    <p:sldId id="271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86F6E5F-5E09-4EE7-A0A5-D99E15254A9D}" type="datetimeFigureOut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0E9355-3EB1-4924-897E-4EE409001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6EE3EF-5332-4222-81E7-FFBAD9A3C5D8}" type="datetimeFigureOut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673AD60-119B-4B61-BC0A-C6E0835C6D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12BDFA-5B81-4413-83DA-6F772CE77A8E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Pr>
        <a:blipFill dpi="0" rotWithShape="1">
          <a:blip r:embed="rId2" cstate="email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5563" y="1484784"/>
            <a:ext cx="7772400" cy="147002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>
            <a:lvl1pPr>
              <a:defRPr sz="5400" b="1" cap="none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5563" y="12948"/>
            <a:ext cx="7968885" cy="661746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L="0" indent="0" algn="ctr">
              <a:buNone/>
              <a:defRPr b="1" i="1" cap="none" spc="0">
                <a:ln/>
                <a:solidFill>
                  <a:schemeClr val="accent3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4"/>
          </p:nvPr>
        </p:nvSpPr>
        <p:spPr>
          <a:xfrm>
            <a:off x="4188885" y="3429001"/>
            <a:ext cx="4320116" cy="270272"/>
          </a:xfrm>
        </p:spPr>
        <p:txBody>
          <a:bodyPr/>
          <a:lstStyle>
            <a:lvl1pPr marL="0" indent="0" algn="r">
              <a:buNone/>
              <a:defRPr sz="2000" b="0" i="1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defRPr>
            </a:lvl1pPr>
            <a:lvl2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2pPr>
            <a:lvl3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3pPr>
            <a:lvl4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4pPr>
            <a:lvl5pPr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Картинка 15"/>
          <p:cNvSpPr>
            <a:spLocks noGrp="1"/>
          </p:cNvSpPr>
          <p:nvPr>
            <p:ph type="clipArt" sz="quarter" idx="16"/>
          </p:nvPr>
        </p:nvSpPr>
        <p:spPr>
          <a:xfrm>
            <a:off x="827585" y="4401108"/>
            <a:ext cx="4607388" cy="1781882"/>
          </a:xfrm>
        </p:spPr>
        <p:txBody>
          <a:bodyPr rtlCol="0">
            <a:normAutofit/>
          </a:bodyPr>
          <a:lstStyle/>
          <a:p>
            <a:pPr lvl="0"/>
            <a:r>
              <a:rPr lang="ru-RU" noProof="0" smtClean="0"/>
              <a:t>Вставка картинки</a:t>
            </a:r>
            <a:endParaRPr lang="ru-RU" noProof="0"/>
          </a:p>
        </p:txBody>
      </p:sp>
      <p:sp>
        <p:nvSpPr>
          <p:cNvPr id="6" name="Дата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B4E56-95FB-44CD-B47E-1D858E5D87B7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5AB5E-14CE-4C89-B692-ED5E2E93A5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A68D0-88AC-4844-B55A-9A77DD7DDCE6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20A08-BBD5-499D-ACC7-A12F9699F9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5C833-E68F-424D-9E40-B3B7CA4797BA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6F6E8-74A1-4F7C-8FDB-A17A8E7E41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DCECF-342B-4CF7-B844-EBE9AD1E2148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EA21C-56EB-412B-B317-FCCB3BB062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45BF7-C928-4E3B-9492-112B66DA1653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AC67C-C716-47C5-A08C-DA5F4E69B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0D569-62E1-46BD-81EE-4765E5B7B434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47090-F414-4259-A5B1-585C63E8A1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EB92-70DB-486F-A65B-B8650FE7A459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D3CB4-40EC-4AFD-B7D6-40B052AB0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3CDEF-4BF9-49D0-994F-311537D56062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50594-88A5-4872-A504-ADCE3CC7E3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2F2DF-8A17-4D6D-AB8E-E250931F12DC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2FA05-E703-4FAC-A712-79161D29A9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80254-FB1C-4934-8B56-709734F64624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A5E27-992D-4F03-909A-183982C9F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0507-B5B5-4AC3-A432-CFF4F92483C1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36268-29C7-46E9-81C2-ED5D6E8A1B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5570D-29CE-4FC2-B2E3-0C77C39786DB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618E8-1A7A-4CCB-A452-9B7C8A876D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lum/>
          </a:blip>
          <a:srcRect/>
          <a:stretch>
            <a:fillRect l="-3000" t="-22000" r="-3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1ADC5C-CCAE-4848-95FA-D9422E1D590E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555A40-CB05-4981-8EFF-A6474A40D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 kern="1200">
          <a:solidFill>
            <a:srgbClr val="DBEEF4"/>
          </a:solidFill>
          <a:latin typeface="+mn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rgbClr val="DBEEF4"/>
          </a:solidFill>
          <a:latin typeface="Century Schoolbook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rgbClr val="DBEEF4"/>
          </a:solidFill>
          <a:latin typeface="Century Schoolbook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rgbClr val="DBEEF4"/>
          </a:solidFill>
          <a:latin typeface="Century Schoolbook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rgbClr val="DBEEF4"/>
          </a:solidFill>
          <a:latin typeface="Century Schoolbook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rgbClr val="DBEEF4"/>
          </a:solidFill>
          <a:latin typeface="Century Schoolbook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rgbClr val="DBEEF4"/>
          </a:solidFill>
          <a:latin typeface="Century Schoolbook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rgbClr val="DBEEF4"/>
          </a:solidFill>
          <a:latin typeface="Century Schoolbook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rgbClr val="DBEEF4"/>
          </a:solidFill>
          <a:latin typeface="Century Schoolbook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gif"/><Relationship Id="rId2" Type="http://schemas.openxmlformats.org/officeDocument/2006/relationships/hyperlink" Target="&#1055;&#1088;&#1080;&#1083;&#1086;&#1078;&#1077;&#1085;&#1080;&#1077;%201.mtf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gi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4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18" Type="http://schemas.openxmlformats.org/officeDocument/2006/relationships/image" Target="../media/image3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19" Type="http://schemas.openxmlformats.org/officeDocument/2006/relationships/image" Target="../media/image34.gif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18" Type="http://schemas.openxmlformats.org/officeDocument/2006/relationships/image" Target="../media/image51.png"/><Relationship Id="rId26" Type="http://schemas.openxmlformats.org/officeDocument/2006/relationships/image" Target="../media/image59.png"/><Relationship Id="rId3" Type="http://schemas.openxmlformats.org/officeDocument/2006/relationships/image" Target="../media/image36.png"/><Relationship Id="rId21" Type="http://schemas.openxmlformats.org/officeDocument/2006/relationships/image" Target="../media/image54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17" Type="http://schemas.openxmlformats.org/officeDocument/2006/relationships/image" Target="../media/image50.png"/><Relationship Id="rId25" Type="http://schemas.openxmlformats.org/officeDocument/2006/relationships/image" Target="../media/image58.png"/><Relationship Id="rId33" Type="http://schemas.openxmlformats.org/officeDocument/2006/relationships/image" Target="../media/image34.gif"/><Relationship Id="rId2" Type="http://schemas.openxmlformats.org/officeDocument/2006/relationships/image" Target="../media/image35.png"/><Relationship Id="rId16" Type="http://schemas.openxmlformats.org/officeDocument/2006/relationships/image" Target="../media/image49.png"/><Relationship Id="rId20" Type="http://schemas.openxmlformats.org/officeDocument/2006/relationships/image" Target="../media/image53.png"/><Relationship Id="rId29" Type="http://schemas.openxmlformats.org/officeDocument/2006/relationships/image" Target="../media/image6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24" Type="http://schemas.openxmlformats.org/officeDocument/2006/relationships/image" Target="../media/image57.png"/><Relationship Id="rId32" Type="http://schemas.openxmlformats.org/officeDocument/2006/relationships/image" Target="../media/image65.png"/><Relationship Id="rId5" Type="http://schemas.openxmlformats.org/officeDocument/2006/relationships/image" Target="../media/image38.png"/><Relationship Id="rId15" Type="http://schemas.openxmlformats.org/officeDocument/2006/relationships/image" Target="../media/image48.png"/><Relationship Id="rId23" Type="http://schemas.openxmlformats.org/officeDocument/2006/relationships/image" Target="../media/image56.png"/><Relationship Id="rId28" Type="http://schemas.openxmlformats.org/officeDocument/2006/relationships/image" Target="../media/image61.png"/><Relationship Id="rId10" Type="http://schemas.openxmlformats.org/officeDocument/2006/relationships/image" Target="../media/image43.png"/><Relationship Id="rId19" Type="http://schemas.openxmlformats.org/officeDocument/2006/relationships/image" Target="../media/image52.png"/><Relationship Id="rId31" Type="http://schemas.openxmlformats.org/officeDocument/2006/relationships/image" Target="../media/image64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Relationship Id="rId22" Type="http://schemas.openxmlformats.org/officeDocument/2006/relationships/image" Target="../media/image55.png"/><Relationship Id="rId27" Type="http://schemas.openxmlformats.org/officeDocument/2006/relationships/image" Target="../media/image60.png"/><Relationship Id="rId30" Type="http://schemas.openxmlformats.org/officeDocument/2006/relationships/image" Target="../media/image6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gif"/><Relationship Id="rId2" Type="http://schemas.openxmlformats.org/officeDocument/2006/relationships/image" Target="../media/image68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2633" y="2204864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Сложение и умножение числовых неравенств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333375"/>
            <a:ext cx="7775575" cy="6477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i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МАОУ Ильинская средняя общеобразовательная школа</a:t>
            </a:r>
            <a:endParaRPr lang="ru-RU" sz="2000" i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0038" y="4505325"/>
            <a:ext cx="45370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i="1" dirty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  <a:cs typeface="+mn-cs"/>
              </a:rPr>
              <a:t>Учитель математики и информатики: С.А. Абрамкина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quarter" idx="10"/>
          </p:nvPr>
        </p:nvSpPr>
        <p:spPr>
          <a:xfrm>
            <a:off x="179388" y="6308725"/>
            <a:ext cx="1079500" cy="365125"/>
          </a:xfrm>
        </p:spPr>
        <p:txBody>
          <a:bodyPr/>
          <a:lstStyle/>
          <a:p>
            <a:pPr>
              <a:defRPr/>
            </a:pPr>
            <a:fld id="{AE925BFF-8291-4822-8C57-05266C4FDAD0}" type="datetime1">
              <a:rPr lang="ru-RU">
                <a:solidFill>
                  <a:schemeClr val="accent5">
                    <a:lumMod val="20000"/>
                    <a:lumOff val="80000"/>
                  </a:schemeClr>
                </a:solidFill>
              </a:rPr>
              <a:pPr>
                <a:defRPr/>
              </a:pPr>
              <a:t>26.03.2013</a:t>
            </a:fld>
            <a:endParaRPr lang="ru-RU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4163" y="1484313"/>
            <a:ext cx="32512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5">
                    <a:lumMod val="20000"/>
                    <a:lumOff val="80000"/>
                  </a:schemeClr>
                </a:solidFill>
                <a:latin typeface="Mistral" pitchFamily="66" charset="0"/>
                <a:cs typeface="+mn-cs"/>
              </a:rPr>
              <a:t>Алгебра. 8 класс.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Самостоятельная работа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813" y="25654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>
                    <a:lumMod val="95000"/>
                  </a:schemeClr>
                </a:solidFill>
              </a:rPr>
              <a:t>Пожалуйста присядьте к компьютерам 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308725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bg1">
                    <a:lumMod val="95000"/>
                  </a:schemeClr>
                </a:solidFill>
              </a:rPr>
              <a:pPr>
                <a:defRPr/>
              </a:pPr>
              <a:t>26.03.2013</a:t>
            </a:fld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6" name="Рисунок 5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26188" y="4508500"/>
            <a:ext cx="172878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Давайте подведем итоги урока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5163" y="3079750"/>
            <a:ext cx="7991475" cy="1223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Сформулируйте теорему о почленном сложении числовых неравенств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E0CA987-E48E-49C8-A0DF-06EC691C1BEB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 bwMode="auto">
          <a:xfrm>
            <a:off x="539750" y="3068638"/>
            <a:ext cx="7993063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3200">
                <a:solidFill>
                  <a:srgbClr val="898989"/>
                </a:solidFill>
              </a:rPr>
              <a:t>Сформулируйте теорему о почленном умножении числовых неравенств</a:t>
            </a: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642938" y="3070225"/>
            <a:ext cx="7993062" cy="1223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/>
              <a:t>Как вы думаете, данные теоремы справедливы только для двух числовых неравенств?</a:t>
            </a: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 bwMode="auto">
          <a:xfrm>
            <a:off x="755650" y="3141663"/>
            <a:ext cx="7993063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3200">
                <a:solidFill>
                  <a:srgbClr val="898989"/>
                </a:solidFill>
              </a:rPr>
              <a:t>Что значит оценить значение выражения?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19925" y="4508500"/>
            <a:ext cx="1081088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F2F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F2F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F2F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F2F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F2F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F2F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F2F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F2F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6" grpId="1" build="allAtOnce"/>
      <p:bldP spid="7" grpId="0" build="p"/>
      <p:bldP spid="7" grpId="1" build="allAtOnce"/>
      <p:bldP spid="9" grpId="0" build="p"/>
      <p:bldP spid="9" grpId="1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Домашнее задание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852738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Д.м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. С-34, стр.35: №№1, 2, учебник: №769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308725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bg1">
                    <a:lumMod val="95000"/>
                  </a:schemeClr>
                </a:solidFill>
              </a:rPr>
              <a:pPr>
                <a:defRPr/>
              </a:pPr>
              <a:t>26.03.2013</a:t>
            </a:fld>
            <a:endParaRPr lang="ru-RU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59563" y="4652963"/>
            <a:ext cx="147161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537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537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16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Закончите предложение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852738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Я сегодня познакомился с ...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У меня сегодня получилось ...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Но, хотелось бы ...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308725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bg1">
                    <a:lumMod val="95000"/>
                  </a:schemeClr>
                </a:solidFill>
              </a:rPr>
              <a:pPr>
                <a:defRPr/>
              </a:pPr>
              <a:t>26.03.2013</a:t>
            </a:fld>
            <a:endParaRPr lang="ru-RU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19925" y="486886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537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537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960"/>
                            </p:stCondLst>
                            <p:childTnLst>
                              <p:par>
                                <p:cTn id="16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537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537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940"/>
                            </p:stCondLst>
                            <p:childTnLst>
                              <p:par>
                                <p:cTn id="21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537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5373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74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Цель урока: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088" y="2565400"/>
            <a:ext cx="7705725" cy="25193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рассмотреть теоремы о почленном сложении и умножении числовых неравенств; сформировать навыки применения их к решению простейших задач на оценку выражений; закрепить свойства неравенств.  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308725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accent5">
                    <a:lumMod val="20000"/>
                    <a:lumOff val="80000"/>
                  </a:schemeClr>
                </a:solidFill>
              </a:rPr>
              <a:pPr>
                <a:defRPr/>
              </a:pPr>
              <a:t>26.03.2013</a:t>
            </a:fld>
            <a:endParaRPr lang="ru-RU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96188" y="620713"/>
            <a:ext cx="1008062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Проверка домашнего задания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381750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accent5">
                    <a:lumMod val="20000"/>
                    <a:lumOff val="80000"/>
                  </a:schemeClr>
                </a:solidFill>
              </a:rPr>
              <a:pPr>
                <a:defRPr/>
              </a:pPr>
              <a:t>26.03.2013</a:t>
            </a:fld>
            <a:endParaRPr lang="ru-RU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911975" y="4265613"/>
            <a:ext cx="1512888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116013" y="1989138"/>
            <a:ext cx="33115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err="1">
                <a:solidFill>
                  <a:schemeClr val="bg1">
                    <a:lumMod val="95000"/>
                  </a:schemeClr>
                </a:solidFill>
              </a:rPr>
              <a:t>Д.м</a:t>
            </a:r>
            <a:r>
              <a:rPr lang="ru-RU" sz="2400" b="1" dirty="0">
                <a:solidFill>
                  <a:schemeClr val="bg1">
                    <a:lumMod val="95000"/>
                  </a:schemeClr>
                </a:solidFill>
              </a:rPr>
              <a:t>. стр.84 С-33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55650" y="2476500"/>
            <a:ext cx="7920038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1. Запишите верное неравенство, которое получится, если: </a:t>
            </a:r>
          </a:p>
        </p:txBody>
      </p:sp>
      <p:sp>
        <p:nvSpPr>
          <p:cNvPr id="10" name="Прямоуголь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5616" y="3372415"/>
            <a:ext cx="7200800" cy="669992"/>
          </a:xfrm>
          <a:prstGeom prst="rect">
            <a:avLst/>
          </a:prstGeom>
          <a:blipFill rotWithShape="1">
            <a:blip r:embed="rId3" cstate="email"/>
            <a:stretch>
              <a:fillRect l="-677" t="-1818" b="-13636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1" name="Прямоугольник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5616" y="3330017"/>
            <a:ext cx="7669289" cy="707886"/>
          </a:xfrm>
          <a:prstGeom prst="rect">
            <a:avLst/>
          </a:prstGeom>
          <a:blipFill rotWithShape="1">
            <a:blip r:embed="rId4" cstate="email"/>
            <a:stretch>
              <a:fillRect l="-795" t="-4310" b="-14655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2" name="Прямоугольник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35896" y="4081836"/>
            <a:ext cx="2880320" cy="400110"/>
          </a:xfrm>
          <a:prstGeom prst="rect">
            <a:avLst/>
          </a:prstGeom>
          <a:blipFill rotWithShape="1">
            <a:blip r:embed="rId5" cstate="email"/>
            <a:stretch>
              <a:fillRect l="-2114" t="-7692" b="-27692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3" name="Прямоугольник 1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5616" y="3345406"/>
            <a:ext cx="7200800" cy="677108"/>
          </a:xfrm>
          <a:prstGeom prst="rect">
            <a:avLst/>
          </a:prstGeom>
          <a:blipFill rotWithShape="1">
            <a:blip r:embed="rId6" cstate="email"/>
            <a:stretch>
              <a:fillRect l="-847" t="-4505" b="-15315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4" name="Прямоугольник 1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19932" y="4093079"/>
            <a:ext cx="3992503" cy="400110"/>
          </a:xfrm>
          <a:prstGeom prst="rect">
            <a:avLst/>
          </a:prstGeom>
          <a:blipFill rotWithShape="1">
            <a:blip r:embed="rId7" cstate="email"/>
            <a:stretch>
              <a:fillRect l="-1527" t="-7576" b="-25758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5" name="Прямоугольник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48900" y="4093079"/>
            <a:ext cx="4734566" cy="400110"/>
          </a:xfrm>
          <a:prstGeom prst="rect">
            <a:avLst/>
          </a:prstGeom>
          <a:blipFill rotWithShape="1">
            <a:blip r:embed="rId8" cstate="email"/>
            <a:stretch>
              <a:fillRect l="-1287" t="-7576" b="-25758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6" name="Прямоугольник 1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5616" y="3345406"/>
            <a:ext cx="6840760" cy="707886"/>
          </a:xfrm>
          <a:prstGeom prst="rect">
            <a:avLst/>
          </a:prstGeom>
          <a:blipFill rotWithShape="1">
            <a:blip r:embed="rId9" cstate="email"/>
            <a:stretch>
              <a:fillRect l="-891" t="-4310" r="-1604" b="-14655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  <p:sp>
        <p:nvSpPr>
          <p:cNvPr id="17" name="Прямоугольник 1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98455" y="4093079"/>
            <a:ext cx="4235455" cy="400110"/>
          </a:xfrm>
          <a:prstGeom prst="rect">
            <a:avLst/>
          </a:prstGeom>
          <a:blipFill rotWithShape="1">
            <a:blip r:embed="rId10" cstate="email"/>
            <a:stretch>
              <a:fillRect l="-1439" t="-7576" b="-25758"/>
            </a:stretch>
          </a:blipFill>
        </p:spPr>
        <p:txBody>
          <a:bodyPr/>
          <a:lstStyle/>
          <a:p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Проверка домашнего задания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 noRot="1" noChangeAspect="1" noMove="1" noResize="1" noEditPoints="1" noAdjustHandles="1" noChangeArrowheads="1" noChangeShapeType="1" noTextEdit="1"/>
          </p:cNvSpPr>
          <p:nvPr>
            <p:ph type="subTitle" idx="1"/>
          </p:nvPr>
        </p:nvSpPr>
        <p:spPr>
          <a:xfrm>
            <a:off x="683568" y="1916832"/>
            <a:ext cx="8136904" cy="2880320"/>
          </a:xfrm>
          <a:blipFill rotWithShape="1">
            <a:blip r:embed="rId2" cstate="email"/>
            <a:stretch>
              <a:fillRect l="-2172" t="-1903" r="-2921" b="-2537"/>
            </a:stretch>
          </a:blip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381750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accent5">
                    <a:lumMod val="20000"/>
                    <a:lumOff val="80000"/>
                  </a:schemeClr>
                </a:solidFill>
              </a:rPr>
              <a:pPr>
                <a:defRPr/>
              </a:pPr>
              <a:t>26.03.2013</a:t>
            </a:fld>
            <a:endParaRPr lang="ru-RU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11975" y="4587875"/>
            <a:ext cx="1404938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Проверка домашнего задания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 noRot="1" noChangeAspect="1" noMove="1" noResize="1" noEditPoints="1" noAdjustHandles="1" noChangeArrowheads="1" noChangeShapeType="1" noTextEdit="1"/>
          </p:cNvSpPr>
          <p:nvPr>
            <p:ph type="subTitle" idx="1"/>
          </p:nvPr>
        </p:nvSpPr>
        <p:spPr>
          <a:xfrm>
            <a:off x="683568" y="1916832"/>
            <a:ext cx="8136904" cy="2880320"/>
          </a:xfrm>
          <a:blipFill rotWithShape="1">
            <a:blip r:embed="rId2" cstate="email"/>
            <a:stretch>
              <a:fillRect l="-1573" t="-3594"/>
            </a:stretch>
          </a:blip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359525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accent5">
                    <a:lumMod val="20000"/>
                    <a:lumOff val="80000"/>
                  </a:schemeClr>
                </a:solidFill>
              </a:rPr>
              <a:pPr>
                <a:defRPr/>
              </a:pPr>
              <a:t>26.03.2013</a:t>
            </a:fld>
            <a:endParaRPr lang="ru-RU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911975" y="4718050"/>
            <a:ext cx="1189038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3"/>
            <a:ext cx="7772400" cy="1296144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Устная работа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750" y="1268413"/>
            <a:ext cx="8135938" cy="10810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>
                <a:solidFill>
                  <a:schemeClr val="bg1">
                    <a:lumMod val="95000"/>
                  </a:schemeClr>
                </a:solidFill>
              </a:rPr>
              <a:t>Оцените значение выражений и заполните пропуски, напишите знаки сравнения.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237288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bg1">
                    <a:lumMod val="95000"/>
                  </a:schemeClr>
                </a:solidFill>
              </a:rPr>
              <a:pPr>
                <a:defRPr/>
              </a:pPr>
              <a:t>26.03.2013</a:t>
            </a:fld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95288" y="2935288"/>
            <a:ext cx="2232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>
                <a:solidFill>
                  <a:srgbClr val="10253F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400" i="1">
                <a:solidFill>
                  <a:srgbClr val="10253F"/>
                </a:solidFill>
                <a:latin typeface="Cambria Math" pitchFamily="18" charset="0"/>
                <a:cs typeface="Times New Roman" pitchFamily="18" charset="0"/>
              </a:rPr>
              <a:t>x&gt;-3, </a:t>
            </a:r>
            <a:r>
              <a:rPr lang="ru-RU" sz="2400">
                <a:solidFill>
                  <a:srgbClr val="10253F"/>
                </a:solidFill>
                <a:latin typeface="Times New Roman" pitchFamily="18" charset="0"/>
                <a:cs typeface="Times New Roman" pitchFamily="18" charset="0"/>
              </a:rPr>
              <a:t>то</a:t>
            </a:r>
            <a:endParaRPr lang="ru-RU" sz="3600">
              <a:solidFill>
                <a:srgbClr val="10253F"/>
              </a:solidFill>
              <a:latin typeface="Arial" charset="0"/>
            </a:endParaRP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03848" y="2518550"/>
            <a:ext cx="1368152" cy="461665"/>
          </a:xfrm>
          <a:prstGeom prst="rect">
            <a:avLst/>
          </a:prstGeom>
          <a:blipFill rotWithShape="1">
            <a:blip r:embed="rId2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03848" y="3015594"/>
            <a:ext cx="1368152" cy="461665"/>
          </a:xfrm>
          <a:prstGeom prst="rect">
            <a:avLst/>
          </a:prstGeom>
          <a:blipFill rotWithShape="1">
            <a:blip r:embed="rId3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03575" y="3600450"/>
            <a:ext cx="52228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j-lt"/>
                <a:cs typeface="+mn-cs"/>
              </a:rPr>
              <a:t>2x</a:t>
            </a:r>
            <a:endParaRPr lang="ru-RU" sz="2400" dirty="0">
              <a:latin typeface="+mn-lt"/>
              <a:cs typeface="+mn-cs"/>
            </a:endParaRP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03848" y="4075999"/>
            <a:ext cx="1368152" cy="461665"/>
          </a:xfrm>
          <a:prstGeom prst="rect">
            <a:avLst/>
          </a:prstGeom>
          <a:blipFill rotWithShape="1">
            <a:blip r:embed="rId4" cstate="email"/>
            <a:stretch>
              <a:fillRect l="-1339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03848" y="4539893"/>
            <a:ext cx="1368152" cy="461665"/>
          </a:xfrm>
          <a:prstGeom prst="rect">
            <a:avLst/>
          </a:prstGeom>
          <a:blipFill rotWithShape="1">
            <a:blip r:embed="rId5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03848" y="5013176"/>
            <a:ext cx="1368152" cy="461665"/>
          </a:xfrm>
          <a:prstGeom prst="rect">
            <a:avLst/>
          </a:prstGeom>
          <a:blipFill rotWithShape="1">
            <a:blip r:embed="rId6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2817" y="2615484"/>
            <a:ext cx="936104" cy="400110"/>
          </a:xfrm>
          <a:prstGeom prst="rect">
            <a:avLst/>
          </a:prstGeom>
          <a:blipFill rotWithShape="1">
            <a:blip r:embed="rId7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7" name="TextBox 1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0260" y="3092538"/>
            <a:ext cx="936104" cy="369332"/>
          </a:xfrm>
          <a:prstGeom prst="rect">
            <a:avLst/>
          </a:prstGeom>
          <a:blipFill rotWithShape="1">
            <a:blip r:embed="rId8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8" name="TextBox 1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0260" y="3618258"/>
            <a:ext cx="969640" cy="400110"/>
          </a:xfrm>
          <a:prstGeom prst="rect">
            <a:avLst/>
          </a:prstGeom>
          <a:blipFill rotWithShape="1">
            <a:blip r:embed="rId9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9" name="TextBox 1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0260" y="4122164"/>
            <a:ext cx="991701" cy="415499"/>
          </a:xfrm>
          <a:prstGeom prst="rect">
            <a:avLst/>
          </a:prstGeom>
          <a:blipFill rotWithShape="1">
            <a:blip r:embed="rId10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0" name="TextBox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0260" y="4578500"/>
            <a:ext cx="991701" cy="400110"/>
          </a:xfrm>
          <a:prstGeom prst="rect">
            <a:avLst/>
          </a:prstGeom>
          <a:blipFill rotWithShape="1">
            <a:blip r:embed="rId11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1" name="TextBox 2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70260" y="5013176"/>
            <a:ext cx="991701" cy="400110"/>
          </a:xfrm>
          <a:prstGeom prst="rect">
            <a:avLst/>
          </a:prstGeom>
          <a:blipFill rotWithShape="1">
            <a:blip r:embed="rId12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2" name="TextBox 2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0" y="2626268"/>
            <a:ext cx="936104" cy="400110"/>
          </a:xfrm>
          <a:prstGeom prst="rect">
            <a:avLst/>
          </a:prstGeom>
          <a:blipFill rotWithShape="1">
            <a:blip r:embed="rId13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3" name="TextBox 2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0" y="3061760"/>
            <a:ext cx="936104" cy="400110"/>
          </a:xfrm>
          <a:prstGeom prst="rect">
            <a:avLst/>
          </a:prstGeom>
          <a:blipFill rotWithShape="1">
            <a:blip r:embed="rId14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4" name="Text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0" y="3600247"/>
            <a:ext cx="936104" cy="400110"/>
          </a:xfrm>
          <a:prstGeom prst="rect">
            <a:avLst/>
          </a:prstGeom>
          <a:blipFill rotWithShape="1">
            <a:blip r:embed="rId15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5" name="TextBox 2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0" y="4122165"/>
            <a:ext cx="936104" cy="400110"/>
          </a:xfrm>
          <a:prstGeom prst="rect">
            <a:avLst/>
          </a:prstGeom>
          <a:blipFill rotWithShape="1">
            <a:blip r:embed="rId16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6" name="TextBox 2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0" y="4593889"/>
            <a:ext cx="958050" cy="369332"/>
          </a:xfrm>
          <a:prstGeom prst="rect">
            <a:avLst/>
          </a:prstGeom>
          <a:blipFill rotWithShape="1">
            <a:blip r:embed="rId17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7" name="TextBox 2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0" y="5013176"/>
            <a:ext cx="953647" cy="400110"/>
          </a:xfrm>
          <a:prstGeom prst="rect">
            <a:avLst/>
          </a:prstGeom>
          <a:blipFill rotWithShape="1">
            <a:blip r:embed="rId18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19" cstate="email"/>
          <a:srcRect/>
          <a:stretch>
            <a:fillRect/>
          </a:stretch>
        </p:blipFill>
        <p:spPr bwMode="auto">
          <a:xfrm>
            <a:off x="7246938" y="2984500"/>
            <a:ext cx="1554162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3"/>
            <a:ext cx="7772400" cy="1296144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Устная работа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750" y="1268413"/>
            <a:ext cx="8135938" cy="108108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>
                <a:solidFill>
                  <a:schemeClr val="bg1">
                    <a:lumMod val="95000"/>
                  </a:schemeClr>
                </a:solidFill>
              </a:rPr>
              <a:t>Оцените значение выражений и заполните пропуски, напишите знаки сравнения.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308725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bg1">
                    <a:lumMod val="95000"/>
                  </a:schemeClr>
                </a:solidFill>
              </a:rPr>
              <a:pPr>
                <a:defRPr/>
              </a:pPr>
              <a:t>26.03.2013</a:t>
            </a:fld>
            <a:endParaRPr lang="ru-RU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ctangle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95536" y="2750731"/>
            <a:ext cx="2232248" cy="830997"/>
          </a:xfrm>
          <a:prstGeom prst="rect">
            <a:avLst/>
          </a:prstGeom>
          <a:blipFill rotWithShape="1">
            <a:blip r:embed="rId2" cstate="email"/>
            <a:stretch>
              <a:fillRect l="-4372" t="-5109" r="-2459" b="-16058"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52151" y="2519898"/>
            <a:ext cx="936104" cy="461665"/>
          </a:xfrm>
          <a:prstGeom prst="rect">
            <a:avLst/>
          </a:prstGeom>
          <a:blipFill rotWithShape="1">
            <a:blip r:embed="rId3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58707" y="3015594"/>
            <a:ext cx="1013494" cy="400110"/>
          </a:xfrm>
          <a:prstGeom prst="rect">
            <a:avLst/>
          </a:prstGeom>
          <a:blipFill rotWithShape="1">
            <a:blip r:embed="rId4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Прямоугольник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07228" y="3440813"/>
            <a:ext cx="1013494" cy="461665"/>
          </a:xfrm>
          <a:prstGeom prst="rect">
            <a:avLst/>
          </a:prstGeom>
          <a:blipFill rotWithShape="1">
            <a:blip r:embed="rId5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53058" y="3938105"/>
            <a:ext cx="1067664" cy="461665"/>
          </a:xfrm>
          <a:prstGeom prst="rect">
            <a:avLst/>
          </a:prstGeom>
          <a:blipFill rotWithShape="1">
            <a:blip r:embed="rId6" cstate="email"/>
            <a:stretch>
              <a:fillRect l="-1143" r="-1143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43159" y="4368992"/>
            <a:ext cx="1029042" cy="369332"/>
          </a:xfrm>
          <a:prstGeom prst="rect">
            <a:avLst/>
          </a:prstGeom>
          <a:blipFill rotWithShape="1">
            <a:blip r:embed="rId7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43159" y="4821737"/>
            <a:ext cx="1077563" cy="461665"/>
          </a:xfrm>
          <a:prstGeom prst="rect">
            <a:avLst/>
          </a:prstGeom>
          <a:blipFill rotWithShape="1">
            <a:blip r:embed="rId8" cstate="email"/>
            <a:stretch>
              <a:fillRect l="-1705" t="-10526" b="-28947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22603" y="2550676"/>
            <a:ext cx="936104" cy="400110"/>
          </a:xfrm>
          <a:prstGeom prst="rect">
            <a:avLst/>
          </a:prstGeom>
          <a:blipFill rotWithShape="1">
            <a:blip r:embed="rId9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7" name="TextBox 1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1" y="2566063"/>
            <a:ext cx="952158" cy="369332"/>
          </a:xfrm>
          <a:prstGeom prst="rect">
            <a:avLst/>
          </a:prstGeom>
          <a:blipFill rotWithShape="1">
            <a:blip r:embed="rId10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2" name="TextBox 2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2449" y="2542766"/>
            <a:ext cx="936104" cy="400110"/>
          </a:xfrm>
          <a:prstGeom prst="rect">
            <a:avLst/>
          </a:prstGeom>
          <a:blipFill rotWithShape="1">
            <a:blip r:embed="rId11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3" name="TextBox 2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86499" y="2550675"/>
            <a:ext cx="936104" cy="400110"/>
          </a:xfrm>
          <a:prstGeom prst="rect">
            <a:avLst/>
          </a:prstGeom>
          <a:blipFill rotWithShape="1">
            <a:blip r:embed="rId12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4" name="TextBox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86499" y="3027590"/>
            <a:ext cx="936104" cy="400110"/>
          </a:xfrm>
          <a:prstGeom prst="rect">
            <a:avLst/>
          </a:prstGeom>
          <a:blipFill rotWithShape="1">
            <a:blip r:embed="rId13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5" name="TextBox 2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41786" y="3040703"/>
            <a:ext cx="936104" cy="400110"/>
          </a:xfrm>
          <a:prstGeom prst="rect">
            <a:avLst/>
          </a:prstGeom>
          <a:blipFill rotWithShape="1">
            <a:blip r:embed="rId14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6" name="TextBox 2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86499" y="3533146"/>
            <a:ext cx="936104" cy="369332"/>
          </a:xfrm>
          <a:prstGeom prst="rect">
            <a:avLst/>
          </a:prstGeom>
          <a:blipFill rotWithShape="1">
            <a:blip r:embed="rId15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7" name="TextBox 2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2449" y="3517757"/>
            <a:ext cx="936104" cy="400110"/>
          </a:xfrm>
          <a:prstGeom prst="rect">
            <a:avLst/>
          </a:prstGeom>
          <a:blipFill rotWithShape="1">
            <a:blip r:embed="rId16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8" name="TextBox 2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22603" y="3027590"/>
            <a:ext cx="936104" cy="400110"/>
          </a:xfrm>
          <a:prstGeom prst="rect">
            <a:avLst/>
          </a:prstGeom>
          <a:blipFill rotWithShape="1">
            <a:blip r:embed="rId17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9" name="TextBox 2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1" y="3033217"/>
            <a:ext cx="960248" cy="400110"/>
          </a:xfrm>
          <a:prstGeom prst="rect">
            <a:avLst/>
          </a:prstGeom>
          <a:blipFill rotWithShape="1">
            <a:blip r:embed="rId18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0" name="TextBox 2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16954" y="3502368"/>
            <a:ext cx="936104" cy="400110"/>
          </a:xfrm>
          <a:prstGeom prst="rect">
            <a:avLst/>
          </a:prstGeom>
          <a:blipFill rotWithShape="1">
            <a:blip r:embed="rId19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1" name="TextBox 3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72201" y="3517757"/>
            <a:ext cx="950349" cy="400110"/>
          </a:xfrm>
          <a:prstGeom prst="rect">
            <a:avLst/>
          </a:prstGeom>
          <a:blipFill rotWithShape="1">
            <a:blip r:embed="rId20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2" name="TextBox 3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07055" y="3968882"/>
            <a:ext cx="936104" cy="400110"/>
          </a:xfrm>
          <a:prstGeom prst="rect">
            <a:avLst/>
          </a:prstGeom>
          <a:blipFill rotWithShape="1">
            <a:blip r:embed="rId21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3" name="TextBox 3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86446" y="3990616"/>
            <a:ext cx="936104" cy="400110"/>
          </a:xfrm>
          <a:prstGeom prst="rect">
            <a:avLst/>
          </a:prstGeom>
          <a:blipFill rotWithShape="1">
            <a:blip r:embed="rId22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4" name="TextBox 3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86499" y="3968882"/>
            <a:ext cx="936104" cy="400110"/>
          </a:xfrm>
          <a:prstGeom prst="rect">
            <a:avLst/>
          </a:prstGeom>
          <a:blipFill rotWithShape="1">
            <a:blip r:embed="rId23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5" name="TextBox 3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2449" y="3990616"/>
            <a:ext cx="936104" cy="400110"/>
          </a:xfrm>
          <a:prstGeom prst="rect">
            <a:avLst/>
          </a:prstGeom>
          <a:blipFill rotWithShape="1">
            <a:blip r:embed="rId24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6" name="TextBox 3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07055" y="4421627"/>
            <a:ext cx="936104" cy="400110"/>
          </a:xfrm>
          <a:prstGeom prst="rect">
            <a:avLst/>
          </a:prstGeom>
          <a:blipFill rotWithShape="1">
            <a:blip r:embed="rId25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7" name="TextBox 3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70951" y="4453913"/>
            <a:ext cx="936104" cy="369332"/>
          </a:xfrm>
          <a:prstGeom prst="rect">
            <a:avLst/>
          </a:prstGeom>
          <a:blipFill rotWithShape="1">
            <a:blip r:embed="rId26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8" name="TextBox 3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88255" y="4423066"/>
            <a:ext cx="936104" cy="400110"/>
          </a:xfrm>
          <a:prstGeom prst="rect">
            <a:avLst/>
          </a:prstGeom>
          <a:blipFill rotWithShape="1">
            <a:blip r:embed="rId27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39" name="TextBox 3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07055" y="4883292"/>
            <a:ext cx="936104" cy="400110"/>
          </a:xfrm>
          <a:prstGeom prst="rect">
            <a:avLst/>
          </a:prstGeom>
          <a:blipFill rotWithShape="1">
            <a:blip r:embed="rId28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0" name="TextBox 3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88255" y="4860400"/>
            <a:ext cx="936104" cy="400110"/>
          </a:xfrm>
          <a:prstGeom prst="rect">
            <a:avLst/>
          </a:prstGeom>
          <a:blipFill rotWithShape="1">
            <a:blip r:embed="rId29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1" name="TextBox 4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470951" y="4885160"/>
            <a:ext cx="922355" cy="369332"/>
          </a:xfrm>
          <a:prstGeom prst="rect">
            <a:avLst/>
          </a:prstGeom>
          <a:blipFill rotWithShape="1">
            <a:blip r:embed="rId30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2" name="TextBox 4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09560" y="4417140"/>
            <a:ext cx="968330" cy="400110"/>
          </a:xfrm>
          <a:prstGeom prst="rect">
            <a:avLst/>
          </a:prstGeom>
          <a:blipFill rotWithShape="1">
            <a:blip r:embed="rId31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43" name="TextBox 4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22550" y="4869771"/>
            <a:ext cx="955340" cy="400110"/>
          </a:xfrm>
          <a:prstGeom prst="rect">
            <a:avLst/>
          </a:prstGeom>
          <a:blipFill rotWithShape="1">
            <a:blip r:embed="rId32" cstate="email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pic>
        <p:nvPicPr>
          <p:cNvPr id="44" name="Рисунок 43"/>
          <p:cNvPicPr>
            <a:picLocks noChangeAspect="1"/>
          </p:cNvPicPr>
          <p:nvPr/>
        </p:nvPicPr>
        <p:blipFill>
          <a:blip r:embed="rId33" cstate="email"/>
          <a:srcRect/>
          <a:stretch>
            <a:fillRect/>
          </a:stretch>
        </p:blipFill>
        <p:spPr bwMode="auto">
          <a:xfrm>
            <a:off x="7246938" y="5260975"/>
            <a:ext cx="1554162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E0CA987-E48E-49C8-A0DF-06EC691C1BEB}" type="datetime1">
              <a:rPr lang="ru-RU"/>
              <a:pPr>
                <a:defRPr/>
              </a:pPr>
              <a:t>26.03.2013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 l="12717" r="13608" b="7980"/>
          <a:stretch>
            <a:fillRect/>
          </a:stretch>
        </p:blipFill>
        <p:spPr bwMode="auto">
          <a:xfrm>
            <a:off x="179388" y="190500"/>
            <a:ext cx="8785225" cy="647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59563" y="2276475"/>
            <a:ext cx="13462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Физкультминутка</a:t>
            </a:r>
            <a:endParaRPr lang="ru-RU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6375" y="25654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>
                    <a:lumMod val="95000"/>
                  </a:schemeClr>
                </a:solidFill>
              </a:rPr>
              <a:t>Ребята, встаньте, подготовьтесь к физкультминутке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>
          <a:xfrm>
            <a:off x="179388" y="6308725"/>
            <a:ext cx="2133600" cy="365125"/>
          </a:xfrm>
        </p:spPr>
        <p:txBody>
          <a:bodyPr/>
          <a:lstStyle/>
          <a:p>
            <a:pPr>
              <a:defRPr/>
            </a:pPr>
            <a:fld id="{0E0CA987-E48E-49C8-A0DF-06EC691C1BEB}" type="datetime1">
              <a:rPr lang="ru-RU">
                <a:solidFill>
                  <a:schemeClr val="bg1">
                    <a:lumMod val="95000"/>
                  </a:schemeClr>
                </a:solidFill>
              </a:rPr>
              <a:pPr>
                <a:defRPr/>
              </a:pPr>
              <a:t>26.03.2013</a:t>
            </a:fld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27763" y="3848100"/>
            <a:ext cx="172243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916238" y="3838575"/>
            <a:ext cx="893762" cy="159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00563" y="4637088"/>
            <a:ext cx="108585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МойШаблон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Мой Шаблон</Template>
  <TotalTime>768</TotalTime>
  <Words>208</Words>
  <Application>Microsoft Office PowerPoint</Application>
  <PresentationFormat>Экран (4:3)</PresentationFormat>
  <Paragraphs>104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Century Schoolbook</vt:lpstr>
      <vt:lpstr>Arial</vt:lpstr>
      <vt:lpstr>Calibri</vt:lpstr>
      <vt:lpstr>Mistral</vt:lpstr>
      <vt:lpstr>Times New Roman</vt:lpstr>
      <vt:lpstr>Cambria Math</vt:lpstr>
      <vt:lpstr>МойШаблон</vt:lpstr>
      <vt:lpstr>Сложение и умножение числовых неравенств</vt:lpstr>
      <vt:lpstr>Цель урока:</vt:lpstr>
      <vt:lpstr>Проверка домашнего задания</vt:lpstr>
      <vt:lpstr>Проверка домашнего задания</vt:lpstr>
      <vt:lpstr>Проверка домашнего задания</vt:lpstr>
      <vt:lpstr>Устная работа</vt:lpstr>
      <vt:lpstr>Устная работа</vt:lpstr>
      <vt:lpstr>Слайд 8</vt:lpstr>
      <vt:lpstr>Физкультминутка</vt:lpstr>
      <vt:lpstr>Самостоятельная работа</vt:lpstr>
      <vt:lpstr>Давайте подведем итоги урока</vt:lpstr>
      <vt:lpstr>Домашнее задание</vt:lpstr>
      <vt:lpstr>Закончите предложение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Числовые неравенства</dc:title>
  <dc:creator>admin</dc:creator>
  <cp:lastModifiedBy>revaz</cp:lastModifiedBy>
  <cp:revision>41</cp:revision>
  <dcterms:created xsi:type="dcterms:W3CDTF">2013-01-06T16:05:49Z</dcterms:created>
  <dcterms:modified xsi:type="dcterms:W3CDTF">2013-03-26T18:52:49Z</dcterms:modified>
</cp:coreProperties>
</file>