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2" r:id="rId2"/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9" r:id="rId20"/>
    <p:sldId id="280" r:id="rId21"/>
    <p:sldId id="282" r:id="rId22"/>
    <p:sldId id="290" r:id="rId23"/>
    <p:sldId id="283" r:id="rId24"/>
    <p:sldId id="281" r:id="rId25"/>
    <p:sldId id="285" r:id="rId26"/>
    <p:sldId id="291" r:id="rId27"/>
    <p:sldId id="286" r:id="rId28"/>
    <p:sldId id="287" r:id="rId29"/>
    <p:sldId id="289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D3764-C9B3-451C-8628-532EDD2203EC}" type="datetimeFigureOut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B125D-0358-47FB-B95C-FD80971FB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062F3-AD49-4576-98FC-4B1817D22804}" type="datetimeFigureOut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DD46D-69DF-44A1-82D0-A9A668B3B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DBBB7-872F-40F4-B2FB-97454CBCBE54}" type="datetimeFigureOut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49A06-4279-4C28-AD82-C54502E0E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760913" y="2362200"/>
            <a:ext cx="3770312" cy="3724275"/>
          </a:xfrm>
        </p:spPr>
        <p:txBody>
          <a:bodyPr>
            <a:normAutofit/>
          </a:bodyPr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BF7EA-7E59-45F0-9FB5-876761ED3257}" type="datetimeFigureOut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17462-F3B0-4EFB-B1B7-571308D31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0BD5C-1865-414E-8C6B-76EB3CB94E84}" type="datetimeFigureOut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4A55F-E450-44AC-AE27-BB1F52528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43FEB-482D-452F-B217-55E29D7C4BDC}" type="datetimeFigureOut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791DE-CA8A-4C86-8A0B-6236C55D9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098C1-A714-4C68-9E10-87F908F5A79F}" type="datetimeFigureOut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BE224-0E3C-4E6F-B5B7-ADE9BB0FD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5CB4C-2762-4C99-A0C6-BCC131B66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A73A8-9BB0-4085-9A63-3E30452544E8}" type="datetimeFigureOut">
              <a:rPr lang="ru-RU"/>
              <a:pPr>
                <a:defRPr/>
              </a:pPr>
              <a:t>22.01.2012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50301-DEAA-4BFC-89BD-7A207A3848A7}" type="datetimeFigureOut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DC66A-E2F3-4469-8397-70B58580D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1B849-BA34-4C1A-A587-E06BDB8AD75C}" type="datetimeFigureOut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B53C-8B89-41F2-8113-3D2E09870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A9A6E-3DBC-48BF-8BF0-07EE6CE89335}" type="datetimeFigureOut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0FEB3-A365-4DE4-A302-B37D9ADBB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E672-4034-402A-953C-7CF02C2D8707}" type="datetimeFigureOut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56CA-25C8-449A-A18F-F06B4A6D1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D3F36F2-94AD-499B-A844-805207A8765F}" type="datetimeFigureOut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7BA73A0-8D56-4FDA-AC96-55695CCDB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43" r:id="rId3"/>
    <p:sldLayoutId id="2147483734" r:id="rId4"/>
    <p:sldLayoutId id="214748374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ransition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9759A4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7D4989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9759A4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9759A4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User\&#1056;&#1072;&#1073;&#1086;&#1095;&#1080;&#1081;%20&#1089;&#1090;&#1086;&#1083;\&#1045;&#1088;&#1084;&#1080;&#1083;&#1086;&#1074;&#1072;\&#1072;&#1085;&#1076;&#1088;&#1077;&#1077;&#1074;\17%20&#1050;&#1072;&#1084;&#1072;&#1088;&#1080;&#1085;&#1089;&#1082;&#1072;&#1103;%20&#1073;&#1072;&#1083;&#1072;&#1083;&#1072;&#1081;&#1082;&#1072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45;&#1088;&#1084;&#1080;&#1083;&#1086;&#1074;&#1072;\&#1072;&#1085;&#1076;&#1088;&#1077;&#1077;&#1074;\09%20&#1044;&#1086;&#1088;&#1086;&#1078;&#1082;&#1072;%209.wma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45;&#1088;&#1084;&#1080;&#1083;&#1086;&#1074;&#1072;\&#1072;&#1085;&#1076;&#1088;&#1077;&#1077;&#1074;\16%20&#1044;&#1086;&#1088;&#1086;&#1078;&#1082;&#1072;%2016.wma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45;&#1088;&#1084;&#1080;&#1083;&#1086;&#1074;&#1072;\&#1072;&#1085;&#1076;&#1088;&#1077;&#1077;&#1074;\12%20&#1080;&#1079;%20&#1087;&#1086;&#1076;%20&#1076;&#1091;&#1073;&#1072;%20%20&#1073;&#1072;&#1083;&#1072;&#1083;&#1072;&#1081;&#1082;&#1072;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45;&#1088;&#1084;&#1080;&#1083;&#1086;&#1074;&#1072;\&#1072;&#1085;&#1076;&#1088;&#1077;&#1077;&#1074;\Andreev_Waltz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143375" y="4143375"/>
            <a:ext cx="4619625" cy="1500188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Работу выполнили:</a:t>
            </a:r>
          </a:p>
          <a:p>
            <a:pPr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 учитель музыки Е.Б.Ермилова,</a:t>
            </a:r>
          </a:p>
          <a:p>
            <a:pPr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учитель математики Ю.В.Девяткина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71472" y="1433732"/>
            <a:ext cx="8358246" cy="2066706"/>
          </a:xfrm>
        </p:spPr>
        <p:txBody>
          <a:bodyPr/>
          <a:lstStyle/>
          <a:p>
            <a:pPr>
              <a:defRPr/>
            </a:pPr>
            <a:r>
              <a:rPr lang="ru-RU" sz="660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Василий Васильевич</a:t>
            </a:r>
            <a:br>
              <a:rPr lang="ru-RU" sz="660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660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Андреев</a:t>
            </a:r>
            <a:endParaRPr lang="ru-RU" sz="660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grpSp>
        <p:nvGrpSpPr>
          <p:cNvPr id="5124" name="Группа 20"/>
          <p:cNvGrpSpPr>
            <a:grpSpLocks/>
          </p:cNvGrpSpPr>
          <p:nvPr/>
        </p:nvGrpSpPr>
        <p:grpSpPr bwMode="auto">
          <a:xfrm>
            <a:off x="0" y="285750"/>
            <a:ext cx="758825" cy="6429375"/>
            <a:chOff x="0" y="285728"/>
            <a:chExt cx="759029" cy="642942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64357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350043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57200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42886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8572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35729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125" name="TextBox 10"/>
          <p:cNvSpPr txBox="1">
            <a:spLocks noChangeArrowheads="1"/>
          </p:cNvSpPr>
          <p:nvPr/>
        </p:nvSpPr>
        <p:spPr bwMode="auto">
          <a:xfrm>
            <a:off x="3143250" y="5857875"/>
            <a:ext cx="2643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2060"/>
                </a:solidFill>
              </a:rPr>
              <a:t>МОУ СОШ №43 </a:t>
            </a:r>
          </a:p>
          <a:p>
            <a:pPr algn="ctr"/>
            <a:r>
              <a:rPr lang="ru-RU">
                <a:solidFill>
                  <a:srgbClr val="002060"/>
                </a:solidFill>
              </a:rPr>
              <a:t>г. Твери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428625"/>
            <a:ext cx="6215062" cy="56975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20 марта 1888 г.в зале Городского Кредитного общества в Петербурге состоялся концерт.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Этот день стал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днем рождения национального оркестра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. Оркестр выступал без дирижера, Андреев был исполнителем на балалайке- приме. После триумфа Василий Васильевич стал стремительно готовиться к поездке по городам центральной России.           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1000108"/>
            <a:ext cx="2070083" cy="2499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4340" name="Группа 4"/>
          <p:cNvGrpSpPr>
            <a:grpSpLocks/>
          </p:cNvGrpSpPr>
          <p:nvPr/>
        </p:nvGrpSpPr>
        <p:grpSpPr bwMode="auto">
          <a:xfrm>
            <a:off x="142875" y="214313"/>
            <a:ext cx="758825" cy="6429375"/>
            <a:chOff x="0" y="285728"/>
            <a:chExt cx="759029" cy="642942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64357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350043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57200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42886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8572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35729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75" y="3143250"/>
            <a:ext cx="4000500" cy="295275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Музыканты отправились в Тверь, Москву, Орел, Курск. Только журнал «Баян» в №19 опубликовал несколько строчек: «Тверь. 2 мая состоялся здесь концерт известного виртуоза на балалайке г.Андреева, игравшего с громадным успехом».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571500"/>
            <a:ext cx="4059238" cy="55245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По сообщению местной печати зал был полон. Может быть, потому, что многие интересовались успехами своего земляка?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 Каждый номер публика воспринимала горячо, особенно понравилась ей исполнение </a:t>
            </a:r>
            <a:r>
              <a:rPr lang="ru-RU" sz="3600" i="1" dirty="0" smtClean="0">
                <a:solidFill>
                  <a:srgbClr val="C00000"/>
                </a:solidFill>
                <a:latin typeface="Monotype Corsiva" pitchFamily="66" charset="0"/>
              </a:rPr>
              <a:t>«Камаринской».   </a:t>
            </a:r>
            <a:endParaRPr lang="ru-RU" sz="2400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285728"/>
            <a:ext cx="3571900" cy="2467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17 Камаринская балалай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500" y="6143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7" name="Группа 8"/>
          <p:cNvGrpSpPr>
            <a:grpSpLocks/>
          </p:cNvGrpSpPr>
          <p:nvPr/>
        </p:nvGrpSpPr>
        <p:grpSpPr bwMode="auto">
          <a:xfrm>
            <a:off x="0" y="214313"/>
            <a:ext cx="758825" cy="6429375"/>
            <a:chOff x="0" y="285728"/>
            <a:chExt cx="759029" cy="642942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64357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350043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57200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42886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8572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35729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2428875"/>
            <a:ext cx="8229600" cy="39290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Georgia" pitchFamily="18" charset="0"/>
              </a:rPr>
              <a:t>В 1888 году 25 сентября оркестр дал  концерт в </a:t>
            </a:r>
            <a:r>
              <a:rPr lang="ru-RU" i="1" smtClean="0">
                <a:solidFill>
                  <a:srgbClr val="002060"/>
                </a:solidFill>
                <a:latin typeface="Georgia" pitchFamily="18" charset="0"/>
              </a:rPr>
              <a:t>Вышнем-Волочке,</a:t>
            </a:r>
            <a:r>
              <a:rPr lang="ru-RU" b="1" smtClean="0">
                <a:solidFill>
                  <a:srgbClr val="002060"/>
                </a:solidFill>
                <a:latin typeface="Georgia" pitchFamily="18" charset="0"/>
              </a:rPr>
              <a:t> уездном центре Тверской губернии, кружок играл песни, намеченные для зарубежный гастролей.</a:t>
            </a:r>
          </a:p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i="1" smtClean="0">
                <a:solidFill>
                  <a:srgbClr val="002060"/>
                </a:solidFill>
                <a:latin typeface="Georgia" pitchFamily="18" charset="0"/>
              </a:rPr>
              <a:t>«В руках г. Андреева балалайка размашисто трещит, гремит в переборах и перекатах удалой </a:t>
            </a:r>
            <a:r>
              <a:rPr lang="ru-RU" sz="3600" smtClean="0">
                <a:solidFill>
                  <a:srgbClr val="C00000"/>
                </a:solidFill>
                <a:latin typeface="Monotype Corsiva" pitchFamily="66" charset="0"/>
              </a:rPr>
              <a:t>«Барыни» </a:t>
            </a:r>
            <a:r>
              <a:rPr lang="ru-RU" i="1" smtClean="0">
                <a:solidFill>
                  <a:srgbClr val="002060"/>
                </a:solidFill>
                <a:latin typeface="Georgia" pitchFamily="18" charset="0"/>
              </a:rPr>
              <a:t>и оглашает всю огромную залу».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85728"/>
            <a:ext cx="2071668" cy="1738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768" y="214290"/>
            <a:ext cx="1634713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8926" y="285728"/>
            <a:ext cx="3600000" cy="1176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09 Дорожка 9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501063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29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813" y="142875"/>
            <a:ext cx="4429125" cy="5983288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Весь сентябрь 1889 г. оркестр гастролировал в Париже.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Парижанам понравился безукоризненно одетый, с безупречными манерами, вежливый, остроумный Андреев.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Его виртуозная игра на балалайке вызывала восхищение, а исполнение вальсов на маленькой гармонике «черепашке» просто ошеломляло.  Понравились и русские мелодии.</a:t>
            </a: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642918"/>
            <a:ext cx="2152650" cy="3346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7412" name="Группа 7"/>
          <p:cNvGrpSpPr>
            <a:grpSpLocks/>
          </p:cNvGrpSpPr>
          <p:nvPr/>
        </p:nvGrpSpPr>
        <p:grpSpPr bwMode="auto">
          <a:xfrm>
            <a:off x="0" y="214313"/>
            <a:ext cx="785813" cy="6429375"/>
            <a:chOff x="0" y="285728"/>
            <a:chExt cx="759029" cy="642942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64357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350043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57200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42886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8572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35729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84" y="4500570"/>
            <a:ext cx="2438400" cy="1562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16 Дорожка 16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57250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6879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571500"/>
            <a:ext cx="5572125" cy="2786063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Андреев отлично овладел свирелью,  занимается реконструкцией домры.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Мастер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Семен Иванович Налимов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изготовил по чертежам В.В.Андреева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100" i="1" dirty="0" smtClean="0">
                <a:solidFill>
                  <a:srgbClr val="002060"/>
                </a:solidFill>
                <a:latin typeface="Georgia" pitchFamily="18" charset="0"/>
              </a:rPr>
              <a:t>домру - пикало, домру- альт, домру-бас.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1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В 1896 году домра введена в оркестр.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3786190"/>
            <a:ext cx="2000264" cy="2565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8" y="3500438"/>
            <a:ext cx="2870200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4357694"/>
            <a:ext cx="2178849" cy="1452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16" y="571480"/>
            <a:ext cx="1762125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8439" name="Группа 7"/>
          <p:cNvGrpSpPr>
            <a:grpSpLocks/>
          </p:cNvGrpSpPr>
          <p:nvPr/>
        </p:nvGrpSpPr>
        <p:grpSpPr bwMode="auto">
          <a:xfrm>
            <a:off x="0" y="214313"/>
            <a:ext cx="758825" cy="6429375"/>
            <a:chOff x="0" y="285728"/>
            <a:chExt cx="759029" cy="642942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64357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350043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57200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42886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8572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35729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357188"/>
            <a:ext cx="5043487" cy="3429000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В этом же году «Кружок любителей» был назван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Великорусским оркестром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. Андреев  дал название оркестру по составу инструментов, принадлежащих к средней и северной полосам России, то есть к Великороссии, или древнему государству Московскому.</a:t>
            </a: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3857628"/>
            <a:ext cx="5235901" cy="2762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428604"/>
            <a:ext cx="315002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9461" name="Группа 6"/>
          <p:cNvGrpSpPr>
            <a:grpSpLocks/>
          </p:cNvGrpSpPr>
          <p:nvPr/>
        </p:nvGrpSpPr>
        <p:grpSpPr bwMode="auto">
          <a:xfrm>
            <a:off x="0" y="214313"/>
            <a:ext cx="785813" cy="6429375"/>
            <a:chOff x="0" y="285728"/>
            <a:chExt cx="759029" cy="642942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64357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350043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57200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42886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8572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35729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88" y="214313"/>
            <a:ext cx="5000625" cy="6357937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В 1898 году завершился отбор инструментов для оркестра.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В оркестр  введены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жалейка, свирель, бубен,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накры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-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род глиняных литавр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, медные оркестровые литавры, звончатые гусли, ложки.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Последним приобретением были редкостные прямоугольные гусли (17-18 век) в виде стола.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Слово «гусли» свойственно славянским наречиям. Существует несколько версий происхождения слова. По одной из них слово «гусли» выражает совокупность струн. «</a:t>
            </a:r>
            <a:r>
              <a:rPr lang="ru-RU" i="1" dirty="0" err="1" smtClean="0">
                <a:solidFill>
                  <a:srgbClr val="002060"/>
                </a:solidFill>
                <a:latin typeface="Georgia" pitchFamily="18" charset="0"/>
              </a:rPr>
              <a:t>Гусль</a:t>
            </a: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» (гусли) в смысле «струны» происходит, очевидно, от старославянского «</a:t>
            </a:r>
            <a:r>
              <a:rPr lang="ru-RU" i="1" dirty="0" err="1" smtClean="0">
                <a:solidFill>
                  <a:srgbClr val="002060"/>
                </a:solidFill>
                <a:latin typeface="Georgia" pitchFamily="18" charset="0"/>
              </a:rPr>
              <a:t>гYctu</a:t>
            </a: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» («гудеть»). Гудением, </a:t>
            </a:r>
            <a:r>
              <a:rPr lang="ru-RU" i="1" dirty="0" err="1" smtClean="0">
                <a:solidFill>
                  <a:srgbClr val="002060"/>
                </a:solidFill>
                <a:latin typeface="Georgia" pitchFamily="18" charset="0"/>
              </a:rPr>
              <a:t>гудьбой</a:t>
            </a: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 в старину назывался именно звук струн.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702" y="714356"/>
            <a:ext cx="2143140" cy="1896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786190"/>
            <a:ext cx="1571636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587478" cy="114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285992"/>
            <a:ext cx="1571604" cy="1571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email"/>
          <a:srcRect t="12500"/>
          <a:stretch>
            <a:fillRect/>
          </a:stretch>
        </p:blipFill>
        <p:spPr bwMode="auto">
          <a:xfrm>
            <a:off x="0" y="1142984"/>
            <a:ext cx="1571604" cy="1178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5286388"/>
            <a:ext cx="1571612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72330" y="3429000"/>
            <a:ext cx="1357322" cy="2453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813" y="3143250"/>
            <a:ext cx="8143875" cy="32861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		18 декабря музыканты дали концерт в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Твери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, в здании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Дворянского собрания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( ныне Тверской гарнизонный Дом офицеров).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		«…Публика отбила себе ладони.» Рецензент отметил «высокое мастерство, замечательную сыгранность оркестра».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		Состав оркестра 22-24 музыканта. </a:t>
            </a: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214290"/>
            <a:ext cx="3857652" cy="2893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1508" name="Группа 4"/>
          <p:cNvGrpSpPr>
            <a:grpSpLocks/>
          </p:cNvGrpSpPr>
          <p:nvPr/>
        </p:nvGrpSpPr>
        <p:grpSpPr bwMode="auto">
          <a:xfrm>
            <a:off x="0" y="214313"/>
            <a:ext cx="785813" cy="6429375"/>
            <a:chOff x="0" y="285728"/>
            <a:chExt cx="759029" cy="642942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64357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350043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57200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42886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8572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35729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2" name="12 из под дуба  балалай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58188" y="6072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1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28794" y="2691045"/>
            <a:ext cx="2847518" cy="3692282"/>
          </a:xfr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52400"/>
            <a:ext cx="7615262" cy="234790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b="1" smtClean="0"/>
              <a:t> </a:t>
            </a:r>
            <a:r>
              <a:rPr lang="ru-RU" sz="2000" b="1" smtClean="0">
                <a:solidFill>
                  <a:srgbClr val="002060"/>
                </a:solidFill>
                <a:latin typeface="Georgia" pitchFamily="18" charset="0"/>
              </a:rPr>
              <a:t>В 1899 г </a:t>
            </a:r>
            <a:r>
              <a:rPr lang="ru-RU" sz="2000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Андреев</a:t>
            </a:r>
            <a:r>
              <a:rPr lang="ru-RU" sz="2000" b="1" smtClean="0">
                <a:solidFill>
                  <a:srgbClr val="002060"/>
                </a:solidFill>
                <a:latin typeface="Georgia" pitchFamily="18" charset="0"/>
              </a:rPr>
              <a:t> и </a:t>
            </a:r>
            <a:r>
              <a:rPr lang="ru-RU" sz="2000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Насонов</a:t>
            </a:r>
            <a:r>
              <a:rPr lang="ru-RU" sz="2000" b="1" smtClean="0">
                <a:solidFill>
                  <a:srgbClr val="002060"/>
                </a:solidFill>
                <a:latin typeface="Georgia" pitchFamily="18" charset="0"/>
              </a:rPr>
              <a:t> выпустили «Самоучитель для балалайки по цифровой системе с приложением объяснения вновь принятого строя с пьесами для оркестра балалаек» и « Маленькую школу самоучитель». Появилась первая граммофонная пластинка с записью игры Андреева.</a:t>
            </a:r>
            <a:r>
              <a:rPr lang="ru-RU" sz="200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00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160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/>
          <a:srcRect t="18750"/>
          <a:stretch>
            <a:fillRect/>
          </a:stretch>
        </p:blipFill>
        <p:spPr bwMode="auto">
          <a:xfrm>
            <a:off x="5857884" y="3286124"/>
            <a:ext cx="1905000" cy="2043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533" name="Группа 4"/>
          <p:cNvGrpSpPr>
            <a:grpSpLocks/>
          </p:cNvGrpSpPr>
          <p:nvPr/>
        </p:nvGrpSpPr>
        <p:grpSpPr bwMode="auto">
          <a:xfrm>
            <a:off x="0" y="214313"/>
            <a:ext cx="785813" cy="6429375"/>
            <a:chOff x="0" y="285728"/>
            <a:chExt cx="759029" cy="642942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64357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350043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57200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42886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8572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35729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85852" y="2643182"/>
            <a:ext cx="6953250" cy="3286125"/>
          </a:xfr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52400"/>
            <a:ext cx="7686700" cy="199071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b="1" smtClean="0"/>
              <a:t> </a:t>
            </a:r>
            <a:r>
              <a:rPr lang="ru-RU" sz="2400" b="1" smtClean="0">
                <a:solidFill>
                  <a:srgbClr val="002060"/>
                </a:solidFill>
                <a:latin typeface="Georgia" pitchFamily="18" charset="0"/>
              </a:rPr>
              <a:t>С 1900 года Андреев гастролирует в Париже, Лондоне, Германии. На Всемирной выставке в Париже В.В.Андреев был награжден</a:t>
            </a:r>
            <a:br>
              <a:rPr lang="ru-RU" sz="2400" b="1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400" b="1" smtClean="0">
                <a:solidFill>
                  <a:srgbClr val="002060"/>
                </a:solidFill>
                <a:latin typeface="Georgia" pitchFamily="18" charset="0"/>
              </a:rPr>
              <a:t>              </a:t>
            </a:r>
            <a:r>
              <a:rPr lang="ru-RU" sz="2400" b="1" i="1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Орденом Почетного легиона и </a:t>
            </a:r>
            <a:br>
              <a:rPr lang="ru-RU" sz="2400" b="1" i="1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</a:br>
            <a:r>
              <a:rPr lang="ru-RU" sz="2400" b="1" i="1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      Большой золотой медалью Выставки. </a:t>
            </a:r>
            <a:endParaRPr lang="ru-RU" sz="1400" i="1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  <p:grpSp>
        <p:nvGrpSpPr>
          <p:cNvPr id="23556" name="Группа 4"/>
          <p:cNvGrpSpPr>
            <a:grpSpLocks/>
          </p:cNvGrpSpPr>
          <p:nvPr/>
        </p:nvGrpSpPr>
        <p:grpSpPr bwMode="auto">
          <a:xfrm>
            <a:off x="0" y="214313"/>
            <a:ext cx="785813" cy="6429375"/>
            <a:chOff x="0" y="285728"/>
            <a:chExt cx="759029" cy="642942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64357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350043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57200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42886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8572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35729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8" y="714356"/>
            <a:ext cx="3171825" cy="5048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857250" y="357188"/>
            <a:ext cx="4643438" cy="6357937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latin typeface="Georgia" pitchFamily="18" charset="0"/>
              </a:rPr>
              <a:t>		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ыдающийся русский музыкальный просветитель, создатель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первого Великорусского оркестра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 </a:t>
            </a:r>
            <a:r>
              <a:rPr lang="ru-RU" sz="4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Василий Васильевич Андреев</a:t>
            </a:r>
            <a:r>
              <a:rPr lang="ru-RU" sz="41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6643688" y="5786438"/>
            <a:ext cx="178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1861-1918 гг.</a:t>
            </a:r>
          </a:p>
        </p:txBody>
      </p:sp>
      <p:grpSp>
        <p:nvGrpSpPr>
          <p:cNvPr id="6149" name="Группа 20"/>
          <p:cNvGrpSpPr>
            <a:grpSpLocks/>
          </p:cNvGrpSpPr>
          <p:nvPr/>
        </p:nvGrpSpPr>
        <p:grpSpPr bwMode="auto">
          <a:xfrm>
            <a:off x="0" y="285750"/>
            <a:ext cx="758825" cy="6429375"/>
            <a:chOff x="0" y="285728"/>
            <a:chExt cx="759029" cy="642942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64357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350043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57200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42886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8572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35729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28662" y="2643182"/>
            <a:ext cx="3810020" cy="2357454"/>
          </a:xfr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52400"/>
            <a:ext cx="6429420" cy="220503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smtClean="0">
                <a:solidFill>
                  <a:srgbClr val="002060"/>
                </a:solidFill>
                <a:latin typeface="Georgia" pitchFamily="18" charset="0"/>
              </a:rPr>
              <a:t>В 1907 году стараниями Андреева в </a:t>
            </a:r>
            <a:r>
              <a:rPr lang="ru-RU" sz="2000" b="1" err="1" smtClean="0">
                <a:solidFill>
                  <a:srgbClr val="002060"/>
                </a:solidFill>
                <a:latin typeface="Georgia" pitchFamily="18" charset="0"/>
              </a:rPr>
              <a:t>Марьино</a:t>
            </a:r>
            <a:r>
              <a:rPr lang="ru-RU" sz="2000" b="1" smtClean="0">
                <a:solidFill>
                  <a:srgbClr val="002060"/>
                </a:solidFill>
                <a:latin typeface="Georgia" pitchFamily="18" charset="0"/>
              </a:rPr>
              <a:t> открылась школа и он стал ее попечителем. В </a:t>
            </a:r>
            <a:r>
              <a:rPr lang="ru-RU" sz="2000" b="1" err="1" smtClean="0">
                <a:solidFill>
                  <a:srgbClr val="002060"/>
                </a:solidFill>
                <a:latin typeface="Georgia" pitchFamily="18" charset="0"/>
              </a:rPr>
              <a:t>Марьино</a:t>
            </a:r>
            <a:r>
              <a:rPr lang="ru-RU" sz="2000" b="1" smtClean="0">
                <a:solidFill>
                  <a:srgbClr val="002060"/>
                </a:solidFill>
                <a:latin typeface="Georgia" pitchFamily="18" charset="0"/>
              </a:rPr>
              <a:t> Андреев оборудовал мастерскую для изготовления концертных инструментов( домры и балалайки), которые мастерил по своим чертежам  </a:t>
            </a:r>
            <a:r>
              <a:rPr lang="ru-RU" sz="2000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С.И.Налимов.</a:t>
            </a:r>
            <a:r>
              <a:rPr lang="ru-RU" sz="200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00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</a:br>
            <a:endParaRPr lang="ru-RU" sz="200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2643182"/>
            <a:ext cx="3357554" cy="2516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4286256"/>
            <a:ext cx="3355967" cy="2241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58082" y="357166"/>
            <a:ext cx="123825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4583" name="Группа 6"/>
          <p:cNvGrpSpPr>
            <a:grpSpLocks/>
          </p:cNvGrpSpPr>
          <p:nvPr/>
        </p:nvGrpSpPr>
        <p:grpSpPr bwMode="auto">
          <a:xfrm>
            <a:off x="0" y="214313"/>
            <a:ext cx="758825" cy="6429375"/>
            <a:chOff x="0" y="285728"/>
            <a:chExt cx="759029" cy="642942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64357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350043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57200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42886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8572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35729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25" y="2428875"/>
            <a:ext cx="7686675" cy="4071938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В конце 1910- начале 1911 коллектив гастролировал в Америке, побывал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Нью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– Йорке, Филадельфии, Вашингтоне, Балтиморе, Бостоне, Чикаго и других городах.</a:t>
            </a: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Заголовки статей в газетах свидетельствовали о восхищении рецензентов: </a:t>
            </a: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«Русский балалаечный оркестр чарует», « Нежная музыка причудливых балалаек», «Наконец нечто новое в музыке» и т.д.</a:t>
            </a:r>
            <a:endParaRPr lang="ru-RU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142852"/>
            <a:ext cx="3619501" cy="223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5605" name="Группа 4"/>
          <p:cNvGrpSpPr>
            <a:grpSpLocks/>
          </p:cNvGrpSpPr>
          <p:nvPr/>
        </p:nvGrpSpPr>
        <p:grpSpPr bwMode="auto">
          <a:xfrm>
            <a:off x="0" y="214313"/>
            <a:ext cx="785813" cy="6429375"/>
            <a:chOff x="0" y="285728"/>
            <a:chExt cx="759029" cy="642942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64357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350043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57200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42886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8572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35729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1143000" y="4214813"/>
            <a:ext cx="7072313" cy="21431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002060"/>
                </a:solidFill>
                <a:latin typeface="Georgia" pitchFamily="18" charset="0"/>
              </a:rPr>
              <a:t>		Осенью 1912 г. Андреев проехал с оркестром по западной, южной и центральной России. </a:t>
            </a:r>
            <a:endParaRPr lang="ru-RU" smtClean="0">
              <a:solidFill>
                <a:srgbClr val="002060"/>
              </a:solidFill>
              <a:latin typeface="Georgia" pitchFamily="18" charset="0"/>
            </a:endParaRPr>
          </a:p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428604"/>
            <a:ext cx="2628918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6629" name="Группа 4"/>
          <p:cNvGrpSpPr>
            <a:grpSpLocks/>
          </p:cNvGrpSpPr>
          <p:nvPr/>
        </p:nvGrpSpPr>
        <p:grpSpPr bwMode="auto">
          <a:xfrm>
            <a:off x="0" y="214313"/>
            <a:ext cx="785813" cy="6429375"/>
            <a:chOff x="0" y="285728"/>
            <a:chExt cx="759029" cy="642942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64357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350043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57200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42886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8572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35729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071670" y="2071678"/>
            <a:ext cx="5548330" cy="4161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52400"/>
            <a:ext cx="7472386" cy="184784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smtClean="0">
                <a:solidFill>
                  <a:srgbClr val="002060"/>
                </a:solidFill>
                <a:latin typeface="Georgia" pitchFamily="18" charset="0"/>
              </a:rPr>
              <a:t>	Из России тысячами импортировались </a:t>
            </a:r>
            <a:r>
              <a:rPr lang="ru-RU" sz="2400" i="1" smtClean="0">
                <a:solidFill>
                  <a:srgbClr val="002060"/>
                </a:solidFill>
                <a:latin typeface="Georgia" pitchFamily="18" charset="0"/>
              </a:rPr>
              <a:t>балалайки и домры</a:t>
            </a:r>
            <a:r>
              <a:rPr lang="ru-RU" sz="2400" b="1" smtClean="0">
                <a:solidFill>
                  <a:srgbClr val="002060"/>
                </a:solidFill>
                <a:latin typeface="Georgia" pitchFamily="18" charset="0"/>
              </a:rPr>
              <a:t>. Великорусский оркестр был призван явлением международного значения.</a:t>
            </a:r>
            <a:r>
              <a:rPr lang="ru-RU" sz="240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40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400">
              <a:solidFill>
                <a:srgbClr val="002060"/>
              </a:solidFill>
              <a:latin typeface="Georgia" pitchFamily="18" charset="0"/>
            </a:endParaRPr>
          </a:p>
        </p:txBody>
      </p:sp>
      <p:grpSp>
        <p:nvGrpSpPr>
          <p:cNvPr id="27652" name="Группа 3"/>
          <p:cNvGrpSpPr>
            <a:grpSpLocks/>
          </p:cNvGrpSpPr>
          <p:nvPr/>
        </p:nvGrpSpPr>
        <p:grpSpPr bwMode="auto">
          <a:xfrm>
            <a:off x="0" y="214313"/>
            <a:ext cx="785813" cy="6429375"/>
            <a:chOff x="0" y="285728"/>
            <a:chExt cx="759029" cy="642942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64357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350043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57200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42886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8572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35729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72066" y="1071546"/>
            <a:ext cx="3786188" cy="4572000"/>
          </a:xfr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642918"/>
            <a:ext cx="4214842" cy="585791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smtClean="0">
                <a:solidFill>
                  <a:srgbClr val="002060"/>
                </a:solidFill>
                <a:latin typeface="Georgia" pitchFamily="18" charset="0"/>
              </a:rPr>
              <a:t>В  Америке в 1911 году выпустили </a:t>
            </a:r>
            <a:r>
              <a:rPr lang="ru-RU" sz="3100" i="1" smtClean="0">
                <a:solidFill>
                  <a:srgbClr val="002060"/>
                </a:solidFill>
                <a:latin typeface="Georgia" pitchFamily="18" charset="0"/>
              </a:rPr>
              <a:t>грампластинку </a:t>
            </a:r>
            <a:br>
              <a:rPr lang="ru-RU" sz="3100" i="1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100" b="1" smtClean="0">
                <a:solidFill>
                  <a:srgbClr val="002060"/>
                </a:solidFill>
                <a:latin typeface="Georgia" pitchFamily="18" charset="0"/>
              </a:rPr>
              <a:t>с записью Великорусского оркестра. В 1913 году Андрееву пожаловали титул надворного советника, а в 1914 году – звание </a:t>
            </a:r>
            <a:r>
              <a:rPr lang="ru-RU" sz="3100" b="1" i="1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«Солиста его императорского Величества»</a:t>
            </a:r>
            <a:r>
              <a:rPr lang="ru-RU" sz="3100" b="1" smtClean="0">
                <a:solidFill>
                  <a:srgbClr val="002060"/>
                </a:solidFill>
                <a:latin typeface="Georgia" pitchFamily="18" charset="0"/>
              </a:rPr>
              <a:t>.</a:t>
            </a:r>
            <a:r>
              <a:rPr lang="ru-RU" sz="1400" smtClean="0"/>
              <a:t/>
            </a:r>
            <a:br>
              <a:rPr lang="ru-RU" sz="1400" smtClean="0"/>
            </a:br>
            <a:endParaRPr lang="ru-RU" sz="1400"/>
          </a:p>
        </p:txBody>
      </p:sp>
      <p:grpSp>
        <p:nvGrpSpPr>
          <p:cNvPr id="28676" name="Группа 3"/>
          <p:cNvGrpSpPr>
            <a:grpSpLocks/>
          </p:cNvGrpSpPr>
          <p:nvPr/>
        </p:nvGrpSpPr>
        <p:grpSpPr bwMode="auto">
          <a:xfrm>
            <a:off x="0" y="214313"/>
            <a:ext cx="785813" cy="6429375"/>
            <a:chOff x="0" y="285728"/>
            <a:chExt cx="759029" cy="642942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64357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350043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57200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42886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8572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35729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00430" y="2928934"/>
            <a:ext cx="2377446" cy="3168958"/>
          </a:xfr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52400"/>
            <a:ext cx="7472386" cy="263365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smtClean="0">
                <a:solidFill>
                  <a:srgbClr val="002060"/>
                </a:solidFill>
                <a:latin typeface="Georgia" pitchFamily="18" charset="0"/>
              </a:rPr>
              <a:t>В ночь с 24 на 25 декабря 1918 г В.В.Андреев после продолжительной болезни умер. Похоронили его</a:t>
            </a:r>
            <a:r>
              <a:rPr lang="ru-RU" sz="240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b="1" smtClean="0">
                <a:solidFill>
                  <a:srgbClr val="002060"/>
                </a:solidFill>
                <a:latin typeface="Georgia" pitchFamily="18" charset="0"/>
              </a:rPr>
              <a:t>на Тихвинском кладбище в Александро-Невской лавре (Санкт-Петербург).</a:t>
            </a:r>
            <a:r>
              <a:rPr lang="ru-RU" sz="2400" b="1" i="1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40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</a:br>
            <a:endParaRPr lang="ru-RU" sz="240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  <p:grpSp>
        <p:nvGrpSpPr>
          <p:cNvPr id="29700" name="Группа 3"/>
          <p:cNvGrpSpPr>
            <a:grpSpLocks/>
          </p:cNvGrpSpPr>
          <p:nvPr/>
        </p:nvGrpSpPr>
        <p:grpSpPr bwMode="auto">
          <a:xfrm>
            <a:off x="0" y="214313"/>
            <a:ext cx="785813" cy="6429375"/>
            <a:chOff x="0" y="285728"/>
            <a:chExt cx="759029" cy="642942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64357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350043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57200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42886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8572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35729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813" y="785813"/>
            <a:ext cx="7900987" cy="564356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		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Василий Васильевич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  любил Тверской край,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  старался, чтобы земляки его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  владели балалайками и домрами, помогал организовать ансамбли народных инструментов. Постоянно поддерживал коллектив в Бологом  (оркестр, сформировавшийся еще 1898 году). Откликнулся Андреев на просьбу тверского земства, принявшего решение о введении в школах преподавания народной музыки. ( 1913г) 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285728"/>
            <a:ext cx="1998645" cy="2541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0724" name="Группа 4"/>
          <p:cNvGrpSpPr>
            <a:grpSpLocks/>
          </p:cNvGrpSpPr>
          <p:nvPr/>
        </p:nvGrpSpPr>
        <p:grpSpPr bwMode="auto">
          <a:xfrm>
            <a:off x="0" y="214313"/>
            <a:ext cx="785813" cy="6429375"/>
            <a:chOff x="0" y="285728"/>
            <a:chExt cx="759029" cy="642942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64357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350043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57200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42886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8572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35729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00166" y="2786058"/>
            <a:ext cx="6496050" cy="3486150"/>
          </a:xfr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52400"/>
            <a:ext cx="7543824" cy="249078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smtClean="0">
                <a:solidFill>
                  <a:srgbClr val="002060"/>
                </a:solidFill>
                <a:latin typeface="Georgia" pitchFamily="18" charset="0"/>
              </a:rPr>
              <a:t>В 1923 году </a:t>
            </a:r>
            <a:r>
              <a:rPr lang="ru-RU" sz="2700" b="1" i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Великорусскому оркестру </a:t>
            </a:r>
            <a:r>
              <a:rPr lang="ru-RU" sz="2700" b="1" smtClean="0">
                <a:solidFill>
                  <a:srgbClr val="002060"/>
                </a:solidFill>
                <a:latin typeface="Georgia" pitchFamily="18" charset="0"/>
              </a:rPr>
              <a:t>было присвоено </a:t>
            </a:r>
            <a:r>
              <a:rPr lang="ru-RU" sz="2700" b="1" i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имя В.В.Андреева</a:t>
            </a:r>
            <a:r>
              <a:rPr lang="ru-RU" sz="2700" b="1" smtClean="0">
                <a:solidFill>
                  <a:srgbClr val="002060"/>
                </a:solidFill>
                <a:latin typeface="Georgia" pitchFamily="18" charset="0"/>
              </a:rPr>
              <a:t>. Насчитывается около 40 произведений В.В.Андреева для балалайки и фортепиано. Благодаря В.В.Андрееву в настоящее время имеется балалайка от тона контрабаса до пикало.</a:t>
            </a:r>
            <a:r>
              <a:rPr lang="ru-RU" sz="1400" smtClean="0"/>
              <a:t/>
            </a:r>
            <a:br>
              <a:rPr lang="ru-RU" sz="1400" smtClean="0"/>
            </a:br>
            <a:endParaRPr lang="ru-RU" sz="1400"/>
          </a:p>
        </p:txBody>
      </p:sp>
      <p:grpSp>
        <p:nvGrpSpPr>
          <p:cNvPr id="31748" name="Группа 3"/>
          <p:cNvGrpSpPr>
            <a:grpSpLocks/>
          </p:cNvGrpSpPr>
          <p:nvPr/>
        </p:nvGrpSpPr>
        <p:grpSpPr bwMode="auto">
          <a:xfrm>
            <a:off x="0" y="214313"/>
            <a:ext cx="785813" cy="6429375"/>
            <a:chOff x="0" y="285728"/>
            <a:chExt cx="759029" cy="642942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64357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350043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57200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42886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8572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35729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71604" y="3429000"/>
            <a:ext cx="3288828" cy="2614618"/>
          </a:xfr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8001056" cy="271464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smtClean="0">
                <a:solidFill>
                  <a:srgbClr val="002060"/>
                </a:solidFill>
                <a:latin typeface="Georgia" pitchFamily="18" charset="0"/>
              </a:rPr>
              <a:t>В 2002 году в Твери был создан </a:t>
            </a:r>
            <a:r>
              <a:rPr lang="ru-RU" sz="2000" b="1" i="1" smtClean="0">
                <a:solidFill>
                  <a:srgbClr val="C00000"/>
                </a:solidFill>
                <a:latin typeface="Georgia" pitchFamily="18" charset="0"/>
              </a:rPr>
              <a:t>ансамбль «Губерния».</a:t>
            </a:r>
            <a:r>
              <a:rPr lang="ru-RU" sz="2000" b="1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000" b="1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000" b="1" smtClean="0">
                <a:solidFill>
                  <a:srgbClr val="002060"/>
                </a:solidFill>
                <a:latin typeface="Georgia" pitchFamily="18" charset="0"/>
              </a:rPr>
              <a:t>В 2011 году АРНИ «Губерния» награждён дипломом Лауреата I степени премии Губернатора Тверской области в сфере культуры и искусства в номинации «За достижения в области музыкального искусства». Основой творческого кредо участники коллектива считают </a:t>
            </a:r>
            <a:r>
              <a:rPr lang="ru-RU" sz="2000" b="1" i="1" smtClean="0">
                <a:solidFill>
                  <a:srgbClr val="002060"/>
                </a:solidFill>
                <a:latin typeface="Georgia" pitchFamily="18" charset="0"/>
              </a:rPr>
              <a:t>оригинальность </a:t>
            </a:r>
            <a:r>
              <a:rPr lang="ru-RU" sz="2000" b="1" smtClean="0">
                <a:solidFill>
                  <a:srgbClr val="002060"/>
                </a:solidFill>
                <a:latin typeface="Georgia" pitchFamily="18" charset="0"/>
              </a:rPr>
              <a:t>.</a:t>
            </a:r>
            <a:r>
              <a:rPr lang="ru-RU" sz="240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40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400" b="1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240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3214686"/>
            <a:ext cx="2057911" cy="3025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2773" name="Группа 5"/>
          <p:cNvGrpSpPr>
            <a:grpSpLocks/>
          </p:cNvGrpSpPr>
          <p:nvPr/>
        </p:nvGrpSpPr>
        <p:grpSpPr bwMode="auto">
          <a:xfrm>
            <a:off x="0" y="214313"/>
            <a:ext cx="785813" cy="6429375"/>
            <a:chOff x="0" y="285728"/>
            <a:chExt cx="759029" cy="642942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64357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350043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57200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42886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8572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35729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857250" y="500063"/>
            <a:ext cx="4929188" cy="59293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002060"/>
                </a:solidFill>
                <a:latin typeface="Georgia" pitchFamily="18" charset="0"/>
              </a:rPr>
              <a:t>		В Твери  традиции,         основанные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002060"/>
                </a:solidFill>
                <a:latin typeface="Georgia" pitchFamily="18" charset="0"/>
              </a:rPr>
              <a:t>    В.В. Андреевым в обучении на народных музыкальных инструментах,  продолжают музыкальные школы, музыкальное училище им.М.П. Мусоргского,  культпросвет училище им. Л.Н.Львова, Университет.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i="1" smtClean="0">
                <a:solidFill>
                  <a:srgbClr val="002060"/>
                </a:solidFill>
                <a:latin typeface="Georgia" pitchFamily="18" charset="0"/>
              </a:rPr>
              <a:t>    	</a:t>
            </a:r>
            <a:endParaRPr lang="ru-RU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84" y="357166"/>
            <a:ext cx="2927339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3796" name="Группа 4"/>
          <p:cNvGrpSpPr>
            <a:grpSpLocks/>
          </p:cNvGrpSpPr>
          <p:nvPr/>
        </p:nvGrpSpPr>
        <p:grpSpPr bwMode="auto">
          <a:xfrm>
            <a:off x="0" y="214313"/>
            <a:ext cx="785813" cy="6429375"/>
            <a:chOff x="0" y="285728"/>
            <a:chExt cx="759029" cy="642942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64357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350043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57200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42886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8572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35729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5715000" y="4286250"/>
            <a:ext cx="3143250" cy="2154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002060"/>
                </a:solidFill>
                <a:latin typeface="Georgia" pitchFamily="18" charset="0"/>
              </a:rPr>
              <a:t>23 сентября 2011 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002060"/>
                </a:solidFill>
                <a:latin typeface="Georgia" pitchFamily="18" charset="0"/>
              </a:rPr>
              <a:t> в Бежецке установлен       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памятник балалайке</a:t>
            </a:r>
            <a:r>
              <a:rPr lang="ru-RU" i="1" dirty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rgbClr val="002060"/>
                </a:solidFill>
              </a:rPr>
              <a:t>Главную часть памятника – саму балалайку – вырезал из дерева Алексей Гриднев, резчик из Тутаева Ярославской области.</a:t>
            </a:r>
            <a:endParaRPr lang="ru-RU" sz="1600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57224" y="142852"/>
            <a:ext cx="3640164" cy="164307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В.В.Андреев родился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января 1861 г. в Бежецке, уездном городе Тверской губернии.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000625" y="142875"/>
            <a:ext cx="4038600" cy="4429125"/>
          </a:xfrm>
        </p:spPr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	 </a:t>
            </a:r>
            <a:r>
              <a:rPr lang="ru-RU" sz="2900" b="1" dirty="0" smtClean="0">
                <a:solidFill>
                  <a:srgbClr val="002060"/>
                </a:solidFill>
                <a:latin typeface="Georgia" pitchFamily="18" charset="0"/>
              </a:rPr>
              <a:t>Его отец, Василий Андреевич, был - купцом первой гильдии, почетным гражданином Бежецка, попечителем городской больницы.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900" b="1" dirty="0" smtClean="0">
                <a:solidFill>
                  <a:srgbClr val="002060"/>
                </a:solidFill>
                <a:latin typeface="Georgia" pitchFamily="18" charset="0"/>
              </a:rPr>
              <a:t>		Мать Софья Михайловна была из обедневшей дворянской семьи, она прекрасно говорила по - французски,  играла на рояле, пела, знала литературу.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9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900" b="1" dirty="0" smtClean="0">
                <a:solidFill>
                  <a:srgbClr val="002060"/>
                </a:solidFill>
                <a:latin typeface="Georgia" pitchFamily="18" charset="0"/>
              </a:rPr>
              <a:t>		Маленький Вася с ранних лет  соприкоснулся с фольклорной стихией и на всю жизнь запомнил сотни поговорок и прибауток, частушек, загадок и рифмованных детских моральных историй.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785786" y="1571612"/>
            <a:ext cx="3810000" cy="2540000"/>
          </a:xfr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4429132"/>
            <a:ext cx="3047990" cy="2285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32" y="4572008"/>
            <a:ext cx="1375163" cy="1833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175" name="Группа 9"/>
          <p:cNvGrpSpPr>
            <a:grpSpLocks/>
          </p:cNvGrpSpPr>
          <p:nvPr/>
        </p:nvGrpSpPr>
        <p:grpSpPr bwMode="auto">
          <a:xfrm>
            <a:off x="0" y="214313"/>
            <a:ext cx="758825" cy="6429375"/>
            <a:chOff x="0" y="285728"/>
            <a:chExt cx="759029" cy="6429420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64357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350043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57200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42886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8572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35729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2198" y="1928802"/>
            <a:ext cx="280079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28688" y="357188"/>
            <a:ext cx="5286375" cy="62865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В 1864 г Софья Михайловна вышла замуж за отставного военного инженера штабс-капитана Нила Николаевича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Сеславина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.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Вскоре мать купила имение Андреевское в сельце Марьине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Лугининской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волости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Вышневолоцкого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уезда (ныне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Удомельский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район Калининской области).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Мальчик частенько находился в людской, слушал русскую народную песню и восторженно наблюдал пляску.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« А как плясали русскую! Сначала осторожно, плавно, а потом – душа нараспашку, показывай, кто на что горазд, чтобы все косточки заходили, чтобы все суставчики забродили».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grpSp>
        <p:nvGrpSpPr>
          <p:cNvPr id="8196" name="Группа 6"/>
          <p:cNvGrpSpPr>
            <a:grpSpLocks/>
          </p:cNvGrpSpPr>
          <p:nvPr/>
        </p:nvGrpSpPr>
        <p:grpSpPr bwMode="auto">
          <a:xfrm>
            <a:off x="0" y="214313"/>
            <a:ext cx="758825" cy="6429375"/>
            <a:chOff x="0" y="285728"/>
            <a:chExt cx="759029" cy="642942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64357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350043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57200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42886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8572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35729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6785"/>
          <a:stretch>
            <a:fillRect/>
          </a:stretch>
        </p:blipFill>
        <p:spPr bwMode="auto">
          <a:xfrm>
            <a:off x="721440" y="0"/>
            <a:ext cx="84225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857250" y="428625"/>
            <a:ext cx="7829550" cy="61436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Georgia" pitchFamily="18" charset="0"/>
              </a:rPr>
              <a:t>В 1872 семья переехала в столицу. А 1875 году неожиданно умер отчим, и мать решила посвятить себя сыну. </a:t>
            </a:r>
            <a:endParaRPr lang="ru-RU" smtClean="0">
              <a:solidFill>
                <a:srgbClr val="002060"/>
              </a:solidFill>
              <a:latin typeface="Georgia" pitchFamily="18" charset="0"/>
            </a:endParaRPr>
          </a:p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Georgia" pitchFamily="18" charset="0"/>
              </a:rPr>
              <a:t> В гимназии Вася учился средне. Однако много читал, больше занимался музыкой. </a:t>
            </a:r>
          </a:p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Georgia" pitchFamily="18" charset="0"/>
              </a:rPr>
              <a:t>Три года  занимался с преподавателем-скрипачом Н.В.Галкиным.</a:t>
            </a:r>
          </a:p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Georgia" pitchFamily="18" charset="0"/>
              </a:rPr>
              <a:t> В 14 лет владел 12 инструментами, «не зная ни одной ноты».</a:t>
            </a:r>
          </a:p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Georgia" pitchFamily="18" charset="0"/>
              </a:rPr>
              <a:t> В старших классах гимназии увлекся театром.</a:t>
            </a:r>
            <a:endParaRPr lang="ru-RU" smtClean="0">
              <a:solidFill>
                <a:srgbClr val="002060"/>
              </a:solidFill>
              <a:latin typeface="Georgia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 </a:t>
            </a:r>
            <a:endParaRPr lang="ru-RU" smtClean="0"/>
          </a:p>
          <a:p>
            <a:pPr eaLnBrk="1" hangingPunct="1"/>
            <a:endParaRPr lang="ru-RU" smtClean="0"/>
          </a:p>
        </p:txBody>
      </p:sp>
      <p:grpSp>
        <p:nvGrpSpPr>
          <p:cNvPr id="9220" name="Группа 3"/>
          <p:cNvGrpSpPr>
            <a:grpSpLocks/>
          </p:cNvGrpSpPr>
          <p:nvPr/>
        </p:nvGrpSpPr>
        <p:grpSpPr bwMode="auto">
          <a:xfrm>
            <a:off x="0" y="214313"/>
            <a:ext cx="758825" cy="6429375"/>
            <a:chOff x="0" y="285728"/>
            <a:chExt cx="759029" cy="642942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64357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350043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57200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42886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8572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35729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71472" y="214290"/>
            <a:ext cx="4071966" cy="121444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Лето 1883г. Василий проводил в </a:t>
            </a:r>
            <a:r>
              <a:rPr lang="ru-RU" sz="2400" dirty="0" err="1" smtClean="0">
                <a:solidFill>
                  <a:srgbClr val="002060"/>
                </a:solidFill>
                <a:latin typeface="Georgia" pitchFamily="18" charset="0"/>
              </a:rPr>
              <a:t>Марьино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00063" y="4357688"/>
            <a:ext cx="4214812" cy="200025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Georgia" pitchFamily="18" charset="0"/>
              </a:rPr>
              <a:t>		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В наступившей тишине зазвучала мелодия «Вдоль по Питерской». Василий увидел работника Антипа Васильева, игравшего на балалайке. </a:t>
            </a: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714875" y="285750"/>
            <a:ext cx="4143375" cy="6357938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«Я был поражен ритмичностью и оригинальностью приема игры на балалайке и никак не мог постичь, как такой убогий с виду, несовершенный инструмент, только с тремя струнами может давать столько звуков!»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Балалайка была неказистая, с небольшим корпусом и длинным грифом, с передвижными ладами. Василий попробовал сыграть несколько зачинов. Струны звучали негромко, но бойко и приятно.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700" b="1" dirty="0" smtClean="0">
              <a:latin typeface="Georg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1700" b="1" dirty="0" smtClean="0">
              <a:latin typeface="Georg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1700" b="1" dirty="0" smtClean="0">
              <a:latin typeface="Georg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1700" b="1" dirty="0" smtClean="0">
              <a:latin typeface="Georg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700" b="1" dirty="0" smtClean="0">
              <a:latin typeface="Georg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1700" b="1" dirty="0" smtClean="0">
              <a:latin typeface="Georg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700" b="1" dirty="0" smtClean="0">
                <a:latin typeface="Georgia" pitchFamily="18" charset="0"/>
              </a:rPr>
              <a:t> 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В тот вечер он принял решение: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«Играть самому и довести игру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на балалайке до совершенства!»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. </a:t>
            </a:r>
            <a:endParaRPr lang="ru-RU" sz="2100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84" y="4214818"/>
            <a:ext cx="1498579" cy="1468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428736"/>
            <a:ext cx="3810026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247" name="Группа 10"/>
          <p:cNvGrpSpPr>
            <a:grpSpLocks/>
          </p:cNvGrpSpPr>
          <p:nvPr/>
        </p:nvGrpSpPr>
        <p:grpSpPr bwMode="auto">
          <a:xfrm>
            <a:off x="0" y="214313"/>
            <a:ext cx="758825" cy="6429375"/>
            <a:chOff x="0" y="285728"/>
            <a:chExt cx="759029" cy="6429420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64357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350043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57200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42886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8572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35729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email">
            <a:grayscl/>
          </a:blip>
          <a:srcRect/>
          <a:stretch>
            <a:fillRect/>
          </a:stretch>
        </p:blipFill>
        <p:spPr bwMode="auto">
          <a:xfrm>
            <a:off x="5643563" y="357188"/>
            <a:ext cx="3236912" cy="585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428625"/>
            <a:ext cx="5715000" cy="6072188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В 1884 году на основе старинных образцов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бежецкий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мастер Антонов смастерил В.Андрееву первую его балалайку.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Василий быстро освоил ее и решил сделать  концертным инструментом. А для этого требовалось усиление звучности.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Необходимо увеличить корпус инструмента, заменить передвижные перевязки постоянными ладами, чтобы рука не прыгала при игре.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Андреев пришел к мастеру. Иванов заказ принял и уже к весне 1885 года, первая концертная балалайка была готова. На настоящей сцене в зале Благородного собрания в Петербурге Андреев появился лишь в 1886году.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grpSp>
        <p:nvGrpSpPr>
          <p:cNvPr id="11268" name="Группа 6"/>
          <p:cNvGrpSpPr>
            <a:grpSpLocks/>
          </p:cNvGrpSpPr>
          <p:nvPr/>
        </p:nvGrpSpPr>
        <p:grpSpPr bwMode="auto">
          <a:xfrm>
            <a:off x="0" y="214313"/>
            <a:ext cx="758825" cy="6429375"/>
            <a:chOff x="0" y="285728"/>
            <a:chExt cx="759029" cy="642942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64357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350043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57200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42886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8572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35729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52"/>
            <a:ext cx="1355703" cy="1355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72396" y="2500306"/>
            <a:ext cx="1268739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43512"/>
            <a:ext cx="1355727" cy="1355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75" y="357188"/>
            <a:ext cx="6643688" cy="5786437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Андреев решил распространить усовершенствованную балалайку по всей России, сделать ее любимым инструментом.</a:t>
            </a: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Пятиладовая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балалайка стала весьма популярна в Петербурге.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6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марта 1887 года газета «Новое время» сообщила о появлении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семиладовой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балалайки. А вскоре появилась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двенадцатиладовая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балалайка, так называемая хроматическая. Ее сделал придворный мастер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Ф.С.Пасербский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. </a:t>
            </a:r>
            <a:endParaRPr lang="ru-RU" i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Любителей балалайки становилось все больше.</a:t>
            </a: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571612"/>
            <a:ext cx="1357290" cy="1279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928934"/>
            <a:ext cx="1357290" cy="1950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428625"/>
            <a:ext cx="7072313" cy="485775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Андреев решает создать образцовый оркестр, который мог бы соперничать с любым другим ансамблем.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Он к осени 1887 г. изготовил маленькую балалайку- пикало, альт, и балалайку-бас. Отобрал лучших учеников  на каждый инструмент, и начал  репетиции, организовал «Кружок любителей игры на балалайке» ( 8 музыкантов).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Наконец Андреев объявил,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    что оркестр  «звучит». </a:t>
            </a: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25" y="3571875"/>
            <a:ext cx="2609850" cy="2822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Andreev_Walt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715375" y="6429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7" name="Группа 5"/>
          <p:cNvGrpSpPr>
            <a:grpSpLocks/>
          </p:cNvGrpSpPr>
          <p:nvPr/>
        </p:nvGrpSpPr>
        <p:grpSpPr bwMode="auto">
          <a:xfrm>
            <a:off x="0" y="214313"/>
            <a:ext cx="758825" cy="6429375"/>
            <a:chOff x="0" y="285728"/>
            <a:chExt cx="759029" cy="642942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64357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350043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57200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42886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8572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357298"/>
              <a:ext cx="759029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391</TotalTime>
  <Words>1124</Words>
  <Application>Microsoft Office PowerPoint</Application>
  <PresentationFormat>Экран (4:3)</PresentationFormat>
  <Paragraphs>100</Paragraphs>
  <Slides>29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Constantia</vt:lpstr>
      <vt:lpstr>Wingdings 2</vt:lpstr>
      <vt:lpstr>Calibri</vt:lpstr>
      <vt:lpstr>Georgia</vt:lpstr>
      <vt:lpstr>Monotype Corsiva</vt:lpstr>
      <vt:lpstr>Тема1</vt:lpstr>
      <vt:lpstr>Василий Васильевич Андреев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В 1899 г Андреев и Насонов выпустили «Самоучитель для балалайки по цифровой системе с приложением объяснения вновь принятого строя с пьесами для оркестра балалаек» и « Маленькую школу самоучитель». Появилась первая граммофонная пластинка с записью игры Андреева. </vt:lpstr>
      <vt:lpstr> С 1900 года Андреев гастролирует в Париже, Лондоне, Германии. На Всемирной выставке в Париже В.В.Андреев был награжден               Орденом Почетного легиона и        Большой золотой медалью Выставки. </vt:lpstr>
      <vt:lpstr>В 1907 году стараниями Андреева в Марьино открылась школа и он стал ее попечителем. В Марьино Андреев оборудовал мастерскую для изготовления концертных инструментов( домры и балалайки), которые мастерил по своим чертежам  С.И.Налимов. </vt:lpstr>
      <vt:lpstr>Слайд 21</vt:lpstr>
      <vt:lpstr>Слайд 22</vt:lpstr>
      <vt:lpstr> Из России тысячами импортировались балалайки и домры. Великорусский оркестр был призван явлением международного значения. </vt:lpstr>
      <vt:lpstr>В  Америке в 1911 году выпустили грампластинку  с записью Великорусского оркестра. В 1913 году Андрееву пожаловали титул надворного советника, а в 1914 году – звание «Солиста его императорского Величества». </vt:lpstr>
      <vt:lpstr>В ночь с 24 на 25 декабря 1918 г В.В.Андреев после продолжительной болезни умер. Похоронили его на Тихвинском кладбище в Александро-Невской лавре (Санкт-Петербург).  </vt:lpstr>
      <vt:lpstr>Слайд 26</vt:lpstr>
      <vt:lpstr>В 1923 году Великорусскому оркестру было присвоено имя В.В.Андреева. Насчитывается около 40 произведений В.В.Андреева для балалайки и фортепиано. Благодаря В.В.Андрееву в настоящее время имеется балалайка от тона контрабаса до пикало. </vt:lpstr>
      <vt:lpstr>В 2002 году в Твери был создан ансамбль «Губерния». В 2011 году АРНИ «Губерния» награждён дипломом Лауреата I степени премии Губернатора Тверской области в сфере культуры и искусства в номинации «За достижения в области музыкального искусства». Основой творческого кредо участники коллектива считают оригинальность .  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Дарёна</dc:creator>
  <cp:lastModifiedBy>Дарёна</cp:lastModifiedBy>
  <cp:revision>61</cp:revision>
  <dcterms:modified xsi:type="dcterms:W3CDTF">2012-01-22T15:34:06Z</dcterms:modified>
</cp:coreProperties>
</file>