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9" r:id="rId2"/>
    <p:sldId id="270" r:id="rId3"/>
    <p:sldId id="260" r:id="rId4"/>
    <p:sldId id="262" r:id="rId5"/>
    <p:sldId id="263" r:id="rId6"/>
    <p:sldId id="258" r:id="rId7"/>
    <p:sldId id="272" r:id="rId8"/>
    <p:sldId id="271" r:id="rId9"/>
    <p:sldId id="27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713" autoAdjust="0"/>
  </p:normalViewPr>
  <p:slideViewPr>
    <p:cSldViewPr snapToObjects="1"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20.01.2012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20.01.2012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split orient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20.01.2012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split orient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20.01.2012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20.01.2012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med">
    <p:split orient="vert"/>
  </p:transition>
  <p:timing>
    <p:tnLst>
      <p:par>
        <p:cTn id="1" dur="indefinite" restart="never" nodeType="tmRoot"/>
      </p:par>
    </p:tnLst>
  </p:timing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Урок математики в 4 классе по теме: «Умножение числа на произведение»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143108" y="3695700"/>
            <a:ext cx="6703110" cy="175260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Разработан учителем МАОУ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«СОШ № 1» г.Стерлитамака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2011г.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457200" y="1357298"/>
            <a:ext cx="8229600" cy="3638560"/>
          </a:xfrm>
        </p:spPr>
        <p:txBody>
          <a:bodyPr anchor="ctr">
            <a:noAutofit/>
          </a:bodyPr>
          <a:lstStyle/>
          <a:p>
            <a:pPr algn="ctr"/>
            <a:r>
              <a:rPr lang="ru-RU" sz="8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Умножение числа на произведение</a:t>
            </a:r>
            <a:endParaRPr lang="ru-RU" sz="8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57224" y="706428"/>
            <a:ext cx="7786742" cy="5445144"/>
          </a:xfrm>
        </p:spPr>
        <p:txBody>
          <a:bodyPr>
            <a:noAutofit/>
          </a:bodyPr>
          <a:lstStyle/>
          <a:p>
            <a:pPr algn="l"/>
            <a:r>
              <a:rPr lang="ru-RU" sz="6600" dirty="0" smtClean="0">
                <a:solidFill>
                  <a:srgbClr val="FF0000"/>
                </a:solidFill>
              </a:rPr>
              <a:t/>
            </a:r>
            <a:br>
              <a:rPr lang="ru-RU" sz="6600" dirty="0" smtClean="0">
                <a:solidFill>
                  <a:srgbClr val="FF0000"/>
                </a:solidFill>
              </a:rPr>
            </a:br>
            <a:r>
              <a:rPr lang="ru-RU" sz="6600" dirty="0" smtClean="0">
                <a:solidFill>
                  <a:srgbClr val="FF0000"/>
                </a:solidFill>
              </a:rPr>
              <a:t/>
            </a:r>
            <a:br>
              <a:rPr lang="ru-RU" sz="6600" dirty="0" smtClean="0">
                <a:solidFill>
                  <a:srgbClr val="FF0000"/>
                </a:solidFill>
              </a:rPr>
            </a:br>
            <a:r>
              <a:rPr lang="ru-RU" sz="6600" dirty="0" smtClean="0">
                <a:solidFill>
                  <a:srgbClr val="FF0000"/>
                </a:solidFill>
              </a:rPr>
              <a:t/>
            </a:r>
            <a:br>
              <a:rPr lang="ru-RU" sz="6600" dirty="0" smtClean="0">
                <a:solidFill>
                  <a:srgbClr val="FF0000"/>
                </a:solidFill>
              </a:rPr>
            </a:br>
            <a:r>
              <a:rPr lang="ru-RU" sz="6600" dirty="0" smtClean="0">
                <a:solidFill>
                  <a:srgbClr val="FF0000"/>
                </a:solidFill>
              </a:rPr>
              <a:t/>
            </a:r>
            <a:br>
              <a:rPr lang="ru-RU" sz="6600" dirty="0" smtClean="0">
                <a:solidFill>
                  <a:srgbClr val="FF0000"/>
                </a:solidFill>
              </a:rPr>
            </a:br>
            <a:r>
              <a:rPr lang="ru-RU" sz="6600" dirty="0" smtClean="0">
                <a:solidFill>
                  <a:srgbClr val="FF0000"/>
                </a:solidFill>
              </a:rPr>
              <a:t/>
            </a:r>
            <a:br>
              <a:rPr lang="ru-RU" sz="6600" dirty="0" smtClean="0">
                <a:solidFill>
                  <a:srgbClr val="FF0000"/>
                </a:solidFill>
              </a:rPr>
            </a:br>
            <a:r>
              <a:rPr lang="ru-RU" sz="7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7∙(2∙5)=7∙10= </a:t>
            </a:r>
            <a:r>
              <a:rPr lang="ru-RU" sz="7200" b="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□</a:t>
            </a:r>
            <a:br>
              <a:rPr lang="ru-RU" sz="7200" b="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b="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200" b="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7∙(2∙5)=(7∙2)∙5=</a:t>
            </a:r>
            <a:r>
              <a:rPr lang="ru-RU" sz="7200" b="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□</a:t>
            </a:r>
            <a:br>
              <a:rPr lang="ru-RU" sz="7200" b="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b="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7∙(2∙5)=(7∙5)∙2=</a:t>
            </a:r>
            <a:r>
              <a:rPr lang="ru-RU" sz="7200" b="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□</a:t>
            </a:r>
            <a:endParaRPr lang="ru-RU" sz="7200" b="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0" name="Группа 699"/>
          <p:cNvGrpSpPr/>
          <p:nvPr/>
        </p:nvGrpSpPr>
        <p:grpSpPr>
          <a:xfrm>
            <a:off x="769897" y="142852"/>
            <a:ext cx="7040344" cy="6153326"/>
            <a:chOff x="769897" y="142852"/>
            <a:chExt cx="7040344" cy="6153326"/>
          </a:xfrm>
        </p:grpSpPr>
        <p:sp>
          <p:nvSpPr>
            <p:cNvPr id="91" name="TextBox 90"/>
            <p:cNvSpPr txBox="1"/>
            <p:nvPr/>
          </p:nvSpPr>
          <p:spPr>
            <a:xfrm>
              <a:off x="3214678" y="142852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14</a:t>
              </a:r>
              <a:endParaRPr lang="ru-RU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699" name="Группа 698"/>
            <p:cNvGrpSpPr/>
            <p:nvPr/>
          </p:nvGrpSpPr>
          <p:grpSpPr>
            <a:xfrm>
              <a:off x="769897" y="642918"/>
              <a:ext cx="7040344" cy="5653260"/>
              <a:chOff x="769897" y="642918"/>
              <a:chExt cx="7040344" cy="5653260"/>
            </a:xfrm>
          </p:grpSpPr>
          <p:sp>
            <p:nvSpPr>
              <p:cNvPr id="88" name="Правая фигурная скобка 87"/>
              <p:cNvSpPr/>
              <p:nvPr/>
            </p:nvSpPr>
            <p:spPr>
              <a:xfrm>
                <a:off x="6357950" y="1500174"/>
                <a:ext cx="642942" cy="4796004"/>
              </a:xfrm>
              <a:prstGeom prst="rightBrac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9" name="Правая фигурная скобка 88"/>
              <p:cNvSpPr/>
              <p:nvPr/>
            </p:nvSpPr>
            <p:spPr>
              <a:xfrm rot="16200000">
                <a:off x="3071802" y="-1643098"/>
                <a:ext cx="857256" cy="5429288"/>
              </a:xfrm>
              <a:prstGeom prst="rightBrace">
                <a:avLst>
                  <a:gd name="adj1" fmla="val 8333"/>
                  <a:gd name="adj2" fmla="val 50185"/>
                </a:avLst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7215206" y="3560147"/>
                <a:ext cx="59503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chemeClr val="accent2"/>
                    </a:solidFill>
                    <a:latin typeface="Times New Roman" pitchFamily="18" charset="0"/>
                    <a:cs typeface="Times New Roman" pitchFamily="18" charset="0"/>
                  </a:rPr>
                  <a:t>10</a:t>
                </a:r>
                <a:endParaRPr lang="ru-RU" sz="3200" b="1" dirty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238" name="Группа 237"/>
              <p:cNvGrpSpPr/>
              <p:nvPr/>
            </p:nvGrpSpPr>
            <p:grpSpPr>
              <a:xfrm>
                <a:off x="785786" y="2045118"/>
                <a:ext cx="5430877" cy="241947"/>
                <a:chOff x="785786" y="2144401"/>
                <a:chExt cx="5430877" cy="241947"/>
              </a:xfrm>
            </p:grpSpPr>
            <p:cxnSp>
              <p:nvCxnSpPr>
                <p:cNvPr id="21" name="Прямая соединительная линия 20"/>
                <p:cNvCxnSpPr/>
                <p:nvPr/>
              </p:nvCxnSpPr>
              <p:spPr>
                <a:xfrm>
                  <a:off x="785786" y="2322324"/>
                  <a:ext cx="5429288" cy="1076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Прямая соединительная линия 21"/>
                <p:cNvCxnSpPr/>
                <p:nvPr/>
              </p:nvCxnSpPr>
              <p:spPr>
                <a:xfrm rot="5400000">
                  <a:off x="665210" y="2264978"/>
                  <a:ext cx="241947" cy="794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Прямая соединительная линия 22"/>
                <p:cNvCxnSpPr/>
                <p:nvPr/>
              </p:nvCxnSpPr>
              <p:spPr>
                <a:xfrm rot="5400000">
                  <a:off x="6094895" y="2264581"/>
                  <a:ext cx="241947" cy="1588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3" name="Группа 462"/>
              <p:cNvGrpSpPr/>
              <p:nvPr/>
            </p:nvGrpSpPr>
            <p:grpSpPr>
              <a:xfrm>
                <a:off x="794524" y="2546257"/>
                <a:ext cx="5430877" cy="241947"/>
                <a:chOff x="781020" y="2140872"/>
                <a:chExt cx="5430877" cy="241947"/>
              </a:xfrm>
            </p:grpSpPr>
            <p:cxnSp>
              <p:nvCxnSpPr>
                <p:cNvPr id="464" name="Прямая соединительная линия 463"/>
                <p:cNvCxnSpPr/>
                <p:nvPr/>
              </p:nvCxnSpPr>
              <p:spPr>
                <a:xfrm>
                  <a:off x="781020" y="2318795"/>
                  <a:ext cx="5429288" cy="1076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5" name="Прямая соединительная линия 464"/>
                <p:cNvCxnSpPr/>
                <p:nvPr/>
              </p:nvCxnSpPr>
              <p:spPr>
                <a:xfrm rot="5400000">
                  <a:off x="660444" y="2261449"/>
                  <a:ext cx="241947" cy="794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6" name="Прямая соединительная линия 465"/>
                <p:cNvCxnSpPr/>
                <p:nvPr/>
              </p:nvCxnSpPr>
              <p:spPr>
                <a:xfrm rot="5400000">
                  <a:off x="6090129" y="2261052"/>
                  <a:ext cx="241947" cy="1588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7" name="Группа 466"/>
              <p:cNvGrpSpPr/>
              <p:nvPr/>
            </p:nvGrpSpPr>
            <p:grpSpPr>
              <a:xfrm>
                <a:off x="777842" y="3047396"/>
                <a:ext cx="5430877" cy="241947"/>
                <a:chOff x="781020" y="2140872"/>
                <a:chExt cx="5430877" cy="241947"/>
              </a:xfrm>
            </p:grpSpPr>
            <p:cxnSp>
              <p:nvCxnSpPr>
                <p:cNvPr id="468" name="Прямая соединительная линия 467"/>
                <p:cNvCxnSpPr/>
                <p:nvPr/>
              </p:nvCxnSpPr>
              <p:spPr>
                <a:xfrm>
                  <a:off x="781020" y="2318795"/>
                  <a:ext cx="5429288" cy="1076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9" name="Прямая соединительная линия 468"/>
                <p:cNvCxnSpPr/>
                <p:nvPr/>
              </p:nvCxnSpPr>
              <p:spPr>
                <a:xfrm rot="5400000">
                  <a:off x="660444" y="2261449"/>
                  <a:ext cx="241947" cy="794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0" name="Прямая соединительная линия 469"/>
                <p:cNvCxnSpPr/>
                <p:nvPr/>
              </p:nvCxnSpPr>
              <p:spPr>
                <a:xfrm rot="5400000">
                  <a:off x="6090129" y="2261052"/>
                  <a:ext cx="241947" cy="1588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1" name="Группа 470"/>
              <p:cNvGrpSpPr/>
              <p:nvPr/>
            </p:nvGrpSpPr>
            <p:grpSpPr>
              <a:xfrm>
                <a:off x="773075" y="3548535"/>
                <a:ext cx="5430877" cy="241947"/>
                <a:chOff x="781020" y="2140872"/>
                <a:chExt cx="5430877" cy="241947"/>
              </a:xfrm>
            </p:grpSpPr>
            <p:cxnSp>
              <p:nvCxnSpPr>
                <p:cNvPr id="472" name="Прямая соединительная линия 471"/>
                <p:cNvCxnSpPr/>
                <p:nvPr/>
              </p:nvCxnSpPr>
              <p:spPr>
                <a:xfrm>
                  <a:off x="781020" y="2318795"/>
                  <a:ext cx="5429288" cy="1076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3" name="Прямая соединительная линия 472"/>
                <p:cNvCxnSpPr/>
                <p:nvPr/>
              </p:nvCxnSpPr>
              <p:spPr>
                <a:xfrm rot="5400000">
                  <a:off x="660444" y="2261449"/>
                  <a:ext cx="241947" cy="794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4" name="Прямая соединительная линия 473"/>
                <p:cNvCxnSpPr/>
                <p:nvPr/>
              </p:nvCxnSpPr>
              <p:spPr>
                <a:xfrm rot="5400000">
                  <a:off x="6090129" y="2261052"/>
                  <a:ext cx="241947" cy="1588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5" name="Группа 474"/>
              <p:cNvGrpSpPr/>
              <p:nvPr/>
            </p:nvGrpSpPr>
            <p:grpSpPr>
              <a:xfrm>
                <a:off x="793729" y="4049674"/>
                <a:ext cx="5430877" cy="241947"/>
                <a:chOff x="781020" y="2140872"/>
                <a:chExt cx="5430877" cy="241947"/>
              </a:xfrm>
            </p:grpSpPr>
            <p:cxnSp>
              <p:nvCxnSpPr>
                <p:cNvPr id="476" name="Прямая соединительная линия 475"/>
                <p:cNvCxnSpPr/>
                <p:nvPr/>
              </p:nvCxnSpPr>
              <p:spPr>
                <a:xfrm>
                  <a:off x="781020" y="2318795"/>
                  <a:ext cx="5429288" cy="1076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7" name="Прямая соединительная линия 476"/>
                <p:cNvCxnSpPr/>
                <p:nvPr/>
              </p:nvCxnSpPr>
              <p:spPr>
                <a:xfrm rot="5400000">
                  <a:off x="660444" y="2261449"/>
                  <a:ext cx="241947" cy="794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8" name="Прямая соединительная линия 477"/>
                <p:cNvCxnSpPr/>
                <p:nvPr/>
              </p:nvCxnSpPr>
              <p:spPr>
                <a:xfrm rot="5400000">
                  <a:off x="6090129" y="2261052"/>
                  <a:ext cx="241947" cy="1588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9" name="Группа 478"/>
              <p:cNvGrpSpPr/>
              <p:nvPr/>
            </p:nvGrpSpPr>
            <p:grpSpPr>
              <a:xfrm>
                <a:off x="774664" y="4550813"/>
                <a:ext cx="5430877" cy="241947"/>
                <a:chOff x="781020" y="2140872"/>
                <a:chExt cx="5430877" cy="241947"/>
              </a:xfrm>
            </p:grpSpPr>
            <p:cxnSp>
              <p:nvCxnSpPr>
                <p:cNvPr id="480" name="Прямая соединительная линия 479"/>
                <p:cNvCxnSpPr/>
                <p:nvPr/>
              </p:nvCxnSpPr>
              <p:spPr>
                <a:xfrm>
                  <a:off x="781020" y="2318795"/>
                  <a:ext cx="5429288" cy="1076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1" name="Прямая соединительная линия 480"/>
                <p:cNvCxnSpPr/>
                <p:nvPr/>
              </p:nvCxnSpPr>
              <p:spPr>
                <a:xfrm rot="5400000">
                  <a:off x="660444" y="2261449"/>
                  <a:ext cx="241947" cy="794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2" name="Прямая соединительная линия 481"/>
                <p:cNvCxnSpPr/>
                <p:nvPr/>
              </p:nvCxnSpPr>
              <p:spPr>
                <a:xfrm rot="5400000">
                  <a:off x="6090129" y="2261052"/>
                  <a:ext cx="241947" cy="1588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3" name="Группа 482"/>
              <p:cNvGrpSpPr/>
              <p:nvPr/>
            </p:nvGrpSpPr>
            <p:grpSpPr>
              <a:xfrm>
                <a:off x="776253" y="5051952"/>
                <a:ext cx="5430877" cy="241947"/>
                <a:chOff x="781020" y="2140872"/>
                <a:chExt cx="5430877" cy="241947"/>
              </a:xfrm>
            </p:grpSpPr>
            <p:cxnSp>
              <p:nvCxnSpPr>
                <p:cNvPr id="484" name="Прямая соединительная линия 483"/>
                <p:cNvCxnSpPr/>
                <p:nvPr/>
              </p:nvCxnSpPr>
              <p:spPr>
                <a:xfrm>
                  <a:off x="781020" y="2318795"/>
                  <a:ext cx="5429288" cy="1076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5" name="Прямая соединительная линия 484"/>
                <p:cNvCxnSpPr/>
                <p:nvPr/>
              </p:nvCxnSpPr>
              <p:spPr>
                <a:xfrm rot="5400000">
                  <a:off x="660444" y="2261449"/>
                  <a:ext cx="241947" cy="794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6" name="Прямая соединительная линия 485"/>
                <p:cNvCxnSpPr/>
                <p:nvPr/>
              </p:nvCxnSpPr>
              <p:spPr>
                <a:xfrm rot="5400000">
                  <a:off x="6090129" y="2261052"/>
                  <a:ext cx="241947" cy="1588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7" name="Группа 486"/>
              <p:cNvGrpSpPr/>
              <p:nvPr/>
            </p:nvGrpSpPr>
            <p:grpSpPr>
              <a:xfrm>
                <a:off x="777842" y="5553091"/>
                <a:ext cx="5430877" cy="241947"/>
                <a:chOff x="781020" y="2140872"/>
                <a:chExt cx="5430877" cy="241947"/>
              </a:xfrm>
            </p:grpSpPr>
            <p:cxnSp>
              <p:nvCxnSpPr>
                <p:cNvPr id="488" name="Прямая соединительная линия 487"/>
                <p:cNvCxnSpPr/>
                <p:nvPr/>
              </p:nvCxnSpPr>
              <p:spPr>
                <a:xfrm>
                  <a:off x="781020" y="2318795"/>
                  <a:ext cx="5429288" cy="1076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9" name="Прямая соединительная линия 488"/>
                <p:cNvCxnSpPr/>
                <p:nvPr/>
              </p:nvCxnSpPr>
              <p:spPr>
                <a:xfrm rot="5400000">
                  <a:off x="660444" y="2261449"/>
                  <a:ext cx="241947" cy="794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0" name="Прямая соединительная линия 489"/>
                <p:cNvCxnSpPr/>
                <p:nvPr/>
              </p:nvCxnSpPr>
              <p:spPr>
                <a:xfrm rot="5400000">
                  <a:off x="6090129" y="2261052"/>
                  <a:ext cx="241947" cy="1588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91" name="Группа 490"/>
              <p:cNvGrpSpPr/>
              <p:nvPr/>
            </p:nvGrpSpPr>
            <p:grpSpPr>
              <a:xfrm>
                <a:off x="779431" y="6054231"/>
                <a:ext cx="5430877" cy="241947"/>
                <a:chOff x="781020" y="2140872"/>
                <a:chExt cx="5430877" cy="241947"/>
              </a:xfrm>
            </p:grpSpPr>
            <p:cxnSp>
              <p:nvCxnSpPr>
                <p:cNvPr id="492" name="Прямая соединительная линия 491"/>
                <p:cNvCxnSpPr/>
                <p:nvPr/>
              </p:nvCxnSpPr>
              <p:spPr>
                <a:xfrm>
                  <a:off x="781020" y="2318795"/>
                  <a:ext cx="5429288" cy="1076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3" name="Прямая соединительная линия 492"/>
                <p:cNvCxnSpPr/>
                <p:nvPr/>
              </p:nvCxnSpPr>
              <p:spPr>
                <a:xfrm rot="5400000">
                  <a:off x="660444" y="2261449"/>
                  <a:ext cx="241947" cy="794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4" name="Прямая соединительная линия 493"/>
                <p:cNvCxnSpPr/>
                <p:nvPr/>
              </p:nvCxnSpPr>
              <p:spPr>
                <a:xfrm rot="5400000">
                  <a:off x="6090129" y="2261052"/>
                  <a:ext cx="241947" cy="1588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98" name="Группа 697"/>
              <p:cNvGrpSpPr/>
              <p:nvPr/>
            </p:nvGrpSpPr>
            <p:grpSpPr>
              <a:xfrm>
                <a:off x="769897" y="1529408"/>
                <a:ext cx="5430877" cy="271092"/>
                <a:chOff x="769897" y="1529408"/>
                <a:chExt cx="5430877" cy="271092"/>
              </a:xfrm>
            </p:grpSpPr>
            <p:cxnSp>
              <p:nvCxnSpPr>
                <p:cNvPr id="638" name="Прямая соединительная линия 637"/>
                <p:cNvCxnSpPr/>
                <p:nvPr/>
              </p:nvCxnSpPr>
              <p:spPr>
                <a:xfrm>
                  <a:off x="769897" y="1721902"/>
                  <a:ext cx="5429288" cy="1076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9" name="Прямая соединительная линия 638"/>
                <p:cNvCxnSpPr/>
                <p:nvPr/>
              </p:nvCxnSpPr>
              <p:spPr>
                <a:xfrm rot="5400000">
                  <a:off x="649321" y="1664556"/>
                  <a:ext cx="241947" cy="794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0" name="Прямая соединительная линия 639"/>
                <p:cNvCxnSpPr/>
                <p:nvPr/>
              </p:nvCxnSpPr>
              <p:spPr>
                <a:xfrm rot="5400000">
                  <a:off x="6079006" y="1664159"/>
                  <a:ext cx="241947" cy="1588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1" name="Прямая соединительная линия 640"/>
                <p:cNvCxnSpPr/>
                <p:nvPr/>
              </p:nvCxnSpPr>
              <p:spPr>
                <a:xfrm rot="16200000" flipH="1">
                  <a:off x="5330761" y="1657667"/>
                  <a:ext cx="256519" cy="1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3" name="Прямая соединительная линия 642"/>
                <p:cNvCxnSpPr/>
                <p:nvPr/>
              </p:nvCxnSpPr>
              <p:spPr>
                <a:xfrm rot="16200000" flipH="1">
                  <a:off x="5729627" y="1672239"/>
                  <a:ext cx="256519" cy="1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4" name="Прямая соединительная линия 643"/>
                <p:cNvCxnSpPr/>
                <p:nvPr/>
              </p:nvCxnSpPr>
              <p:spPr>
                <a:xfrm rot="16200000" flipH="1">
                  <a:off x="4912383" y="1672239"/>
                  <a:ext cx="256519" cy="1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5" name="Прямая соединительная линия 644"/>
                <p:cNvCxnSpPr/>
                <p:nvPr/>
              </p:nvCxnSpPr>
              <p:spPr>
                <a:xfrm rot="16200000" flipH="1">
                  <a:off x="4523508" y="1657667"/>
                  <a:ext cx="256519" cy="1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6" name="Прямая соединительная линия 645"/>
                <p:cNvCxnSpPr/>
                <p:nvPr/>
              </p:nvCxnSpPr>
              <p:spPr>
                <a:xfrm rot="16200000" flipH="1">
                  <a:off x="4134633" y="1672239"/>
                  <a:ext cx="256519" cy="1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7" name="Прямая соединительная линия 646"/>
                <p:cNvCxnSpPr/>
                <p:nvPr/>
              </p:nvCxnSpPr>
              <p:spPr>
                <a:xfrm rot="16200000" flipH="1">
                  <a:off x="3745757" y="1657668"/>
                  <a:ext cx="256519" cy="1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8" name="Прямая соединительная линия 647"/>
                <p:cNvCxnSpPr/>
                <p:nvPr/>
              </p:nvCxnSpPr>
              <p:spPr>
                <a:xfrm rot="16200000" flipH="1">
                  <a:off x="3356881" y="1657667"/>
                  <a:ext cx="256519" cy="1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9" name="Прямая соединительная линия 648"/>
                <p:cNvCxnSpPr/>
                <p:nvPr/>
              </p:nvCxnSpPr>
              <p:spPr>
                <a:xfrm rot="16200000" flipH="1">
                  <a:off x="2968005" y="1672239"/>
                  <a:ext cx="256519" cy="1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0" name="Прямая соединительная линия 649"/>
                <p:cNvCxnSpPr/>
                <p:nvPr/>
              </p:nvCxnSpPr>
              <p:spPr>
                <a:xfrm rot="16200000" flipH="1">
                  <a:off x="2579129" y="1657668"/>
                  <a:ext cx="256519" cy="1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1" name="Прямая соединительная линия 650"/>
                <p:cNvCxnSpPr/>
                <p:nvPr/>
              </p:nvCxnSpPr>
              <p:spPr>
                <a:xfrm rot="16200000" flipH="1">
                  <a:off x="2190253" y="1657668"/>
                  <a:ext cx="256519" cy="1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2" name="Прямая соединительная линия 651"/>
                <p:cNvCxnSpPr/>
                <p:nvPr/>
              </p:nvCxnSpPr>
              <p:spPr>
                <a:xfrm rot="16200000" flipH="1">
                  <a:off x="1801377" y="1672239"/>
                  <a:ext cx="256519" cy="1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4" name="Прямая соединительная линия 653"/>
                <p:cNvCxnSpPr/>
                <p:nvPr/>
              </p:nvCxnSpPr>
              <p:spPr>
                <a:xfrm rot="16200000" flipH="1">
                  <a:off x="1412501" y="1672240"/>
                  <a:ext cx="256519" cy="1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8" name="Прямая соединительная линия 667"/>
                <p:cNvCxnSpPr/>
                <p:nvPr/>
              </p:nvCxnSpPr>
              <p:spPr>
                <a:xfrm rot="16200000" flipH="1">
                  <a:off x="1023625" y="1657668"/>
                  <a:ext cx="256519" cy="1"/>
                </a:xfrm>
                <a:prstGeom prst="line">
                  <a:avLst/>
                </a:prstGeom>
                <a:ln w="571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85720" y="142852"/>
            <a:ext cx="8229600" cy="1828800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785786" y="3331698"/>
            <a:ext cx="7572428" cy="1752600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Повторить способы умножения числа на произведение.</a:t>
            </a:r>
          </a:p>
          <a:p>
            <a:pPr marL="514350" indent="-514350" algn="l"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Выполнить №№ 39, 40 на с.8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785786" y="849700"/>
            <a:ext cx="3008313" cy="5158601"/>
          </a:xfrm>
        </p:spPr>
        <p:txBody>
          <a:bodyPr>
            <a:noAutofit/>
          </a:bodyPr>
          <a:lstStyle/>
          <a:p>
            <a:pPr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Один цветок одуванчика даёт 200 семян. На растении бывает до 6 цветков. Сколько появится новых одуванчиков,  если прорастёт хотя бы четвёртая часть  всех семян?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4357686" y="357166"/>
            <a:ext cx="3814690" cy="6072230"/>
            <a:chOff x="4357686" y="357166"/>
            <a:chExt cx="3814690" cy="607223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57686" y="357166"/>
              <a:ext cx="3786214" cy="3071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57686" y="3571876"/>
              <a:ext cx="3814690" cy="2857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4" y="1964521"/>
            <a:ext cx="3762401" cy="2821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857224" y="1857364"/>
            <a:ext cx="3071834" cy="3143272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пчёлки глаз столько, сколько у тебя, да ещё столько, да ещё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полстолько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Сколько глаз у пчёлки? 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250031" y="609600"/>
            <a:ext cx="8643938" cy="18288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1007   758   7809   12168   3544   8670   520   530   760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250031" y="2786058"/>
            <a:ext cx="8643937" cy="150971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5400" b="1" dirty="0" smtClean="0">
                <a:solidFill>
                  <a:srgbClr val="FF0000"/>
                </a:solidFill>
              </a:rPr>
              <a:t>  </a:t>
            </a:r>
            <a:r>
              <a:rPr lang="ru-RU" sz="5400" b="1" dirty="0" smtClean="0">
                <a:solidFill>
                  <a:schemeClr val="accent2"/>
                </a:solidFill>
              </a:rPr>
              <a:t>ж    </a:t>
            </a:r>
            <a:r>
              <a:rPr lang="ru-RU" sz="5400" b="1" dirty="0" err="1" smtClean="0">
                <a:solidFill>
                  <a:schemeClr val="accent2"/>
                </a:solidFill>
              </a:rPr>
              <a:t>н</a:t>
            </a:r>
            <a:r>
              <a:rPr lang="ru-RU" sz="5400" b="1" dirty="0" smtClean="0">
                <a:solidFill>
                  <a:schemeClr val="accent2"/>
                </a:solidFill>
              </a:rPr>
              <a:t>    </a:t>
            </a:r>
            <a:r>
              <a:rPr lang="ru-RU" sz="5400" b="1" dirty="0" err="1" smtClean="0">
                <a:solidFill>
                  <a:schemeClr val="accent2"/>
                </a:solidFill>
              </a:rPr>
              <a:t>н</a:t>
            </a:r>
            <a:r>
              <a:rPr lang="ru-RU" sz="5400" b="1" dirty="0" smtClean="0">
                <a:solidFill>
                  <a:schemeClr val="accent2"/>
                </a:solidFill>
              </a:rPr>
              <a:t>    е     </a:t>
            </a:r>
            <a:r>
              <a:rPr lang="ru-RU" sz="5400" b="1" dirty="0" err="1" smtClean="0">
                <a:solidFill>
                  <a:schemeClr val="accent2"/>
                </a:solidFill>
              </a:rPr>
              <a:t>е</a:t>
            </a:r>
            <a:r>
              <a:rPr lang="ru-RU" sz="5400" b="1" dirty="0" smtClean="0">
                <a:solidFill>
                  <a:schemeClr val="accent2"/>
                </a:solidFill>
              </a:rPr>
              <a:t>     и    у   м   о</a:t>
            </a:r>
            <a:endParaRPr lang="ru-RU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85800" y="498475"/>
            <a:ext cx="7772400" cy="2287583"/>
          </a:xfrm>
        </p:spPr>
        <p:txBody>
          <a:bodyPr>
            <a:normAutofit/>
          </a:bodyPr>
          <a:lstStyle/>
          <a:p>
            <a:pPr algn="ctr"/>
            <a:r>
              <a:rPr lang="ru-RU" sz="8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Умножение</a:t>
            </a:r>
            <a:endParaRPr lang="ru-RU" sz="8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1535901" y="3287712"/>
            <a:ext cx="6072198" cy="2284427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b=b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∙а</a:t>
            </a:r>
          </a:p>
          <a:p>
            <a:pPr algn="ctr"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а+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)∙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с=а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с+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∙с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Группа 46"/>
          <p:cNvGrpSpPr/>
          <p:nvPr/>
        </p:nvGrpSpPr>
        <p:grpSpPr>
          <a:xfrm>
            <a:off x="250001" y="1071546"/>
            <a:ext cx="8643998" cy="4510106"/>
            <a:chOff x="250001" y="1071546"/>
            <a:chExt cx="8643998" cy="4510106"/>
          </a:xfrm>
        </p:grpSpPr>
        <p:grpSp>
          <p:nvGrpSpPr>
            <p:cNvPr id="41" name="Группа 40"/>
            <p:cNvGrpSpPr/>
            <p:nvPr/>
          </p:nvGrpSpPr>
          <p:grpSpPr>
            <a:xfrm>
              <a:off x="250001" y="1071546"/>
              <a:ext cx="8643998" cy="1581148"/>
              <a:chOff x="285720" y="0"/>
              <a:chExt cx="8643998" cy="1581148"/>
            </a:xfrm>
          </p:grpSpPr>
          <p:grpSp>
            <p:nvGrpSpPr>
              <p:cNvPr id="28" name="Группа 27"/>
              <p:cNvGrpSpPr/>
              <p:nvPr/>
            </p:nvGrpSpPr>
            <p:grpSpPr>
              <a:xfrm>
                <a:off x="2540922" y="0"/>
                <a:ext cx="1767814" cy="1581148"/>
                <a:chOff x="2428860" y="1142984"/>
                <a:chExt cx="2132011" cy="1581148"/>
              </a:xfrm>
            </p:grpSpPr>
            <p:pic>
              <p:nvPicPr>
                <p:cNvPr id="5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28860" y="1928802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3500430" y="1928802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928926" y="1142984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29" name="Группа 28"/>
              <p:cNvGrpSpPr/>
              <p:nvPr/>
            </p:nvGrpSpPr>
            <p:grpSpPr>
              <a:xfrm>
                <a:off x="285720" y="0"/>
                <a:ext cx="1767814" cy="1581148"/>
                <a:chOff x="2428860" y="1142984"/>
                <a:chExt cx="2132011" cy="1581148"/>
              </a:xfrm>
            </p:grpSpPr>
            <p:pic>
              <p:nvPicPr>
                <p:cNvPr id="3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28860" y="1928802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3500430" y="1928802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928926" y="1142984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33" name="Группа 32"/>
              <p:cNvGrpSpPr/>
              <p:nvPr/>
            </p:nvGrpSpPr>
            <p:grpSpPr>
              <a:xfrm>
                <a:off x="4796124" y="0"/>
                <a:ext cx="1767814" cy="1581148"/>
                <a:chOff x="2428860" y="1142984"/>
                <a:chExt cx="2132011" cy="1581148"/>
              </a:xfrm>
            </p:grpSpPr>
            <p:pic>
              <p:nvPicPr>
                <p:cNvPr id="3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28860" y="1928802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3500430" y="1928802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928926" y="1142984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37" name="Группа 36"/>
              <p:cNvGrpSpPr/>
              <p:nvPr/>
            </p:nvGrpSpPr>
            <p:grpSpPr>
              <a:xfrm>
                <a:off x="7051326" y="0"/>
                <a:ext cx="1878392" cy="1581148"/>
                <a:chOff x="2428860" y="1142984"/>
                <a:chExt cx="2132011" cy="1581148"/>
              </a:xfrm>
            </p:grpSpPr>
            <p:pic>
              <p:nvPicPr>
                <p:cNvPr id="3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28860" y="1928802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3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3500430" y="1928802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928926" y="1142984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42" name="Группа 41"/>
            <p:cNvGrpSpPr/>
            <p:nvPr/>
          </p:nvGrpSpPr>
          <p:grpSpPr>
            <a:xfrm>
              <a:off x="250001" y="4000504"/>
              <a:ext cx="8643998" cy="1581148"/>
              <a:chOff x="285720" y="0"/>
              <a:chExt cx="8643998" cy="1581148"/>
            </a:xfrm>
          </p:grpSpPr>
          <p:grpSp>
            <p:nvGrpSpPr>
              <p:cNvPr id="43" name="Группа 27"/>
              <p:cNvGrpSpPr/>
              <p:nvPr/>
            </p:nvGrpSpPr>
            <p:grpSpPr>
              <a:xfrm>
                <a:off x="2540922" y="0"/>
                <a:ext cx="1767814" cy="1581148"/>
                <a:chOff x="2428860" y="1142984"/>
                <a:chExt cx="2132011" cy="1581148"/>
              </a:xfrm>
            </p:grpSpPr>
            <p:pic>
              <p:nvPicPr>
                <p:cNvPr id="8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28860" y="1928802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3500430" y="1928802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928926" y="1142984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44" name="Группа 28"/>
              <p:cNvGrpSpPr/>
              <p:nvPr/>
            </p:nvGrpSpPr>
            <p:grpSpPr>
              <a:xfrm>
                <a:off x="285720" y="0"/>
                <a:ext cx="1767814" cy="1581148"/>
                <a:chOff x="2428860" y="1142984"/>
                <a:chExt cx="2132011" cy="1581148"/>
              </a:xfrm>
            </p:grpSpPr>
            <p:pic>
              <p:nvPicPr>
                <p:cNvPr id="7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28860" y="1928802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3500430" y="1928802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928926" y="1142984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45" name="Группа 32"/>
              <p:cNvGrpSpPr/>
              <p:nvPr/>
            </p:nvGrpSpPr>
            <p:grpSpPr>
              <a:xfrm>
                <a:off x="4796124" y="0"/>
                <a:ext cx="1767814" cy="1581148"/>
                <a:chOff x="2428860" y="1142984"/>
                <a:chExt cx="2132011" cy="1581148"/>
              </a:xfrm>
            </p:grpSpPr>
            <p:pic>
              <p:nvPicPr>
                <p:cNvPr id="7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28860" y="1928802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3500430" y="1928802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928926" y="1142984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46" name="Группа 36"/>
              <p:cNvGrpSpPr/>
              <p:nvPr/>
            </p:nvGrpSpPr>
            <p:grpSpPr>
              <a:xfrm>
                <a:off x="7051325" y="0"/>
                <a:ext cx="1878391" cy="1581148"/>
                <a:chOff x="2428860" y="1142984"/>
                <a:chExt cx="2132011" cy="1581148"/>
              </a:xfrm>
            </p:grpSpPr>
            <p:pic>
              <p:nvPicPr>
                <p:cNvPr id="7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28860" y="1928802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3500430" y="1928802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928926" y="1142984"/>
                  <a:ext cx="1060441" cy="795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</p:grp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Скругленный прямоугольник 88"/>
          <p:cNvSpPr/>
          <p:nvPr/>
        </p:nvSpPr>
        <p:spPr>
          <a:xfrm>
            <a:off x="1000101" y="642918"/>
            <a:ext cx="7143800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Скругленный прямоугольник 91"/>
          <p:cNvSpPr/>
          <p:nvPr/>
        </p:nvSpPr>
        <p:spPr>
          <a:xfrm>
            <a:off x="1000100" y="2888938"/>
            <a:ext cx="7143800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TextBox 109"/>
          <p:cNvSpPr txBox="1"/>
          <p:nvPr/>
        </p:nvSpPr>
        <p:spPr>
          <a:xfrm>
            <a:off x="3170140" y="4643446"/>
            <a:ext cx="28037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(3·4)·2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8" name="Группа 127"/>
          <p:cNvGrpSpPr/>
          <p:nvPr/>
        </p:nvGrpSpPr>
        <p:grpSpPr>
          <a:xfrm>
            <a:off x="1277903" y="857232"/>
            <a:ext cx="6588194" cy="1242235"/>
            <a:chOff x="1655294" y="5000636"/>
            <a:chExt cx="6588194" cy="1242235"/>
          </a:xfrm>
        </p:grpSpPr>
        <p:grpSp>
          <p:nvGrpSpPr>
            <p:cNvPr id="112" name="Группа 28"/>
            <p:cNvGrpSpPr/>
            <p:nvPr/>
          </p:nvGrpSpPr>
          <p:grpSpPr>
            <a:xfrm>
              <a:off x="1655294" y="5015248"/>
              <a:ext cx="1293936" cy="1214446"/>
              <a:chOff x="2428860" y="1142984"/>
              <a:chExt cx="2132011" cy="1581148"/>
            </a:xfrm>
          </p:grpSpPr>
          <p:pic>
            <p:nvPicPr>
              <p:cNvPr id="12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42886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0043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2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928926" y="1142984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grpSp>
          <p:nvGrpSpPr>
            <p:cNvPr id="113" name="Группа 28"/>
            <p:cNvGrpSpPr/>
            <p:nvPr/>
          </p:nvGrpSpPr>
          <p:grpSpPr>
            <a:xfrm>
              <a:off x="3420047" y="5000636"/>
              <a:ext cx="1293936" cy="1214446"/>
              <a:chOff x="2428860" y="1142984"/>
              <a:chExt cx="2132011" cy="1581148"/>
            </a:xfrm>
          </p:grpSpPr>
          <p:pic>
            <p:nvPicPr>
              <p:cNvPr id="12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42886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23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0043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24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928926" y="1142984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grpSp>
          <p:nvGrpSpPr>
            <p:cNvPr id="114" name="Группа 28"/>
            <p:cNvGrpSpPr/>
            <p:nvPr/>
          </p:nvGrpSpPr>
          <p:grpSpPr>
            <a:xfrm>
              <a:off x="5184800" y="5004289"/>
              <a:ext cx="1293936" cy="1214446"/>
              <a:chOff x="2428860" y="1142984"/>
              <a:chExt cx="2132011" cy="1581148"/>
            </a:xfrm>
          </p:grpSpPr>
          <p:pic>
            <p:nvPicPr>
              <p:cNvPr id="119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42886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2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0043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2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928926" y="1142984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grpSp>
          <p:nvGrpSpPr>
            <p:cNvPr id="115" name="Группа 28"/>
            <p:cNvGrpSpPr/>
            <p:nvPr/>
          </p:nvGrpSpPr>
          <p:grpSpPr>
            <a:xfrm>
              <a:off x="6949552" y="5028425"/>
              <a:ext cx="1293936" cy="1214446"/>
              <a:chOff x="2428860" y="1142984"/>
              <a:chExt cx="2132011" cy="1581148"/>
            </a:xfrm>
          </p:grpSpPr>
          <p:pic>
            <p:nvPicPr>
              <p:cNvPr id="11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42886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1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0043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928926" y="1142984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29" name="Группа 128"/>
          <p:cNvGrpSpPr/>
          <p:nvPr/>
        </p:nvGrpSpPr>
        <p:grpSpPr>
          <a:xfrm>
            <a:off x="1277903" y="3143248"/>
            <a:ext cx="6588194" cy="1242235"/>
            <a:chOff x="1655294" y="5000636"/>
            <a:chExt cx="6588194" cy="1242235"/>
          </a:xfrm>
        </p:grpSpPr>
        <p:grpSp>
          <p:nvGrpSpPr>
            <p:cNvPr id="130" name="Группа 28"/>
            <p:cNvGrpSpPr/>
            <p:nvPr/>
          </p:nvGrpSpPr>
          <p:grpSpPr>
            <a:xfrm>
              <a:off x="1655294" y="5015248"/>
              <a:ext cx="1293936" cy="1214446"/>
              <a:chOff x="2428860" y="1142984"/>
              <a:chExt cx="2132011" cy="1581148"/>
            </a:xfrm>
          </p:grpSpPr>
          <p:pic>
            <p:nvPicPr>
              <p:cNvPr id="143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42886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44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0043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4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928926" y="1142984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grpSp>
          <p:nvGrpSpPr>
            <p:cNvPr id="131" name="Группа 28"/>
            <p:cNvGrpSpPr/>
            <p:nvPr/>
          </p:nvGrpSpPr>
          <p:grpSpPr>
            <a:xfrm>
              <a:off x="3420047" y="5000636"/>
              <a:ext cx="1293936" cy="1214446"/>
              <a:chOff x="2428860" y="1142984"/>
              <a:chExt cx="2132011" cy="1581148"/>
            </a:xfrm>
          </p:grpSpPr>
          <p:pic>
            <p:nvPicPr>
              <p:cNvPr id="14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42886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4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0043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4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928926" y="1142984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grpSp>
          <p:nvGrpSpPr>
            <p:cNvPr id="132" name="Группа 28"/>
            <p:cNvGrpSpPr/>
            <p:nvPr/>
          </p:nvGrpSpPr>
          <p:grpSpPr>
            <a:xfrm>
              <a:off x="5184800" y="5004289"/>
              <a:ext cx="1293936" cy="1214446"/>
              <a:chOff x="2428860" y="1142984"/>
              <a:chExt cx="2132011" cy="1581148"/>
            </a:xfrm>
          </p:grpSpPr>
          <p:pic>
            <p:nvPicPr>
              <p:cNvPr id="1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42886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3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0043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39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928926" y="1142984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grpSp>
          <p:nvGrpSpPr>
            <p:cNvPr id="133" name="Группа 28"/>
            <p:cNvGrpSpPr/>
            <p:nvPr/>
          </p:nvGrpSpPr>
          <p:grpSpPr>
            <a:xfrm>
              <a:off x="6949552" y="5028425"/>
              <a:ext cx="1293936" cy="1214446"/>
              <a:chOff x="2428860" y="1142984"/>
              <a:chExt cx="2132011" cy="1581148"/>
            </a:xfrm>
          </p:grpSpPr>
          <p:pic>
            <p:nvPicPr>
              <p:cNvPr id="134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42886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3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0043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3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928926" y="1142984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</p:grp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Скругленный прямоугольник 84"/>
          <p:cNvSpPr/>
          <p:nvPr/>
        </p:nvSpPr>
        <p:spPr>
          <a:xfrm>
            <a:off x="2832947" y="571480"/>
            <a:ext cx="1293936" cy="3071834"/>
          </a:xfrm>
          <a:prstGeom prst="roundRect">
            <a:avLst>
              <a:gd name="adj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Скругленный прямоугольник 85"/>
          <p:cNvSpPr/>
          <p:nvPr/>
        </p:nvSpPr>
        <p:spPr>
          <a:xfrm>
            <a:off x="5098891" y="539413"/>
            <a:ext cx="1293936" cy="3071834"/>
          </a:xfrm>
          <a:prstGeom prst="roundRect">
            <a:avLst>
              <a:gd name="adj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Скругленный прямоугольник 86"/>
          <p:cNvSpPr/>
          <p:nvPr/>
        </p:nvSpPr>
        <p:spPr>
          <a:xfrm>
            <a:off x="7354705" y="571480"/>
            <a:ext cx="1293936" cy="3071834"/>
          </a:xfrm>
          <a:prstGeom prst="roundRect">
            <a:avLst>
              <a:gd name="adj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560249" y="571480"/>
            <a:ext cx="1293936" cy="3071834"/>
          </a:xfrm>
          <a:prstGeom prst="roundRect">
            <a:avLst>
              <a:gd name="adj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7" name="Группа 36"/>
          <p:cNvGrpSpPr/>
          <p:nvPr/>
        </p:nvGrpSpPr>
        <p:grpSpPr>
          <a:xfrm>
            <a:off x="560249" y="860885"/>
            <a:ext cx="1297313" cy="2568115"/>
            <a:chOff x="253378" y="1075199"/>
            <a:chExt cx="1297313" cy="2568115"/>
          </a:xfrm>
        </p:grpSpPr>
        <p:grpSp>
          <p:nvGrpSpPr>
            <p:cNvPr id="10" name="Группа 28"/>
            <p:cNvGrpSpPr/>
            <p:nvPr/>
          </p:nvGrpSpPr>
          <p:grpSpPr>
            <a:xfrm>
              <a:off x="256755" y="2428868"/>
              <a:ext cx="1293936" cy="1214446"/>
              <a:chOff x="2428860" y="1142984"/>
              <a:chExt cx="2132011" cy="1581148"/>
            </a:xfrm>
          </p:grpSpPr>
          <p:pic>
            <p:nvPicPr>
              <p:cNvPr id="7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42886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7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0043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79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928926" y="1142984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grpSp>
          <p:nvGrpSpPr>
            <p:cNvPr id="5" name="Группа 28"/>
            <p:cNvGrpSpPr/>
            <p:nvPr/>
          </p:nvGrpSpPr>
          <p:grpSpPr>
            <a:xfrm>
              <a:off x="253378" y="1075199"/>
              <a:ext cx="1293936" cy="1214446"/>
              <a:chOff x="2428860" y="1142984"/>
              <a:chExt cx="2132011" cy="1581148"/>
            </a:xfrm>
          </p:grpSpPr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42886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3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0043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3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928926" y="1142984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41" name="Группа 40"/>
          <p:cNvGrpSpPr/>
          <p:nvPr/>
        </p:nvGrpSpPr>
        <p:grpSpPr>
          <a:xfrm>
            <a:off x="2826193" y="791273"/>
            <a:ext cx="1297313" cy="2568115"/>
            <a:chOff x="253378" y="1075199"/>
            <a:chExt cx="1297313" cy="2568115"/>
          </a:xfrm>
        </p:grpSpPr>
        <p:grpSp>
          <p:nvGrpSpPr>
            <p:cNvPr id="42" name="Группа 28"/>
            <p:cNvGrpSpPr/>
            <p:nvPr/>
          </p:nvGrpSpPr>
          <p:grpSpPr>
            <a:xfrm>
              <a:off x="256755" y="2428868"/>
              <a:ext cx="1293936" cy="1214446"/>
              <a:chOff x="2428860" y="1142984"/>
              <a:chExt cx="2132011" cy="1581148"/>
            </a:xfrm>
          </p:grpSpPr>
          <p:pic>
            <p:nvPicPr>
              <p:cNvPr id="4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42886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4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0043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49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928926" y="1142984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grpSp>
          <p:nvGrpSpPr>
            <p:cNvPr id="43" name="Группа 28"/>
            <p:cNvGrpSpPr/>
            <p:nvPr/>
          </p:nvGrpSpPr>
          <p:grpSpPr>
            <a:xfrm>
              <a:off x="253378" y="1075199"/>
              <a:ext cx="1293936" cy="1214446"/>
              <a:chOff x="2428860" y="1142984"/>
              <a:chExt cx="2132011" cy="1581148"/>
            </a:xfrm>
          </p:grpSpPr>
          <p:pic>
            <p:nvPicPr>
              <p:cNvPr id="44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42886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4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0043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4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928926" y="1142984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53" name="Группа 52"/>
          <p:cNvGrpSpPr/>
          <p:nvPr/>
        </p:nvGrpSpPr>
        <p:grpSpPr>
          <a:xfrm>
            <a:off x="5092137" y="791273"/>
            <a:ext cx="1297313" cy="2568115"/>
            <a:chOff x="253378" y="1075199"/>
            <a:chExt cx="1297313" cy="2568115"/>
          </a:xfrm>
        </p:grpSpPr>
        <p:grpSp>
          <p:nvGrpSpPr>
            <p:cNvPr id="54" name="Группа 28"/>
            <p:cNvGrpSpPr/>
            <p:nvPr/>
          </p:nvGrpSpPr>
          <p:grpSpPr>
            <a:xfrm>
              <a:off x="256755" y="2428868"/>
              <a:ext cx="1293936" cy="1214446"/>
              <a:chOff x="2428860" y="1142984"/>
              <a:chExt cx="2132011" cy="1581148"/>
            </a:xfrm>
          </p:grpSpPr>
          <p:pic>
            <p:nvPicPr>
              <p:cNvPr id="59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42886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6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0043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6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928926" y="1142984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grpSp>
          <p:nvGrpSpPr>
            <p:cNvPr id="55" name="Группа 28"/>
            <p:cNvGrpSpPr/>
            <p:nvPr/>
          </p:nvGrpSpPr>
          <p:grpSpPr>
            <a:xfrm>
              <a:off x="253378" y="1075199"/>
              <a:ext cx="1293936" cy="1214446"/>
              <a:chOff x="2428860" y="1142984"/>
              <a:chExt cx="2132011" cy="1581148"/>
            </a:xfrm>
          </p:grpSpPr>
          <p:pic>
            <p:nvPicPr>
              <p:cNvPr id="5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42886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5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0043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5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928926" y="1142984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62" name="Группа 61"/>
          <p:cNvGrpSpPr/>
          <p:nvPr/>
        </p:nvGrpSpPr>
        <p:grpSpPr>
          <a:xfrm>
            <a:off x="7358082" y="860884"/>
            <a:ext cx="1297313" cy="2568115"/>
            <a:chOff x="253378" y="1075199"/>
            <a:chExt cx="1297313" cy="2568115"/>
          </a:xfrm>
        </p:grpSpPr>
        <p:grpSp>
          <p:nvGrpSpPr>
            <p:cNvPr id="63" name="Группа 28"/>
            <p:cNvGrpSpPr/>
            <p:nvPr/>
          </p:nvGrpSpPr>
          <p:grpSpPr>
            <a:xfrm>
              <a:off x="256755" y="2428868"/>
              <a:ext cx="1293936" cy="1214446"/>
              <a:chOff x="2428860" y="1142984"/>
              <a:chExt cx="2132011" cy="1581148"/>
            </a:xfrm>
          </p:grpSpPr>
          <p:pic>
            <p:nvPicPr>
              <p:cNvPr id="6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42886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69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0043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7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928926" y="1142984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grpSp>
          <p:nvGrpSpPr>
            <p:cNvPr id="64" name="Группа 28"/>
            <p:cNvGrpSpPr/>
            <p:nvPr/>
          </p:nvGrpSpPr>
          <p:grpSpPr>
            <a:xfrm>
              <a:off x="253378" y="1075199"/>
              <a:ext cx="1293936" cy="1214446"/>
              <a:chOff x="2428860" y="1142984"/>
              <a:chExt cx="2132011" cy="1581148"/>
            </a:xfrm>
          </p:grpSpPr>
          <p:pic>
            <p:nvPicPr>
              <p:cNvPr id="6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42886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6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00430" y="1928802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6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928926" y="1142984"/>
                <a:ext cx="1060441" cy="795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</p:grpSp>
      <p:sp>
        <p:nvSpPr>
          <p:cNvPr id="50" name="TextBox 49"/>
          <p:cNvSpPr txBox="1"/>
          <p:nvPr/>
        </p:nvSpPr>
        <p:spPr>
          <a:xfrm>
            <a:off x="2964645" y="4643446"/>
            <a:ext cx="3214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(3·2)·4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3170140" y="828572"/>
            <a:ext cx="2803722" cy="5200857"/>
            <a:chOff x="3170140" y="785794"/>
            <a:chExt cx="2803722" cy="5200857"/>
          </a:xfrm>
        </p:grpSpPr>
        <p:sp>
          <p:nvSpPr>
            <p:cNvPr id="2" name="TextBox 1"/>
            <p:cNvSpPr txBox="1"/>
            <p:nvPr/>
          </p:nvSpPr>
          <p:spPr>
            <a:xfrm>
              <a:off x="3170140" y="2714620"/>
              <a:ext cx="280372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7200" dirty="0" smtClean="0">
                  <a:latin typeface="Times New Roman" pitchFamily="18" charset="0"/>
                  <a:cs typeface="Times New Roman" pitchFamily="18" charset="0"/>
                </a:rPr>
                <a:t>(3·4)·2</a:t>
              </a:r>
              <a:endParaRPr lang="ru-RU" sz="7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170140" y="4786322"/>
              <a:ext cx="28037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7200" dirty="0" smtClean="0">
                  <a:latin typeface="Times New Roman" pitchFamily="18" charset="0"/>
                  <a:cs typeface="Times New Roman" pitchFamily="18" charset="0"/>
                </a:rPr>
                <a:t>(3·2)·4</a:t>
              </a:r>
              <a:endParaRPr lang="ru-RU" sz="7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170140" y="785794"/>
              <a:ext cx="280372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7200" dirty="0" smtClean="0">
                  <a:latin typeface="Times New Roman" pitchFamily="18" charset="0"/>
                  <a:cs typeface="Times New Roman" pitchFamily="18" charset="0"/>
                </a:rPr>
                <a:t>3·(4·2)</a:t>
              </a:r>
              <a:endParaRPr lang="ru-RU" sz="7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764</TotalTime>
  <Words>152</Words>
  <Application>Microsoft Office PowerPoint</Application>
  <PresentationFormat>Экран (4:3)</PresentationFormat>
  <Paragraphs>23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Литейная</vt:lpstr>
      <vt:lpstr>Урок математики в 4 классе по теме: «Умножение числа на произведение»</vt:lpstr>
      <vt:lpstr>Слайд 2</vt:lpstr>
      <vt:lpstr>Слайд 3</vt:lpstr>
      <vt:lpstr>1007   758   7809   12168   3544   8670   520   530   760</vt:lpstr>
      <vt:lpstr>Умножение</vt:lpstr>
      <vt:lpstr>Слайд 6</vt:lpstr>
      <vt:lpstr>Слайд 7</vt:lpstr>
      <vt:lpstr>Слайд 8</vt:lpstr>
      <vt:lpstr>Слайд 9</vt:lpstr>
      <vt:lpstr>Умножение числа на произведение</vt:lpstr>
      <vt:lpstr>     7∙(2∙5)=7∙10= □  7∙(2∙5)=(7∙2)∙5= □   7∙(2∙5)=(7∙5)∙2= □</vt:lpstr>
      <vt:lpstr>Слайд 12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vladimir</dc:creator>
  <cp:lastModifiedBy>Дарёна</cp:lastModifiedBy>
  <cp:revision>89</cp:revision>
  <dcterms:modified xsi:type="dcterms:W3CDTF">2012-01-20T18:27:11Z</dcterms:modified>
</cp:coreProperties>
</file>