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88"/>
  </p:notesMasterIdLst>
  <p:sldIdLst>
    <p:sldId id="256" r:id="rId2"/>
    <p:sldId id="257" r:id="rId3"/>
    <p:sldId id="268" r:id="rId4"/>
    <p:sldId id="348" r:id="rId5"/>
    <p:sldId id="267" r:id="rId6"/>
    <p:sldId id="273" r:id="rId7"/>
    <p:sldId id="274" r:id="rId8"/>
    <p:sldId id="275" r:id="rId9"/>
    <p:sldId id="272" r:id="rId10"/>
    <p:sldId id="260" r:id="rId11"/>
    <p:sldId id="276" r:id="rId12"/>
    <p:sldId id="264" r:id="rId13"/>
    <p:sldId id="271" r:id="rId14"/>
    <p:sldId id="263" r:id="rId15"/>
    <p:sldId id="261" r:id="rId16"/>
    <p:sldId id="269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5" r:id="rId85"/>
    <p:sldId id="346" r:id="rId86"/>
    <p:sldId id="347" r:id="rId87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FF00"/>
    <a:srgbClr val="F0FD4D"/>
    <a:srgbClr val="000066"/>
    <a:srgbClr val="FF0000"/>
    <a:srgbClr val="66FF33"/>
    <a:srgbClr val="FFFF71"/>
    <a:srgbClr val="B9A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310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048B6E0-DC17-4126-84A3-46AEBD0CDFEA}" type="datetimeFigureOut">
              <a:rPr lang="ru-RU"/>
              <a:pPr>
                <a:defRPr/>
              </a:pPr>
              <a:t>20.01.2012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F4AE45-5AB8-4582-B778-59B7729FB7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AB68D81-BFA9-4A59-92F7-F246A7B5F4E9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61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361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1E11E-853F-4577-BEAF-65EEFE3A6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80CC-5C79-4CE1-A242-0E97A7190A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B1265-BAB9-4884-AB14-9C57109D6F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5478-1F16-44BB-95D9-993833C0C8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75CCF-0392-4AFE-AB7F-C572E82967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F73C-B5C5-4B4D-97F8-38F103DAFF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0B5A5-2EB3-4289-8C39-36BDBC9EB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86618-823A-4FF1-9524-6B7AECBDA0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D541-CBA6-4B28-9FDC-28B7F433F1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D1A73-C03B-4954-9A24-A455024D5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16DB1-7F03-48A0-AF3C-41F632E32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525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25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258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258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2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2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670295F-5A74-4A5C-9E86-1F4E20C19E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5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ransition advTm="1000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90;&#1077;&#1088;&#1080;&#1072;&#1083;/&#1101;&#1083;&#1077;&#1082;&#1090;&#1088;&#1080;&#1095;&#1077;&#1089;&#1082;&#1080;&#1077;%20&#1089;&#1086;&#1084;.doc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&#1084;&#1072;&#1090;&#1077;&#1088;&#1080;&#1072;&#1083;/&#1053;&#1077;&#1084;&#1085;&#1086;&#1075;&#1086;%20&#1080;&#1089;&#1090;&#1086;&#1088;&#1080;&#1080;.do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4;&#1072;&#1090;&#1077;&#1088;&#1080;&#1072;&#1083;/&#1069;&#1083;&#1077;&#1082;&#1090;&#1088;&#1080;&#1095;&#1077;&#1089;&#1082;&#1080;&#1077;%20&#1086;&#1088;&#1075;&#1072;&#1085;&#1099;.do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&#1084;&#1072;&#1090;&#1077;&#1088;&#1080;&#1072;&#1083;/&#1053;&#1077;&#1084;&#1085;&#1086;&#1075;&#1086;%20&#1080;&#1089;&#1090;&#1086;&#1088;&#1080;&#1080;.do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84;&#1072;&#1090;&#1077;&#1088;&#1080;&#1072;&#1083;/&#1053;&#1077;&#1084;&#1085;&#1086;&#1075;&#1086;%20&#1080;&#1089;&#1090;&#1086;&#1088;&#1080;&#1080;.do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84;&#1072;&#1090;&#1077;&#1088;&#1080;&#1072;&#1083;/&#1053;&#1077;&#1084;&#1085;&#1086;&#1075;&#1086;%20&#1080;&#1089;&#1090;&#1086;&#1088;&#1080;&#1080;.doc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90805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b="1" i="1">
                <a:solidFill>
                  <a:srgbClr val="FF0000"/>
                </a:solidFill>
                <a:latin typeface="French Script MT" pitchFamily="66" charset="0"/>
              </a:rPr>
              <a:t>Физика в нашей жизни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86125" y="5286375"/>
            <a:ext cx="495776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/>
              <a:t>Семененко Н.М</a:t>
            </a:r>
          </a:p>
          <a:p>
            <a:pPr algn="l">
              <a:spcBef>
                <a:spcPct val="50000"/>
              </a:spcBef>
            </a:pPr>
            <a:r>
              <a:rPr lang="ru-RU"/>
              <a:t>Учитель физики  МОУ СОШ № 25.,г. Томск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5734050"/>
            <a:ext cx="25209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ru-RU" sz="2400" b="1" i="1" u="sng">
                <a:solidFill>
                  <a:srgbClr val="FF0000"/>
                </a:solidFill>
                <a:latin typeface="Calvin" pitchFamily="2" charset="0"/>
                <a:hlinkClick r:id="rId3" action="ppaction://hlinkfile"/>
              </a:rPr>
              <a:t>Подробнее</a:t>
            </a:r>
            <a:r>
              <a:rPr lang="ru-RU" sz="2400" b="1" i="1" u="sng">
                <a:solidFill>
                  <a:srgbClr val="FF0000"/>
                </a:solidFill>
                <a:latin typeface="Calvin" pitchFamily="2" charset="0"/>
              </a:rPr>
              <a:t> </a:t>
            </a:r>
          </a:p>
          <a:p>
            <a:pPr algn="l"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388" y="6237288"/>
            <a:ext cx="147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hlinkClick r:id="rId4" action="ppaction://hlinksldjump"/>
              </a:rPr>
              <a:t>содержание</a:t>
            </a:r>
            <a:endParaRPr lang="ru-RU"/>
          </a:p>
        </p:txBody>
      </p:sp>
      <p:pic>
        <p:nvPicPr>
          <p:cNvPr id="12292" name="Рисунок 4" descr="E:\Мои документы\Тексты\мама\Мои фотографии\1256393617_200811191812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28625" y="795338"/>
            <a:ext cx="82867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8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8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ъясните, почему некоторые виды птиц  зарываются в снежные сугробы и там проводят  иногда  по несколько  суток.</a:t>
            </a:r>
          </a:p>
          <a:p>
            <a:pPr algn="l"/>
            <a:endParaRPr lang="ru-RU" sz="28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>
                <a:solidFill>
                  <a:srgbClr val="001DD6"/>
                </a:solidFill>
                <a:latin typeface="Times New Roman" pitchFamily="18" charset="0"/>
                <a:cs typeface="Calibri" pitchFamily="34" charset="0"/>
              </a:rPr>
              <a:t>Что зимой для птиц хуже: холод или голод?</a:t>
            </a:r>
          </a:p>
          <a:p>
            <a:pPr algn="l"/>
            <a:endParaRPr lang="ru-RU" sz="28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800">
                <a:solidFill>
                  <a:srgbClr val="001DD6"/>
                </a:solidFill>
                <a:latin typeface="Times New Roman" pitchFamily="18" charset="0"/>
                <a:cs typeface="Calibri" pitchFamily="34" charset="0"/>
              </a:rPr>
              <a:t>Почему в солнечный зимний день снег искрится?</a:t>
            </a:r>
            <a:endParaRPr lang="ru-RU" sz="28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 descr="D:\2\Мои рисунки\2\рисунки\Sunrise%20Light%20Along%20Pilgrim%20Creek,%20Grand%20Teton%20National%20Park,%20Wyoming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28625" y="804863"/>
            <a:ext cx="8501063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  Почему аромат цветов мы чувствуем на расстоянии?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В 1827 г. известный английский ботаник  Р. Броун наблюдал  взвесь</a:t>
            </a: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цветочной пыльцы в воде и обнаружил явление названное впоследствии броуновским.</a:t>
            </a: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 Какова причина  движения частиц, за которыми наблюдал Броун? 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В какой среде при одной и тоже температуре движение частиц  происходит интенсивнее: в капле воды или в капле масла?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Почему запахи в воздухе распространяются постепенно, несмотря на то что скорость движения молекул велика ( несколько сотен метров в секунду)? 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 Как известно, после дождя  цветы начинают пахнуть сильнее. Чем это объяснить?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214313"/>
            <a:ext cx="88931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fredo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fredo" pitchFamily="2" charset="0"/>
              </a:rPr>
            </a:b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  <a:p>
            <a:pPr algn="l" eaLnBrk="1" hangingPunct="1"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fredo" pitchFamily="2" charset="0"/>
            </a:endParaRPr>
          </a:p>
        </p:txBody>
      </p:sp>
      <p:pic>
        <p:nvPicPr>
          <p:cNvPr id="14339" name="Рисунок 4" descr="E:\Мои документы\Тексты\мама\Мои фотографии\9 (7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14313" y="790575"/>
            <a:ext cx="857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Почему в летний день температура воды  в водоемах ниже температуры  песка на берегу?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Почему  когда купаясь в жаркий день вы входите в воду, вода  кажется холоднее воздуха, при выходе из водоема после купания вы  ощущаете  холод? 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Песок значительно тяжелее воды. Почему же ветер  поднимает тучи песка и образует сравнительно  невысоко  поднимающиеся  брызги на воде?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 Можете ли вы смоделировать это явление, чтобы  его пронаблюдать? Опишите опыт. Какие приборы  вам нужны?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Почему купающемуся  не становится холодно, когда он выходит из водоема во время летнего дождя?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cs typeface="Times New Roman" pitchFamily="18" charset="0"/>
              </a:rPr>
              <a:t>Почему в море легче держаться на воде, чем в реке?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0" y="6199188"/>
            <a:ext cx="1357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file"/>
              </a:rPr>
              <a:t>Вопросы</a:t>
            </a:r>
            <a:endParaRPr lang="ru-RU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0" y="90488"/>
            <a:ext cx="833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200">
                <a:cs typeface="Times New Roman" pitchFamily="18" charset="0"/>
              </a:rPr>
              <a:t>               </a:t>
            </a:r>
            <a:endParaRPr lang="ru-RU"/>
          </a:p>
        </p:txBody>
      </p:sp>
      <p:pic>
        <p:nvPicPr>
          <p:cNvPr id="15365" name="Рисунок 7" descr="D:\2\Мои рисунки\2\рисунки\Delicate%20Dewy%20Rose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71500" y="596900"/>
            <a:ext cx="8215313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   Почему даже после сильного дождя лепестки розы остаются всегда сухими? 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Почему маленькие капли росы на листьях  некоторых растений  имеют форму шариков, тогда как на листьях  других растений  роса растекается тонким слоем?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Ночью при густой облачности не бывает росы. Почему?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Объясните, почему роса бывает обильнее после жаркого дня?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Почему ветер препятствует образованию росы?</a:t>
            </a: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pPr algn="l"/>
            <a:endParaRPr lang="ru-RU"/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366713" y="6308725"/>
            <a:ext cx="1098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вопросы</a:t>
            </a:r>
          </a:p>
        </p:txBody>
      </p:sp>
      <p:pic>
        <p:nvPicPr>
          <p:cNvPr id="16387" name="Рисунок 4" descr="C:\Documents and Settings\Admin\Мои документы\Мои рисунки\ice-hotel-sweden-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4313" y="-555625"/>
            <a:ext cx="8643937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l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Св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ободные поля взрывал уж ранней  плуг,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Чуть веял ветерок   , под вечер холодея,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Едва прозрачный лед, над озером тускнея,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Кристаллом покрывал  недвижные струи.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(К Овидию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А.С. Пушкин )</a:t>
            </a:r>
          </a:p>
          <a:p>
            <a:pPr indent="449263" algn="l"/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Что означает греческое слово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кристалл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indent="449263" algn="l"/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Почему лед в воде не тонет ?</a:t>
            </a:r>
          </a:p>
          <a:p>
            <a:pPr indent="449263" algn="l"/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Почему лед тает медленнее, если завернуть его в газету?</a:t>
            </a:r>
          </a:p>
          <a:p>
            <a:pPr indent="449263" algn="l"/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Почему в прудах, лунках озерах лед появляется вначале на</a:t>
            </a:r>
            <a:endParaRPr lang="ru-RU" sz="2400"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поверхности?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11188" y="1268413"/>
            <a:ext cx="3529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>
              <a:solidFill>
                <a:srgbClr val="0000FF"/>
              </a:solidFill>
              <a:latin typeface="Calvin" pitchFamily="2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3995738" y="1241425"/>
            <a:ext cx="4824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ru-RU" b="1" i="1" u="sng">
                <a:solidFill>
                  <a:srgbClr val="FF0000"/>
                </a:solidFill>
                <a:latin typeface="Calvin" pitchFamily="2" charset="0"/>
                <a:hlinkClick r:id="rId3" action="ppaction://hlinkfile"/>
              </a:rPr>
              <a:t> </a:t>
            </a:r>
            <a:r>
              <a:rPr lang="ru-RU">
                <a:latin typeface="Calvin" pitchFamily="2" charset="0"/>
              </a:rPr>
              <a:t>                 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0" y="5734050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>
              <a:latin typeface="AcmeFont" pitchFamily="2" charset="0"/>
            </a:endParaRPr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823913" y="6165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15" name="Прямоугольник 7"/>
          <p:cNvSpPr>
            <a:spLocks noChangeArrowheads="1"/>
          </p:cNvSpPr>
          <p:nvPr/>
        </p:nvSpPr>
        <p:spPr bwMode="auto">
          <a:xfrm>
            <a:off x="0" y="6199188"/>
            <a:ext cx="207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4" action="ppaction://hlinkfile"/>
              </a:rPr>
              <a:t>Вопросы</a:t>
            </a:r>
            <a:endParaRPr lang="ru-RU"/>
          </a:p>
        </p:txBody>
      </p:sp>
      <p:sp>
        <p:nvSpPr>
          <p:cNvPr id="17416" name="Rectangle 9"/>
          <p:cNvSpPr>
            <a:spLocks noGrp="1" noChangeArrowheads="1"/>
          </p:cNvSpPr>
          <p:nvPr>
            <p:ph idx="1"/>
          </p:nvPr>
        </p:nvSpPr>
        <p:spPr>
          <a:xfrm rot="10800000" flipV="1">
            <a:off x="714375" y="228600"/>
            <a:ext cx="7858125" cy="369888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17417" name="Рисунок 10" descr="D:\2\Мои рисунки\Киргизия2008\DSC0372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57188" y="192088"/>
            <a:ext cx="842962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600">
                <a:cs typeface="Times New Roman" pitchFamily="18" charset="0"/>
              </a:rPr>
              <a:t>       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Где больнее ходить босыми ногами по мелкой морской гальке:  на берегу или погрузившись по пояс в воду? Ответ поясните. 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Почему, оценивая на глаз глубину любого водоема мы всегда ошибаемся: глубина водоема кажется нам меньшей, чем в действительности?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Если поверхность воды водоема не совсем спокойная , то кажется, что и предметы неподвижно лежащие на дне этого водоема, слегка колеблются?</a:t>
            </a:r>
          </a:p>
          <a:p>
            <a:pPr algn="l"/>
            <a:endParaRPr lang="ru-RU"/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18436" name="Рисунок 3" descr="E:\Мои документы\Тексты\мама\Мои фотографии\Копия DSC004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357188" y="301625"/>
            <a:ext cx="8572500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Из крана падают капли. 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Когда эти капли  более тяжелые: когда вода  горячая  или  холодная</a:t>
            </a:r>
          </a:p>
          <a:p>
            <a:pPr algn="l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Какая физическая ошибка допущена в стихотворении: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« Она жила и по стеклу текла.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  Но вдруг ее морозом оковало,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  И неподвижной льдинкой стала,</a:t>
            </a: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  А в мире поубавилось тепла?» </a:t>
            </a:r>
          </a:p>
          <a:p>
            <a:pPr algn="l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Если открытый водопроводный кран зажать пальцем так, чтобы оставалось только маленькое отверстие, то вода  из отверстия  вырывается с большой скоростью, чем при полностью открытом кране. Почему?</a:t>
            </a:r>
          </a:p>
          <a:p>
            <a:pPr algn="l"/>
            <a:endParaRPr lang="ru-RU"/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0" y="6199188"/>
            <a:ext cx="178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file"/>
              </a:rPr>
              <a:t>Вопросы</a:t>
            </a:r>
            <a:endParaRPr lang="ru-RU"/>
          </a:p>
        </p:txBody>
      </p:sp>
      <p:pic>
        <p:nvPicPr>
          <p:cNvPr id="19460" name="Рисунок 6" descr="C:\Documents and Settings\Admin\Мои документы\Мои рисунки\72046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28625" y="176213"/>
            <a:ext cx="8429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Какие двигатели называют тепловыми , какие  виды тепловых двигателей вам известны?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Выполняя задание ученик записал: « Двигатель внутреннего сгорания применяется в  мотосанях, бензапилах». Дополните эту запись другими примерами…….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при сгорании горючей смеси давление  в цилиндре двигателя внутреннего сгорания сильно увеличивается?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случае газообразная  горючая смесь  в цилиндре двигателя внутреннего сгорания  обладает большей внутренней энергией: в начале такта « рабочий ход» или в конце?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Отражается ли неполное сгорание  топлива в двигатели внутреннего сгорания на его КПД; на окружающей среде?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0483" name="Рисунок 5" descr="C:\Documents and Settings\Admin\Мои документы\Мои рисунки\im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571500" y="106363"/>
            <a:ext cx="78581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Рассмотрите изображенный в разрезе  четырехтактный двигатель внутреннего сгорания, расскажите, из каких основных частей состоит двигатель внутреннего сгорания . Покажите рабочий цилиндр, поршень, шатун, коленчатый вал, рукоятку.</a:t>
            </a:r>
          </a:p>
          <a:p>
            <a:pPr algn="l"/>
            <a:endParaRPr lang="ru-RU" sz="2000">
              <a:solidFill>
                <a:srgbClr val="FFFF7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 рабочих ходов  происходит в 4- цилиндровом двигателе во время одного оборота коленчатого вала?</a:t>
            </a:r>
          </a:p>
          <a:p>
            <a:pPr algn="l"/>
            <a:endParaRPr lang="ru-RU" sz="2000">
              <a:solidFill>
                <a:srgbClr val="FFFF7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каких тактов  закрыты оба клапана в четырехтактном двигателе внутреннего сгорания?</a:t>
            </a:r>
          </a:p>
          <a:p>
            <a:pPr algn="l"/>
            <a:endParaRPr lang="ru-RU" sz="2000">
              <a:solidFill>
                <a:srgbClr val="FFFF7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температура  газа  в двигателе  внутреннего сгорания  в конце такта « рабочий ход» ниже, чем в начале?</a:t>
            </a:r>
          </a:p>
          <a:p>
            <a:pPr algn="l"/>
            <a:endParaRPr lang="ru-RU" sz="2000">
              <a:solidFill>
                <a:srgbClr val="FFFF7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ли, израсходовав внутреннею энергию тела, равную 1Дж., совершить</a:t>
            </a:r>
          </a:p>
          <a:p>
            <a:pPr algn="l"/>
            <a:r>
              <a:rPr lang="ru-RU" sz="2000">
                <a:solidFill>
                  <a:srgbClr val="FFFF7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в 1Дж.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 flipH="1">
            <a:off x="928688" y="3214688"/>
            <a:ext cx="1428750" cy="369887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0" y="74613"/>
            <a:ext cx="26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9" name="Рисунок 7" descr="C:\Documents and Settings\Admin\Мои документы\Мои рисунки\72051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500063" y="506413"/>
            <a:ext cx="82153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Часть энергии, потребляемая двигателем автомобиля , расходуется на преодоление сопротивления воздуха. В какой вид энергии она при этом превращается?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 гоночных автомобилях используют двигатели гораздо большей мощности , чем на обычных?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целью устанавливают  рессоры и амортизаторы на автомобилях?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покрышки автомобильных колес изготовляют из резины ,которая не размягчается и не теряет прочность даже при 100</a:t>
            </a:r>
            <a:r>
              <a:rPr lang="ru-RU" sz="2000" baseline="30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выше?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выключения двигателя автомобиль, движущийся с большой скорость, может пройти значительное расстояние?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Тепловые явления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Оптические явления</a:t>
            </a:r>
          </a:p>
          <a:p>
            <a:pPr eaLnBrk="1" hangingPunct="1">
              <a:defRPr/>
            </a:pP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Физика вокруг нас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>
              <a:solidFill>
                <a:srgbClr val="0000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2531" name="Рисунок 5" descr="E:\Мои документы\Тексты\мама\Мои фотографии\DSC005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57188" y="835025"/>
            <a:ext cx="8429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Желтые листья покрыли землю ковром. Подул сильный ветер. Сухие желтые  листья  взлетели высоко над землей.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сильный ветер вздымает  высоко  над землей  легкие предметы?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мокрые  опавшие листья  хорошо прилипают к различным предметам? 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осенью у трамвайных линий,  проходящих  около парков, садов, вывешивают предупреждающий знак  «Осторожно, листопад!»?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3555" name="Рисунок 5" descr="E:\Мои документы\Тексты\мама\Мои фотографии\DSC001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28625" y="566738"/>
            <a:ext cx="83581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Почему реки мелеют преимущественно в летнее время, когда стоит жаркая и сухая погода?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Почему  реки и озера нагреваются солнечными лучами медленнее, чем суша?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Чем объяснить, что весной во время ледохода вблизи реки бывает холоднее, чем вдали от нее?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Ложе реки на прямых  участках  постоянного  сечения представляют собой наклонную плоскость, по которой  стекает вода. 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Почему же вода  в канале (реке) на этих участках движется  без ускорения?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cs typeface="Times New Roman" pitchFamily="18" charset="0"/>
              </a:rPr>
              <a:t>Почему в устьях рек образуются мели и островки?</a:t>
            </a:r>
          </a:p>
          <a:p>
            <a:pPr algn="l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4579" name="Рисунок 5" descr="D:\2\Мои рисунки\Киргизия2008\Кигризия\PDVD_038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928688" y="109538"/>
            <a:ext cx="7715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изменяется энергия при падении воды?</a:t>
            </a:r>
          </a:p>
          <a:p>
            <a:pPr algn="just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В   каком месте водопада температура воды выше?</a:t>
            </a:r>
          </a:p>
          <a:p>
            <a:pPr algn="just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Почему мы видим молочно- белый поток водопада?</a:t>
            </a:r>
          </a:p>
          <a:p>
            <a:pPr algn="just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Большинство водопадов имеют одну преобладающую частоту вибраций , которая тем, выше ,чем  ниже водопад.  Произведение этой частоты на высоту водопада равно четверти скорости звука в воде.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частота вибраций связана с высотой водопада, а их произведение составляет одну четвертую скорости звука.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5603" name="Picture 3" descr="E:\Мои документы\Тексты\рыбы\картинки\clip89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43000" y="154305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endParaRPr lang="ru-RU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500063" y="146050"/>
            <a:ext cx="82867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хлеб имеет свойство черстветь?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хлеб весь пронизан дырочками?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хлеб резать тупым ножом труднее, чем острым?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у печенного хлеба корочка?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Свежеиспеченный    хлеб весит больше, чем тот же хлеб, но остывший. Почему?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каком случае хлеб быстрее черствеет: когда он хранится в закрытом шкафу или просто на столе?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7" name="Picture 6" descr="E:\Мои документы\Тексты\рыбы\картинки\2621024he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357313" y="225425"/>
            <a:ext cx="7000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фигурки, которые лепят дети из сырого песка, не рассыпаются?</a:t>
            </a:r>
          </a:p>
          <a:p>
            <a:pPr algn="l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Будут ли держаться фигурки из песка, если ее слепить под водой?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0" y="3244850"/>
            <a:ext cx="184150" cy="368300"/>
          </a:xfrm>
          <a:noFill/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27652" name="Picture 6" descr="E:\Мои документы\Тексты\рыбы\картинки\clip566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071563" y="231775"/>
            <a:ext cx="7643812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    молоко в  глиняном  сосуде  без глазури  дольше   сохраняет свежесть?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молоко подливают в чай, то оно опускается на дно стакана.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помещении – теплом или холодном – быстрее отстаиваются сливки на молоке?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осторожно покрутить ложечкой в чашке горячего кофе , так  чтобы кофе  начал равномерно вращаться .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Теперь аккуратно тонкой струйкой вливайте холодное молоко в центр чашки, и вы увидите, что там образуется небольшой вихрь;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вливать горячее молоко , то вихря не будет. Почему вихрь возникает в первом случае 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8675" name="Picture 6" descr="E:\Мои документы\Тексты\рыбы\картинки\11200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357188" y="555625"/>
            <a:ext cx="83581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Обильный снегопад сопровождается заметным    потеплением .Как это объяснить?   </a:t>
            </a:r>
          </a:p>
          <a:p>
            <a:pPr algn="l"/>
            <a:r>
              <a:rPr lang="ru-RU" sz="20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20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 почему  вокруг сохраняющихся  на полях отдельных  снежных сугробов запас воды в почве больше, чем вдали от  нее?  </a:t>
            </a:r>
          </a:p>
          <a:p>
            <a:pPr algn="l"/>
            <a:endParaRPr lang="ru-RU" sz="2000">
              <a:solidFill>
                <a:schemeClr val="accent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 у горных вершин образуются неподвижные облака и загадочные «волнообразные» последовательности облаков. Как они      образуются ?        </a:t>
            </a:r>
          </a:p>
        </p:txBody>
      </p:sp>
      <p:pic>
        <p:nvPicPr>
          <p:cNvPr id="28677" name="Рисунок 4" descr="C:\Documents and Settings\Admin\Мои документы\Мои рисунки\w24_261752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5" y="5429250"/>
            <a:ext cx="13096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9699" name="Рисунок 5" descr="C:\Documents and Settings\Admin\Мои документы\Мои рисунки\korabl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42938" y="604838"/>
            <a:ext cx="850106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1925 г. Атлантический океан пересекло необычное судно: его приводили в движение два больших вертикальных вращающихся  цилиндра.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образом вращающиеся цилиндры могли приводить в движение судно?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Недавно НАСА решило использовать этот принцип для создания подъемной силы самолета: к крыльям самолета были прикреплены горизонтальные вращающиеся цилиндры.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могут такие цилиндры обеспечить подъемную силу?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23" name="Рисунок 5" descr="C:\Documents and Settings\Admin\Мои документы\Мои рисунки\1301311182_181835683_1---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428625" y="311150"/>
            <a:ext cx="80724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причина порчи медицинского термометра, оставленного на подоконнике?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счет какой энергии совершается механическая работа при повышении столбика  ртути в термометре?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Влияет ли ветер на показания термометра?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термометр более чувствительный: ртутный или спиртовой  при прочих равных условиях?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показания медицинского термометра следует смотреть не раньше чем,  через 5- 10 мин. после того, как  поставлен больному?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1747" name="Rectangle 6"/>
          <p:cNvSpPr>
            <a:spLocks noGrp="1" noChangeArrowheads="1"/>
          </p:cNvSpPr>
          <p:nvPr>
            <p:ph idx="1"/>
          </p:nvPr>
        </p:nvSpPr>
        <p:spPr>
          <a:xfrm>
            <a:off x="0" y="3244850"/>
            <a:ext cx="184150" cy="368300"/>
          </a:xfrm>
          <a:noFill/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31748" name="Рисунок 7" descr="C:\Documents and Settings\Admin\Мои документы\Мои рисунки\38269980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571500" y="1068388"/>
            <a:ext cx="82867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Славящиеся своим высоким качеством русские ( оренбургские платки) вяжутся из пряжи, изготовленной из тончайших волокон козьего пуха. 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такой платок особенно хорошо защищает от холода?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шерстенная одежда  сохраняет теплоту лучше, чем хлопчатобумажная?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Старый пуховик со сбившимся пухом плохо греет. Почему?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Введение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123" name="Содержимое 3" descr="C:\Documents and Settings\Admin\Мои документы\Мои рисунки\08908205.gif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88" y="1428750"/>
            <a:ext cx="1743075" cy="1838325"/>
          </a:xfrm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228600" y="311150"/>
            <a:ext cx="2270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857500" y="1279525"/>
            <a:ext cx="53578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Слышу я природы голос,</a:t>
            </a: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Порывающийся крикнуть</a:t>
            </a: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Как и  с кем, она боролась,</a:t>
            </a: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Чтоб из хаоса возникнуть.                         </a:t>
            </a:r>
            <a:endParaRPr lang="ru-RU" sz="20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И твердит природы голос:</a:t>
            </a:r>
            <a:endParaRPr lang="ru-RU" sz="20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В вашей власти, в вашей     власти,</a:t>
            </a:r>
            <a:endParaRPr lang="ru-RU" sz="20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Чтобы все не раскололось</a:t>
            </a:r>
            <a:endParaRPr lang="ru-RU" sz="20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На бессмысленные части!</a:t>
            </a:r>
            <a:endParaRPr lang="ru-RU" sz="2000">
              <a:solidFill>
                <a:srgbClr val="FFFFFF"/>
              </a:solidFill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Л. А. Мартынов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Picture 7" descr="C:\Documents and Settings\Admin\Мои документы\Мои рисунки\1820696yx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4429125"/>
            <a:ext cx="31432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 descr="C:\Documents and Settings\Admin\Мои документы\Мои рисунки\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4429125"/>
            <a:ext cx="3357562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4479925" y="3244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2" name="Rectangle 6"/>
          <p:cNvSpPr>
            <a:spLocks noGrp="1" noChangeArrowheads="1"/>
          </p:cNvSpPr>
          <p:nvPr>
            <p:ph idx="1"/>
          </p:nvPr>
        </p:nvSpPr>
        <p:spPr>
          <a:xfrm>
            <a:off x="2857500" y="3244850"/>
            <a:ext cx="2428875" cy="368300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32773" name="Рисунок 6" descr="C:\Documents and Settings\Admin\Мои документы\Мои рисунки\2023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500063" y="606425"/>
            <a:ext cx="83581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уничтожения облачности самолеты рассеивают в воздухе твердую углекислоту. Объясните, что при этом происходит.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Летом в высоких широтах вскоре после захода солнца на темном небе иногда появляются призрачные голубовато- серебристые  облака. Предполагается, что они связаны с восхождением  космической пыли в атмосфере, но это гипотеза. 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 серебристые облака наблюдаются лишь после захода солнца? 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приблизительно высота, на которой находятся эти облака?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эти облака имеют часто волнистую структуру напоминающую морскую гладь?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3795" name="Рисунок 5" descr="C:\Documents and Settings\Admin\Мои документы\Мои рисунки\boa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428625" y="1116013"/>
            <a:ext cx="84296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 летнее время осадки выпадают обычно в виде дождя или града, но не снега?</a:t>
            </a:r>
          </a:p>
          <a:p>
            <a:pPr algn="l"/>
            <a:endParaRPr lang="ru-RU" sz="20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капли дождя  при резком встряхивании слетают с одежды?</a:t>
            </a:r>
          </a:p>
          <a:p>
            <a:pPr algn="l"/>
            <a:endParaRPr lang="ru-RU" sz="20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далекая стена дождя освещена прямым солнечным светом, можно заметить, что выше некоторой отчетливой горизонтальной  линии дождь кажется гораздо более светлым, чем в низу. Как это объяснить?</a:t>
            </a:r>
          </a:p>
          <a:p>
            <a:pPr algn="l"/>
            <a:endParaRPr lang="ru-RU" sz="20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Возможно, во время грозы вы замечали, как за ударом молнии следуют сильные порывы дождя. Имеется ли какая- нибудь связь между порывами дождя и ударом молнии?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603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idx="1"/>
          </p:nvPr>
        </p:nvSpPr>
        <p:spPr>
          <a:xfrm>
            <a:off x="4479925" y="4044950"/>
            <a:ext cx="184150" cy="368300"/>
          </a:xfrm>
          <a:noFill/>
        </p:spPr>
        <p:txBody>
          <a:bodyPr wrap="none"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34820" name="Рисунок 4" descr="C:\Documents and Settings\Admin\Мои документы\Мои рисунки\clip35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1928813" y="214313"/>
            <a:ext cx="5857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 Оптические явления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57188" y="1873250"/>
            <a:ext cx="7143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К тебе я, солнце, обращусь спиною;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На водопад сверкающий, могучий.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Теперь смотрю я с радостью живою, –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Стремится он, дробящийся, гремучий,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На тысячи потоков разливаясь,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Бросая к небу брызги светлой тучей.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И между брызг, так дивно изгибаясь,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Блистает пышной радуга дугою,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То вся видна, то вновь во мгле теряясь,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И всюду брызжет свежею росою!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Всю нашу жизнь она воспроизводит: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Всмотрись в неё – и ты поймёшь душою,</a:t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Что жизнь на отблеск красочный походит.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(Гете)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5843" name="Рисунок 5" descr="C:\Documents and Settings\Admin\Мои документы\Мои рисунки\l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428625" y="515938"/>
            <a:ext cx="8358188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изображения     предметов  получаемые при отражении их в воде , кажутся менее яркими, чем сами предметы?</a:t>
            </a:r>
          </a:p>
          <a:p>
            <a:pPr algn="l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в воде глубокого колодца увидеть отражение Солнца?</a:t>
            </a:r>
          </a:p>
          <a:p>
            <a:pPr algn="l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Облик озера меняется по несколько раз  в сутки.                                                                                              </a:t>
            </a:r>
          </a:p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лучах утреннего солнца оно кажется малиновым, в ясный день- голубым            в сумерки – черным, как деготь, а в лунную ночь его вода сияет,     как расплавленное золото.</a:t>
            </a:r>
          </a:p>
          <a:p>
            <a:pPr algn="l">
              <a:defRPr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Какое явление отвечает за это?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6867" name="Содержимое 3" descr="E:\Мои документы\Тексты\мама\Мои фотографии\161552s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57188" y="506413"/>
            <a:ext cx="83581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 b="1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сказки Г.Х. Андерсена « Снежная королева»</a:t>
            </a:r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                                   « ……В одной руке у него – маленькая чашечка с мыльной  водой, в другой – глиняная трубочка. Он пускает пузыри,  доска (качелей) качается, пузыри разлетаются по воздуху, переливаясь на солнце всеми цветами радуги».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проволочном каркасе  образована мыльная пленка.     </a:t>
            </a: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форму примет,  жидкость, когда пленка лопнет?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мыльная вода дает такие прочные  пузыри, каких из чистой воды                      получить нельзя?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силы удерживают мыльный пузырь </a:t>
            </a: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Куда девается мыльная пленка, когда она лопается? 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Каково давление внутри пузыря?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7891" name="Рисунок 5" descr="E:\Мои документы\Тексты\мама\Новая папка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428625" y="184150"/>
            <a:ext cx="84296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Мыльные пузыри, наполненные воздухом, некоторое время   поднимаются, а затем опускаются на поверхность Земли. Почему?  </a:t>
            </a:r>
          </a:p>
          <a:p>
            <a:pPr algn="l"/>
            <a:endParaRPr lang="ru-RU" sz="20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уменьшаются размеры мыльного пузыря, если перестать дуть в трубку, на конце которой  держится этот пузырь?</a:t>
            </a:r>
          </a:p>
          <a:p>
            <a:pPr algn="l"/>
            <a:endParaRPr lang="ru-RU" sz="20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Забавляясь, девочка выдувает мыльные пузыри. Почему мыльные пузыри приобретают форму шара?</a:t>
            </a:r>
          </a:p>
          <a:p>
            <a:pPr algn="l"/>
            <a:endParaRPr lang="ru-RU" sz="20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на поверхностях мыльных пузырей видны радужные полосы?</a:t>
            </a:r>
          </a:p>
          <a:p>
            <a:pPr algn="l"/>
            <a:endParaRPr lang="ru-RU" sz="200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Есть ли на поверхности пузыря область, в которой разрыв наиболее вероятный?</a:t>
            </a:r>
          </a:p>
        </p:txBody>
      </p:sp>
      <p:pic>
        <p:nvPicPr>
          <p:cNvPr id="37893" name="Рисунок 4" descr="C:\Documents and Settings\Admin\Мои документы\Мои рисунки\153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5214938"/>
            <a:ext cx="1754187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8915" name="Рисунок 5" descr="E:\Мои документы\Тексты\мама\Мои фотографии\DSC00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428625" y="579438"/>
            <a:ext cx="82153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При  каком условие тело должно давать на экране резкую тень без полутени?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 в облачный день предметы не дают тени?   </a:t>
            </a: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тени даже при одном источнике света никогда не бывают совершенно темными?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деревом, покрытой густой листвой, в солнечный день можно видеть на земле светлые пятна. 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они образуются? От чего зависит их размер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9939" name="Рисунок 5" descr="D:\2\Мои рисунки\2\DSC053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143000" y="379413"/>
            <a:ext cx="77866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Девушке подарили на день рождения роскошный букет алых роз.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Взяв букет в руки, она вскрикнула:  « Ой ». Почему?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Как – то раз спросили розу,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Отчего, чаруя око,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Ты колючими шипами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Нас царапаешь жестоко?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Могут ли красные розы быть другого цвета?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При каком условии?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0963" name="Рисунок 5" descr="E:\Мои документы\Тексты\мама\Мои фотографии\DSC017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6"/>
          <p:cNvSpPr>
            <a:spLocks noChangeArrowheads="1"/>
          </p:cNvSpPr>
          <p:nvPr/>
        </p:nvSpPr>
        <p:spPr bwMode="auto">
          <a:xfrm>
            <a:off x="1000125" y="898525"/>
            <a:ext cx="6643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Почему мокрый асфальт темнее сухого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algn="l"/>
            <a:endParaRPr lang="ru-RU" sz="2000" b="1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Почему после дождя грунтовая дорога скользкая?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1987" name="Рисунок 5" descr="E:\Мои документы\Тексты\мама\Мои фотографии\DSC001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214438" y="612775"/>
            <a:ext cx="750093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облака белые,  а грозовые тучи - черные?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поверхности реки против Солнца видна сверкающая  - дорожка.</a:t>
            </a: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она образуется?</a:t>
            </a:r>
          </a:p>
          <a:p>
            <a:pPr algn="l"/>
            <a:endParaRPr lang="ru-RU" sz="200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дорожка всегда ориентирована на наблюдателя?</a:t>
            </a:r>
          </a:p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/>
              <a:t>Тепловые  явления </a:t>
            </a:r>
            <a:endParaRPr lang="ru-RU" dirty="0"/>
          </a:p>
        </p:txBody>
      </p:sp>
      <p:pic>
        <p:nvPicPr>
          <p:cNvPr id="6147" name="Рисунок 2" descr="C:\Documents and Settings\Admin\Мои документы\Мои рисунки\ZCA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643063"/>
            <a:ext cx="30718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3286125" y="1754188"/>
            <a:ext cx="514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Живет  всегда природа по своим законам   Мы изучаем их, стремясь понять,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очень важно знать и понимать основы, Чтоб эти знанья в жизни применять</a:t>
            </a: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 rot="10800000" flipV="1">
            <a:off x="2857500" y="3000375"/>
            <a:ext cx="53578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Без физики не полетели б люди в космос,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Не укротили  б атом никогда.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Хотим мы знать, что значат в мире нашем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Солнце, воздух  - чем мы дышим  и вода.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А человек – явление самой  природы 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Всегда стремился к ней она его душа.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Энергия везде, энергия свободы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 до чего ж природа   хороша!     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50" name="Рисунок 5" descr="C:\Documents and Settings\Admin\Мои документы\Мои рисунки\korabl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4643438"/>
            <a:ext cx="3071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C:\Documents and Settings\Admin\Мои документы\Мои рисунки\1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15188" y="4857750"/>
            <a:ext cx="17145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3011" name="Rectangle 5"/>
          <p:cNvSpPr>
            <a:spLocks noGrp="1" noChangeArrowheads="1"/>
          </p:cNvSpPr>
          <p:nvPr>
            <p:ph idx="1"/>
          </p:nvPr>
        </p:nvSpPr>
        <p:spPr>
          <a:xfrm>
            <a:off x="4479925" y="3244850"/>
            <a:ext cx="184150" cy="368300"/>
          </a:xfrm>
          <a:noFill/>
        </p:spPr>
        <p:txBody>
          <a:bodyPr wrap="none" anchor="ctr">
            <a:spAutoFit/>
          </a:bodyPr>
          <a:lstStyle/>
          <a:p>
            <a:pPr marL="0" indent="0" algn="ctr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43012" name="Рисунок 5" descr="C:\Documents and Settings\Admin\Мои документы\Мои рисунки\im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6"/>
          <p:cNvSpPr>
            <a:spLocks noChangeArrowheads="1"/>
          </p:cNvSpPr>
          <p:nvPr/>
        </p:nvSpPr>
        <p:spPr bwMode="auto">
          <a:xfrm>
            <a:off x="785813" y="887413"/>
            <a:ext cx="7858125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бриллиант  блестит  ярче, чем его имитация  из стекла  при   той же форме?</a:t>
            </a: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ювелир узнает, настоящий ли алмаз?</a:t>
            </a: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объясняется блеск алмазов?</a:t>
            </a: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удовлетворить спрос   в алмазах?</a:t>
            </a: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объяснить резание стекла алмазом?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idx="1"/>
          </p:nvPr>
        </p:nvSpPr>
        <p:spPr>
          <a:xfrm flipH="1">
            <a:off x="184150" y="3244850"/>
            <a:ext cx="815975" cy="368300"/>
          </a:xfrm>
          <a:noFill/>
        </p:spPr>
        <p:txBody>
          <a:bodyPr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44036" name="Рисунок 5" descr="C:\Documents and Settings\Admin\Мои документы\Мои рисунки\1300037593__funtoo_0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928688" y="119063"/>
            <a:ext cx="7643812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Коромысло, коромысло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С нежными крылами,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Как оно легко повисло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 воздухе над нами.                                                                             </a:t>
            </a:r>
          </a:p>
          <a:p>
            <a:pPr algn="l"/>
            <a:r>
              <a:rPr lang="ru-RU" sz="20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(К. Бальмонт «Коромысло»)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каком явлении идет  речь?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можете объяснить происхождения этого явления?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радуга имеет форму  дуги?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можно наблюдать радугу?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радуга цветная?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5059" name="Прямоугольник 3"/>
          <p:cNvSpPr>
            <a:spLocks noChangeArrowheads="1"/>
          </p:cNvSpPr>
          <p:nvPr/>
        </p:nvSpPr>
        <p:spPr bwMode="auto">
          <a:xfrm>
            <a:off x="4479925" y="32448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5060" name="Rectangle 5"/>
          <p:cNvSpPr>
            <a:spLocks noGrp="1" noChangeArrowheads="1"/>
          </p:cNvSpPr>
          <p:nvPr>
            <p:ph idx="1"/>
          </p:nvPr>
        </p:nvSpPr>
        <p:spPr>
          <a:xfrm>
            <a:off x="0" y="3244850"/>
            <a:ext cx="184150" cy="368300"/>
          </a:xfrm>
          <a:noFill/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ru-RU" sz="1800" smtClean="0">
              <a:effectLst/>
            </a:endParaRPr>
          </a:p>
        </p:txBody>
      </p:sp>
      <p:pic>
        <p:nvPicPr>
          <p:cNvPr id="45061" name="Рисунок 5" descr="C:\Documents and Settings\Admin\Мои документы\Мои рисунки\qtx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14375" y="3570288"/>
            <a:ext cx="8072438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считать , что переливы  на крыльях  у бабочки – это следствие отражения света 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явление « раскрашивает» крылья бабочек? 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размер должны иметь чешуйки у бабочек,  чтобы переливаться всеми цветами радуги?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5063" name="Рисунок 7" descr="butterfly-scale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1214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714375" y="-161925"/>
            <a:ext cx="77866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меняется окраска крыльев бабочки, если  рассматривать                                         под разными углами?</a:t>
            </a: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chemeClr val="accent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35718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Физика вокруг нас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3" name="Содержимое 3" descr="C:\Documents and Settings\Admin\Мои документы\Мои рисунки\nanorobots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42938" y="1143000"/>
            <a:ext cx="2786062" cy="1571625"/>
          </a:xfrm>
        </p:spPr>
      </p:pic>
      <p:pic>
        <p:nvPicPr>
          <p:cNvPr id="46084" name="Рисунок 4" descr="C:\Documents and Settings\Admin\Мои документы\Мои рисунки\дблртог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0" y="4857750"/>
            <a:ext cx="2959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500063" y="-6632575"/>
            <a:ext cx="7929562" cy="132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Я еще не устал удивляться 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Чудесам,  что  есть на земле.                              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Телевизору, голосу раций,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Вентилятору на столе,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Как придумать могли такое,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Что пластинка песню поет,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Что на кнопку нажмешь рукою,</a:t>
            </a: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И средь ночи день настает?</a:t>
            </a: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Я вверяю себя трамваю</a:t>
            </a: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Я гляжу на экран кино.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Эту технику понимая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Изумляюсь ей все равно.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Ток по проволоке струится,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Спутник ходит по небесам!..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Человеку стоит дивится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Человеческим чудесам.     </a:t>
            </a:r>
          </a:p>
          <a:p>
            <a:pPr algn="l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( Ш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ефнер </a:t>
            </a:r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Техника</a:t>
            </a:r>
            <a:r>
              <a:rPr lang="ru-RU" i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>
              <a:ea typeface="Calibri" pitchFamily="34" charset="0"/>
              <a:cs typeface="Times New Roman" pitchFamily="18" charset="0"/>
            </a:endParaRP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3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7107" name="Рисунок 5" descr="C:\Documents and Settings\Admin\Мои документы\Мои рисунки\corvus_cornix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642938" y="1069975"/>
            <a:ext cx="792956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каком условии ворона может сесть на крышу автомобиля                        движущегося по шоссе 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Объясните, почему птицы с большими крыльями могут держаться                                          на одной высоте, не взмахивая крыльями?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хищная птица, камнем падающая   с неба,                                                                 у самой  земли  расправляет крылья ? </a:t>
            </a:r>
          </a:p>
          <a:p>
            <a:pPr algn="l"/>
            <a:endParaRPr lang="ru-RU" sz="200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летать ощипанная птица?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8131" name="Рисунок 9" descr="C:\Documents and Settings\Admin\Мои документы\Мои рисунки\1287081775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8"/>
          <p:cNvSpPr>
            <a:spLocks noChangeArrowheads="1"/>
          </p:cNvSpPr>
          <p:nvPr/>
        </p:nvSpPr>
        <p:spPr bwMode="auto">
          <a:xfrm>
            <a:off x="357188" y="57150"/>
            <a:ext cx="8143875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 кипящей  пене валуны,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Волна блистая, заходила –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Ее уж тянет, тянет  Сила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Всходящей за морем луны.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Луна глядит – и, в блеске, в пене,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Спешит волна на тайный зов.</a:t>
            </a: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2000" i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Какова причина отливов и приливов?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играет более существенную роль в приливном движении:                                   Солнце или Луна?  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  периоды новолуния и полнолуния приливы                                            достигают максимальной высоты?</a:t>
            </a:r>
          </a:p>
          <a:p>
            <a:pPr algn="l"/>
            <a:endParaRPr lang="ru-RU" sz="2000">
              <a:solidFill>
                <a:srgbClr val="00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Почему, прилив начинается  не в тот момент,                                                                       когда Луна находится  в зените, а запаздывает?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9155" name="Рисунок 5" descr="C:\Documents and Settings\Admin\Мои документы\Мои рисунки\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500063" y="400050"/>
            <a:ext cx="83581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велосипедист может перемещаться значительно быстрее бегуна, хотя в обоих случаях  работа совершается  за счет энергии мышц человека?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 велосипеде можно ехать, не держась за руль?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велосипедист, приближаясь к подъему дороги, увеличивает скорость движения?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у гоночных велосипедов руль опущен низко?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удерживаете равновесие на велосипеде? 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Поворачиваете ли вы руль в сторону, когда чувствуете, что начинаете падать, или устойчивость обеспечивается велосипедом?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0179" name="Picture 6" descr="E:\Мои документы\Тексты\рыбы\картинки\088-230610-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1285875" y="422275"/>
            <a:ext cx="7072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Изменяется ли положение плавников рыбы при их движении в воде?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рыбный пузырь состоит из двух сообщающихся частей?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вынутую из воды рыбу трудно удержать в руках?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резком подъеме глубоководной рыбы из воды                                                                      ее плавательный пузырь может лопнуть.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рыбы уменьшают сопротивление воды?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03" name="Рисунок 5" descr="C:\Documents and Settings\Admin\Мои документы\Мои рисунки\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928688" y="323850"/>
            <a:ext cx="764381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каком условии летчик реактивного истребителя  может рассмотреть пролетающий недалеко от него артиллерийский снаряд?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равномерном полете самолета в тумане или в облаках  у пассажиров , смотрящих  в окно создается впечатление, что самолет не движется. Почему?   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Пассажирские дальнемагистральные  самолеты совершают  перелеты на высоте 10000м. Зачем корпус самолета  делают герметичным?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пассажирам  самолета не рекомендуют иметь заряженные чернилами авторучки?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Самолеты почти всегда взлетают и садятся на взлетную площадку против ветра. Почему?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2227" name="Рисунок 5" descr="C:\Documents and Settings\Admin\Мои документы\Мои рисунки\167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500063" y="571500"/>
            <a:ext cx="8429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 из двух одинаковых воздушных шаров заполнили водородом, другой  до такого же  объема  - гелием.  Какой из этих шаров обладает большей  подъемной силой? Почему?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случае подъемная сила, действующая на воздушный шар, заполненный горячем воздухом, больше: в холодную погоду или  в теплый солнечный день?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на Луне для передвижения космонавтов  пользоваться воздушными шарами?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целью  воздухоплаватели берут  с собой мешки с песком (балласт)?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объем гелия в эластичной оболочке воздушного шара увеличивается по мере его подъема в земной атмосфере? Изменяются ли при этом вес, масса, плотность?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0" y="2809875"/>
            <a:ext cx="8964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14300"/>
            <a:r>
              <a:rPr lang="ru-RU" sz="1600">
                <a:solidFill>
                  <a:schemeClr val="tx2"/>
                </a:solidFill>
              </a:rPr>
              <a:t>.</a:t>
            </a:r>
            <a:r>
              <a:rPr lang="ru-RU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0" y="6092825"/>
            <a:ext cx="1763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hlinkClick r:id="rId2" action="ppaction://hlinkfile"/>
              </a:rPr>
              <a:t>Вопросы</a:t>
            </a:r>
            <a:endParaRPr lang="ru-RU"/>
          </a:p>
        </p:txBody>
      </p:sp>
      <p:pic>
        <p:nvPicPr>
          <p:cNvPr id="7172" name="Рисунок 4" descr="E:\Мои документы\Тексты\мама\Мои фотографии\1244750582_6_16th2hou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57188" y="490538"/>
            <a:ext cx="828675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l"/>
            <a:r>
              <a:rPr lang="ru-RU" sz="2000" b="1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Ю. Лермонтов. Боярин Орша.</a:t>
            </a:r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Светает. В поле тишина.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Густой туман, как пелена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С посеребренною каймой,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Клубится над  Днепром – рекой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над рекой образуется туман? Почему туман над рекой имеет «посеребренную кайму»?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летним утром туман  « рассеивается» с первыми    лучами 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солнца?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после восхода  солнце туман  над рекой держится  довольно долго. Почему?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3251" name="Рисунок 7" descr="C:\Documents and Settings\Admin\Мои документы\Мои рисунки\088-230610-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214313" y="496888"/>
            <a:ext cx="89296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Водолаз в жестком скафандре может погружаться в море на глубину 250м,  искусный ныряльщик – на глубину 20м.  На  сколько,  и во сколько раз   отличаются    давления воды на этих глубинах?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глубоководных  погружений водолазам составляют газовые смеси, которыми они дышат. В таких смесях азот, который является основным газом  воздуха, заменяется гелием.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Водолазы могут опускаться на глубину до 100м без скафандра и до 3000м в тяжелом скафандре, используя специальные смеси. Поднимать водолазов с большой глубины следует очень медленно. Объясните,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погружении  под воду  используют акваланг. Опыт показывает, что с его помощью погружаться можно только на 40 м.  Объясните,  почему дальнейшее погружение опасно для жизни аквалангиста?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4275" name="Содержимое 3" descr="C:\Documents and Settings\Admin\Мои документы\Мои рисунки\57368376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00063" y="373063"/>
            <a:ext cx="8358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Корова – это парнокопытное животное, лошадь – непарнокопытное. Почему при перемещении по болотистым и топким местам корова легко поднимает ноги, а лошадь- с большим трудом?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dirty="0">
              <a:latin typeface="Arial" pitchFamily="34" charset="0"/>
            </a:endParaRPr>
          </a:p>
        </p:txBody>
      </p:sp>
      <p:pic>
        <p:nvPicPr>
          <p:cNvPr id="54277" name="Рисунок 11" descr="2004_06_lida03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5214938"/>
            <a:ext cx="23812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00375" y="5303838"/>
            <a:ext cx="571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100" dirty="0">
              <a:latin typeface="Arial" pitchFamily="34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 морозе вспотевшую от работы лошадь покрывают попоной?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5299" name="Picture 6" descr="E:\Мои документы\Тексты\рыбы\картинки\iCAQ6CL2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214313" y="650875"/>
            <a:ext cx="89296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ли подводные корабли в океанских глубинах устанавливать между собой  дальнюю радиосвязь?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выталкивающая сила , действующая  на подводную лодку, быть равной нулю?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Могут ли подводные корабли освещать  прожекторами  предметы на больших расстояниях?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потерпевшую аварию подводную лодку труднее поднять с илистого дна, чем с каменистого при одинаковой глубине погружения? 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двигатели внутреннего сгорания не используются в подводной  лодке  при  подводном  плавание?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 образом всплывает и погружается подводная лодка? Как она удерживается на определенной  глубине под водой?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6323" name="Рисунок 8" descr="C:\Documents and Settings\Admin\Мои документы\Мои рисунки\20110217_thailand_03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85750" y="466725"/>
            <a:ext cx="85725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озеру на большой скорости идет катер. Как вы считаете, изменяется ли при этом внутренняя энергия той части воды в озере, которая отбрасывается винтом катера?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Моторная лодка движется с некоторой скоростью. С кормы мальчик бросает камень в направлении, противоположном направлению движения лодки, с такой же скоростью. Следовательно, скорость камня относительно воды равна нулю, и поэтому равна нулю и его кинетическая энергия. Но до того как камень был  брошен, он обладал кинетической энергией, так как двигался вместе с лодкой. Получается, что, бросая камень, мальчик не увеличил его кинетическую энергию, а уменьшил, Куда исчезла кинетическая энергия камня?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7347" name="Picture 6" descr="E:\Мои документы\Тексты\рыбы\картинки\comp_dsc_1515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642938" y="288925"/>
            <a:ext cx="821531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стальные корпуса кораблей танков, оказываются намагниченными?</a:t>
            </a:r>
          </a:p>
          <a:p>
            <a:pPr algn="l"/>
            <a:endParaRPr lang="ru-RU" sz="2000">
              <a:solidFill>
                <a:srgbClr val="0026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Крейсер при столкновении с катером может потопить его почти без всяких для себя повреждений.  Не противоречит ли это третьему закону Ньютона?</a:t>
            </a:r>
          </a:p>
          <a:p>
            <a:pPr algn="l"/>
            <a:endParaRPr lang="ru-RU" sz="2000">
              <a:solidFill>
                <a:srgbClr val="0026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Корабли спускают, так салом подмазывают. Зачем  при спуски кораблей салазки подмазывали салом?</a:t>
            </a:r>
          </a:p>
          <a:p>
            <a:pPr algn="l"/>
            <a:endParaRPr lang="ru-RU" sz="2000">
              <a:solidFill>
                <a:srgbClr val="0026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корабль входит в  сухой док, док сжимается и вода выходит из него. Какое минимальное количество воды должно быть под кораблем водоизмещением, скажем в 2 тонны, чтобы он еще находился на плаву?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8371" name="Picture 7" descr="E:\Мои документы\Тексты\рыбы\картинки\clip14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357188" y="947738"/>
            <a:ext cx="878681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пробилась из-за тучи синей молнии струя,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Пламень белый и летучий окаймил ее края.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Чаще капли дождевые. Вихрем пыль летит с полей,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раскаты громовые все сердитей и смелей?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природу грозовых разрядов и оцените мощность молнии.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говорят, что молния может находить закрытые под землей клады?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Представьте, что гроза застала вас на открытой  местности, где растет одинокое дерево. Вы ведете  на металлической цепочке собаку, в другой руке держите зонт. Как в таком случае  правильно  уберечь  себя и собачку от грозы?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молния не причиняет вреда ни транспорту, ни пассажирам?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buFont typeface="Wingdings" pitchFamily="2" charset="2"/>
              <a:buNone/>
              <a:defRPr/>
            </a:pPr>
            <a:endParaRPr lang="ru-RU" dirty="0"/>
          </a:p>
        </p:txBody>
      </p:sp>
      <p:pic>
        <p:nvPicPr>
          <p:cNvPr id="59396" name="Рисунок 5" descr="C:\Documents and Settings\Admin\Мои документы\Мои рисунки\90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85750" y="487363"/>
            <a:ext cx="88582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Можно ли плыть на парусной лодке, направляя на паруса поток воздуха от мощного вентилятора, находящегося в лодке?                                                                                  Что случится, если дуть мимо паруса?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рыбаки, работающие на парусных лодках, предпочитают уходить в море ночью, а возвращаться   с  лова  днем?  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Парусное судно может двигаться под  90</a:t>
            </a:r>
            <a:r>
              <a:rPr lang="ru-RU" sz="2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ветру и даже навстречу ему под углом 45</a:t>
            </a:r>
            <a:r>
              <a:rPr lang="ru-RU" sz="2000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больше. Что движет судно против ветра?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каким углом к ветру парусное судно  может достичь максимальной скорости, если нет никаких морских течений?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0419" name="Rectangle 6"/>
          <p:cNvSpPr>
            <a:spLocks noGrp="1" noChangeArrowheads="1"/>
          </p:cNvSpPr>
          <p:nvPr>
            <p:ph idx="1"/>
          </p:nvPr>
        </p:nvSpPr>
        <p:spPr>
          <a:xfrm>
            <a:off x="0" y="3259138"/>
            <a:ext cx="236538" cy="339725"/>
          </a:xfrm>
          <a:noFill/>
        </p:spPr>
        <p:txBody>
          <a:bodyPr wrap="none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1600" smtClean="0"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800" smtClean="0"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0420" name="Рисунок 7" descr="C:\Documents and Settings\Admin\Мои документы\Мои рисунки\302151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7"/>
          <p:cNvSpPr>
            <a:spLocks noChangeArrowheads="1"/>
          </p:cNvSpPr>
          <p:nvPr/>
        </p:nvSpPr>
        <p:spPr bwMode="auto">
          <a:xfrm>
            <a:off x="642938" y="741363"/>
            <a:ext cx="8501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летучие  мыши используют для ориентировки в  пути и обнаружении насекомых?</a:t>
            </a:r>
          </a:p>
          <a:p>
            <a:pPr algn="l"/>
            <a:endParaRPr lang="ru-RU" sz="2000">
              <a:solidFill>
                <a:srgbClr val="D52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Некоторые летучие мыши щебечут: частота звука в посылаемом ими импульсе уменьшается от 20 до 15 кГц.</a:t>
            </a: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мышь может использовать такое щебетанье для получения большой информации об объекте?</a:t>
            </a:r>
          </a:p>
          <a:p>
            <a:pPr algn="l"/>
            <a:endParaRPr lang="ru-RU" sz="2000">
              <a:solidFill>
                <a:srgbClr val="D52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Случайно залетая в окно , летучая мышь иногда  садится людям  на головы. Почему?</a:t>
            </a:r>
          </a:p>
          <a:p>
            <a:pPr algn="l"/>
            <a:endParaRPr lang="ru-RU" sz="2000">
              <a:solidFill>
                <a:srgbClr val="D52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работает локатор летучей мыши?                  </a:t>
            </a:r>
            <a:r>
              <a:rPr lang="ru-RU" sz="200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1443" name="Рисунок 7" descr="C:\Documents and Settings\Admin\Мои документы\Мои рисунки\241853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285750" y="566738"/>
            <a:ext cx="885825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дороги в горных местностях прокладывают зигзагами?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наличие значительных подъемов  вызывает необходимость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использовании  машин с повышенной мощностью?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краям горных шоссейных дорог в местах особенно крутых поворотов насыпают толстый слой древесных опилок, так называемые « опилочные ловушки» для автомашин. Объясните действие таких ловушек.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человек, находясь в высокогорье , нередко испытывает боль в ушах и даже во всем теле?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Люди, постоянно живущие в долинах, при подъемах на высокие горы заболевают горной болезнью, одним из признаков которой является кровотечение из носа и  ушей.   Объясните причину.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2467" name="Рисунок 8" descr="C:\Documents and Settings\Admin\Мои документы\Мои рисунки\av_7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428625" y="277813"/>
            <a:ext cx="8358188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Одинаковую ли мощность развивает двигатель городского автобуса, когда он движется с одной и той же  скоростью, как с пассажирами, так и без них?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при резком увеличении скорости  автобуса пассажиры отклоняются назад, а при внезапной остановке – вперед? 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каких условий зависит « тормозной путь» автобуса?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Пассажир автобуса держит за ручку тяжелый портфель, кузов автобуса 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неожиданно подпрыгивает, и портфель, срываясь с пальцев, падает. Почему это происходит?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городской автобус вошли два пассажира: один с дорожным чемоданом, другой с ручным чемоданчиком. Первый должен оплатить провоз багажа, для второго это не обязательно. Можно ли быть уверенным, что масса первого чемодана больше массы второго?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E:\Мои документы\Тексты\мама\Мои фотографии\DSC004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642938" y="1273175"/>
            <a:ext cx="79295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 П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очему в ясный жаркий летний день появляются облака?</a:t>
            </a:r>
          </a:p>
          <a:p>
            <a:pPr algn="l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cs typeface="Times New Roman" pitchFamily="18" charset="0"/>
              </a:rPr>
              <a:t>  П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очему  облака не падают? </a:t>
            </a:r>
          </a:p>
          <a:p>
            <a:pPr algn="l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cs typeface="Calibri" pitchFamily="34" charset="0"/>
              </a:rPr>
              <a:t>Каково происхождение облаков, появляющихся в жаркий летний день и исчезающих  к вечеру?</a:t>
            </a:r>
          </a:p>
          <a:p>
            <a:pPr algn="l"/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cs typeface="Calibri" pitchFamily="34" charset="0"/>
              </a:rPr>
              <a:t>Почему облака осенью бывают ниже, чем летом?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/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3491" name="Содержимое 3" descr="C:\Documents and Settings\Admin\Мои документы\Мои рисунки\walpr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3492" name="Содержимое 3" descr="C:\Documents and Settings\Admin\Мои документы\Мои рисунки\walpr5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714375" y="703263"/>
            <a:ext cx="8429625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5F4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в мире выход из космического корабля в космическое пространство совершил А.Леонов. Давление в скафандре космонавта составляло 0,4 нормального атмосферного давления. Определите числовое значения этого давления.</a:t>
            </a:r>
          </a:p>
          <a:p>
            <a:pPr algn="l"/>
            <a:endParaRPr lang="ru-RU" sz="2000">
              <a:solidFill>
                <a:srgbClr val="FF5F4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5F4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произойдет, если космонавт, выйдя из корабля в открытый космос, откроет сосуд с водой?</a:t>
            </a:r>
          </a:p>
          <a:p>
            <a:pPr algn="l"/>
            <a:endParaRPr lang="ru-RU" sz="2000">
              <a:solidFill>
                <a:srgbClr val="FF5F4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5F4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Космонавт  находится  на некотором расстоянии от космического корабля, имея  с собой два одинаковых однозарядных пистолета. Космонавт может стрелять из обоих  пистолетов или по очереди. Как он должен поступить, чтобы быстрее вернуться на корабль?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4515" name="Рисунок 2" descr="C:\Documents and Settings\Admin\Мои документы\Мои рисунки\walpr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500063" y="727075"/>
            <a:ext cx="828675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Действует ли сила тяготения между космонавтом и Землей, когда космонавт, как говорят находиться в состоянии невесомости?</a:t>
            </a: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    космонавту   нужен  скафандр?</a:t>
            </a:r>
          </a:p>
          <a:p>
            <a:pPr algn="l"/>
            <a:endParaRPr lang="ru-RU" sz="2000">
              <a:solidFill>
                <a:srgbClr val="D52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скафандр у космонавта белого цвета?</a:t>
            </a:r>
          </a:p>
          <a:p>
            <a:pPr algn="l"/>
            <a:endParaRPr lang="ru-RU" sz="2000">
              <a:solidFill>
                <a:srgbClr val="D52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D52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Сможет ли космонавт, находящийся на борту космического корабля в состоянии невесомости, набрать чернила в поршневую авторучку?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5539" name="Рисунок 2" descr="C:\Documents and Settings\Admin\Мои документы\Мои рисунки\wplr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5"/>
          <p:cNvSpPr>
            <a:spLocks noChangeArrowheads="1"/>
          </p:cNvSpPr>
          <p:nvPr/>
        </p:nvSpPr>
        <p:spPr bwMode="auto">
          <a:xfrm>
            <a:off x="642938" y="727075"/>
            <a:ext cx="77152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Земля быстрее движется по своей орбите вокруг Солнца: зимой (для северного полушария)  или  летом?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движении Земли по эллиптической  орбите скорость ее все время меняется. Возможно, ли измерить соответствующее ускорение при помощи уровня жидкости?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Земля сообщает всем телам одно  и  то же ускорение силы тяготения независимо от их массы, если тела находятся на одной  и той же высоте над поверхностью Земли?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стала бы двигаться Луна, если бы исчезло тяготение между Луной и Землей? Если бы прекратилось движение Луны на орбите?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Земля непрерывно излучает энергию в космическое пространство. Почему Земля  не замерзает?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6563" name="Рисунок 2" descr="C:\Documents and Settings\Admin\Мои документы\Мои рисунки\image00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285750" y="393700"/>
            <a:ext cx="864393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виды энергии используется для получения электрического тока при работе аккумулятора?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Каково направление тока внутри аккумуляторной батареи, питающей электрическую цепь?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зажимов аккумулятора не оказалась пометок о том, какой из них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плюсовой» и какой - « минусовой». Можно узнать это, имея компас?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Какое условие необходимо для того, чтобы от исправного гальванического элемента получить электрический ток?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Долго лежавшая в сухом месте батарейка для карманного фонаря обычно приходить в негодность. Почему батарейка может еще действовать, если     </a:t>
            </a: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проделать отверстие в верхней  ее части и погрузить ее ненадолго в воду?         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7587" name="Рисунок 2" descr="C:\Documents and Settings\Admin\Мои документы\Мои рисунки\ufo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285875" y="711200"/>
            <a:ext cx="75723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удерживает в воздухе игрушку « летающая тарелка»?</a:t>
            </a:r>
          </a:p>
          <a:p>
            <a:pPr algn="l"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Должна ли она обязательно вращаться в полете?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endParaRPr lang="ru-RU" dirty="0">
              <a:latin typeface="Arial" pitchFamily="34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8611" name="Picture 5" descr="E:\Мои документы\Тексты\рыбы\картинки\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571500" y="587375"/>
            <a:ext cx="83581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 - удивительный  и надежный насос, который работает  в течение                    всей жизни без остановки. В чем секрет  такой работоспособности?</a:t>
            </a:r>
          </a:p>
          <a:p>
            <a:pPr algn="l"/>
            <a:endParaRPr lang="ru-RU" sz="2000">
              <a:solidFill>
                <a:srgbClr val="0026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Сердце работает толчками, а кровь  движется по сосудам непрерывно.                    Как это объяснить?</a:t>
            </a:r>
          </a:p>
          <a:p>
            <a:pPr algn="l"/>
            <a:endParaRPr lang="ru-RU" sz="2000">
              <a:solidFill>
                <a:srgbClr val="0026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Результатом тренировки сердца является  увеличение ударного объема: за счет  увеличения только частоты сердечных сокращений нельзя значительно повысить общее количество  перекачиваемой крови. Объясните почему?</a:t>
            </a: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solidFill>
                  <a:srgbClr val="0026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решается в живой природе инженерная задача,  равномерного прокачивания  жидкостей по трубам?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69635" name="Рисунок 2" descr="C:\Documents and Settings\Admin\Мои документы\Мои рисунки\2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571500" y="719138"/>
            <a:ext cx="82867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высоко  летящим самолетом  иногда образуется  облачный след.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Самолеты почти всегда взлетают и садятся  на взлетную площадку против ветра.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Против каких сил самолет совершает работу при взлете?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самолет с грузом летит медленнее, чем без груза?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самолет - бомбардировщик вздрагивает, освобождаясь  от  груза подвешенных к его крыльям  бомб?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Группа самолетов одновременно выполняет фигуры высшего пилотажа, сохраняя заданный строй. Что можно сказать о движении самолетов относительно друг друга?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0659" name="Рисунок 2" descr="_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500063" y="671513"/>
            <a:ext cx="86439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разрезать магнит так, чтобы один из полученных магнитов имел только северный полюс, а другой только  - южный?  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ли действовать магнит на магнитную стрелку - если между ними  поместить руку? Железный лист?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Железные опилки, притянувшись к полюсу магнита, образуют веер расходящихся  кистей. Почему? </a:t>
            </a: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объяснить наличие магнитного поля вокруг магнита на основе молекулярной теории строения вещества?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Северный полюс магнита  подносят   к положительно заряженному теннисному шарику, висящему на нити.                                                                                                              Что будет наблюдаться – притяжение или отталкивание?                                                                                  Как изменится ответ, если шарик заряжен отрицательно?             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683" name="Рисунок 3" descr="C:\Documents and Settings\Admin\Мои документы\Мои рисунки\bcetyt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Рисунок 4" descr="C:\Documents and Settings\Admin\Мои документы\Мои рисунки\alfadarkin_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4786313"/>
            <a:ext cx="2293938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785813" y="1106488"/>
            <a:ext cx="79295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чем принципиальное различие способа перемещения в воде человека и осьминога?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Зачем нужны осьминогу присоски?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2707" name="Рисунок 2" descr="C:\Documents and Settings\Admin\Мои документы\Мои рисунки\28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285750" y="244475"/>
            <a:ext cx="8643938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Кальмар представляет собой тело с переменной массой, который перемещается нестационарной силой реакции струи, создаваемой пульсирующим  гидрореактивным  движителем.                                                         Он имеет хорошо обтекаемую форму и быстроходен, скорость может превышать15 м/с.                                                                                                                    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быстрого броска кальмар  набирает воду в так называемую   мантийную полость через   кольцевое отверстие в кормовом срезе корпуса, которое затем плотно закрывается хрящевым замком. Мышечным импульсом, сокращающим брюшную мускулатуру, кальмар выбрасывает воду через профилированное поворотное сопло. </a:t>
            </a: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описанный вид движения кальмара?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каких величин зависит скорость кальмара при этом движении?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Какой подобный двигателю кальмара создали двигатель инженеры?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Кальмар при отражении  нападения на него он выбрасывает темно – синюю защитную жидкость. Почему  через некоторое время пространство, заполненное жидкостью, становиться прозрачным?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C:\Documents and Settings\Admin\Мои документы\Мои рисунки\4041324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642938" y="609600"/>
            <a:ext cx="80724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D6E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Пастушок – малый рост   (итальянская сказка)</a:t>
            </a:r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 Сидел там, на берегу человек и собирал в мешок  вечерний туман.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Пастушок  у него спросил про прекрасную  Бергальину. Незнакомец тоже ничего о ней не знал. Но подарил юноше пригоршню  густого тумана».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Лес в легкой кисее тумана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Почует в мирной тишине.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Смотри, закат в горах – как рана,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Напоминает обо мне.   ( Галактион  Табидзе ). 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Лес в легкой кисее тумана…» Летним вечером над болотом образовался туман.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 представляет собой туман?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образуется вечерний туман?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3731" name="Рисунок 2" descr="C:\Documents and Settings\Admin\Мои документы\Мои рисунки\94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500063" y="395288"/>
            <a:ext cx="83581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Неоднократно наблюдалось, что дельфины, не совершая никаких движений, плывут  на глубине нескольких футов перед носом корабля.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толкает дельфина вперед?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форму имеет тело дельфина?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Какую роль выполняет кожа у дельфина?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4755" name="Рисунок 2" descr="C:\Documents and Settings\Admin\Мои документы\Мои рисунки\txm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1000125" y="815975"/>
            <a:ext cx="81438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роль играет атмосферное давление,  когда слон пьет воду из водоема?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ноги слонов короткие и имеют форму колонн?</a:t>
            </a:r>
          </a:p>
          <a:p>
            <a:pPr algn="l"/>
            <a:endParaRPr lang="ru-RU" sz="2000">
              <a:solidFill>
                <a:srgbClr val="0039E5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39E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Зачем слону большие уши?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5779" name="Рисунок 2" descr="C:\Documents and Settings\Admin\Мои документы\Мои рисунки\ircrroh%20lfbhm_previ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571500" y="203200"/>
            <a:ext cx="83581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рассказе В. Бианки « Водолюб в лесу» есть такое место:                                                         </a:t>
            </a:r>
          </a:p>
          <a:p>
            <a:pPr indent="449263"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Жук…, поднялся  на задние ноги и так – стоймя – полетел. Верхние жесткие крылья остались неподвижными, как несущие плоскости самолета, нижние работали, как мотор».                                                                                                                     Правильно ли автор описал физику полета насекомого?</a:t>
            </a:r>
          </a:p>
          <a:p>
            <a:pPr indent="449263"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 жук – плавунец плывет медленно, то волн вообще нет – ни спереди, ни сзади. Почему?</a:t>
            </a:r>
          </a:p>
          <a:p>
            <a:pPr indent="449263"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отличается  движение жука – плавунца от движения судна?</a:t>
            </a:r>
          </a:p>
          <a:p>
            <a:pPr indent="449263"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Серебрянка – это единственный  паук, обитающий в воде наших пресных водоемов. А серебрится он от воздуха, прилипшего к волоскам его тела. Вытащишь паучка из воды, и нет никакого серебра.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6803" name="Рисунок 2" descr="C:\Documents and Settings\Admin\Мои документы\Мои рисунки\D4EEF2EEE3F0E0F4E8FF20D1E8F0E8E82E20D1E8F0E8FF2E20CFF3F1F2FBEDFF2E20C2F7E5F0E02E2E2E20D1E5E3EEE4EDFF2E2E2E20C7E0E2F2F0E02E20C1E5E4F3E8ED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Rectangle 5"/>
          <p:cNvSpPr>
            <a:spLocks noChangeArrowheads="1"/>
          </p:cNvSpPr>
          <p:nvPr/>
        </p:nvSpPr>
        <p:spPr bwMode="auto">
          <a:xfrm>
            <a:off x="571500" y="558800"/>
            <a:ext cx="828675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жарких странах напитки помещают в сосуды с пористыми стенками. Зачем это делают?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объяснить, что в пустыне очень большие перепады температур?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Многие растения пустыни вместо листьев имеют колючки и шипы.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 в умеренном климате носит одежду соответственно погоде. Однако жители пустыни в самую большую жару ходят в  теплых ватных халатах. Дайте объяснение этому явлению.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большинстве странах в жару пьют прохладительные напитки. А в странах Азии  принято пить чай даже в самые знойные часы дня. Как вы можете объяснить эти национальные традиции?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7827" name="Рисунок 2" descr="C:\Documents and Settings\Admin\Мои документы\Мои рисунки\desert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571500" y="296863"/>
            <a:ext cx="8072438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Двигаясь по сыпучему песку, мы затрачиваем больше энергии,    чем при движении  по твердой почве?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группы туристов совершали многодневный переход в пустыне.  Одной группе давали леденцы, в состав которой входила лимонная кислота. Воду в походе все получали поровну.                                                                                          В результате одной группе воды хватило, а другой  выдали дополнительно.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пустыне в жару ветер как будто бы должен  приносить прохладу.   Однако опыт показывает, что при ветре в пустыне людям становится жарче. Объясните это противоречие.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жары у человека происходит покраснение кожи, так организм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отдает избыток тепла, но температура окружающей среды                                                      все время колеблется, значит,  меняется  и количества отдаваемого тепла.     Дайте объяснение этому явлению.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8851" name="Рисунок 2" descr="C:\Documents and Settings\Admin\Мои документы\Мои рисунки\chinese_in_space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00063" y="581025"/>
            <a:ext cx="8429625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Оболочка космических кораблей и ракет  делается из тугоплавких металлов и специальных  сплавов. Почему?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Насколько отличаются скорости запуска ракет относительно Земли,                       которые должны стать искусственными спутниками Земли, если они запускаются на экваторе: одна – в направлении вращения Земли,                                           а другая – в направлении против вращения Земли?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каком направлении запускается  искусственный   спутник?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Какую  скорость должен иметь искусственный спутник, чтобы вращаться                  на высоте 630 км  над поверхностью Земли?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выгоднее космические ракеты запускать с запада на восток?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9875" name="Рисунок 2" descr="C:\Documents and Settings\Admin\Мои документы\Мои рисунки\img_5454-1024x7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285750" y="479425"/>
            <a:ext cx="864393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Садовод, опасаясь утренних заморозков, на ночь ставит в своем саду дымящиеся жаровни.  Поскольку  жаровни  расставляют довольно далеко друг от друга, то они, конечно, не могут согреть деревья.                                                                                       В чем же тогда их смысл? Пользуются ли ими в дневное время?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  назначение пробкового слоя на стволах многолетних деревьев.</a:t>
            </a: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целью  разрезают на части  яблоки и фрукты, предназначенные для сушки?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Весной в саду неизвестно откуда появляется огромное количество камней. В некоторых районах, например в Новой Англии, “урожай камней” особенно обилен. Что же “толкает” их вверх?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0899" name="Рисунок 2" descr="C:\Documents and Settings\Admin\Мои документы\Мои рисунки\2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428625" y="257175"/>
            <a:ext cx="85010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космонавт ходить в условиях невесомости,                                                         по полу  орбитальной станции, не пользуясь поручнями?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Может ли космонавт определить вертикальность или горизонтальность приборов с помощью отвесов или уровня  во время полета на                                   космическом корабле вокруг Земли?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Какими способами  может происходить теплопередача                                            в кабине космического корабля?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Космонавт, перемещаясь по кабине космического корабля,                                   сделал неосторожное движение и стукнулся о предмет.                                           Испытывает ли он боль?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измерить давление воздуха в кабине космического корабля барометром – анероидом?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1923" name="Рисунок 2" descr="C:\Documents and Settings\Admin\Мои документы\Мои рисунки\9006487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500063" y="3021013"/>
            <a:ext cx="835818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2A0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Кошка по имени Сабрина, свалившись с 32-го этажа Нью-Йоркского небоскреба на бетонный тротуар, не только осталась жива,                                                              но и отделалась всего лишь выбитым зубом и слегка пораненной грудью.</a:t>
            </a:r>
          </a:p>
          <a:p>
            <a:pPr algn="l"/>
            <a:r>
              <a:rPr lang="ru-RU" sz="2000">
                <a:solidFill>
                  <a:srgbClr val="2A0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>
                <a:solidFill>
                  <a:srgbClr val="2A0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Окажись на месте котенка Сабрины ,кто из людей, такого бы результата падения не было.. Объясните.</a:t>
            </a:r>
          </a:p>
          <a:p>
            <a:pPr algn="l"/>
            <a:endParaRPr lang="ru-RU" sz="2000">
              <a:solidFill>
                <a:srgbClr val="2A07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2A0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Почему  кошки могут лакать жидкость так элегантно ?</a:t>
            </a:r>
            <a:br>
              <a:rPr lang="ru-RU" sz="2000">
                <a:solidFill>
                  <a:srgbClr val="2A07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>
                <a:solidFill>
                  <a:srgbClr val="2A07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000">
                <a:solidFill>
                  <a:srgbClr val="2A0700"/>
                </a:solidFill>
                <a:ea typeface="Calibri" pitchFamily="34" charset="0"/>
                <a:cs typeface="Times New Roman" pitchFamily="18" charset="0"/>
              </a:rPr>
            </a:br>
            <a:endParaRPr lang="ru-RU" sz="2000">
              <a:solidFill>
                <a:srgbClr val="2A07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25" name="Picture 6" descr="C:\Documents and Settings\Admin\Мои документы\Мои рисунки\337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3813" y="5286375"/>
            <a:ext cx="135731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2947" name="Рисунок 2" descr="C:\Documents and Settings\Admin\Мои документы\Мои рисунки\5426485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571500" y="592138"/>
            <a:ext cx="81438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задние оси у грузовых машин часто имеют колеса                                                    с двойными баллонами?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Автомобиль въезжает в гору, сохраняя  мощность двигателя постоянной  Почему при этом  уменьшают скорость?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грузовая автомашина должна иметь более сильные тормоза,                         чем легковая?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автомобиль до начала крутого  подъема не успел разогнаться,                                     то ему будет сложно въехать в гору. Почему?</a:t>
            </a:r>
          </a:p>
          <a:p>
            <a:pPr algn="l"/>
            <a:endParaRPr lang="ru-RU" sz="2000">
              <a:solidFill>
                <a:srgbClr val="FFFF33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FFFF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грузовым автомобилям рекомендуется ездить по городу с меньшей  скоростью,  чем легковым?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E:\Мои документы\Тексты\мама\Мои фотографии\DSC012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857250" y="342900"/>
            <a:ext cx="77152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сильных морозов птицы сидят нахохлившись. 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 они  при этом легче переносят холод?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 сильный мороз птицы чаще замерзают на лету, чем сидя на месте? 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Тетерев зимой, отправляясь ко сну, камнем падает с дерева и застревает в снегу.  </a:t>
            </a:r>
          </a:p>
          <a:p>
            <a:pPr algn="l"/>
            <a:endParaRPr lang="ru-RU" sz="2000">
              <a:solidFill>
                <a:srgbClr val="001DD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001DD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произошло  с потенциальной энергией?</a:t>
            </a:r>
          </a:p>
          <a:p>
            <a:pPr algn="l"/>
            <a:endParaRPr lang="ru-RU" sz="2000">
              <a:solidFill>
                <a:srgbClr val="0000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3971" name="Рисунок 2" descr="C:\Documents and Settings\Admin\Мои документы\Мои рисунки\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714375" y="688975"/>
            <a:ext cx="807243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Водителю необходимо переехать на автомобиле лужу с илистым дном.                        Он решил, что это можно сделать, разогнав автомобиль                                                 до большой скорости.                                                                                                   Правильное ли  решение принял водитель?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Колесо автомобиля буксует.                                                                                                                    Куда будет направлена  сила трения скольжения между буксующим  колесом и дорогой, которая действует:  </a:t>
            </a: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на колесо ;         б)  на дорогу.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4995" name="Рисунок 2" descr="C:\Documents and Settings\Admin\Мои документы\Мои рисунки\0_2343_mid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1000125" y="665163"/>
            <a:ext cx="71437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каких случаях вертикально  подброшенный мяч не падает                                                         в руке играющего?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получить известный в спортивных играх « резаный мяч»?                                                В чем его физические загадки?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Определите, во сколько раз сила тяжести, действующая на спортивный диск, больше силы тяжести действующей на футбольный мяч?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  открытой  волейбольной  площадки стало жарко, спортсмены перешли в прохладный спортивный зал. Придется ли им подкачивать мяч или, наоборот. Выпускать из мяча часть  воздуха?</a:t>
            </a:r>
          </a:p>
          <a:p>
            <a:pPr algn="l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Ударившийся о землю мяч подпрыгивает несколько раз.                                                     Почему он каждый раз подпрыгивает на меньшую высоту?      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6019" name="Рисунок 2" descr="C:\Documents and Settings\Admin\Мои документы\Мои рисунки\871057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714375" y="620713"/>
            <a:ext cx="728662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Лыжник, свободно  скользя, спустился со склона заснеженного холма,  на равнине стал проваливаться.                                                                                                                          В чем причина такого  осложнения в движении лыжника на равнине?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лыжника есть две возможности спуститься  с вершины горы  в долину: по извилистой лыжной трассе и на фуникулере – подвесной канатной дороге. </a:t>
            </a: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Одинаково ли при этом  работа поля тяготения?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Спускаясь с горы, лыжник слегка приседает? Почему?</a:t>
            </a:r>
          </a:p>
          <a:p>
            <a:pPr algn="l"/>
            <a:endParaRPr lang="ru-RU" sz="2000">
              <a:solidFill>
                <a:srgbClr val="12018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2018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лыжник, прыгая с трамплина, наклоняет тело вперед?</a:t>
            </a:r>
          </a:p>
          <a:p>
            <a:pPr algn="l"/>
            <a:endParaRPr lang="ru-RU">
              <a:solidFill>
                <a:srgbClr val="12018C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87043" name="Рисунок 2" descr="C:\Documents and Settings\Admin\Мои документы\Мои рисунки\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500063" y="522288"/>
            <a:ext cx="7858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Оставив самолет, парашютист некоторое  время движется  с возрастающей скоростью, а затем – с постоянной. Равную ли механическую работу производит сила тяжести  за одинаковые промежутки времени при таком движении парашютиста?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Парашютист совершил затяжной прыжок.     Какие виды движения имели место при этом?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в центре купола парашютов, особенно десантных, часто делается отверстие? Если отверстие призвано уменьшить сопротивление воздуха, то нельзя  ли  для этого  просто уменьшить  размеры купола?</a:t>
            </a:r>
          </a:p>
          <a:p>
            <a:pPr algn="l"/>
            <a:endParaRPr lang="ru-RU" sz="2000">
              <a:solidFill>
                <a:srgbClr val="1A02C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000">
                <a:solidFill>
                  <a:srgbClr val="1A02C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отсутствие порывистого ветра при спуске на обычных парашютах парашютисты, начинают раскачиваться из стороны в сторону.                                                  Чем вызваны эти колебания и от чего зависит их период? 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8067" name="Rectangle 1"/>
          <p:cNvSpPr>
            <a:spLocks noChangeArrowheads="1"/>
          </p:cNvSpPr>
          <p:nvPr/>
        </p:nvSpPr>
        <p:spPr bwMode="auto">
          <a:xfrm rot="10800000" flipV="1">
            <a:off x="214313" y="701675"/>
            <a:ext cx="892968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Литература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1.Боброва С. В. Нестандартные уроки. Издательство « Учитель».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Генденштейн Л.Е,,Кирик Л.А.,Гельфгат И.М. Решения ключевых задач по физике для основной школы- М; « Илекса», 2005.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Дик Ю.И., Турышева И.К. и др. Межпредметные связи курса физики в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средней школе.-М;1987.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Демченко Е.А. Нестандартные уроки физики- Волгоград « Учитель»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2002г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5.Демьянков Е.Н. Биология . Мир человека -М; « Владос» 2004.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Золотов В.А. Вопросы и задачи по физике. 6-7 класс- М; « Просвещение», 1971.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Интернет ресурсы. (фото)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8. Ланге В.Н. Физические парадоксы, софизмы и занимательные задачи.-М;1963.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9. Марон А. Е., Марон Е.А.Сборник качественных задач по физике.- М;       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Просвещение»,2006.</a:t>
            </a:r>
          </a:p>
          <a:p>
            <a:pPr algn="l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28625" y="635000"/>
            <a:ext cx="84296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10.Наволокова Н.П., Куценко Т.Н.,Кузнецова Л.Н. Предметная неделя физики в школе.- Ростов- на- Дон « Феникс» 2006г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Петрухина М.А. Нестандартные занятия .- Волгоград; Издательство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Учитель»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12.Семке А.И, Нестандартные задачи по физике- Я; « Академия наук»2007.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13.Семке А.И. Уроки физики в 9- м  классе -  Ярославль, «Академия 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развития», 2004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14.Тихомирова С.А. Дидактические материалы по физике –М; « Школьная Пресса», 2003.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Тульчинский М.Е. Качественные задачи по физике .-М;           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 Просвещение», 1972.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 Усольцев А.П. Задачи по физике на основе литературных сюжетов – Е; 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-« Фактория»2003 г.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 Фурсов В.К. Задачи- вопросы по физике- М; « Просвещение», 1977.</a:t>
            </a:r>
          </a:p>
          <a:p>
            <a:pPr algn="just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18.Щербакова Ю.В. Занимательная физика на уроках и внеклассных мероприятиях 7- 9 классы.- М; « Глобус», 2008.</a:t>
            </a: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0115" name="Picture 2" descr="E:\Мои документы\Тексты\рыбы\картинки\lights2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3" descr="E:\Мои документы\Тексты\рыбы\картинки\ec35993b4c3b1b5d2c17531ae467066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13" y="4643438"/>
            <a:ext cx="20716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4" descr="C:\Documents and Settings\Admin\Мои документы\Мои рисунки\1440576-5823803cfd5fd19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313" y="714375"/>
            <a:ext cx="871537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C:\Documents and Settings\Admin\Мои документы\Мои рисунки\339242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57188" y="328613"/>
            <a:ext cx="8786812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Алюминиевая  кружка с  горячим чаем обжигает губы, а фарфоровая   нет.   Почему?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чай в чашке остывает быстрее, чем в стакане?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Видим ли мы пар?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какой целью в стакан кладут ложечку, когда наливают кипяток?</a:t>
            </a:r>
          </a:p>
          <a:p>
            <a:pPr algn="l"/>
            <a:endParaRPr lang="ru-RU" sz="2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l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Вам необходимо отлучиться на несколько минут. Как следует поступить, чтобы к Вашему возвращению уже приготовленный  кофе был горячем: добавить холодные сливки в кофе перед уходом или сразу по возвращении?  Ответ поясните.</a:t>
            </a:r>
          </a:p>
          <a:p>
            <a:pPr algn="l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рбита">
  <a:themeElements>
    <a:clrScheme name="Орбита 13">
      <a:dk1>
        <a:srgbClr val="0D0163"/>
      </a:dk1>
      <a:lt1>
        <a:srgbClr val="FFFFFF"/>
      </a:lt1>
      <a:dk2>
        <a:srgbClr val="3366FF"/>
      </a:dk2>
      <a:lt2>
        <a:srgbClr val="FFFF99"/>
      </a:lt2>
      <a:accent1>
        <a:srgbClr val="FF6600"/>
      </a:accent1>
      <a:accent2>
        <a:srgbClr val="C5543D"/>
      </a:accent2>
      <a:accent3>
        <a:srgbClr val="ADB8FF"/>
      </a:accent3>
      <a:accent4>
        <a:srgbClr val="DADADA"/>
      </a:accent4>
      <a:accent5>
        <a:srgbClr val="FFB8AA"/>
      </a:accent5>
      <a:accent6>
        <a:srgbClr val="B24B36"/>
      </a:accent6>
      <a:hlink>
        <a:srgbClr val="FE3000"/>
      </a:hlink>
      <a:folHlink>
        <a:srgbClr val="A50021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0">
        <a:dk1>
          <a:srgbClr val="BA0023"/>
        </a:dk1>
        <a:lt1>
          <a:srgbClr val="FFFFFF"/>
        </a:lt1>
        <a:dk2>
          <a:srgbClr val="3366FF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ADB8FF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1">
        <a:dk1>
          <a:srgbClr val="BA0023"/>
        </a:dk1>
        <a:lt1>
          <a:srgbClr val="FFFFFF"/>
        </a:lt1>
        <a:dk2>
          <a:srgbClr val="3366FF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ADB8FF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E3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2">
        <a:dk1>
          <a:srgbClr val="2B778F"/>
        </a:dk1>
        <a:lt1>
          <a:srgbClr val="FFFFFF"/>
        </a:lt1>
        <a:dk2>
          <a:srgbClr val="3366FF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ADB8FF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E3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13">
        <a:dk1>
          <a:srgbClr val="0D0163"/>
        </a:dk1>
        <a:lt1>
          <a:srgbClr val="FFFFFF"/>
        </a:lt1>
        <a:dk2>
          <a:srgbClr val="3366FF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ADB8FF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E3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</TotalTime>
  <Words>6497</Words>
  <Application>Microsoft Office PowerPoint</Application>
  <PresentationFormat>Экран (4:3)</PresentationFormat>
  <Paragraphs>796</Paragraphs>
  <Slides>86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86</vt:i4>
      </vt:variant>
    </vt:vector>
  </HeadingPairs>
  <TitlesOfParts>
    <vt:vector size="95" baseType="lpstr">
      <vt:lpstr>Arial</vt:lpstr>
      <vt:lpstr>Wingdings</vt:lpstr>
      <vt:lpstr>Calibri</vt:lpstr>
      <vt:lpstr>French Script MT</vt:lpstr>
      <vt:lpstr>Times New Roman</vt:lpstr>
      <vt:lpstr>Calvin</vt:lpstr>
      <vt:lpstr>Alfredo</vt:lpstr>
      <vt:lpstr>AcmeFont</vt:lpstr>
      <vt:lpstr>Орбита</vt:lpstr>
      <vt:lpstr>Слайд 1</vt:lpstr>
      <vt:lpstr>содержание</vt:lpstr>
      <vt:lpstr>Введение </vt:lpstr>
      <vt:lpstr>Тепловые  явления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 Физика вокруг нас  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ivan</dc:creator>
  <cp:lastModifiedBy>Дарёна</cp:lastModifiedBy>
  <cp:revision>513</cp:revision>
  <dcterms:created xsi:type="dcterms:W3CDTF">2008-11-17T10:45:51Z</dcterms:created>
  <dcterms:modified xsi:type="dcterms:W3CDTF">2012-01-20T18:10:59Z</dcterms:modified>
</cp:coreProperties>
</file>