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6" r:id="rId10"/>
    <p:sldId id="265" r:id="rId11"/>
    <p:sldId id="266" r:id="rId12"/>
    <p:sldId id="274" r:id="rId13"/>
    <p:sldId id="267" r:id="rId14"/>
    <p:sldId id="268" r:id="rId15"/>
    <p:sldId id="292" r:id="rId16"/>
    <p:sldId id="293" r:id="rId17"/>
    <p:sldId id="312" r:id="rId18"/>
    <p:sldId id="295" r:id="rId19"/>
    <p:sldId id="273" r:id="rId20"/>
    <p:sldId id="277" r:id="rId21"/>
    <p:sldId id="275" r:id="rId22"/>
    <p:sldId id="276" r:id="rId23"/>
    <p:sldId id="279" r:id="rId24"/>
    <p:sldId id="278" r:id="rId25"/>
    <p:sldId id="280" r:id="rId26"/>
    <p:sldId id="281" r:id="rId27"/>
    <p:sldId id="297" r:id="rId28"/>
    <p:sldId id="298" r:id="rId29"/>
    <p:sldId id="300" r:id="rId30"/>
    <p:sldId id="309" r:id="rId31"/>
    <p:sldId id="302" r:id="rId32"/>
    <p:sldId id="303" r:id="rId33"/>
    <p:sldId id="310" r:id="rId34"/>
    <p:sldId id="299" r:id="rId35"/>
    <p:sldId id="308" r:id="rId36"/>
    <p:sldId id="282" r:id="rId37"/>
    <p:sldId id="283" r:id="rId38"/>
    <p:sldId id="288" r:id="rId39"/>
    <p:sldId id="311" r:id="rId40"/>
    <p:sldId id="284" r:id="rId41"/>
    <p:sldId id="285" r:id="rId42"/>
    <p:sldId id="286" r:id="rId43"/>
    <p:sldId id="289" r:id="rId44"/>
    <p:sldId id="287" r:id="rId45"/>
    <p:sldId id="320" r:id="rId46"/>
    <p:sldId id="32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C13"/>
    <a:srgbClr val="663300"/>
    <a:srgbClr val="FF6600"/>
    <a:srgbClr val="000000"/>
    <a:srgbClr val="FF9900"/>
    <a:srgbClr val="E91120"/>
    <a:srgbClr val="5E5E90"/>
    <a:srgbClr val="8080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3500" autoAdjust="0"/>
  </p:normalViewPr>
  <p:slideViewPr>
    <p:cSldViewPr>
      <p:cViewPr>
        <p:scale>
          <a:sx n="66" d="100"/>
          <a:sy n="66" d="100"/>
        </p:scale>
        <p:origin x="-132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F64521-B6E6-49C6-880B-A5CB35F8DFFE}" type="datetimeFigureOut">
              <a:rPr lang="ru-RU"/>
              <a:pPr>
                <a:defRPr/>
              </a:pPr>
              <a:t>20.01.2012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CF452C-9885-4668-9060-2B2B2F33D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51799F-9E11-423A-B0C4-E5B99ABC7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C0315-B9CA-4698-B91A-9A0570993BF6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15965-2DDE-4DC8-8EF6-BDC3BBBCA97A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A25E6-21A0-4E76-9DA3-7D1C44529A6E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EDA2C-84CF-43E1-9633-77ABC2B7D65C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15C85A-8FC5-4AC0-80DC-A5D67D8A9007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2A405-B1BE-4368-9B91-0A3F594A2B5F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4236D-EC25-43AB-A1DC-2FB6B3086BB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7297C0-60D8-4635-92D4-E3D2A01E7B9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65A64-7DDA-475A-856D-7AE243DBA54F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110B8-160B-413D-8FAF-CE01A91A905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825AB-0468-4DA3-ADD8-3D2A52E94216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030D1-93C5-4245-8157-97FDCDA2B04F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251B9-7382-4B28-8CF4-4527989E1DAF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0E82C-0E98-4421-B901-D4A1468325E0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26AB4-80DD-40CF-A9F2-5E9ED625420A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8882C-EB07-4D6F-AE04-89F30B1A7FC7}" type="slidenum">
              <a:rPr lang="ru-RU" smtClean="0"/>
              <a:pPr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CAA4D-E75A-436A-BC0D-929A7B7ADD16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2A2D1-5592-463B-9AE6-8FB5978C8588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D43F2-B224-4D1C-AA76-8A00EA0D1D24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7587CD-DD93-4B52-82F1-067186049C5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39589-CA3C-4C9B-905B-5CB19F5F959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09351-4565-4712-AA6B-0D03D61A82D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846FA-DB2B-4A94-A4FE-9F392927C5CB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7118F-6123-4FF3-B406-BAA2C82C7B1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31E9E-78CF-4DC7-A7C5-D57A9DB5259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41D4-B831-4E8F-85AD-93BCB254CD6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8C42F-10CB-421F-ABFE-53D34F87AAC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55553-E7F1-43EF-9CB3-6953FBC6926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3CECA6-9ED8-4DC6-BA6F-AA57C7023AD2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DCB32-04C6-40EC-962D-2843809B0889}" type="slidenum">
              <a:rPr lang="ru-RU" smtClean="0"/>
              <a:pPr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180D30-3304-4F29-B1CB-EEACC84ABAA8}" type="slidenum">
              <a:rPr lang="ru-RU" smtClean="0"/>
              <a:pPr>
                <a:defRPr/>
              </a:pPr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DD003-1124-49BC-82E6-1916C23575E7}" type="slidenum">
              <a:rPr lang="ru-RU" smtClean="0"/>
              <a:pPr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98228-028B-4E86-918E-930267472F8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9D8245-1F93-4CE6-AC03-5B5883F07BB9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857AD4-E7AE-48F4-926A-B21E2E58A857}" type="slidenum">
              <a:rPr lang="ru-RU" smtClean="0"/>
              <a:pPr>
                <a:defRPr/>
              </a:pPr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BA63B-AD77-44D2-8DAB-EEB4C4DEA869}" type="slidenum">
              <a:rPr lang="ru-RU" smtClean="0"/>
              <a:pPr>
                <a:defRPr/>
              </a:pPr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4DC74-0F26-4E47-8F5F-39B27CA5D12D}" type="slidenum">
              <a:rPr lang="ru-RU" smtClean="0"/>
              <a:pPr>
                <a:defRPr/>
              </a:pPr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713910-7FDE-4787-8EAE-93AA01C2A83E}" type="slidenum">
              <a:rPr lang="ru-RU" smtClean="0"/>
              <a:pPr>
                <a:defRPr/>
              </a:pPr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CAE6A-AC12-4617-95EB-9F7520ACDB48}" type="slidenum">
              <a:rPr lang="ru-RU" smtClean="0"/>
              <a:pPr>
                <a:defRPr/>
              </a:pPr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E8649-EFC1-44EC-BF47-A8B12A0F93EB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DFBD38-0EE2-4FBD-99B2-27FAB0F95B83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ECFA4-4487-42CF-9BB9-53935F562C1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BE971-59D8-4C50-B086-E44B336F19AC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EABC-EFE5-4339-9EB5-A95710D6FFD7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B50E-E238-4ED7-885B-17ED193D0E5E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43691-5859-4E8C-AB95-31985654CA4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D91E-654A-400F-A4CC-CB342D135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405C-D060-4A94-B62B-4C4366510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939A-7804-4EB8-A879-EA029DBBA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C11C5-1042-452F-98D9-A3A86AD82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C92A-DC38-4A17-BC59-E9F121B32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A471-7BBF-4C28-82DA-F81CD5998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4C473-977A-45F6-B8C1-1E2D2996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9E77B-8C71-4476-8D60-5E4A96624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B08C1-B337-4604-94CF-C2ADF094F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2749-B96C-4FB8-A91E-28892D92D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9C41-95ED-4F41-97BD-497135DAD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4DAE6-65B9-49C9-9C99-1907AFA3B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vgeniy-parkhomenko.ru/bf/IMG_0240.jpg" TargetMode="External"/><Relationship Id="rId3" Type="http://schemas.openxmlformats.org/officeDocument/2006/relationships/hyperlink" Target="http://www.nsp.su/i/images/ads/t2483060.jpg" TargetMode="Externa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decor.ru/alboms/3/12721/2933b.jpg" TargetMode="External"/><Relationship Id="rId11" Type="http://schemas.openxmlformats.org/officeDocument/2006/relationships/image" Target="../media/image52.jpeg"/><Relationship Id="rId5" Type="http://schemas.openxmlformats.org/officeDocument/2006/relationships/image" Target="../media/image49.jpeg"/><Relationship Id="rId10" Type="http://schemas.openxmlformats.org/officeDocument/2006/relationships/hyperlink" Target="http://content.foto.mail.ru/mail/krotov_d76/939/i-975.jpg" TargetMode="External"/><Relationship Id="rId4" Type="http://schemas.openxmlformats.org/officeDocument/2006/relationships/image" Target="../media/image48.jpeg"/><Relationship Id="rId9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hyperlink" Target="http://upload.wikimedia.org/wikipedia/ru/6/65/Kolomna-dom-ul-kazakova5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18" Type="http://schemas.openxmlformats.org/officeDocument/2006/relationships/image" Target="../media/image10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17" Type="http://schemas.openxmlformats.org/officeDocument/2006/relationships/image" Target="../media/image105.jpe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5" Type="http://schemas.openxmlformats.org/officeDocument/2006/relationships/image" Target="../media/image10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Relationship Id="rId14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upload.wikimedia.org/wikipedia/ru/0/00/Kolomna-uchilische.jpg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upload.wikimedia.org/wikipedia/ru/1/1d/Kolomna-raj-boln.jpg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petrohol.ru/images/kaza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://upload.wikimedia.org/wikipedia/ru/4/40/Kolomna-gost-frolova.jpg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hyperlink" Target="http://upload.wikimedia.org/wikipedia/ru/9/9b/Kolomna-dohodn-dom.jpg" TargetMode="External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543800" cy="5486400"/>
          </a:xfrm>
        </p:spPr>
        <p:txBody>
          <a:bodyPr/>
          <a:lstStyle/>
          <a:p>
            <a:pPr algn="ctr" eaLnBrk="1" hangingPunct="1"/>
            <a:r>
              <a:rPr lang="ru-RU" sz="2000" b="1" smtClean="0"/>
              <a:t>МОУ СОШ №20 г.Коломна Московской области</a:t>
            </a:r>
            <a:r>
              <a:rPr lang="ru-RU" smtClean="0"/>
              <a:t/>
            </a:r>
            <a:br>
              <a:rPr lang="ru-RU" smtClean="0"/>
            </a:br>
            <a:r>
              <a:rPr lang="ru-RU" sz="4800" smtClean="0"/>
              <a:t>Урок-презентация проекта</a:t>
            </a:r>
            <a:br>
              <a:rPr lang="ru-RU" sz="4800" smtClean="0"/>
            </a:br>
            <a:r>
              <a:rPr lang="ru-RU" sz="4800" b="1" smtClean="0">
                <a:solidFill>
                  <a:srgbClr val="00B050"/>
                </a:solidFill>
              </a:rPr>
              <a:t>«Симметрия в архитектуре Коломны»</a:t>
            </a:r>
            <a:br>
              <a:rPr lang="ru-RU" sz="4800" b="1" smtClean="0">
                <a:solidFill>
                  <a:srgbClr val="00B050"/>
                </a:solidFill>
              </a:rPr>
            </a:br>
            <a:r>
              <a:rPr lang="ru-RU" sz="2000" b="1" smtClean="0"/>
              <a:t>Над проектом работали учащиеся 11-го профильного класса реставраторов</a:t>
            </a:r>
            <a:r>
              <a:rPr lang="ru-RU" sz="4800" b="1" smtClean="0">
                <a:solidFill>
                  <a:srgbClr val="00B050"/>
                </a:solidFill>
              </a:rPr>
              <a:t/>
            </a:r>
            <a:br>
              <a:rPr lang="ru-RU" sz="4800" b="1" smtClean="0">
                <a:solidFill>
                  <a:srgbClr val="00B050"/>
                </a:solidFill>
              </a:rPr>
            </a:br>
            <a:r>
              <a:rPr lang="ru-RU" sz="2000" b="1" smtClean="0"/>
              <a:t>Руководитель проекта: </a:t>
            </a:r>
            <a:br>
              <a:rPr lang="ru-RU" sz="2000" b="1" smtClean="0"/>
            </a:br>
            <a:r>
              <a:rPr lang="ru-RU" sz="2000" b="1" smtClean="0"/>
              <a:t>учитель математики Безрукова Т.Ю. , </a:t>
            </a:r>
            <a:br>
              <a:rPr lang="ru-RU" sz="2000" b="1" smtClean="0"/>
            </a:br>
            <a:r>
              <a:rPr lang="ru-RU" sz="2000" b="1" smtClean="0"/>
              <a:t>при участии</a:t>
            </a:r>
            <a:br>
              <a:rPr lang="ru-RU" sz="2000" b="1" smtClean="0"/>
            </a:br>
            <a:r>
              <a:rPr lang="ru-RU" sz="2000" b="1" smtClean="0"/>
              <a:t>учителя  истории архитектуры  Чертихиной  Г.А. </a:t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57200" y="762000"/>
            <a:ext cx="7924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6. Что называется композицией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    в архитектуре?</a:t>
            </a:r>
            <a:endParaRPr lang="en-US" sz="3200" b="1" i="1" dirty="0">
              <a:solidFill>
                <a:srgbClr val="00B050"/>
              </a:solidFill>
              <a:latin typeface="+mn-lt"/>
            </a:endParaRPr>
          </a:p>
          <a:p>
            <a:pPr>
              <a:defRPr/>
            </a:pPr>
            <a:endParaRPr lang="en-US" sz="3600" b="1" i="1" dirty="0">
              <a:solidFill>
                <a:srgbClr val="00B050"/>
              </a:solidFill>
            </a:endParaRPr>
          </a:p>
          <a:p>
            <a:pPr>
              <a:defRPr/>
            </a:pPr>
            <a:endParaRPr lang="ru-RU" sz="2400" b="1" i="1" dirty="0">
              <a:solidFill>
                <a:srgbClr val="000000"/>
              </a:solidFill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95600" y="5791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2362200"/>
            <a:ext cx="7467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err="1">
                <a:solidFill>
                  <a:srgbClr val="C00000"/>
                </a:solidFill>
                <a:latin typeface="+mn-lt"/>
              </a:rPr>
              <a:t>Компози́ция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+mn-lt"/>
              </a:rPr>
              <a:t>(лат. </a:t>
            </a:r>
            <a:r>
              <a:rPr lang="ru-RU" sz="2400" b="1" i="1" dirty="0" err="1">
                <a:solidFill>
                  <a:srgbClr val="000000"/>
                </a:solidFill>
                <a:latin typeface="+mn-lt"/>
              </a:rPr>
              <a:t>compositio</a:t>
            </a:r>
            <a:r>
              <a:rPr lang="ru-RU" sz="2400" b="1" i="1" dirty="0">
                <a:solidFill>
                  <a:srgbClr val="000000"/>
                </a:solidFill>
                <a:latin typeface="+mn-lt"/>
              </a:rPr>
              <a:t> — составление, связывание, сложение, соединение).</a:t>
            </a:r>
            <a:endParaRPr lang="en-US" sz="2400" b="1" i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ru-RU" sz="2400" b="1" i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Архитектурная композиция </a:t>
            </a:r>
            <a:r>
              <a:rPr lang="ru-RU" sz="2400" b="1" i="1" dirty="0">
                <a:solidFill>
                  <a:srgbClr val="000000"/>
                </a:solidFill>
                <a:latin typeface="+mn-lt"/>
              </a:rPr>
              <a:t>– целостная система архитектурных форм, отвечающих художественным, функциональным и конструктивно-технологическим требованиям.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723" y="1981200"/>
            <a:ext cx="5172506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24500" cmpd="dbl">
                  <a:solidFill>
                    <a:srgbClr val="79551B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 Защита</a:t>
            </a:r>
          </a:p>
          <a:p>
            <a:pPr algn="ctr">
              <a:defRPr/>
            </a:pPr>
            <a:r>
              <a:rPr lang="ru-RU" sz="8000" b="1" dirty="0">
                <a:ln w="24500" cmpd="dbl">
                  <a:solidFill>
                    <a:srgbClr val="79551B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 проектов</a:t>
            </a:r>
            <a:endParaRPr lang="ru-RU" sz="8000" dirty="0">
              <a:ln w="24500" cmpd="dbl">
                <a:solidFill>
                  <a:srgbClr val="79551B"/>
                </a:solidFill>
                <a:prstDash val="solid"/>
                <a:miter lim="800000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04800" y="982177"/>
            <a:ext cx="4191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Вдоль Кремлевской стены</a:t>
            </a:r>
          </a:p>
          <a:p>
            <a:pPr algn="ctr">
              <a:defRPr/>
            </a:pPr>
            <a:endParaRPr lang="ru-RU" sz="4000" b="1" i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algn="ctr">
              <a:defRPr/>
            </a:pPr>
            <a:endParaRPr lang="ru-RU" sz="4000" b="1" i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algn="ctr">
              <a:defRPr/>
            </a:pPr>
            <a:endParaRPr lang="ru-RU" sz="4000" b="1" i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553C13"/>
                </a:solidFill>
                <a:latin typeface="+mn-lt"/>
              </a:rPr>
              <a:t>Материал подготовили        Кириченко Денис,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553C13"/>
                </a:solidFill>
                <a:latin typeface="+mn-lt"/>
              </a:rPr>
              <a:t>Пугачев Илья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457200"/>
            <a:ext cx="4149725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14400" y="1166813"/>
            <a:ext cx="7467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79551B"/>
                </a:solidFill>
                <a:latin typeface="Monotype Corsiva" pitchFamily="66" charset="0"/>
              </a:rPr>
              <a:t>« Чувство симметрии и реальное стремление его выразить в быту и в жизни существовало в человечестве с палеолита… </a:t>
            </a:r>
          </a:p>
          <a:p>
            <a:pPr algn="just"/>
            <a:r>
              <a:rPr lang="ru-RU" sz="3200" b="1">
                <a:solidFill>
                  <a:srgbClr val="79551B"/>
                </a:solidFill>
                <a:latin typeface="Monotype Corsiva" pitchFamily="66" charset="0"/>
              </a:rPr>
              <a:t>Этот опыт многих тысяч поколений ясно </a:t>
            </a:r>
          </a:p>
          <a:p>
            <a:pPr algn="just"/>
            <a:r>
              <a:rPr lang="ru-RU" sz="3200" b="1">
                <a:solidFill>
                  <a:srgbClr val="79551B"/>
                </a:solidFill>
                <a:latin typeface="Monotype Corsiva" pitchFamily="66" charset="0"/>
              </a:rPr>
              <a:t>указывает на глубокую эмпирическую основу этого понятия…»                                                    </a:t>
            </a:r>
          </a:p>
          <a:p>
            <a:pPr algn="r"/>
            <a:r>
              <a:rPr lang="ru-RU" sz="3200" b="1">
                <a:solidFill>
                  <a:srgbClr val="79551B"/>
                </a:solidFill>
                <a:latin typeface="Monotype Corsiva" pitchFamily="66" charset="0"/>
              </a:rPr>
              <a:t>                                     Академик В.И.Вернадский</a:t>
            </a:r>
          </a:p>
          <a:p>
            <a:pPr algn="r"/>
            <a:r>
              <a:rPr lang="ru-RU" sz="3200" b="1">
                <a:solidFill>
                  <a:srgbClr val="79551B"/>
                </a:solidFill>
                <a:latin typeface="Monotype Corsiva" pitchFamily="66" charset="0"/>
              </a:rPr>
              <a:t>                                                 (1863 – 1945 гг)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38200" y="674688"/>
            <a:ext cx="7620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  <a:latin typeface="Cambria Math" pitchFamily="18" charset="0"/>
              </a:rPr>
              <a:t>«</a:t>
            </a:r>
            <a:r>
              <a:rPr lang="ru-RU" sz="3200" b="1" i="1">
                <a:solidFill>
                  <a:srgbClr val="002060"/>
                </a:solidFill>
                <a:latin typeface="Monotype Corsiva" pitchFamily="66" charset="0"/>
              </a:rPr>
              <a:t>Изучение археологических памятников показывает, что человечество на заре своей культуры уже имело представление о симметрии… применение симметрии в первобытном производстве определялось не столько эстетическими мотивами, но в известной мере и уверенностью человека в большей пригодности для практики правильных форм.»</a:t>
            </a:r>
          </a:p>
          <a:p>
            <a:pPr algn="r"/>
            <a:r>
              <a:rPr lang="ru-RU" sz="3200" b="1" i="1">
                <a:solidFill>
                  <a:srgbClr val="002060"/>
                </a:solidFill>
                <a:latin typeface="Monotype Corsiva" pitchFamily="66" charset="0"/>
              </a:rPr>
              <a:t>Академик А. В. Шубников</a:t>
            </a:r>
          </a:p>
          <a:p>
            <a:pPr algn="r"/>
            <a:r>
              <a:rPr lang="ru-RU" sz="3200" b="1" i="1">
                <a:solidFill>
                  <a:srgbClr val="002060"/>
                </a:solidFill>
                <a:latin typeface="Monotype Corsiva" pitchFamily="66" charset="0"/>
              </a:rPr>
              <a:t>(1887 – 1970 гг)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762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876800" y="53340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Маринкина башня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3352800"/>
            <a:ext cx="3911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рабочие док-ты\11 класс\коломна\DCIM\102_PANA\P10209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6096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6096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774950" y="3352800"/>
            <a:ext cx="359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Грановитая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башня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0" y="3962400"/>
            <a:ext cx="655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школьные фото\симметрия в архитектуре\P1030038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>
            <a:off x="5334000" y="4038600"/>
            <a:ext cx="304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:\школьные фото\симметрия в архитектуре\P10209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609600"/>
            <a:ext cx="3048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895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Ямская</a:t>
            </a:r>
            <a:r>
              <a:rPr lang="ru-RU" sz="2400" b="1" dirty="0">
                <a:solidFill>
                  <a:srgbClr val="C00000"/>
                </a:solidFill>
              </a:rPr>
              <a:t>                                       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685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" y="3429000"/>
            <a:ext cx="22383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5257800"/>
            <a:ext cx="185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Спасская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19800" y="3505200"/>
            <a:ext cx="211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Погорелая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295400" y="2819400"/>
            <a:ext cx="4724400" cy="1905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91200" y="2895600"/>
            <a:ext cx="2544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Семеновская</a:t>
            </a:r>
          </a:p>
        </p:txBody>
      </p:sp>
      <p:pic>
        <p:nvPicPr>
          <p:cNvPr id="21516" name="Picture 12" descr="http://www.kolomna-kreml.ru/pic.php?iid=1050&amp;w=900&amp;h=63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76400" y="9906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 rot="18735345">
            <a:off x="3128169" y="2886869"/>
            <a:ext cx="4616450" cy="16430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 autoUpdateAnimBg="0"/>
      <p:bldP spid="12" grpId="0" autoUpdateAnimBg="0"/>
      <p:bldP spid="20" grpId="0" autoUpdateAnimBg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609600"/>
            <a:ext cx="2628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D:\школьные фото\симметрия в архитектуре\P10209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609600"/>
            <a:ext cx="23828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402013" y="1219200"/>
            <a:ext cx="2339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Пятницкие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ворота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29718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609600"/>
            <a:ext cx="396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4648200" y="1105287"/>
            <a:ext cx="3810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sz="4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Красота православных храмов Коломны</a:t>
            </a:r>
          </a:p>
          <a:p>
            <a:pPr algn="ctr">
              <a:defRPr/>
            </a:pPr>
            <a:endParaRPr lang="ru-RU" sz="40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553C1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Материал </a:t>
            </a:r>
            <a:r>
              <a:rPr lang="en-US" sz="2400" b="1" i="1" dirty="0">
                <a:solidFill>
                  <a:srgbClr val="553C1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 </a:t>
            </a:r>
            <a:r>
              <a:rPr lang="ru-RU" sz="2400" b="1" i="1" dirty="0">
                <a:solidFill>
                  <a:srgbClr val="553C1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подготовили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553C1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Левицкая Мария, 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553C1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2400" b="1" i="1" dirty="0" err="1">
                <a:solidFill>
                  <a:srgbClr val="553C1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Чубко</a:t>
            </a:r>
            <a:r>
              <a:rPr lang="ru-RU" sz="2400" b="1" i="1" dirty="0">
                <a:solidFill>
                  <a:srgbClr val="553C1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 Анна, </a:t>
            </a:r>
          </a:p>
          <a:p>
            <a:pPr algn="ctr">
              <a:defRPr/>
            </a:pPr>
            <a:r>
              <a:rPr lang="ru-RU" sz="2400" b="1" i="1" dirty="0" err="1">
                <a:solidFill>
                  <a:srgbClr val="553C1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Маматов</a:t>
            </a:r>
            <a:r>
              <a:rPr lang="ru-RU" sz="2400" b="1" i="1" dirty="0">
                <a:solidFill>
                  <a:srgbClr val="553C1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Денис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58838"/>
            <a:ext cx="7924800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79551B"/>
                </a:solidFill>
                <a:cs typeface="+mn-cs"/>
              </a:rPr>
              <a:t>                 </a:t>
            </a:r>
            <a:r>
              <a:rPr lang="ru-RU" sz="4000" b="1" dirty="0">
                <a:solidFill>
                  <a:srgbClr val="79551B"/>
                </a:solidFill>
                <a:latin typeface="Palatino Linotype" pitchFamily="18" charset="0"/>
                <a:cs typeface="+mn-cs"/>
              </a:rPr>
              <a:t>Цели урока:</a:t>
            </a:r>
          </a:p>
          <a:p>
            <a:pPr marL="27305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Выявить значение принципа симметрии в  </a:t>
            </a:r>
          </a:p>
          <a:p>
            <a:pPr marL="273050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    деятельности человека.</a:t>
            </a:r>
          </a:p>
          <a:p>
            <a:pPr marL="27305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Выявить архитектурные стили,  </a:t>
            </a:r>
          </a:p>
          <a:p>
            <a:pPr marL="273050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    представленные в Коломне.</a:t>
            </a:r>
          </a:p>
          <a:p>
            <a:pPr marL="27305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Научиться определять виды симметрии, </a:t>
            </a:r>
          </a:p>
          <a:p>
            <a:pPr marL="273050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   представленные  в архитектуре родного города.</a:t>
            </a:r>
          </a:p>
          <a:p>
            <a:pPr marL="27305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Познакомиться с понятиями «асимметрия»,  </a:t>
            </a:r>
          </a:p>
          <a:p>
            <a:pPr marL="273050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   «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диссимметрия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», «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антисимметрия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».</a:t>
            </a:r>
          </a:p>
          <a:p>
            <a:pPr marL="27305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Ответить на вопросы: 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  <a:cs typeface="+mn-cs"/>
            </a:endParaRPr>
          </a:p>
          <a:p>
            <a:pPr marL="273050">
              <a:defRPr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       </a:t>
            </a:r>
            <a:r>
              <a:rPr lang="ru-RU" sz="2400" b="1" i="1" dirty="0">
                <a:solidFill>
                  <a:srgbClr val="C00000"/>
                </a:solidFill>
                <a:latin typeface="+mn-lt"/>
                <a:cs typeface="+mn-cs"/>
              </a:rPr>
              <a:t>1)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Во всем ли  в жизни  симметрия?  </a:t>
            </a:r>
          </a:p>
          <a:p>
            <a:pPr marL="273050"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       2)</a:t>
            </a:r>
            <a:r>
              <a:rPr lang="ru-RU" sz="2400" b="1" i="1" dirty="0">
                <a:solidFill>
                  <a:srgbClr val="C00000"/>
                </a:solidFill>
                <a:latin typeface="+mn-lt"/>
                <a:cs typeface="+mn-cs"/>
              </a:rPr>
              <a:t>Только ли </a:t>
            </a: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  <a:cs typeface="+mn-cs"/>
              </a:rPr>
              <a:t>симметрия является признаком </a:t>
            </a:r>
          </a:p>
          <a:p>
            <a:pPr marL="273050">
              <a:defRPr/>
            </a:pP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  <a:cs typeface="+mn-cs"/>
              </a:rPr>
              <a:t>          красоты?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7526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17526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876800"/>
            <a:ext cx="64008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Пирамида фараона Хеопса в Гизе.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XXYIII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в. до н. 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:\школьные фото\симметрия в архитектуре\P1020927.JPG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685800"/>
            <a:ext cx="39624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D:\школьные фото\симметрия в архитектуре\P10209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685800"/>
            <a:ext cx="39624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D:\школьные фото\симметрия в архитектуре\P10209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6858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D:\школьные фото\симметрия в архитектуре\P10209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6858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D:\школьные фото\симметрия в архитектуре\P10209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67000" y="609600"/>
            <a:ext cx="396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D:\школьные фото\симметрия в архитектуре\P102093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67000" y="685800"/>
            <a:ext cx="398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2928938" y="5791200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Успенский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школьные фото\симметрия в архитектуре\P10209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609600"/>
            <a:ext cx="3200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6200" y="609600"/>
            <a:ext cx="45720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114800" y="4343400"/>
            <a:ext cx="4278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Шатровая колокольня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6096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email"/>
          <a:srcRect l="-2000"/>
          <a:stretch>
            <a:fillRect/>
          </a:stretch>
        </p:blipFill>
        <p:spPr bwMode="auto">
          <a:xfrm>
            <a:off x="4495800" y="34290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912813" y="4419600"/>
            <a:ext cx="34782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Церковь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Иоанна Богослова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рабочие док-ты\11 класс\коломна\DCIM\102_PANA\P10209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281940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E:\рабочие док-ты\11 класс\коломна\DCIM\102_PANA\P10209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685800"/>
            <a:ext cx="28956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038600" y="1143000"/>
            <a:ext cx="37893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Церковь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Михаила Архангела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838200"/>
            <a:ext cx="60864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887538" y="5029200"/>
            <a:ext cx="536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Троицкая церковь в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Щурове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E:\рабочие док-ты\11 класс\коломна\сергиевская церковь ново-голутвина монастыр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2514600"/>
            <a:ext cx="18208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E:\рабочие док-ты\11 класс\коломна\башня брусенского монастыр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609600"/>
            <a:ext cx="182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E:\рабочие док-ты\11 класс\коломна\башня старо-голутвина монастыр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1981200"/>
            <a:ext cx="15240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55626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Сергиевская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церковь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0" y="38862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Башня </a:t>
            </a:r>
            <a:r>
              <a:rPr lang="ru-RU" b="1" dirty="0" err="1">
                <a:solidFill>
                  <a:srgbClr val="C00000"/>
                </a:solidFill>
                <a:latin typeface="+mn-lt"/>
              </a:rPr>
              <a:t>Брусенского</a:t>
            </a: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монастыря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84800" y="5638800"/>
            <a:ext cx="3089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Башня  </a:t>
            </a:r>
            <a:r>
              <a:rPr lang="ru-RU" b="1" dirty="0" err="1">
                <a:solidFill>
                  <a:srgbClr val="C00000"/>
                </a:solidFill>
                <a:latin typeface="+mn-lt"/>
              </a:rPr>
              <a:t>Старо-Голутвина</a:t>
            </a: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монастыря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lepnin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81000"/>
            <a:ext cx="83312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262" y="1659285"/>
            <a:ext cx="7258718" cy="35394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Декоративное убранство </a:t>
            </a:r>
          </a:p>
          <a:p>
            <a:pPr algn="ctr">
              <a:defRPr/>
            </a:pPr>
            <a:r>
              <a:rPr lang="ru-RU" sz="4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древней Коломны</a:t>
            </a:r>
          </a:p>
          <a:p>
            <a:pPr algn="ctr">
              <a:defRPr/>
            </a:pPr>
            <a:endParaRPr lang="ru-RU" sz="4000" b="1" i="1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algn="ctr">
              <a:defRPr/>
            </a:pPr>
            <a:r>
              <a:rPr lang="ru-RU" sz="2400" b="1" i="1" dirty="0">
                <a:ln w="24500" cmpd="dbl">
                  <a:solidFill>
                    <a:srgbClr val="553C13"/>
                  </a:solidFill>
                  <a:prstDash val="solid"/>
                  <a:miter lim="800000"/>
                </a:ln>
                <a:solidFill>
                  <a:srgbClr val="553C13"/>
                </a:solidFill>
                <a:latin typeface="+mj-lt"/>
              </a:rPr>
              <a:t>     Материал подготовили</a:t>
            </a:r>
          </a:p>
          <a:p>
            <a:pPr algn="ctr">
              <a:defRPr/>
            </a:pPr>
            <a:r>
              <a:rPr lang="ru-RU" sz="2400" b="1" i="1" dirty="0">
                <a:ln w="24500" cmpd="dbl">
                  <a:solidFill>
                    <a:srgbClr val="553C13"/>
                  </a:solidFill>
                  <a:prstDash val="solid"/>
                  <a:miter lim="800000"/>
                </a:ln>
                <a:solidFill>
                  <a:srgbClr val="553C13"/>
                </a:solidFill>
                <a:latin typeface="+mj-lt"/>
              </a:rPr>
              <a:t>      Елецкая Александра , </a:t>
            </a:r>
          </a:p>
          <a:p>
            <a:pPr algn="ctr">
              <a:defRPr/>
            </a:pPr>
            <a:r>
              <a:rPr lang="ru-RU" sz="2400" b="1" i="1" dirty="0">
                <a:ln w="24500" cmpd="dbl">
                  <a:solidFill>
                    <a:srgbClr val="553C13"/>
                  </a:solidFill>
                  <a:prstDash val="solid"/>
                  <a:miter lim="800000"/>
                </a:ln>
                <a:solidFill>
                  <a:srgbClr val="553C13"/>
                </a:solidFill>
                <a:latin typeface="+mn-lt"/>
              </a:rPr>
              <a:t>       Леонтьева Мария, </a:t>
            </a:r>
          </a:p>
          <a:p>
            <a:pPr algn="ctr">
              <a:defRPr/>
            </a:pPr>
            <a:r>
              <a:rPr lang="ru-RU" sz="2400" b="1" i="1" dirty="0">
                <a:ln w="24500" cmpd="dbl">
                  <a:solidFill>
                    <a:srgbClr val="553C13"/>
                  </a:solidFill>
                  <a:prstDash val="solid"/>
                  <a:miter lim="800000"/>
                </a:ln>
                <a:solidFill>
                  <a:srgbClr val="553C13"/>
                </a:solidFill>
                <a:latin typeface="+mn-lt"/>
              </a:rPr>
              <a:t>    </a:t>
            </a:r>
            <a:r>
              <a:rPr lang="ru-RU" sz="2400" b="1" i="1" dirty="0" err="1">
                <a:ln w="24500" cmpd="dbl">
                  <a:solidFill>
                    <a:srgbClr val="553C13"/>
                  </a:solidFill>
                  <a:prstDash val="solid"/>
                  <a:miter lim="800000"/>
                </a:ln>
                <a:solidFill>
                  <a:srgbClr val="553C13"/>
                </a:solidFill>
                <a:latin typeface="+mn-lt"/>
              </a:rPr>
              <a:t>Чубко</a:t>
            </a:r>
            <a:r>
              <a:rPr lang="ru-RU" sz="2400" b="1" i="1" dirty="0">
                <a:ln w="24500" cmpd="dbl">
                  <a:solidFill>
                    <a:srgbClr val="553C13"/>
                  </a:solidFill>
                  <a:prstDash val="solid"/>
                  <a:miter lim="800000"/>
                </a:ln>
                <a:solidFill>
                  <a:srgbClr val="553C13"/>
                </a:solidFill>
                <a:latin typeface="+mn-lt"/>
              </a:rPr>
              <a:t>  Владимир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0115943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81000" y="796925"/>
            <a:ext cx="83185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   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Деко́р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— совокупность элементов, составляющих внешнее оформление архитектурного сооружения или его интерьеров. Может быть живописным, скульптурным, архитектурным. Различают «активный» декор, соответствующий конструкции постройки, связанный с его функцией и формой, и «пассивный» декор, не соответствующий членениям формы и привлечённый лишь для украшения здания. В архитектуре под декором нередко понимают всю неконструктивную часть сооружения.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429000"/>
            <a:ext cx="4114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dic.academic.ru/pictures/wiki/files/83/Spass_Tow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685800"/>
            <a:ext cx="34480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762000" y="762000"/>
            <a:ext cx="419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9551B"/>
                </a:solidFill>
                <a:latin typeface="+mn-lt"/>
              </a:rPr>
              <a:t>Башня выполнена в скромных архитектурных формах: ее украшали лишь белокаменные детали. Над проездными арками ворот находились барельефные иконы, резные из белого камня</a:t>
            </a:r>
            <a:r>
              <a:rPr lang="ru-RU" b="1" dirty="0">
                <a:solidFill>
                  <a:srgbClr val="79551B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858838"/>
            <a:ext cx="8153400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79551B"/>
                </a:solidFill>
                <a:latin typeface="+mj-lt"/>
                <a:cs typeface="+mn-cs"/>
              </a:rPr>
              <a:t>План урока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Теоретический  блиц-опрос</a:t>
            </a:r>
          </a:p>
          <a:p>
            <a:pPr marL="742950" indent="-742950">
              <a:defRPr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indent="-742950">
              <a:buFontTx/>
              <a:buAutoNum type="arabicPeriod" startAt="2"/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Защита  учебных проектов</a:t>
            </a:r>
          </a:p>
          <a:p>
            <a:pPr marL="742950" indent="-742950">
              <a:defRPr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+mj-lt"/>
              <a:cs typeface="+mn-cs"/>
            </a:endParaRPr>
          </a:p>
          <a:p>
            <a:pPr marL="742950" indent="-742950">
              <a:buFontTx/>
              <a:buAutoNum type="arabicPeriod" startAt="3"/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Подведение итогов работы над проектами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  <a:p>
            <a:pPr marL="742950" indent="-742950">
              <a:lnSpc>
                <a:spcPct val="200000"/>
              </a:lnSpc>
              <a:buFontTx/>
              <a:buAutoNum type="arabicPeriod" startAt="3"/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990600" y="2438400"/>
            <a:ext cx="7162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+mn-lt"/>
              </a:rPr>
              <a:t>Орнамент</a:t>
            </a:r>
            <a:r>
              <a:rPr lang="ru-RU" b="1" i="1" dirty="0">
                <a:solidFill>
                  <a:srgbClr val="79551B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79551B"/>
                </a:solidFill>
                <a:latin typeface="+mn-lt"/>
              </a:rPr>
              <a:t>– ритмично повторяющийся рисунок, основанный на симметричной композиции его элементов и выражаемый линией, цветом или рельефом.</a:t>
            </a:r>
          </a:p>
          <a:p>
            <a:pPr algn="ctr">
              <a:defRPr/>
            </a:pPr>
            <a:r>
              <a:rPr lang="ru-RU" b="1" dirty="0">
                <a:solidFill>
                  <a:srgbClr val="79551B"/>
                </a:solidFill>
                <a:latin typeface="+mn-lt"/>
              </a:rPr>
              <a:t>Основные типы орнаментов – сетчатые, ленточные, круговые, центрические (</a:t>
            </a:r>
            <a:r>
              <a:rPr lang="ru-RU" b="1" dirty="0" err="1">
                <a:solidFill>
                  <a:srgbClr val="79551B"/>
                </a:solidFill>
                <a:latin typeface="+mn-lt"/>
              </a:rPr>
              <a:t>розеты</a:t>
            </a:r>
            <a:r>
              <a:rPr lang="ru-RU" b="1" dirty="0">
                <a:solidFill>
                  <a:srgbClr val="79551B"/>
                </a:solidFill>
                <a:latin typeface="+mn-lt"/>
              </a:rPr>
              <a:t>).</a:t>
            </a:r>
          </a:p>
        </p:txBody>
      </p:sp>
      <p:pic>
        <p:nvPicPr>
          <p:cNvPr id="32771" name="Picture 2" descr="http://www.nsp.su/i/images/ads/t248306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609600"/>
            <a:ext cx="2549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im8-tub.yandex.net/i?id=53327338-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6858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Картинка 38 из 205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5200" y="4191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Картинка 99 из 205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38800" y="4267200"/>
            <a:ext cx="2778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Картинка 121 из 205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2000" y="4191000"/>
            <a:ext cx="26924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E:\рабочие док-ты\11 класс\коломна\P103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E:\рабочие док-ты\11 класс\коломна\окно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304800"/>
            <a:ext cx="42084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600" y="304800"/>
            <a:ext cx="449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E:\рабочие док-ты\11 класс\коломна\DCIM\102_PANA\P102094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email">
            <a:lum bright="10000" contrast="40000"/>
          </a:blip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28600" y="325438"/>
            <a:ext cx="8686800" cy="6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E:\рабочие док-ты\11 класс\коломна\P1030041.JPG"/>
          <p:cNvPicPr>
            <a:picLocks noChangeAspect="1" noChangeArrowheads="1"/>
          </p:cNvPicPr>
          <p:nvPr/>
        </p:nvPicPr>
        <p:blipFill>
          <a:blip r:embed="rId10" cstate="email">
            <a:lum contrast="40000"/>
          </a:blip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E:\рабочие док-ты\11 класс\коломна\DCIM\102_PANA\P102094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3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2650" y="685800"/>
            <a:ext cx="37226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685800"/>
            <a:ext cx="38687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6858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" y="685800"/>
            <a:ext cx="388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9200" y="1371600"/>
            <a:ext cx="4551363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1200" y="1371600"/>
            <a:ext cx="205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0" y="609600"/>
            <a:ext cx="7772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6" dur="3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9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 cstate="email">
            <a:lum bright="30000" contrast="40000"/>
          </a:blip>
          <a:srcRect/>
          <a:stretch>
            <a:fillRect/>
          </a:stretch>
        </p:blipFill>
        <p:spPr bwMode="auto">
          <a:xfrm>
            <a:off x="282575" y="304800"/>
            <a:ext cx="85566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04800"/>
            <a:ext cx="85344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2" descr="E:\рабочие док-ты\11 класс\коломна\DCIM\102_PANA\P10209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 descr="E:\рабочие док-ты\11 класс\коломна\DCIM\103_PANA\P10300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675" y="304800"/>
            <a:ext cx="85185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email">
            <a:lum bright="10000" contrast="40000"/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kollona2kannel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200400"/>
            <a:ext cx="196373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00075"/>
          </a:xfrm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Лепной архитектурный декор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990600"/>
            <a:ext cx="7543800" cy="178593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sz="2400" b="1" smtClean="0"/>
              <a:t>широко применяется при строительстве жилых сооружений в классическом стиле, а также в стиле модерн, эклектика, китч. К разновидностям элементов фасадного  декора относят такие элементы, как колонны, пилястры, наличники, карнизы, сандрики</a:t>
            </a:r>
            <a:r>
              <a:rPr lang="ru-RU" sz="2400" b="1" smtClean="0">
                <a:latin typeface="Constantia" pitchFamily="18" charset="0"/>
              </a:rPr>
              <a:t>.</a:t>
            </a:r>
          </a:p>
        </p:txBody>
      </p:sp>
      <p:pic>
        <p:nvPicPr>
          <p:cNvPr id="36869" name="Picture 7" descr="пилястр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3657600"/>
            <a:ext cx="16097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сандри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4495800"/>
            <a:ext cx="2832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карниз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2971800"/>
            <a:ext cx="2590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>
            <a:lum bright="20000" contrast="40000"/>
          </a:blip>
          <a:srcRect/>
          <a:stretch>
            <a:fillRect/>
          </a:stretch>
        </p:blipFill>
        <p:spPr bwMode="auto">
          <a:xfrm>
            <a:off x="4953000" y="609600"/>
            <a:ext cx="327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685800" y="685800"/>
            <a:ext cx="335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3886200"/>
            <a:ext cx="4198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" y="685800"/>
            <a:ext cx="1819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14800" y="6858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53200" y="3048000"/>
            <a:ext cx="183832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email">
            <a:lum bright="20000" contrast="40000"/>
          </a:blip>
          <a:srcRect/>
          <a:stretch>
            <a:fillRect/>
          </a:stretch>
        </p:blipFill>
        <p:spPr bwMode="auto">
          <a:xfrm>
            <a:off x="609600" y="1905000"/>
            <a:ext cx="4613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572000" y="609600"/>
            <a:ext cx="3810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3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443841"/>
            <a:ext cx="4343400" cy="39703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endParaRPr lang="ru-RU" sz="6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4000" b="1" i="1" dirty="0">
                <a:ln>
                  <a:solidFill>
                    <a:srgbClr val="FFC000"/>
                  </a:solidFill>
                </a:ln>
                <a:solidFill>
                  <a:srgbClr val="E9112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+mn-lt"/>
              </a:rPr>
              <a:t>По ту сторону симметрии</a:t>
            </a:r>
            <a:r>
              <a:rPr lang="ru-RU" sz="4000" b="1" i="1" dirty="0">
                <a:ln>
                  <a:solidFill>
                    <a:srgbClr val="FFC000"/>
                  </a:solidFill>
                </a:ln>
                <a:solidFill>
                  <a:srgbClr val="E9112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+mn-lt"/>
                <a:cs typeface="+mn-cs"/>
              </a:rPr>
              <a:t>.</a:t>
            </a:r>
          </a:p>
          <a:p>
            <a:pPr algn="ctr">
              <a:defRPr/>
            </a:pPr>
            <a:endParaRPr lang="en-US" sz="4000" b="1" i="1" dirty="0">
              <a:ln>
                <a:solidFill>
                  <a:srgbClr val="FFC000"/>
                </a:solidFill>
              </a:ln>
              <a:solidFill>
                <a:srgbClr val="E9112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i="1" dirty="0">
                <a:ln>
                  <a:solidFill>
                    <a:srgbClr val="553C13"/>
                  </a:solidFill>
                </a:ln>
                <a:solidFill>
                  <a:srgbClr val="553C1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Материал подготовили  </a:t>
            </a:r>
          </a:p>
          <a:p>
            <a:pPr algn="ctr">
              <a:defRPr/>
            </a:pPr>
            <a:r>
              <a:rPr lang="ru-RU" sz="2400" b="1" i="1" dirty="0">
                <a:ln>
                  <a:solidFill>
                    <a:srgbClr val="553C13"/>
                  </a:solidFill>
                </a:ln>
                <a:solidFill>
                  <a:srgbClr val="553C1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Фомина Татьяна,</a:t>
            </a:r>
          </a:p>
          <a:p>
            <a:pPr algn="ctr">
              <a:defRPr/>
            </a:pPr>
            <a:r>
              <a:rPr lang="ru-RU" sz="2400" b="1" i="1" dirty="0">
                <a:ln>
                  <a:solidFill>
                    <a:srgbClr val="553C13"/>
                  </a:solidFill>
                </a:ln>
                <a:solidFill>
                  <a:srgbClr val="553C1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Захарова Ирина</a:t>
            </a:r>
          </a:p>
        </p:txBody>
      </p:sp>
      <p:pic>
        <p:nvPicPr>
          <p:cNvPr id="38915" name="Picture 3" descr="C:\Users\ион\Desktop\Татьяна\рабочие документы\11 класс\наПоследок\handv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2438400"/>
            <a:ext cx="28749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:\Users\ион\Desktop\Татьяна\рабочие документы\11 класс\наПоследок\663625551245277401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4114800"/>
            <a:ext cx="1657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:\Users\ион\Desktop\Татьяна\рабочие документы\11 класс\наПоследок\dba409887ae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0" y="609600"/>
            <a:ext cx="15192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1066800"/>
            <a:ext cx="76962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2800" b="1" i="1" dirty="0" err="1">
                <a:solidFill>
                  <a:srgbClr val="FF0000"/>
                </a:solidFill>
                <a:latin typeface="+mn-lt"/>
                <a:cs typeface="+mn-cs"/>
              </a:rPr>
              <a:t>Диссимметрия</a:t>
            </a: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—  это частично расстроенная симметрия,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противоречивое единство симметрии и асимметрии, обозначающее некоторый упорядоченный отход от симметрии;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это асимметрия внутри симметрии и наоборот.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 descr="G:\DCIM\102_PANA\P10209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609600"/>
            <a:ext cx="4305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Файл:Kolomna-dom-ul-kazakova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000" y="3276600"/>
            <a:ext cx="4267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4724400"/>
            <a:ext cx="320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Дом Масловых , ул. Казакова, 5</a:t>
            </a:r>
          </a:p>
          <a:p>
            <a:pPr>
              <a:defRPr/>
            </a:pPr>
            <a:endParaRPr lang="ru-RU" sz="2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1371600"/>
            <a:ext cx="3163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Ледовый дворец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5" name="Picture 19" descr="E:\рабочие док-ты\11 класс\урок Симметрия\лицо\Вовк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609600"/>
            <a:ext cx="5826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2" name="Picture 16" descr="E:\рабочие док-ты\11 класс\урок Симметрия\лицо\Вовка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609600"/>
            <a:ext cx="617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3" name="Picture 17" descr="E:\рабочие док-ты\11 класс\урок Симметрия\лицо\Вовка1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609600"/>
            <a:ext cx="60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 descr="E:\рабочие док-ты\11 класс\урок Симметрия\лицо\Вовка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2400" y="609600"/>
            <a:ext cx="638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6" name="Picture 20" descr="E:\рабочие док-ты\11 класс\урок Симметрия\лицо\Вовка2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34050" y="609600"/>
            <a:ext cx="600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 descr="E:\рабочие док-ты\11 класс\урок Симметрия\лицо\Вовка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34125" y="609600"/>
            <a:ext cx="600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7" name="Picture 21" descr="E:\рабочие док-ты\11 класс\урок Симметрия\лицо\Илья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6000" y="2590800"/>
            <a:ext cx="1201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3970338" y="2590800"/>
            <a:ext cx="1211262" cy="1752600"/>
            <a:chOff x="2895600" y="2819400"/>
            <a:chExt cx="1231641" cy="1828800"/>
          </a:xfrm>
        </p:grpSpPr>
        <p:pic>
          <p:nvPicPr>
            <p:cNvPr id="42005" name="Picture 25" descr="E:\рабочие док-ты\11 класс\урок Симметрия\лицо\Илья2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505200" y="2819400"/>
              <a:ext cx="622041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6" name="Picture 27" descr="E:\рабочие док-ты\11 класс\урок Симметрия\лицо\Илья2А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895600" y="2819400"/>
              <a:ext cx="6096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60"/>
          <p:cNvGrpSpPr>
            <a:grpSpLocks/>
          </p:cNvGrpSpPr>
          <p:nvPr/>
        </p:nvGrpSpPr>
        <p:grpSpPr bwMode="auto">
          <a:xfrm>
            <a:off x="5715000" y="2552700"/>
            <a:ext cx="1219200" cy="1752600"/>
            <a:chOff x="5715000" y="2590800"/>
            <a:chExt cx="1219200" cy="1752600"/>
          </a:xfrm>
        </p:grpSpPr>
        <p:pic>
          <p:nvPicPr>
            <p:cNvPr id="42003" name="Picture 26" descr="E:\рабочие док-ты\11 класс\урок Симметрия\лицо\Илья1 - копия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715000" y="2590800"/>
              <a:ext cx="652317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4" name="Picture 28" descr="E:\рабочие док-ты\11 класс\урок Симметрия\лицо\Илья1А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367317" y="2590800"/>
              <a:ext cx="566883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Прямая соединительная линия 20"/>
          <p:cNvCxnSpPr/>
          <p:nvPr/>
        </p:nvCxnSpPr>
        <p:spPr>
          <a:xfrm rot="5400000">
            <a:off x="1943894" y="1485106"/>
            <a:ext cx="1905000" cy="15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86" name="Picture 30" descr="E:\рабочие док-ты\11 класс\урок Симметрия\лицо\Костя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286000" y="4572000"/>
            <a:ext cx="1171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58"/>
          <p:cNvGrpSpPr>
            <a:grpSpLocks/>
          </p:cNvGrpSpPr>
          <p:nvPr/>
        </p:nvGrpSpPr>
        <p:grpSpPr bwMode="auto">
          <a:xfrm>
            <a:off x="3962400" y="4572000"/>
            <a:ext cx="1219200" cy="1676400"/>
            <a:chOff x="3733800" y="4572000"/>
            <a:chExt cx="1219200" cy="1676400"/>
          </a:xfrm>
        </p:grpSpPr>
        <p:pic>
          <p:nvPicPr>
            <p:cNvPr id="42001" name="Picture 31" descr="E:\рабочие док-ты\11 класс\урок Симметрия\лицо\Костя1.jp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733800" y="4572000"/>
              <a:ext cx="6096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2" name="Picture 33" descr="E:\рабочие док-ты\11 класс\урок Симметрия\лицо\Костя1А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343400" y="4572000"/>
              <a:ext cx="609600" cy="1676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59"/>
          <p:cNvGrpSpPr>
            <a:grpSpLocks/>
          </p:cNvGrpSpPr>
          <p:nvPr/>
        </p:nvGrpSpPr>
        <p:grpSpPr bwMode="auto">
          <a:xfrm>
            <a:off x="5715000" y="4572000"/>
            <a:ext cx="1219200" cy="1681163"/>
            <a:chOff x="5791200" y="4572000"/>
            <a:chExt cx="1219201" cy="1681163"/>
          </a:xfrm>
        </p:grpSpPr>
        <p:pic>
          <p:nvPicPr>
            <p:cNvPr id="41999" name="Picture 32" descr="E:\рабочие док-ты\11 класс\урок Симметрия\лицо\Костя2.jp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6400800" y="4572000"/>
              <a:ext cx="609601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0" name="Picture 34" descr="E:\рабочие док-ты\11 класс\урок Симметрия\лицо\Костя2А.jp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5791200" y="4572000"/>
              <a:ext cx="609600" cy="168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895600" y="9144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79551B"/>
                </a:solidFill>
                <a:latin typeface="+mj-lt"/>
              </a:rPr>
              <a:t>Блиц-опрос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1981200"/>
            <a:ext cx="7199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Что понимается под движением</a:t>
            </a:r>
          </a:p>
          <a:p>
            <a:pPr marL="457200" indent="-457200"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    пространства?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3962400"/>
            <a:ext cx="7199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B050"/>
                </a:solidFill>
              </a:rPr>
              <a:t>  </a:t>
            </a: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2. Приведите примеры движений.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295400" y="1228725"/>
            <a:ext cx="6553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79551B"/>
                </a:solidFill>
                <a:latin typeface="Monotype Corsiva" pitchFamily="66" charset="0"/>
              </a:rPr>
              <a:t>«Хотя порядок и необходим искусству, однако посредственное искусство </a:t>
            </a:r>
          </a:p>
          <a:p>
            <a:r>
              <a:rPr lang="ru-RU" sz="4000" b="1" i="1">
                <a:solidFill>
                  <a:srgbClr val="79551B"/>
                </a:solidFill>
                <a:latin typeface="Monotype Corsiva" pitchFamily="66" charset="0"/>
              </a:rPr>
              <a:t>как  раз и страдает от избытка порядка».</a:t>
            </a:r>
          </a:p>
          <a:p>
            <a:endParaRPr lang="ru-RU" sz="4000" b="1" i="1">
              <a:solidFill>
                <a:srgbClr val="79551B"/>
              </a:solidFill>
              <a:latin typeface="Monotype Corsiva" pitchFamily="66" charset="0"/>
            </a:endParaRPr>
          </a:p>
          <a:p>
            <a:pPr algn="r"/>
            <a:r>
              <a:rPr lang="ru-RU" sz="4000" b="1" i="1">
                <a:solidFill>
                  <a:srgbClr val="79551B"/>
                </a:solidFill>
                <a:latin typeface="Monotype Corsiva" pitchFamily="66" charset="0"/>
              </a:rPr>
              <a:t>Чарльз Пирс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14400" y="838200"/>
            <a:ext cx="34290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4038600"/>
            <a:ext cx="7620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>
                <a:solidFill>
                  <a:srgbClr val="FF0000"/>
                </a:solidFill>
                <a:latin typeface="+mn-lt"/>
                <a:cs typeface="+mn-cs"/>
              </a:rPr>
              <a:t>Антисимметрия</a:t>
            </a: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–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это сохранение одного свойства объекта и замена другого свойства на противоположное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.</a:t>
            </a:r>
          </a:p>
        </p:txBody>
      </p:sp>
      <p:sp>
        <p:nvSpPr>
          <p:cNvPr id="4" name="4-конечная звезда 3"/>
          <p:cNvSpPr/>
          <p:nvPr/>
        </p:nvSpPr>
        <p:spPr>
          <a:xfrm>
            <a:off x="3124200" y="1676400"/>
            <a:ext cx="1219200" cy="13716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990600" y="2133600"/>
            <a:ext cx="609600" cy="533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219200" y="91440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828800" y="1676400"/>
            <a:ext cx="685800" cy="7620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667000" y="990600"/>
            <a:ext cx="533400" cy="3810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8200" y="838200"/>
            <a:ext cx="34290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858000" y="1676400"/>
            <a:ext cx="1219200" cy="1371600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6553200" y="990600"/>
            <a:ext cx="533400" cy="381000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638800" y="1676400"/>
            <a:ext cx="685800" cy="762000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724400" y="2133600"/>
            <a:ext cx="609600" cy="533400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4953000" y="990600"/>
            <a:ext cx="914400" cy="914400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ttp://im0-tub.yandex.net/i?id=34472462-0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685800"/>
            <a:ext cx="129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 descr="http://im2-tub.yandex.net/i?id=127491328-54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6858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8" descr="http://im8-tub.yandex.net/i?id=352847606-01-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4419600"/>
            <a:ext cx="1520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http://im2-tub.yandex.net/i?id=297292498-24-72"/>
          <p:cNvPicPr>
            <a:picLocks noChangeAspect="1" noChangeArrowheads="1"/>
          </p:cNvPicPr>
          <p:nvPr/>
        </p:nvPicPr>
        <p:blipFill>
          <a:blip r:embed="rId6" cstate="email"/>
          <a:srcRect r="11578"/>
          <a:stretch>
            <a:fillRect/>
          </a:stretch>
        </p:blipFill>
        <p:spPr bwMode="auto">
          <a:xfrm>
            <a:off x="762000" y="3886200"/>
            <a:ext cx="173513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14400" y="1066800"/>
            <a:ext cx="7315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      Асимметрия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– </a:t>
            </a:r>
          </a:p>
          <a:p>
            <a:pPr>
              <a:defRPr/>
            </a:pPr>
            <a:endParaRPr lang="ru-RU" sz="54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это отсутствие      </a:t>
            </a:r>
          </a:p>
          <a:p>
            <a:pPr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                 симметрии.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гармон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609600"/>
            <a:ext cx="660082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1866900" y="4953000"/>
            <a:ext cx="541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Архитектурная композиция </a:t>
            </a:r>
          </a:p>
          <a:p>
            <a:pPr algn="ctr">
              <a:defRPr/>
            </a:pP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Ново-Голутвина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 монастыря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рабочие док-ты\11 класс\коломна\P103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2667000"/>
            <a:ext cx="2971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E:\рабочие док-ты\11 класс\коломна\DCIM\102_PANA\P1020998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2438400" y="45720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E:\рабочие док-ты\11 класс\коломна\DCIM\102_PANA\P1020996.JPG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685800" y="3505200"/>
            <a:ext cx="175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E:\рабочие док-ты\11 класс\коломна\%D0%96%D0%B8%D0%BB%D0%BE%D0%B9-%D0%B4%D0%BE%D0%BC-%D0%BD%D0%B0-%D0%9B%D0%B5%D0%BD%D0%B8%D0%BD%D0%B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86400" y="4495800"/>
            <a:ext cx="297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G:\DCIM\103_PANA\P1030053.JPG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 b="-3703"/>
          <a:stretch>
            <a:fillRect/>
          </a:stretch>
        </p:blipFill>
        <p:spPr bwMode="auto">
          <a:xfrm>
            <a:off x="5486400" y="6096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0" y="609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Box 7"/>
          <p:cNvSpPr txBox="1">
            <a:spLocks noChangeArrowheads="1"/>
          </p:cNvSpPr>
          <p:nvPr/>
        </p:nvSpPr>
        <p:spPr bwMode="auto">
          <a:xfrm>
            <a:off x="2819400" y="2520950"/>
            <a:ext cx="2590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Асимметрия в архитектуре Коломны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200"/>
              <a:t>Продуктами   нашего проекта стали слайд-фильм, буклет с фотографиями и макеты, которые могут быть использованы  на уроках геометрии,  МХК, ИЗО,  краеведения, на элективных курсах в 9-ых  классах  по предпрофильной подготовке, классных часах, посвященных истории родного города.  </a:t>
            </a:r>
            <a:endParaRPr lang="ru-RU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85800" y="920750"/>
            <a:ext cx="7772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4000" b="1" dirty="0">
                <a:solidFill>
                  <a:srgbClr val="FF0000"/>
                </a:solidFill>
                <a:latin typeface="Palatino Linotype" pitchFamily="18" charset="0"/>
              </a:rPr>
              <a:t>Продуктами </a:t>
            </a:r>
            <a:r>
              <a:rPr lang="ru-RU" sz="2800" b="1" dirty="0">
                <a:solidFill>
                  <a:srgbClr val="663300"/>
                </a:solidFill>
                <a:latin typeface="Palatino Linotype" pitchFamily="18" charset="0"/>
              </a:rPr>
              <a:t> данного учебного проекта стали слайд-фильм, буклет с фотографиями    и  макеты,  которые могут быть использованы в общеобразовательных    классах</a:t>
            </a:r>
          </a:p>
          <a:p>
            <a:pPr marL="0" lvl="1" indent="536575" algn="just" eaLnBrk="0" hangingPunct="0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663300"/>
                </a:solidFill>
                <a:latin typeface="Palatino Linotype" pitchFamily="18" charset="0"/>
              </a:rPr>
              <a:t> на уроках геометрии, МХК,  ИЗО,  </a:t>
            </a:r>
          </a:p>
          <a:p>
            <a:pPr marL="0" lvl="1" indent="536575" algn="just" eaLnBrk="0" hangingPunct="0">
              <a:defRPr/>
            </a:pPr>
            <a:r>
              <a:rPr lang="ru-RU" sz="2800" b="1" dirty="0">
                <a:solidFill>
                  <a:srgbClr val="663300"/>
                </a:solidFill>
                <a:latin typeface="Palatino Linotype" pitchFamily="18" charset="0"/>
              </a:rPr>
              <a:t> краеведения,   </a:t>
            </a:r>
          </a:p>
          <a:p>
            <a:pPr indent="536575" algn="just" eaLnBrk="0" hangingPunct="0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663300"/>
                </a:solidFill>
                <a:latin typeface="Palatino Linotype" pitchFamily="18" charset="0"/>
              </a:rPr>
              <a:t> на элективных курсах в 9-ых  классах  </a:t>
            </a:r>
          </a:p>
          <a:p>
            <a:pPr indent="536575" algn="just" eaLnBrk="0" hangingPunct="0">
              <a:defRPr/>
            </a:pPr>
            <a:r>
              <a:rPr lang="ru-RU" sz="2800" b="1" dirty="0">
                <a:solidFill>
                  <a:srgbClr val="663300"/>
                </a:solidFill>
                <a:latin typeface="Palatino Linotype" pitchFamily="18" charset="0"/>
              </a:rPr>
              <a:t> по   </a:t>
            </a:r>
            <a:r>
              <a:rPr lang="ru-RU" sz="2800" b="1" dirty="0" err="1">
                <a:solidFill>
                  <a:srgbClr val="663300"/>
                </a:solidFill>
                <a:latin typeface="Palatino Linotype" pitchFamily="18" charset="0"/>
              </a:rPr>
              <a:t>предпрофильной</a:t>
            </a:r>
            <a:r>
              <a:rPr lang="ru-RU" sz="2800" b="1" dirty="0">
                <a:solidFill>
                  <a:srgbClr val="663300"/>
                </a:solidFill>
                <a:latin typeface="Palatino Linotype" pitchFamily="18" charset="0"/>
              </a:rPr>
              <a:t> подготовке, </a:t>
            </a:r>
          </a:p>
          <a:p>
            <a:pPr indent="536575" algn="just" eaLnBrk="0" hangingPunct="0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663300"/>
                </a:solidFill>
                <a:latin typeface="Palatino Linotype" pitchFamily="18" charset="0"/>
              </a:rPr>
              <a:t>классных часах, посвященных </a:t>
            </a:r>
          </a:p>
          <a:p>
            <a:pPr indent="536575" algn="just" eaLnBrk="0" hangingPunct="0">
              <a:defRPr/>
            </a:pPr>
            <a:r>
              <a:rPr lang="ru-RU" sz="2800" b="1" dirty="0">
                <a:solidFill>
                  <a:srgbClr val="663300"/>
                </a:solidFill>
                <a:latin typeface="Palatino Linotype" pitchFamily="18" charset="0"/>
              </a:rPr>
              <a:t>истории родного города.  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14173200" y="2590800"/>
            <a:ext cx="4648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Продуктами   нашего проекта стали слайд-фильм, буклет с фотографиями и макеты, которые могут быть использованы  на уроках геометрии,  МХК, ИЗО,  краеведения, на элективных курсах в 9-ых  классах  по предпрофильной подготовке, классных часах, посвященных истории родного города.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20000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553C13"/>
                </a:solidFill>
                <a:latin typeface="+mn-lt"/>
              </a:rPr>
              <a:t>Литература</a:t>
            </a:r>
          </a:p>
          <a:p>
            <a:pPr algn="ctr">
              <a:defRPr/>
            </a:pPr>
            <a:endParaRPr lang="ru-RU" sz="3200" b="1" dirty="0">
              <a:solidFill>
                <a:srgbClr val="553C13"/>
              </a:solidFill>
              <a:latin typeface="+mn-lt"/>
            </a:endParaRPr>
          </a:p>
          <a:p>
            <a:pPr marL="261938" indent="-261938">
              <a:defRPr/>
            </a:pPr>
            <a:endParaRPr lang="ru-RU" sz="2400" dirty="0">
              <a:solidFill>
                <a:srgbClr val="663300"/>
              </a:solidFill>
              <a:latin typeface="+mn-lt"/>
            </a:endParaRPr>
          </a:p>
          <a:p>
            <a:pPr marL="514350" indent="-514350">
              <a:defRPr/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rgbClr val="553C13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219200"/>
            <a:ext cx="77724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1938">
              <a:defRPr/>
            </a:pPr>
            <a:r>
              <a:rPr lang="ru-RU" dirty="0">
                <a:solidFill>
                  <a:srgbClr val="663300"/>
                </a:solidFill>
                <a:latin typeface="+mn-lt"/>
              </a:rPr>
              <a:t> 1.Большаков М.В. Декор и орнамент в книге: Альбом. - М.: Книга,  </a:t>
            </a:r>
          </a:p>
          <a:p>
            <a:pPr marL="261938" indent="-261938">
              <a:defRPr/>
            </a:pPr>
            <a:r>
              <a:rPr lang="ru-RU" dirty="0">
                <a:solidFill>
                  <a:srgbClr val="663300"/>
                </a:solidFill>
                <a:latin typeface="+mn-lt"/>
              </a:rPr>
              <a:t>    1990.</a:t>
            </a:r>
          </a:p>
          <a:p>
            <a:pPr marL="261938" indent="-261938">
              <a:defRPr/>
            </a:pPr>
            <a:r>
              <a:rPr lang="ru-RU" dirty="0">
                <a:solidFill>
                  <a:srgbClr val="663300"/>
                </a:solidFill>
                <a:latin typeface="+mn-lt"/>
              </a:rPr>
              <a:t> 2. Волошинов А. В. Математика и искусство.  - М.: Просвещение, 2000.</a:t>
            </a:r>
          </a:p>
          <a:p>
            <a:pPr marL="261938" indent="-261938">
              <a:defRPr/>
            </a:pPr>
            <a:r>
              <a:rPr lang="ru-RU" dirty="0">
                <a:solidFill>
                  <a:srgbClr val="663300"/>
                </a:solidFill>
                <a:latin typeface="+mn-lt"/>
              </a:rPr>
              <a:t> 3. </a:t>
            </a:r>
            <a:r>
              <a:rPr lang="ru-RU" dirty="0" err="1">
                <a:solidFill>
                  <a:srgbClr val="663300"/>
                </a:solidFill>
                <a:latin typeface="+mn-lt"/>
              </a:rPr>
              <a:t>Гильде</a:t>
            </a:r>
            <a:r>
              <a:rPr lang="ru-RU" dirty="0">
                <a:solidFill>
                  <a:srgbClr val="663300"/>
                </a:solidFill>
                <a:latin typeface="+mn-lt"/>
              </a:rPr>
              <a:t> В. Зеркальный мир. — М.: Мир, 1982г.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663300"/>
                </a:solidFill>
              </a:rPr>
              <a:t>4. </a:t>
            </a:r>
            <a:r>
              <a:rPr lang="ru-RU" dirty="0">
                <a:solidFill>
                  <a:srgbClr val="663300"/>
                </a:solidFill>
                <a:latin typeface="+mn-lt"/>
              </a:rPr>
              <a:t>Данилова Г.И. Мировая художественная культура. От истоков до  </a:t>
            </a:r>
          </a:p>
          <a:p>
            <a:pPr marL="261938" indent="-261938">
              <a:defRPr/>
            </a:pPr>
            <a:r>
              <a:rPr lang="ru-RU" dirty="0">
                <a:solidFill>
                  <a:srgbClr val="663300"/>
                </a:solidFill>
                <a:latin typeface="+mn-lt"/>
              </a:rPr>
              <a:t>     XVII века: учебник для 10 класса общеобразовательных учреждений  </a:t>
            </a:r>
          </a:p>
          <a:p>
            <a:pPr marL="261938" indent="-261938">
              <a:defRPr/>
            </a:pPr>
            <a:r>
              <a:rPr lang="ru-RU" dirty="0">
                <a:solidFill>
                  <a:srgbClr val="663300"/>
                </a:solidFill>
                <a:latin typeface="+mn-lt"/>
              </a:rPr>
              <a:t>     гуманитарного профиля, 3 изд. - М.: Дрофа, 2006 </a:t>
            </a:r>
          </a:p>
          <a:p>
            <a:pPr marL="261938" indent="-261938">
              <a:defRPr/>
            </a:pPr>
            <a:r>
              <a:rPr lang="ru-RU" dirty="0">
                <a:solidFill>
                  <a:srgbClr val="663300"/>
                </a:solidFill>
                <a:latin typeface="+mn-lt"/>
              </a:rPr>
              <a:t>5.  </a:t>
            </a:r>
            <a:r>
              <a:rPr lang="ru-RU" dirty="0" err="1">
                <a:solidFill>
                  <a:srgbClr val="663300"/>
                </a:solidFill>
                <a:latin typeface="+mn-lt"/>
              </a:rPr>
              <a:t>Пилявский</a:t>
            </a:r>
            <a:r>
              <a:rPr lang="ru-RU" dirty="0">
                <a:solidFill>
                  <a:srgbClr val="663300"/>
                </a:solidFill>
                <a:latin typeface="+mn-lt"/>
              </a:rPr>
              <a:t> В.И., </a:t>
            </a:r>
            <a:r>
              <a:rPr lang="ru-RU" dirty="0" err="1">
                <a:solidFill>
                  <a:srgbClr val="663300"/>
                </a:solidFill>
                <a:latin typeface="+mn-lt"/>
              </a:rPr>
              <a:t>Тиц</a:t>
            </a:r>
            <a:r>
              <a:rPr lang="ru-RU" dirty="0">
                <a:solidFill>
                  <a:srgbClr val="663300"/>
                </a:solidFill>
                <a:latin typeface="+mn-lt"/>
              </a:rPr>
              <a:t> А.А., Ушаков Ю.С. История Русской архитектуры. </a:t>
            </a:r>
            <a:r>
              <a:rPr lang="ru-RU" dirty="0" err="1">
                <a:solidFill>
                  <a:srgbClr val="663300"/>
                </a:solidFill>
                <a:latin typeface="+mn-lt"/>
              </a:rPr>
              <a:t>Стройиздат</a:t>
            </a:r>
            <a:r>
              <a:rPr lang="ru-RU" dirty="0">
                <a:solidFill>
                  <a:srgbClr val="663300"/>
                </a:solidFill>
                <a:latin typeface="+mn-lt"/>
              </a:rPr>
              <a:t>, 1984.</a:t>
            </a:r>
          </a:p>
          <a:p>
            <a:pPr marL="261938" indent="-261938">
              <a:defRPr/>
            </a:pPr>
            <a:r>
              <a:rPr lang="ru-RU" dirty="0">
                <a:solidFill>
                  <a:srgbClr val="663300"/>
                </a:solidFill>
                <a:latin typeface="+mn-lt"/>
              </a:rPr>
              <a:t> 6. Толстой Л.Н. Детство. Отрочество. Юность.  - М.: Правда, 1987.</a:t>
            </a:r>
            <a:r>
              <a:rPr lang="ru-RU" dirty="0"/>
              <a:t> </a:t>
            </a:r>
          </a:p>
          <a:p>
            <a:pPr marL="261938" indent="-261938">
              <a:defRPr/>
            </a:pPr>
            <a:r>
              <a:rPr lang="ru-RU" b="1" dirty="0">
                <a:solidFill>
                  <a:srgbClr val="663300"/>
                </a:solidFill>
                <a:latin typeface="+mn-lt"/>
              </a:rPr>
              <a:t>     </a:t>
            </a:r>
            <a:r>
              <a:rPr lang="ru-RU" b="1" u="sng" dirty="0">
                <a:solidFill>
                  <a:srgbClr val="663300"/>
                </a:solidFill>
                <a:latin typeface="+mn-lt"/>
              </a:rPr>
              <a:t>Интернет-ресурсы:</a:t>
            </a:r>
          </a:p>
          <a:p>
            <a:pPr marL="261938" indent="-261938">
              <a:defRPr/>
            </a:pPr>
            <a:r>
              <a:rPr lang="ru-RU" dirty="0">
                <a:solidFill>
                  <a:srgbClr val="663300"/>
                </a:solidFill>
                <a:latin typeface="+mn-lt"/>
              </a:rPr>
              <a:t>     </a:t>
            </a:r>
          </a:p>
          <a:p>
            <a:pPr marL="261938" indent="-261938">
              <a:defRPr/>
            </a:pPr>
            <a:endParaRPr lang="ru-RU" dirty="0">
              <a:solidFill>
                <a:srgbClr val="663300"/>
              </a:solidFill>
              <a:latin typeface="+mn-lt"/>
            </a:endParaRPr>
          </a:p>
          <a:p>
            <a:pPr marL="261938" indent="-261938">
              <a:defRPr/>
            </a:pPr>
            <a:endParaRPr lang="ru-RU" dirty="0">
              <a:solidFill>
                <a:srgbClr val="663300"/>
              </a:solidFill>
              <a:latin typeface="+mn-lt"/>
            </a:endParaRPr>
          </a:p>
          <a:p>
            <a:pPr marL="261938" indent="-261938">
              <a:defRPr/>
            </a:pPr>
            <a:endParaRPr lang="ru-RU" sz="2400" dirty="0">
              <a:solidFill>
                <a:srgbClr val="663300"/>
              </a:solidFill>
              <a:latin typeface="+mn-lt"/>
            </a:endParaRPr>
          </a:p>
          <a:p>
            <a:pPr marL="363538" indent="-363538">
              <a:defRPr/>
            </a:pPr>
            <a:endParaRPr lang="ru-RU" sz="2400" dirty="0">
              <a:solidFill>
                <a:srgbClr val="663300"/>
              </a:solidFill>
              <a:latin typeface="+mn-lt"/>
            </a:endParaRPr>
          </a:p>
          <a:p>
            <a:pPr marL="363538" indent="-363538">
              <a:defRPr/>
            </a:pPr>
            <a:endParaRPr lang="ru-RU" sz="2400" dirty="0">
              <a:solidFill>
                <a:srgbClr val="663300"/>
              </a:solidFill>
              <a:latin typeface="+mn-lt"/>
            </a:endParaRPr>
          </a:p>
          <a:p>
            <a:pPr marL="363538" indent="-363538">
              <a:defRPr/>
            </a:pPr>
            <a:endParaRPr lang="ru-RU" sz="2400" dirty="0">
              <a:solidFill>
                <a:srgbClr val="663300"/>
              </a:solidFill>
              <a:latin typeface="+mn-lt"/>
            </a:endParaRPr>
          </a:p>
          <a:p>
            <a:pPr>
              <a:defRPr/>
            </a:pPr>
            <a:endParaRPr lang="ru-RU" sz="2400" dirty="0">
              <a:solidFill>
                <a:srgbClr val="663300"/>
              </a:solidFill>
              <a:latin typeface="+mn-lt"/>
            </a:endParaRPr>
          </a:p>
          <a:p>
            <a:pPr>
              <a:defRPr/>
            </a:pPr>
            <a:endParaRPr lang="ru-RU" sz="2400" dirty="0">
              <a:solidFill>
                <a:srgbClr val="663300"/>
              </a:solidFill>
              <a:latin typeface="+mn-lt"/>
            </a:endParaRPr>
          </a:p>
          <a:p>
            <a:pPr>
              <a:defRPr/>
            </a:pPr>
            <a:endParaRPr lang="ru-RU" sz="24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501650" algn="l"/>
              </a:tabLst>
            </a:pPr>
            <a:r>
              <a:rPr lang="ru-RU" sz="1400">
                <a:cs typeface="Times New Roman" pitchFamily="18" charset="0"/>
              </a:rPr>
              <a:t>История Русской архитектуры. Стройиздат. 1984 г. В.И.Пилявский, А.А.Тиц,  Ю.С.Ушаков;</a:t>
            </a:r>
            <a:endParaRPr lang="ru-RU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501650" algn="l"/>
              </a:tabLst>
            </a:pPr>
            <a:r>
              <a:rPr lang="ru-RU" sz="1400">
                <a:cs typeface="Times New Roman" pitchFamily="18" charset="0"/>
              </a:rPr>
              <a:t>История Русской архитектуры. Стройиздат. 1984 г. В.И.Пилявский, А.А.Тиц,  Ю.С.Ушаков;</a:t>
            </a:r>
            <a:endParaRPr lang="ru-RU"/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501650" algn="l"/>
              </a:tabLst>
            </a:pPr>
            <a:r>
              <a:rPr lang="ru-RU" sz="1400">
                <a:cs typeface="Times New Roman" pitchFamily="18" charset="0"/>
              </a:rPr>
              <a:t>История Русской архитектуры. Стройиздат. 1984 г. В.И.Пилявский, А.А.Тиц,  Ю.С.Ушаков;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0600" y="4267200"/>
            <a:ext cx="3505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663300"/>
                </a:solidFill>
                <a:latin typeface="+mn-lt"/>
              </a:rPr>
              <a:t>http://festival.1september.ru/</a:t>
            </a:r>
            <a:endParaRPr lang="ru-RU" dirty="0">
              <a:solidFill>
                <a:srgbClr val="663300"/>
              </a:solidFill>
              <a:latin typeface="+mn-lt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4572000"/>
            <a:ext cx="33718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663300"/>
                </a:solidFill>
                <a:latin typeface="+mn-lt"/>
              </a:rPr>
              <a:t>http://www.kolomna-kreml.ru/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0600" y="4953000"/>
            <a:ext cx="31384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663300"/>
                </a:solidFill>
                <a:latin typeface="+mn-lt"/>
              </a:rPr>
              <a:t>http://ru.wikipedia.org/wiki/</a:t>
            </a:r>
            <a:endParaRPr lang="ru-RU" dirty="0">
              <a:solidFill>
                <a:srgbClr val="66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Фигура, имеющая форму буквы L 18"/>
          <p:cNvSpPr/>
          <p:nvPr/>
        </p:nvSpPr>
        <p:spPr>
          <a:xfrm>
            <a:off x="2819400" y="2743200"/>
            <a:ext cx="914400" cy="914400"/>
          </a:xfrm>
          <a:prstGeom prst="corner">
            <a:avLst>
              <a:gd name="adj1" fmla="val 569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Фигура, имеющая форму буквы L 17"/>
          <p:cNvSpPr/>
          <p:nvPr/>
        </p:nvSpPr>
        <p:spPr>
          <a:xfrm>
            <a:off x="1219200" y="3352800"/>
            <a:ext cx="914400" cy="914400"/>
          </a:xfrm>
          <a:prstGeom prst="corner">
            <a:avLst>
              <a:gd name="adj1" fmla="val 569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990600" y="685800"/>
            <a:ext cx="7199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Tx/>
              <a:buAutoNum type="arabicPeriod" startAt="3"/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Иллюстрация какой симметрии представлена      на рисунке?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286000"/>
            <a:ext cx="428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А)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219200" y="2743200"/>
            <a:ext cx="1676400" cy="6096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2743200"/>
            <a:ext cx="5255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cs typeface="+mn-cs"/>
              </a:rPr>
              <a:t>А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cs typeface="+mn-cs"/>
              </a:rPr>
              <a:t>’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276600"/>
            <a:ext cx="533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cs typeface="+mn-cs"/>
              </a:rPr>
              <a:t>А</a:t>
            </a: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1676400" y="5181600"/>
            <a:ext cx="2020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Переносная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2286000"/>
            <a:ext cx="457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→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2514600"/>
            <a:ext cx="312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2286000"/>
            <a:ext cx="428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Б)</a:t>
            </a:r>
          </a:p>
        </p:txBody>
      </p:sp>
      <p:sp>
        <p:nvSpPr>
          <p:cNvPr id="29" name="Фигура, имеющая форму буквы L 28"/>
          <p:cNvSpPr/>
          <p:nvPr/>
        </p:nvSpPr>
        <p:spPr>
          <a:xfrm rot="2500432">
            <a:off x="6894513" y="2855913"/>
            <a:ext cx="914400" cy="914400"/>
          </a:xfrm>
          <a:prstGeom prst="corner">
            <a:avLst>
              <a:gd name="adj1" fmla="val 569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ru-RU" sz="2400" b="1" dirty="0"/>
              <a:t> </a:t>
            </a:r>
          </a:p>
        </p:txBody>
      </p:sp>
      <p:sp>
        <p:nvSpPr>
          <p:cNvPr id="28" name="Фигура, имеющая форму буквы L 27"/>
          <p:cNvSpPr/>
          <p:nvPr/>
        </p:nvSpPr>
        <p:spPr>
          <a:xfrm>
            <a:off x="5410200" y="2667000"/>
            <a:ext cx="914400" cy="914400"/>
          </a:xfrm>
          <a:prstGeom prst="corner">
            <a:avLst>
              <a:gd name="adj1" fmla="val 569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010400" y="3276600"/>
            <a:ext cx="562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latin typeface="Palatino Linotype"/>
                <a:cs typeface="+mn-cs"/>
              </a:rPr>
              <a:t>А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latin typeface="Palatino Linotype"/>
                <a:cs typeface="+mn-cs"/>
              </a:rPr>
              <a:t>’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bg2"/>
              </a:solidFill>
              <a:latin typeface="Palatino Linotype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2057400"/>
            <a:ext cx="5254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60</a:t>
            </a:r>
            <a:r>
              <a:rPr lang="en-US" b="1" baseline="300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0</a:t>
            </a:r>
            <a:endParaRPr lang="ru-RU" b="1" baseline="30000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562600" y="5257800"/>
            <a:ext cx="204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Поворотная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4876800" y="3200400"/>
            <a:ext cx="2133600" cy="1066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829300" y="3314700"/>
            <a:ext cx="2133600" cy="838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400800" y="47244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49" name="Круговая стрелка 48"/>
          <p:cNvSpPr/>
          <p:nvPr/>
        </p:nvSpPr>
        <p:spPr>
          <a:xfrm>
            <a:off x="5486400" y="1752600"/>
            <a:ext cx="1828800" cy="1676400"/>
          </a:xfrm>
          <a:prstGeom prst="circularArrow">
            <a:avLst>
              <a:gd name="adj1" fmla="val 2007"/>
              <a:gd name="adj2" fmla="val 882286"/>
              <a:gd name="adj3" fmla="val 20166878"/>
              <a:gd name="adj4" fmla="val 11142657"/>
              <a:gd name="adj5" fmla="val 4529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27" grpId="0"/>
      <p:bldP spid="29" grpId="0" animBg="1"/>
      <p:bldP spid="29" grpId="1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Фигура, имеющая форму буквы L 17"/>
          <p:cNvSpPr/>
          <p:nvPr/>
        </p:nvSpPr>
        <p:spPr>
          <a:xfrm rot="10800000">
            <a:off x="5257800" y="1600200"/>
            <a:ext cx="914400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3314700" y="4686300"/>
            <a:ext cx="30480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0" y="1143000"/>
            <a:ext cx="45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В)</a:t>
            </a:r>
          </a:p>
        </p:txBody>
      </p:sp>
      <p:sp>
        <p:nvSpPr>
          <p:cNvPr id="3" name="Фигура, имеющая форму буквы L 2"/>
          <p:cNvSpPr/>
          <p:nvPr/>
        </p:nvSpPr>
        <p:spPr>
          <a:xfrm>
            <a:off x="2133600" y="1219200"/>
            <a:ext cx="914400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4" name="Овал 3"/>
          <p:cNvSpPr/>
          <p:nvPr/>
        </p:nvSpPr>
        <p:spPr>
          <a:xfrm flipH="1" flipV="1">
            <a:off x="4114800" y="182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38600" y="1981200"/>
            <a:ext cx="384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048000" y="1600200"/>
            <a:ext cx="22098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133600" y="1600200"/>
            <a:ext cx="40386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90800" y="1219200"/>
            <a:ext cx="3133725" cy="13001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33600" y="1219200"/>
            <a:ext cx="4038600" cy="1295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72200" y="2590800"/>
            <a:ext cx="219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Центральная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4038600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Г)</a:t>
            </a:r>
          </a:p>
        </p:txBody>
      </p:sp>
      <p:sp>
        <p:nvSpPr>
          <p:cNvPr id="23" name="Фигура, имеющая форму буквы L 22"/>
          <p:cNvSpPr/>
          <p:nvPr/>
        </p:nvSpPr>
        <p:spPr>
          <a:xfrm>
            <a:off x="2438400" y="3733800"/>
            <a:ext cx="914400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Фигура, имеющая форму буквы L 23"/>
          <p:cNvSpPr/>
          <p:nvPr/>
        </p:nvSpPr>
        <p:spPr>
          <a:xfrm rot="11385057" flipH="1" flipV="1">
            <a:off x="3500438" y="5024438"/>
            <a:ext cx="914400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362200" y="3581400"/>
            <a:ext cx="2514600" cy="21336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00600" y="3657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a</a:t>
            </a:r>
            <a:endParaRPr lang="ru-RU" b="1">
              <a:solidFill>
                <a:srgbClr val="00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2324100" y="4762500"/>
            <a:ext cx="1219200" cy="990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3276600" y="4267200"/>
            <a:ext cx="838200" cy="685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2743200" y="3886200"/>
            <a:ext cx="1828800" cy="1524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2781300" y="4305300"/>
            <a:ext cx="1295400" cy="1066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248400" y="5486400"/>
            <a:ext cx="120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Осевая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48000" y="1676400"/>
            <a:ext cx="22098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15000" y="2057400"/>
            <a:ext cx="4754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cs typeface="+mn-cs"/>
              </a:rPr>
              <a:t>A’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90800" y="1676400"/>
            <a:ext cx="31242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2247900" y="3924300"/>
            <a:ext cx="2286000" cy="1905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14600" y="4114800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cs typeface="+mn-cs"/>
              </a:rPr>
              <a:t>A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05200" y="5410200"/>
            <a:ext cx="4754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cs typeface="+mn-cs"/>
              </a:rPr>
              <a:t>A’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flipH="1" flipV="1">
            <a:off x="2438400" y="3048000"/>
            <a:ext cx="41148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7800" y="129540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Д)</a:t>
            </a:r>
          </a:p>
        </p:txBody>
      </p:sp>
      <p:sp>
        <p:nvSpPr>
          <p:cNvPr id="3" name="Куб 2"/>
          <p:cNvSpPr/>
          <p:nvPr/>
        </p:nvSpPr>
        <p:spPr>
          <a:xfrm>
            <a:off x="2133600" y="1600200"/>
            <a:ext cx="1143000" cy="17494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71800" y="1905000"/>
            <a:ext cx="25908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76600" y="1600200"/>
            <a:ext cx="25146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76600" y="3048000"/>
            <a:ext cx="25146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71800" y="3352800"/>
            <a:ext cx="25146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33600" y="3352800"/>
            <a:ext cx="41910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 flipH="1">
            <a:off x="5486400" y="3886200"/>
            <a:ext cx="762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486400" y="2514600"/>
            <a:ext cx="1143000" cy="17494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flipH="1">
            <a:off x="3429000" y="54864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Зеркальная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38400" y="1600200"/>
            <a:ext cx="41910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09800" y="1905000"/>
            <a:ext cx="41148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араллелограмм 4"/>
          <p:cNvSpPr/>
          <p:nvPr/>
        </p:nvSpPr>
        <p:spPr>
          <a:xfrm rot="5400000" flipH="1">
            <a:off x="2019300" y="2400300"/>
            <a:ext cx="4495800" cy="1219200"/>
          </a:xfrm>
          <a:prstGeom prst="parallelogram">
            <a:avLst>
              <a:gd name="adj" fmla="val 1093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араллелограмм 34"/>
          <p:cNvSpPr/>
          <p:nvPr/>
        </p:nvSpPr>
        <p:spPr>
          <a:xfrm rot="19345452">
            <a:off x="3636963" y="2341563"/>
            <a:ext cx="1317625" cy="1131887"/>
          </a:xfrm>
          <a:prstGeom prst="parallelogram">
            <a:avLst>
              <a:gd name="adj" fmla="val 75878"/>
            </a:avLst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685800" y="685800"/>
            <a:ext cx="78009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B050"/>
                </a:solidFill>
              </a:rPr>
              <a:t>4</a:t>
            </a: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. Является ли преобразование подобия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   движением?     Почему?</a:t>
            </a:r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2514600" y="2667000"/>
            <a:ext cx="914400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>
            <a:off x="4724400" y="1981200"/>
            <a:ext cx="1524000" cy="1524000"/>
          </a:xfrm>
          <a:prstGeom prst="corner">
            <a:avLst>
              <a:gd name="adj1" fmla="val 50000"/>
              <a:gd name="adj2" fmla="val 49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0" y="3581400"/>
            <a:ext cx="4592638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А           В                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A’                     B’</a:t>
            </a:r>
          </a:p>
          <a:p>
            <a:pPr>
              <a:defRPr/>
            </a:pPr>
            <a:endParaRPr lang="en-US" sz="4000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       AB ≠ A’B’</a:t>
            </a:r>
            <a:endParaRPr lang="ru-RU" sz="4000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38200" y="609600"/>
            <a:ext cx="7170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rgbClr val="00B050"/>
                </a:solidFill>
                <a:latin typeface="+mn-lt"/>
              </a:rPr>
              <a:t>5</a:t>
            </a: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. Назовите архитектурные стили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3124200" y="1219200"/>
            <a:ext cx="1219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2819400"/>
            <a:ext cx="96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готика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281940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барокко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3400" y="5562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FF0000"/>
                </a:solidFill>
                <a:latin typeface="+mn-lt"/>
              </a:rPr>
              <a:t>хай-тек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3600" y="5562600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модерн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3200400" y="4953000"/>
            <a:ext cx="1143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2819400"/>
            <a:ext cx="154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классицизм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0" y="28194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ампир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410200" y="5105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91400" y="5562600"/>
            <a:ext cx="1344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футуризм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53200" y="4419600"/>
            <a:ext cx="2097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конструктивизм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4419600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эклектика</a:t>
            </a:r>
          </a:p>
        </p:txBody>
      </p:sp>
      <p:pic>
        <p:nvPicPr>
          <p:cNvPr id="11280" name="Picture 2" descr="Файл:Kolomna-raj-bol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lum contrast="10000"/>
          </a:blip>
          <a:srcRect/>
          <a:stretch>
            <a:fillRect/>
          </a:stretch>
        </p:blipFill>
        <p:spPr bwMode="auto">
          <a:xfrm>
            <a:off x="4267200" y="327660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4" descr="Файл:Kolomna-dohodn-dom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" y="4953000"/>
            <a:ext cx="1600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6" descr="Файл:Kolomna-gost-frolov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lum contrast="20000"/>
          </a:blip>
          <a:srcRect/>
          <a:stretch>
            <a:fillRect/>
          </a:stretch>
        </p:blipFill>
        <p:spPr bwMode="auto">
          <a:xfrm>
            <a:off x="1600200" y="32766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8" descr="Файл:Kolomna-uchilisch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62000" y="1600200"/>
            <a:ext cx="190658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16" descr="http://zhurnal.lib.ru/img/e/erde_a_l/pokrovka2/-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934200" y="1219200"/>
            <a:ext cx="990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18" descr="Картинка 3 из 1275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800600" y="1676400"/>
            <a:ext cx="1763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3" grpId="0"/>
      <p:bldP spid="15" grpId="0"/>
      <p:bldP spid="22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985</Words>
  <Application>Microsoft Office PowerPoint</Application>
  <PresentationFormat>Экран (4:3)</PresentationFormat>
  <Paragraphs>240</Paragraphs>
  <Slides>46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Palatino Linotype</vt:lpstr>
      <vt:lpstr>Wingdings</vt:lpstr>
      <vt:lpstr>Monotype Corsiva</vt:lpstr>
      <vt:lpstr>Cambria Math</vt:lpstr>
      <vt:lpstr>Constantia</vt:lpstr>
      <vt:lpstr>Times New Roman</vt:lpstr>
      <vt:lpstr>Тема Office</vt:lpstr>
      <vt:lpstr>МОУ СОШ №20 г.Коломна Московской области Урок-презентация проекта «Симметрия в архитектуре Коломны» Над проектом работали учащиеся 11-го профильного класса реставраторов Руководитель проекта:  учитель математики Безрукова Т.Ю. ,  при участии учителя  истории архитектуры  Чертихиной  Г.А.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Лепной архитектурный декор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Урок-презентация проекта «Симметрия в архитектуре Коломны»</dc:title>
  <dc:creator>ион</dc:creator>
  <cp:lastModifiedBy>Дарёна</cp:lastModifiedBy>
  <cp:revision>307</cp:revision>
  <dcterms:created xsi:type="dcterms:W3CDTF">2004-11-15T23:10:58Z</dcterms:created>
  <dcterms:modified xsi:type="dcterms:W3CDTF">2012-01-20T12:38:29Z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TC011594391049</vt:lpwstr>
  </property>
</Properties>
</file>