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5" autoAdjust="0"/>
    <p:restoredTop sz="94696" autoAdjust="0"/>
  </p:normalViewPr>
  <p:slideViewPr>
    <p:cSldViewPr>
      <p:cViewPr varScale="1">
        <p:scale>
          <a:sx n="106" d="100"/>
          <a:sy n="106" d="100"/>
        </p:scale>
        <p:origin x="-102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1263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72;&#1090;&#1072;&#1096;&#1072;\Downloads\&#1056;&#1113;&#1057;&#1026;&#1057;&#8249;&#1056;&#187;&#1056;&#176;&#1057;&#8218;&#1057;&#8249;&#1056;&#181;_&#1056;&#1113;&#1056;&#176;&#1057;&#8225;&#1056;&#181;&#1056;&#187;&#1056;&#1105;.m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Lighthou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14548">
            <a:off x="3948712" y="2594568"/>
            <a:ext cx="2983888" cy="21726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500042"/>
            <a:ext cx="6858000" cy="9906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Путешествие в страну Этика</a:t>
            </a:r>
            <a:endParaRPr lang="ru-RU" sz="4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1" name="Половина рамки 10"/>
          <p:cNvSpPr/>
          <p:nvPr/>
        </p:nvSpPr>
        <p:spPr>
          <a:xfrm>
            <a:off x="571472" y="428604"/>
            <a:ext cx="914400" cy="1571636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Мелочи жизни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Входит в комнату человек, со всеми здоровается…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Ученик опаздывает в школу, при входе всех расталкивает…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Говорить спокойным, ровным голосом…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Плакать по пустякам…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Сидеть за столом, чавкать и болтать ногами…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Сердиться, если ты не попал на просмотр фильма…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Глотать наспех завтрак в буфете…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Вы обещали позвонить по телефону и забыли…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Вы опоздали на запланированную встречу…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>
            <a:off x="1214414" y="428604"/>
            <a:ext cx="642942" cy="928694"/>
          </a:xfrm>
          <a:prstGeom prst="halfFram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ша\Pictures\Безымянный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86313"/>
            <a:ext cx="1857375" cy="1571625"/>
          </a:xfrm>
          <a:prstGeom prst="rect">
            <a:avLst/>
          </a:prstGeom>
          <a:noFill/>
        </p:spPr>
      </p:pic>
      <p:sp>
        <p:nvSpPr>
          <p:cNvPr id="4" name="Солнце 3"/>
          <p:cNvSpPr/>
          <p:nvPr/>
        </p:nvSpPr>
        <p:spPr>
          <a:xfrm>
            <a:off x="7500958" y="1214422"/>
            <a:ext cx="45719" cy="45719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олнце 5"/>
          <p:cNvSpPr/>
          <p:nvPr/>
        </p:nvSpPr>
        <p:spPr>
          <a:xfrm rot="778233">
            <a:off x="6715140" y="500042"/>
            <a:ext cx="1857388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rgbClr val="002060"/>
                </a:solidFill>
              </a:rPr>
              <a:t>Хорошее настроение</a:t>
            </a:r>
            <a:endParaRPr lang="ru-RU" sz="900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786322"/>
            <a:ext cx="2857520" cy="2286016"/>
          </a:xfrm>
          <a:prstGeom prst="rect">
            <a:avLst/>
          </a:prstGeom>
          <a:noFill/>
        </p:spPr>
      </p:pic>
      <p:pic>
        <p:nvPicPr>
          <p:cNvPr id="9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5000612"/>
            <a:ext cx="2571769" cy="1857388"/>
          </a:xfrm>
          <a:prstGeom prst="rect">
            <a:avLst/>
          </a:prstGeom>
          <a:noFill/>
        </p:spPr>
      </p:pic>
      <p:pic>
        <p:nvPicPr>
          <p:cNvPr id="10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714884"/>
            <a:ext cx="2857520" cy="2286016"/>
          </a:xfrm>
          <a:prstGeom prst="rect">
            <a:avLst/>
          </a:prstGeom>
          <a:noFill/>
        </p:spPr>
      </p:pic>
      <p:sp>
        <p:nvSpPr>
          <p:cNvPr id="23" name="Блок-схема: знак завершения 22"/>
          <p:cNvSpPr/>
          <p:nvPr/>
        </p:nvSpPr>
        <p:spPr>
          <a:xfrm>
            <a:off x="0" y="6072206"/>
            <a:ext cx="9144000" cy="785794"/>
          </a:xfrm>
          <a:prstGeom prst="flowChartTerminator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istral" pitchFamily="66" charset="0"/>
              </a:rPr>
              <a:t>Аккуратность,   приветливость,    благодарность,   вежливость,   учтивость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Mistral" pitchFamily="66" charset="0"/>
            </a:endParaRPr>
          </a:p>
        </p:txBody>
      </p:sp>
      <p:pic>
        <p:nvPicPr>
          <p:cNvPr id="24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786322"/>
            <a:ext cx="2857520" cy="228601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357158" y="357166"/>
            <a:ext cx="2143140" cy="642942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комплимент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4000496" y="214290"/>
            <a:ext cx="2143140" cy="642942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комплимент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2285984" y="1285860"/>
            <a:ext cx="2143140" cy="642942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комплимент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Блок-схема: сопоставление 16"/>
          <p:cNvSpPr/>
          <p:nvPr/>
        </p:nvSpPr>
        <p:spPr>
          <a:xfrm>
            <a:off x="4572000" y="3357562"/>
            <a:ext cx="428628" cy="2714644"/>
          </a:xfrm>
          <a:prstGeom prst="flowChartCollat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блако 17"/>
          <p:cNvSpPr/>
          <p:nvPr/>
        </p:nvSpPr>
        <p:spPr>
          <a:xfrm>
            <a:off x="3286116" y="2786058"/>
            <a:ext cx="2786082" cy="2000264"/>
          </a:xfrm>
          <a:prstGeom prst="cloud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Хорошие привычки</a:t>
            </a:r>
            <a:endParaRPr lang="ru-RU" sz="2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Мелочи жизни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Тебя сегодня нечаянно толкнули. Что ты скажешь?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Твой друг стал победителем спортивных соревнований. Что ты ему скажешь?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Твоя подруга достала для тебя книгу, которую ты очень хотела почитать. Какие слова благодарности ты найдешь?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Тебе подарили вещь, о приобретении которой ты давно мечтала. Как ты проявишь чувство удовольствия?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Тебя пропустили вперед при входе в помещение? Как ты поблагодаришь?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Ты забыл на урок принести чистую тетрадь, а тебя выручил одноклассник. Твои действия?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Тебя в ссоре обидели, но ты не хочешь портить отношения. Что ты скажешь?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Тебе не ответили на письмо. Что ты напишешь снова?</a:t>
            </a:r>
          </a:p>
          <a:p>
            <a:pPr>
              <a:buFont typeface="Wingdings" pitchFamily="2" charset="2"/>
              <a:buChar char="q"/>
            </a:pPr>
            <a:endParaRPr lang="ru-RU" dirty="0"/>
          </a:p>
          <a:p>
            <a:pPr>
              <a:buFont typeface="Wingdings" pitchFamily="2" charset="2"/>
              <a:buChar char="q"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sp>
        <p:nvSpPr>
          <p:cNvPr id="4" name="Ромб 3"/>
          <p:cNvSpPr/>
          <p:nvPr/>
        </p:nvSpPr>
        <p:spPr>
          <a:xfrm>
            <a:off x="1000100" y="428604"/>
            <a:ext cx="714380" cy="785818"/>
          </a:xfrm>
          <a:prstGeom prst="diamond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омб 4"/>
          <p:cNvSpPr/>
          <p:nvPr/>
        </p:nvSpPr>
        <p:spPr>
          <a:xfrm>
            <a:off x="7215206" y="500042"/>
            <a:ext cx="714380" cy="785818"/>
          </a:xfrm>
          <a:prstGeom prst="diamond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Что означают пословицы?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Друг познается в беде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                                         Друг познается в радости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7" name="Рисунок 6" descr="black_prom_king_waving_ha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2714620"/>
            <a:ext cx="1776411" cy="2643206"/>
          </a:xfrm>
          <a:prstGeom prst="rect">
            <a:avLst/>
          </a:prstGeom>
        </p:spPr>
      </p:pic>
      <p:sp>
        <p:nvSpPr>
          <p:cNvPr id="8" name="Половина рамки 7"/>
          <p:cNvSpPr/>
          <p:nvPr/>
        </p:nvSpPr>
        <p:spPr>
          <a:xfrm>
            <a:off x="571472" y="642918"/>
            <a:ext cx="642942" cy="785818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Качества человека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>
              <a:buNone/>
            </a:pPr>
            <a:r>
              <a:rPr lang="ru-RU" dirty="0" smtClean="0"/>
              <a:t>Скромность</a:t>
            </a:r>
          </a:p>
          <a:p>
            <a:pPr>
              <a:buNone/>
            </a:pPr>
            <a:r>
              <a:rPr lang="ru-RU" dirty="0" smtClean="0"/>
              <a:t>Понимание</a:t>
            </a:r>
          </a:p>
          <a:p>
            <a:pPr>
              <a:buNone/>
            </a:pPr>
            <a:r>
              <a:rPr lang="ru-RU" dirty="0" smtClean="0"/>
              <a:t>Честность</a:t>
            </a:r>
          </a:p>
          <a:p>
            <a:pPr>
              <a:buNone/>
            </a:pPr>
            <a:r>
              <a:rPr lang="ru-RU" dirty="0" smtClean="0"/>
              <a:t>Искренность</a:t>
            </a:r>
          </a:p>
          <a:p>
            <a:pPr>
              <a:buNone/>
            </a:pPr>
            <a:r>
              <a:rPr lang="ru-RU" dirty="0" smtClean="0"/>
              <a:t>Благородство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Мелочность</a:t>
            </a:r>
          </a:p>
          <a:p>
            <a:pPr>
              <a:buNone/>
            </a:pPr>
            <a:r>
              <a:rPr lang="ru-RU" dirty="0" smtClean="0"/>
              <a:t>Болтливость</a:t>
            </a:r>
          </a:p>
          <a:p>
            <a:pPr>
              <a:buNone/>
            </a:pPr>
            <a:r>
              <a:rPr lang="ru-RU" dirty="0" smtClean="0"/>
              <a:t>Хвастовство</a:t>
            </a:r>
          </a:p>
          <a:p>
            <a:pPr>
              <a:buNone/>
            </a:pPr>
            <a:r>
              <a:rPr lang="ru-RU" dirty="0" smtClean="0"/>
              <a:t>Нахальство</a:t>
            </a:r>
          </a:p>
          <a:p>
            <a:pPr>
              <a:buNone/>
            </a:pPr>
            <a:r>
              <a:rPr lang="ru-RU" dirty="0" smtClean="0"/>
              <a:t>Раздражительность</a:t>
            </a:r>
          </a:p>
          <a:p>
            <a:pPr>
              <a:buNone/>
            </a:pPr>
            <a:r>
              <a:rPr lang="ru-RU" dirty="0" smtClean="0"/>
              <a:t>Зависть     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7" name="Солнце 6"/>
          <p:cNvSpPr/>
          <p:nvPr/>
        </p:nvSpPr>
        <p:spPr>
          <a:xfrm>
            <a:off x="1071538" y="4714884"/>
            <a:ext cx="1000132" cy="928694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олния 7"/>
          <p:cNvSpPr/>
          <p:nvPr/>
        </p:nvSpPr>
        <p:spPr>
          <a:xfrm>
            <a:off x="5786446" y="5072074"/>
            <a:ext cx="1000132" cy="857256"/>
          </a:xfrm>
          <a:prstGeom prst="lightningBol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500174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ша\Pictures\Безымянный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86313"/>
            <a:ext cx="1857375" cy="1571625"/>
          </a:xfrm>
          <a:prstGeom prst="rect">
            <a:avLst/>
          </a:prstGeom>
          <a:noFill/>
        </p:spPr>
      </p:pic>
      <p:sp>
        <p:nvSpPr>
          <p:cNvPr id="4" name="Солнце 3"/>
          <p:cNvSpPr/>
          <p:nvPr/>
        </p:nvSpPr>
        <p:spPr>
          <a:xfrm>
            <a:off x="7500958" y="1214422"/>
            <a:ext cx="45719" cy="45719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олнце 5"/>
          <p:cNvSpPr/>
          <p:nvPr/>
        </p:nvSpPr>
        <p:spPr>
          <a:xfrm rot="778233">
            <a:off x="6715140" y="500042"/>
            <a:ext cx="1857388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rgbClr val="002060"/>
                </a:solidFill>
              </a:rPr>
              <a:t>Хорошее настроение</a:t>
            </a:r>
            <a:endParaRPr lang="ru-RU" sz="900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786322"/>
            <a:ext cx="2857520" cy="2286016"/>
          </a:xfrm>
          <a:prstGeom prst="rect">
            <a:avLst/>
          </a:prstGeom>
          <a:noFill/>
        </p:spPr>
      </p:pic>
      <p:pic>
        <p:nvPicPr>
          <p:cNvPr id="9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5000612"/>
            <a:ext cx="2571769" cy="1857388"/>
          </a:xfrm>
          <a:prstGeom prst="rect">
            <a:avLst/>
          </a:prstGeom>
          <a:noFill/>
        </p:spPr>
      </p:pic>
      <p:pic>
        <p:nvPicPr>
          <p:cNvPr id="10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714884"/>
            <a:ext cx="2857520" cy="2286016"/>
          </a:xfrm>
          <a:prstGeom prst="rect">
            <a:avLst/>
          </a:prstGeom>
          <a:noFill/>
        </p:spPr>
      </p:pic>
      <p:sp>
        <p:nvSpPr>
          <p:cNvPr id="23" name="Блок-схема: знак завершения 22"/>
          <p:cNvSpPr/>
          <p:nvPr/>
        </p:nvSpPr>
        <p:spPr>
          <a:xfrm>
            <a:off x="0" y="6072206"/>
            <a:ext cx="9144000" cy="785794"/>
          </a:xfrm>
          <a:prstGeom prst="flowChartTerminator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istral" pitchFamily="66" charset="0"/>
              </a:rPr>
              <a:t>Аккуратность,   приветливость,    благодарность,   вежливость,   учтивость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Mistral" pitchFamily="66" charset="0"/>
            </a:endParaRPr>
          </a:p>
        </p:txBody>
      </p:sp>
      <p:pic>
        <p:nvPicPr>
          <p:cNvPr id="24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786322"/>
            <a:ext cx="2857520" cy="228601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357158" y="357166"/>
            <a:ext cx="2143140" cy="642942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комплимент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4000496" y="214290"/>
            <a:ext cx="2143140" cy="642942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комплимент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2285984" y="1285860"/>
            <a:ext cx="2143140" cy="642942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комплимент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Блок-схема: сопоставление 16"/>
          <p:cNvSpPr/>
          <p:nvPr/>
        </p:nvSpPr>
        <p:spPr>
          <a:xfrm>
            <a:off x="4572000" y="3357562"/>
            <a:ext cx="428628" cy="2714644"/>
          </a:xfrm>
          <a:prstGeom prst="flowChartCollat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блако 17"/>
          <p:cNvSpPr/>
          <p:nvPr/>
        </p:nvSpPr>
        <p:spPr>
          <a:xfrm>
            <a:off x="3286116" y="2786058"/>
            <a:ext cx="2786082" cy="2000264"/>
          </a:xfrm>
          <a:prstGeom prst="cloud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Хорошие привычки</a:t>
            </a:r>
            <a:endParaRPr lang="ru-RU" sz="2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 descr="C:\Program Files\Microsoft Office\MEDIA\CAGCAT10\j0285698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36815" y="4429132"/>
            <a:ext cx="1707185" cy="1824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5"/>
            <a:ext cx="7772400" cy="107157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Музыкальная пауза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14488"/>
            <a:ext cx="6400800" cy="4429156"/>
          </a:xfrm>
        </p:spPr>
        <p:txBody>
          <a:bodyPr>
            <a:normAutofit fontScale="55000" lnSpcReduction="20000"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На мотив «Крылатые качели»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Куплет.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Мы сегодня говорили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 вежливости, доброте,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И, конечно, не забыли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 душевной красоте.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Быть этичным очень важно –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Можно радость всем дарить,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Так давайте чаще будем 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Комплименты говорить ( 2 раза)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Припев: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Пусть миром вечно правит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Добро и красота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Хорошие манеры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Помогут нам всегда.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љСЂС‹Р»Р°С‚С‹Рµ_РљР°С‡РµР»Рё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214414" y="2214554"/>
            <a:ext cx="304800" cy="304800"/>
          </a:xfrm>
          <a:prstGeom prst="rect">
            <a:avLst/>
          </a:prstGeom>
        </p:spPr>
      </p:pic>
      <p:sp>
        <p:nvSpPr>
          <p:cNvPr id="5122" name="Music"/>
          <p:cNvSpPr>
            <a:spLocks noEditPoints="1" noChangeArrowheads="1"/>
          </p:cNvSpPr>
          <p:nvPr/>
        </p:nvSpPr>
        <p:spPr bwMode="auto">
          <a:xfrm>
            <a:off x="285720" y="428604"/>
            <a:ext cx="1285884" cy="1214446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Каково значение слова этика?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i="1" dirty="0" smtClean="0">
                <a:solidFill>
                  <a:srgbClr val="7030A0"/>
                </a:solidFill>
                <a:latin typeface="Monotype Corsiva" pitchFamily="66" charset="0"/>
              </a:rPr>
              <a:t>Философское учение о морали, ее развитии, нормах и роли в обществе.</a:t>
            </a:r>
          </a:p>
          <a:p>
            <a:pPr marL="514350" indent="-514350">
              <a:buNone/>
            </a:pPr>
            <a:endParaRPr lang="ru-RU" dirty="0">
              <a:solidFill>
                <a:srgbClr val="7030A0"/>
              </a:solidFill>
            </a:endParaRPr>
          </a:p>
          <a:p>
            <a:pPr marL="514350" indent="-514350">
              <a:buNone/>
            </a:pPr>
            <a:r>
              <a:rPr lang="ru-RU" dirty="0" smtClean="0">
                <a:solidFill>
                  <a:srgbClr val="7030A0"/>
                </a:solidFill>
              </a:rPr>
              <a:t>2</a:t>
            </a:r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. Совокупность норм поведения.</a:t>
            </a:r>
            <a:endParaRPr lang="ru-RU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Половина рамки 3"/>
          <p:cNvSpPr/>
          <p:nvPr/>
        </p:nvSpPr>
        <p:spPr>
          <a:xfrm>
            <a:off x="285720" y="214290"/>
            <a:ext cx="914400" cy="142876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Наташа\Pictures\i.jpg"/>
          <p:cNvPicPr>
            <a:picLocks noChangeAspect="1" noChangeArrowheads="1"/>
          </p:cNvPicPr>
          <p:nvPr/>
        </p:nvPicPr>
        <p:blipFill>
          <a:blip r:embed="rId2"/>
          <a:srcRect l="44118"/>
          <a:stretch>
            <a:fillRect/>
          </a:stretch>
        </p:blipFill>
        <p:spPr bwMode="auto">
          <a:xfrm>
            <a:off x="6643702" y="3071810"/>
            <a:ext cx="1176331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Эпиграф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Посеешь поступок – пожнешь привычку,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 посеешь привычку – пожнешь характер,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посеешь характер – пожнешь судьбу.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оловина рамки 3"/>
          <p:cNvSpPr/>
          <p:nvPr/>
        </p:nvSpPr>
        <p:spPr>
          <a:xfrm>
            <a:off x="714348" y="285728"/>
            <a:ext cx="1428760" cy="1143008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лнце 3"/>
          <p:cNvSpPr/>
          <p:nvPr/>
        </p:nvSpPr>
        <p:spPr>
          <a:xfrm rot="914962">
            <a:off x="6550675" y="232206"/>
            <a:ext cx="2071702" cy="2286016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Почему важно, в каком настроении находится человек?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285720" y="1643050"/>
          <a:ext cx="8572564" cy="2114552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428763"/>
                <a:gridCol w="1071570"/>
                <a:gridCol w="1173623"/>
                <a:gridCol w="1224652"/>
                <a:gridCol w="1224652"/>
                <a:gridCol w="1091981"/>
                <a:gridCol w="1357323"/>
              </a:tblGrid>
              <a:tr h="97154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Понедельник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Вторник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Среда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Четверг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Пятница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Суббота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Воскресенье </a:t>
                      </a:r>
                      <a:endParaRPr lang="ru-RU" sz="1600" dirty="0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олнце 4"/>
          <p:cNvSpPr/>
          <p:nvPr/>
        </p:nvSpPr>
        <p:spPr>
          <a:xfrm>
            <a:off x="642910" y="2786058"/>
            <a:ext cx="642942" cy="5715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5-конечная звезда 5"/>
          <p:cNvSpPr/>
          <p:nvPr/>
        </p:nvSpPr>
        <p:spPr>
          <a:xfrm>
            <a:off x="7858148" y="2714620"/>
            <a:ext cx="642942" cy="571504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2857488" y="2786058"/>
            <a:ext cx="914400" cy="428628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олнце 7"/>
          <p:cNvSpPr/>
          <p:nvPr/>
        </p:nvSpPr>
        <p:spPr>
          <a:xfrm>
            <a:off x="5500694" y="2714620"/>
            <a:ext cx="642942" cy="5715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олнце 8"/>
          <p:cNvSpPr/>
          <p:nvPr/>
        </p:nvSpPr>
        <p:spPr>
          <a:xfrm>
            <a:off x="1857356" y="2714620"/>
            <a:ext cx="642942" cy="5715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Выноска-облако 9"/>
          <p:cNvSpPr/>
          <p:nvPr/>
        </p:nvSpPr>
        <p:spPr>
          <a:xfrm>
            <a:off x="6500826" y="2714620"/>
            <a:ext cx="914400" cy="428628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олнце 10"/>
          <p:cNvSpPr/>
          <p:nvPr/>
        </p:nvSpPr>
        <p:spPr>
          <a:xfrm>
            <a:off x="4143372" y="2714620"/>
            <a:ext cx="642942" cy="5715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Закончи фразу: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714488"/>
            <a:ext cx="6400800" cy="392909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1.Иметь опрятный чистый вид нужно…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2. Нельзя ходить злым и раздражительным…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3. Говорить взрослым, что они ничего не понимают, свидетельствует о том, что…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4. Здороваться первым значит…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5. Если ты хочешь что-то спросить, нужно…</a:t>
            </a:r>
          </a:p>
          <a:p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Блок-схема: решение 3"/>
          <p:cNvSpPr/>
          <p:nvPr/>
        </p:nvSpPr>
        <p:spPr>
          <a:xfrm>
            <a:off x="1142976" y="785794"/>
            <a:ext cx="1500198" cy="500066"/>
          </a:xfrm>
          <a:prstGeom prst="flowChartDecisi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Блок-схема: решение 4"/>
          <p:cNvSpPr/>
          <p:nvPr/>
        </p:nvSpPr>
        <p:spPr>
          <a:xfrm>
            <a:off x="6500826" y="857232"/>
            <a:ext cx="1500198" cy="500066"/>
          </a:xfrm>
          <a:prstGeom prst="flowChartDecisi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ша\Pictures\Безымянный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86313"/>
            <a:ext cx="1857375" cy="1571625"/>
          </a:xfrm>
          <a:prstGeom prst="rect">
            <a:avLst/>
          </a:prstGeom>
          <a:noFill/>
        </p:spPr>
      </p:pic>
      <p:sp>
        <p:nvSpPr>
          <p:cNvPr id="4" name="Солнце 3"/>
          <p:cNvSpPr/>
          <p:nvPr/>
        </p:nvSpPr>
        <p:spPr>
          <a:xfrm>
            <a:off x="7500958" y="1214422"/>
            <a:ext cx="45719" cy="45719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олнце 5"/>
          <p:cNvSpPr/>
          <p:nvPr/>
        </p:nvSpPr>
        <p:spPr>
          <a:xfrm rot="778233">
            <a:off x="6715140" y="500042"/>
            <a:ext cx="1857388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rgbClr val="002060"/>
                </a:solidFill>
              </a:rPr>
              <a:t>Хорошее настроение</a:t>
            </a:r>
            <a:endParaRPr lang="ru-RU" sz="900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786322"/>
            <a:ext cx="2857520" cy="2286016"/>
          </a:xfrm>
          <a:prstGeom prst="rect">
            <a:avLst/>
          </a:prstGeom>
          <a:noFill/>
        </p:spPr>
      </p:pic>
      <p:pic>
        <p:nvPicPr>
          <p:cNvPr id="9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5000612"/>
            <a:ext cx="2571769" cy="1857388"/>
          </a:xfrm>
          <a:prstGeom prst="rect">
            <a:avLst/>
          </a:prstGeom>
          <a:noFill/>
        </p:spPr>
      </p:pic>
      <p:pic>
        <p:nvPicPr>
          <p:cNvPr id="10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714884"/>
            <a:ext cx="2857520" cy="2286016"/>
          </a:xfrm>
          <a:prstGeom prst="rect">
            <a:avLst/>
          </a:prstGeom>
          <a:noFill/>
        </p:spPr>
      </p:pic>
      <p:sp>
        <p:nvSpPr>
          <p:cNvPr id="23" name="Блок-схема: знак завершения 22"/>
          <p:cNvSpPr/>
          <p:nvPr/>
        </p:nvSpPr>
        <p:spPr>
          <a:xfrm>
            <a:off x="0" y="6072206"/>
            <a:ext cx="9144000" cy="785794"/>
          </a:xfrm>
          <a:prstGeom prst="flowChartTerminator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istral" pitchFamily="66" charset="0"/>
              </a:rPr>
              <a:t>Аккуратность,   приветливость,    благодарность,   вежливость,   учтивость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Mistral" pitchFamily="66" charset="0"/>
            </a:endParaRPr>
          </a:p>
        </p:txBody>
      </p:sp>
      <p:pic>
        <p:nvPicPr>
          <p:cNvPr id="24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786322"/>
            <a:ext cx="2857520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857387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Каково значение слова комплимент?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6400800" cy="128588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Одобрительное, приятное замечание, похвала.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Улыбающееся лицо 3"/>
          <p:cNvSpPr/>
          <p:nvPr/>
        </p:nvSpPr>
        <p:spPr>
          <a:xfrm>
            <a:off x="500034" y="857232"/>
            <a:ext cx="1357322" cy="1143008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Users\Наташа\Pictures\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786190"/>
            <a:ext cx="1524000" cy="2417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ша\Pictures\Безымянный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86313"/>
            <a:ext cx="1857375" cy="1571625"/>
          </a:xfrm>
          <a:prstGeom prst="rect">
            <a:avLst/>
          </a:prstGeom>
          <a:noFill/>
        </p:spPr>
      </p:pic>
      <p:sp>
        <p:nvSpPr>
          <p:cNvPr id="4" name="Солнце 3"/>
          <p:cNvSpPr/>
          <p:nvPr/>
        </p:nvSpPr>
        <p:spPr>
          <a:xfrm>
            <a:off x="7500958" y="1214422"/>
            <a:ext cx="45719" cy="45719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олнце 5"/>
          <p:cNvSpPr/>
          <p:nvPr/>
        </p:nvSpPr>
        <p:spPr>
          <a:xfrm rot="778233">
            <a:off x="6715140" y="500042"/>
            <a:ext cx="1857388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rgbClr val="002060"/>
                </a:solidFill>
              </a:rPr>
              <a:t>Хорошее настроение</a:t>
            </a:r>
            <a:endParaRPr lang="ru-RU" sz="900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786322"/>
            <a:ext cx="2857520" cy="2286016"/>
          </a:xfrm>
          <a:prstGeom prst="rect">
            <a:avLst/>
          </a:prstGeom>
          <a:noFill/>
        </p:spPr>
      </p:pic>
      <p:pic>
        <p:nvPicPr>
          <p:cNvPr id="9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5000612"/>
            <a:ext cx="2571769" cy="1857388"/>
          </a:xfrm>
          <a:prstGeom prst="rect">
            <a:avLst/>
          </a:prstGeom>
          <a:noFill/>
        </p:spPr>
      </p:pic>
      <p:pic>
        <p:nvPicPr>
          <p:cNvPr id="10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714884"/>
            <a:ext cx="2857520" cy="2286016"/>
          </a:xfrm>
          <a:prstGeom prst="rect">
            <a:avLst/>
          </a:prstGeom>
          <a:noFill/>
        </p:spPr>
      </p:pic>
      <p:sp>
        <p:nvSpPr>
          <p:cNvPr id="23" name="Блок-схема: знак завершения 22"/>
          <p:cNvSpPr/>
          <p:nvPr/>
        </p:nvSpPr>
        <p:spPr>
          <a:xfrm>
            <a:off x="0" y="6072206"/>
            <a:ext cx="9144000" cy="785794"/>
          </a:xfrm>
          <a:prstGeom prst="flowChartTerminator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istral" pitchFamily="66" charset="0"/>
              </a:rPr>
              <a:t>Аккуратность,   приветливость,    благодарность,   вежливость,   учтивость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Mistral" pitchFamily="66" charset="0"/>
            </a:endParaRPr>
          </a:p>
        </p:txBody>
      </p:sp>
      <p:pic>
        <p:nvPicPr>
          <p:cNvPr id="24" name="Picture 2" descr="C:\Users\Наташа\Pictures\Безымянный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786322"/>
            <a:ext cx="2857520" cy="228601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357158" y="357166"/>
            <a:ext cx="2143140" cy="642942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комплимент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4000496" y="214290"/>
            <a:ext cx="2143140" cy="642942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комплимент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2285984" y="1285860"/>
            <a:ext cx="2143140" cy="642942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комплимент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457</Words>
  <PresentationFormat>Экран (4:3)</PresentationFormat>
  <Paragraphs>100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Путешествие в страну Этика</vt:lpstr>
      <vt:lpstr>Каково значение слова этика?</vt:lpstr>
      <vt:lpstr>Эпиграф</vt:lpstr>
      <vt:lpstr>Слайд 4</vt:lpstr>
      <vt:lpstr>Почему важно, в каком настроении находится человек?</vt:lpstr>
      <vt:lpstr>Закончи фразу:</vt:lpstr>
      <vt:lpstr>Слайд 7</vt:lpstr>
      <vt:lpstr>Каково значение слова комплимент?</vt:lpstr>
      <vt:lpstr>Слайд 9</vt:lpstr>
      <vt:lpstr>Мелочи жизни</vt:lpstr>
      <vt:lpstr>Слайд 11</vt:lpstr>
      <vt:lpstr>Мелочи жизни</vt:lpstr>
      <vt:lpstr>Что означают пословицы?</vt:lpstr>
      <vt:lpstr>Качества человека</vt:lpstr>
      <vt:lpstr>Слайд 15</vt:lpstr>
      <vt:lpstr>Музыкальная пауза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страну Этика</dc:title>
  <dc:creator>Наташа</dc:creator>
  <cp:lastModifiedBy>Наташа</cp:lastModifiedBy>
  <cp:revision>32</cp:revision>
  <dcterms:created xsi:type="dcterms:W3CDTF">2011-10-20T04:58:42Z</dcterms:created>
  <dcterms:modified xsi:type="dcterms:W3CDTF">2011-11-03T11:28:36Z</dcterms:modified>
</cp:coreProperties>
</file>