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021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C77DAF-445D-4C18-8358-AA1424358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7DC19C-F0ED-4F98-A99B-A9BF73900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5288" y="242888"/>
            <a:ext cx="20955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2888"/>
            <a:ext cx="6135688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F62C86-53BF-4482-88FB-D693E5894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888"/>
            <a:ext cx="83804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4300" cy="4186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4900" y="1905000"/>
            <a:ext cx="3925888" cy="4186238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838200" y="6245225"/>
            <a:ext cx="1897063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4290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937375" y="6245225"/>
            <a:ext cx="1897063" cy="471488"/>
          </a:xfrm>
        </p:spPr>
        <p:txBody>
          <a:bodyPr/>
          <a:lstStyle>
            <a:lvl1pPr>
              <a:defRPr/>
            </a:lvl1pPr>
          </a:lstStyle>
          <a:p>
            <a:fld id="{B97F1C5F-A975-4AC8-9D77-F486CD4D4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888"/>
            <a:ext cx="83804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2588" cy="41862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838200" y="6245225"/>
            <a:ext cx="1897063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>
          <a:xfrm>
            <a:off x="34290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>
          <a:xfrm>
            <a:off x="6937375" y="6245225"/>
            <a:ext cx="1897063" cy="471488"/>
          </a:xfrm>
        </p:spPr>
        <p:txBody>
          <a:bodyPr/>
          <a:lstStyle>
            <a:lvl1pPr>
              <a:defRPr/>
            </a:lvl1pPr>
          </a:lstStyle>
          <a:p>
            <a:fld id="{435E73C2-1C83-4E78-8E40-BBB0B94866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888"/>
            <a:ext cx="83804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4300" cy="41862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05000"/>
            <a:ext cx="3925888" cy="4186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838200" y="6245225"/>
            <a:ext cx="1897063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4290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937375" y="6245225"/>
            <a:ext cx="1897063" cy="471488"/>
          </a:xfrm>
        </p:spPr>
        <p:txBody>
          <a:bodyPr/>
          <a:lstStyle>
            <a:lvl1pPr>
              <a:defRPr/>
            </a:lvl1pPr>
          </a:lstStyle>
          <a:p>
            <a:fld id="{AB1C6F76-29B5-4E4B-8522-36C2A939F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8DA43E-811B-4323-8566-4E1126274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3F5E39-80AC-4F6C-ACF8-26991FD7B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9C2545-9600-4D57-9FC2-8CB5DBAEC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EEFE35-8B0B-4EAD-A23A-51AA4AEEA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79928D-23C4-4E7E-89CC-6ECFE786F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BFA091-A163-4B36-B05C-1F115F3BD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B9DE09-3229-4AAF-B9C8-35E55F556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1EA244-5E1E-4374-B235-74EA9192C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EE5AF3-8C9E-49A7-B6B9-7290BB26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28CCE7-8C64-47C3-AAA6-E96299217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DC930A-C548-4C64-9696-3F6F19E34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3375" y="1604963"/>
            <a:ext cx="2074863" cy="452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73775" cy="452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9D4A21-4E7E-4335-9C23-06B17FAB4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767638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990600" y="6245225"/>
            <a:ext cx="1897063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68688" y="6245225"/>
            <a:ext cx="2890837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937375" y="6245225"/>
            <a:ext cx="1897063" cy="471488"/>
          </a:xfrm>
        </p:spPr>
        <p:txBody>
          <a:bodyPr/>
          <a:lstStyle>
            <a:lvl1pPr>
              <a:defRPr/>
            </a:lvl1pPr>
          </a:lstStyle>
          <a:p>
            <a:fld id="{2168E798-4E5A-4A54-A0E3-BCEEF5C68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E17AFA-D754-4153-BB8E-F94A75F6A9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4300" cy="4186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05000"/>
            <a:ext cx="3925888" cy="4186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E14EF7-141E-40FA-AFE5-5B9CE2CC0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F2D40A-242C-45EF-97C5-F0220A9ED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50BA6B-7704-4F32-9312-751BB1CA7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94F959-89F8-4487-BFBF-BCA5F3A2A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315C8B-1F88-4D88-9922-E85B58840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95F9A3-E0E6-4B6D-924C-94A9E0E07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319088" y="1828800"/>
            <a:ext cx="8823325" cy="5027613"/>
            <a:chOff x="201" y="1152"/>
            <a:chExt cx="5558" cy="316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9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4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245225"/>
            <a:ext cx="189706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6245225"/>
            <a:ext cx="2890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89706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fld id="{5549819D-DDB1-4775-82BB-21C149BCBE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888"/>
            <a:ext cx="83804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8002588" cy="418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4" r:id="rId13"/>
    <p:sldLayoutId id="2147483675" r:id="rId14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319088" y="1752600"/>
            <a:ext cx="8823325" cy="5127625"/>
            <a:chOff x="201" y="1104"/>
            <a:chExt cx="5558" cy="3230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776763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5225"/>
            <a:ext cx="189706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3468688" y="6245225"/>
            <a:ext cx="2890837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89706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" charset="0"/>
              </a:defRPr>
            </a:lvl1pPr>
          </a:lstStyle>
          <a:p>
            <a:fld id="{A18A1D19-9EBF-4225-A2AA-06BEA47009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/>
              <a:t>Целеполагание.</a:t>
            </a:r>
            <a:br>
              <a:rPr lang="ru-RU" sz="3600"/>
            </a:br>
            <a:r>
              <a:rPr lang="en-US" sz="3600"/>
              <a:t>О чем мы будем говорить?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>
          <a:xfrm>
            <a:off x="228600" y="1447800"/>
            <a:ext cx="4572000" cy="4724400"/>
          </a:xfrm>
          <a:ln/>
        </p:spPr>
        <p:txBody>
          <a:bodyPr/>
          <a:lstStyle/>
          <a:p>
            <a:pPr marL="338138" indent="-338138">
              <a:lnSpc>
                <a:spcPct val="80000"/>
              </a:lnSpc>
              <a:spcBef>
                <a:spcPts val="4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rgbClr val="FF0000"/>
                </a:solidFill>
              </a:rPr>
              <a:t>Добро и зло…</a:t>
            </a:r>
            <a:r>
              <a:rPr lang="en-US" sz="2000"/>
              <a:t> 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 этими словами скрыта одна из сложнейших нравственных проблем.</a:t>
            </a:r>
            <a:r>
              <a:rPr lang="en-US" sz="2000"/>
              <a:t> </a:t>
            </a:r>
          </a:p>
          <a:p>
            <a:pPr marL="338138" indent="-338138">
              <a:lnSpc>
                <a:spcPct val="80000"/>
              </a:lnSpc>
              <a:spcBef>
                <a:spcPts val="4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rgbClr val="FF0000"/>
                </a:solidFill>
              </a:rPr>
              <a:t>Что такое добро?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Это всё хорошее, что есть в нас, что мы можем бескорыстно отдать окружающим людям.</a:t>
            </a:r>
          </a:p>
          <a:p>
            <a:pPr marL="338138" indent="-338138">
              <a:lnSpc>
                <a:spcPct val="80000"/>
              </a:lnSpc>
              <a:spcBef>
                <a:spcPts val="4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8138" indent="-338138">
              <a:lnSpc>
                <a:spcPct val="80000"/>
              </a:lnSpc>
              <a:spcBef>
                <a:spcPts val="4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FF0000"/>
                </a:solidFill>
              </a:rPr>
              <a:t>А вот со злом сложнее</a:t>
            </a:r>
            <a:r>
              <a:rPr lang="en-US" sz="2000"/>
              <a:t>. 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какой момент жизни оно закрадывается в наши сердца? </a:t>
            </a:r>
          </a:p>
          <a:p>
            <a:pPr marL="338138" indent="-338138">
              <a:lnSpc>
                <a:spcPct val="80000"/>
              </a:lnSpc>
              <a:spcBef>
                <a:spcPts val="4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8138" indent="-338138">
              <a:lnSpc>
                <a:spcPct val="80000"/>
              </a:lnSpc>
              <a:spcBef>
                <a:spcPts val="4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0080"/>
                </a:solidFill>
              </a:rPr>
              <a:t>Поговорим о добре и зле, о нравственности и безнравственности, о плохом и хорошем в людях</a:t>
            </a:r>
            <a:r>
              <a:rPr lang="en-US" sz="2000"/>
              <a:t>. 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Поможет нам в этом небольшой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рассказ Андрея Платонова «Юшка».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876800" y="2438400"/>
            <a:ext cx="4265613" cy="2970213"/>
            <a:chOff x="3072" y="1536"/>
            <a:chExt cx="2687" cy="187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72" y="1536"/>
              <a:ext cx="2688" cy="1872"/>
            </a:xfrm>
            <a:prstGeom prst="rect">
              <a:avLst/>
            </a:prstGeom>
            <a:noFill/>
            <a:ln w="57240">
              <a:solidFill>
                <a:srgbClr val="99CC00"/>
              </a:solidFill>
              <a:miter lim="800000"/>
              <a:headEnd/>
              <a:tailEnd/>
            </a:ln>
            <a:effectLst/>
          </p:spPr>
        </p:pic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3072" y="1536"/>
              <a:ext cx="2688" cy="18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385175" cy="1557337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/>
              <a:t>Изменилось ли ваше мнение на данный момент? Как и почему? </a:t>
            </a:r>
            <a:br>
              <a:rPr lang="en-US" sz="2400"/>
            </a:br>
            <a:r>
              <a:rPr lang="en-US" sz="2400"/>
              <a:t>Чья версия была более полная?</a:t>
            </a:r>
            <a:br>
              <a:rPr lang="en-US" sz="2400"/>
            </a:br>
            <a:r>
              <a:rPr lang="en-US" sz="2400"/>
              <a:t> Может вы хотите дополнить свою версию? </a:t>
            </a:r>
          </a:p>
        </p:txBody>
      </p:sp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838200" y="1905000"/>
          <a:ext cx="8008938" cy="4546715"/>
        </p:xfrm>
        <a:graphic>
          <a:graphicData uri="http://schemas.openxmlformats.org/drawingml/2006/table">
            <a:tbl>
              <a:tblPr/>
              <a:tblGrid>
                <a:gridCol w="1601788"/>
                <a:gridCol w="1601787"/>
                <a:gridCol w="1601788"/>
                <a:gridCol w="1601787"/>
                <a:gridCol w="1601788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ГЕРОИ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СЮЖЕТ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ТЕМА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ИДЕЯ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СМЫСЛ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Образ человека в художественном произведе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нии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Ход, последова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тельность событий в произведе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нии.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То, о чем повествует автор, события и явления, лежащие в основе произведе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ния.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Мысль писателя, выраженная в образной форме, авторское отношение к действитель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ности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То, что мы чувствуем и понимаем по прочтении текста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892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892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892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892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892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5263"/>
            <a:ext cx="8382000" cy="1528762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latin typeface="Arial" charset="0"/>
              </a:rPr>
              <a:t>Изменилось ли ваше отношение к людям после прочтения рассказа? </a:t>
            </a:r>
            <a:br>
              <a:rPr lang="en-US" sz="2800">
                <a:latin typeface="Arial" charset="0"/>
              </a:rPr>
            </a:b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endParaRPr lang="en-US" sz="1400">
              <a:latin typeface="Arial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00563" y="1700213"/>
            <a:ext cx="4392612" cy="4897437"/>
          </a:xfrm>
          <a:ln/>
        </p:spPr>
        <p:txBody>
          <a:bodyPr/>
          <a:lstStyle/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Библии сказано: "Побеждай зло ДОБРОМ". 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Главный герой рассказа А.Платонова "Юшка" жил по законам человеческим и своим ДОБРОМ победил людское зло. 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Счастлив человек, несущий людям тепло, добро, счастлив человек не только получающий, но и дающий. 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>
                <a:solidFill>
                  <a:srgbClr val="FF0000"/>
                </a:solidFill>
              </a:rPr>
              <a:t>У ЮШКИ, НЕСМОТРЯ НА НЕКАЗИСТУЮ ВНЕШНОСТЬ,  ДОБРАЯ, ОТЗЫВЧИВАЯ, НАСТОЯЩАЯ ДУША.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lipArt" idx="4294967295"/>
          </p:nvPr>
        </p:nvSpPr>
        <p:spPr>
          <a:xfrm>
            <a:off x="838200" y="1905000"/>
            <a:ext cx="3905250" cy="4187825"/>
          </a:xfrm>
        </p:spPr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9488" y="1828800"/>
            <a:ext cx="3592512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385175" cy="1431925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/>
              <a:t>Итоги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458200" cy="45720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b="1"/>
              <a:t>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 b="1" i="1">
                <a:solidFill>
                  <a:srgbClr val="800000"/>
                </a:solidFill>
              </a:rPr>
              <a:t>“Человечество – одно дыхание, одно живое теплое существо. Больно одному – больно всем. Умирает один, мертвеют все. Нет человека, который был бы как остров, сам по себе. Каждый человек есть часть материка, часть суши. И если волной снесет в море береговой утес, меньше станет Европа… ”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 b="1" i="1">
                <a:solidFill>
                  <a:srgbClr val="800000"/>
                </a:solidFill>
              </a:rPr>
              <a:t>                                                 А. Платонов.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 b="1">
                <a:solidFill>
                  <a:srgbClr val="8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 b="1" i="1">
                <a:solidFill>
                  <a:srgbClr val="800000"/>
                </a:solidFill>
              </a:rPr>
              <a:t>“Так всякое добро приносит плоды добрые” (Евангелие от Матфея).</a:t>
            </a:r>
            <a:r>
              <a:rPr lang="en-US" sz="2800" b="1">
                <a:solidFill>
                  <a:srgbClr val="8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8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/>
              <a:t>Спасибо за урок!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/>
              <a:t>Молодцы!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/>
              <a:t>Какое из высказываний вам ближе?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>
          <a:xfrm>
            <a:off x="838200" y="1905000"/>
            <a:ext cx="8007350" cy="4191000"/>
          </a:xfrm>
          <a:ln/>
        </p:spPr>
        <p:txBody>
          <a:bodyPr/>
          <a:lstStyle/>
          <a:p>
            <a:pPr marL="338138" indent="-338138">
              <a:spcBef>
                <a:spcPts val="7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b="1" i="1"/>
              <a:t>Побеждай зло добром. </a:t>
            </a:r>
            <a:r>
              <a:rPr lang="en-US" sz="2800" b="1"/>
              <a:t>(Библия.)</a:t>
            </a:r>
          </a:p>
          <a:p>
            <a:pPr marL="338138" indent="-338138">
              <a:spcBef>
                <a:spcPts val="7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b="1" i="1"/>
              <a:t>Добрый человек не тот, кто делает добро, а тот, кто не может совершить зла.</a:t>
            </a:r>
            <a:r>
              <a:rPr lang="en-US" sz="2800" b="1"/>
              <a:t> (Ю. Никулин)</a:t>
            </a:r>
          </a:p>
          <a:p>
            <a:pPr marL="338138" indent="-338138">
              <a:spcBef>
                <a:spcPts val="7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b="1" i="1"/>
              <a:t>Лучше терпеть зло, чем причинять зло.</a:t>
            </a:r>
            <a:r>
              <a:rPr lang="en-US" sz="2800" b="1"/>
              <a:t> (Г. Гессе)</a:t>
            </a:r>
          </a:p>
          <a:p>
            <a:pPr marL="338138" indent="-338138">
              <a:spcBef>
                <a:spcPts val="7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b="1" i="1"/>
              <a:t>В чем смысл жизни? Служить другим и делать добро.</a:t>
            </a:r>
            <a:r>
              <a:rPr lang="en-US" sz="2800" b="1"/>
              <a:t> (Аристотель)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90600" y="1905000"/>
            <a:ext cx="7772400" cy="2287588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/>
              <a:t>В чем заключается смысл рассказа</a:t>
            </a:r>
            <a:br>
              <a:rPr lang="en-US" sz="4800"/>
            </a:br>
            <a:r>
              <a:rPr lang="en-US" sz="4800"/>
              <a:t> А. Платонова “Юшка”?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286250" y="2306638"/>
            <a:ext cx="190500" cy="6781800"/>
          </a:xfrm>
          <a:prstGeom prst="rect">
            <a:avLst/>
          </a:prstGeom>
          <a:noFill/>
          <a:ln/>
        </p:spPr>
        <p:txBody>
          <a:bodyPr vert="eaVert" lIns="90000" tIns="46800" rIns="90000" bIns="46800"/>
          <a:lstStyle/>
          <a:p>
            <a:pPr marL="0" indent="0">
              <a:lnSpc>
                <a:spcPct val="80000"/>
              </a:lnSpc>
              <a:spcBef>
                <a:spcPts val="2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385175" cy="1431925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/>
              <a:t>Выдвижение смысловых версий:</a:t>
            </a:r>
          </a:p>
        </p:txBody>
      </p:sp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838200" y="1905000"/>
          <a:ext cx="8008938" cy="4546715"/>
        </p:xfrm>
        <a:graphic>
          <a:graphicData uri="http://schemas.openxmlformats.org/drawingml/2006/table">
            <a:tbl>
              <a:tblPr/>
              <a:tblGrid>
                <a:gridCol w="1601788"/>
                <a:gridCol w="1601787"/>
                <a:gridCol w="1601788"/>
                <a:gridCol w="1601787"/>
                <a:gridCol w="1601788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ГЕРОИ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СЮЖЕТ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ТЕМА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ИДЕЯ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СМЫСЛ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Образ человека в художественном произведе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нии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Ход, последова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тельность событий в произведе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нии.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То, о чем повествует автор, события и явления, лежащие в основе произведе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ния.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Мысль писателя, выраженная в образной форме, авторское отношение к действитель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ности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6" charset="0"/>
                        </a:rPr>
                        <a:t>То, что мы чувствуем и понимаем по прочтении текста</a:t>
                      </a:r>
                    </a:p>
                  </a:txBody>
                  <a:tcPr marL="90000" marR="90000" marT="101015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892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892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892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892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892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5263"/>
            <a:ext cx="8382000" cy="1528762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Коммуникативное событие. Беседа по тексту.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989138"/>
            <a:ext cx="8004175" cy="4679950"/>
          </a:xfrm>
          <a:ln/>
        </p:spPr>
        <p:txBody>
          <a:bodyPr/>
          <a:lstStyle/>
          <a:p>
            <a:pPr marL="684213" indent="-682625">
              <a:buFont typeface="Times New Roman" pitchFamily="16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/>
              <a:t>           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В ГРУППАХ.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b="1">
                <a:solidFill>
                  <a:srgbClr val="FF0000"/>
                </a:solidFill>
              </a:rPr>
              <a:t>ПРЕДСТАВЬТЕ, ЧТО ВЫ: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группа: дети из рассказа;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группа: взрослые;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группа: веселый прохожий;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 группа: молодая девушка;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группа: Юшка.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Расскажите о себе, своих занятиях, мыслях, поступках, причинах этих поступков.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385175" cy="1431925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/>
              <a:t>Коммуникативное событие. Беседа по тексту.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8007350" cy="4191000"/>
          </a:xfrm>
          <a:ln/>
        </p:spPr>
        <p:txBody>
          <a:bodyPr/>
          <a:lstStyle/>
          <a:p>
            <a:pPr marL="338138" indent="-338138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 ли Юшка, когда говорит, что «народ меня любит»?</a:t>
            </a:r>
          </a:p>
          <a:p>
            <a:pPr marL="338138" indent="-338138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Ваше отношение к Юшке?</a:t>
            </a:r>
          </a:p>
          <a:p>
            <a:pPr marL="338138" indent="-338138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Юшка, и дети РАДОВАЛИСЬ. Чему? Почему дети так жестоки?</a:t>
            </a:r>
          </a:p>
          <a:p>
            <a:pPr marL="338138" indent="-338138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к Юшке относились взрослые?</a:t>
            </a:r>
          </a:p>
          <a:p>
            <a:pPr marL="338138" indent="-338138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к своему герою относится автор?</a:t>
            </a:r>
          </a:p>
          <a:p>
            <a:pPr marL="338138" indent="-338138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Глаза – зеркало души. Какие у Юшки глаза? У кого в рассказе еще такие глаза?</a:t>
            </a:r>
          </a:p>
          <a:p>
            <a:pPr marL="338138" indent="-338138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себя чувствует герой наедине с природой?</a:t>
            </a:r>
          </a:p>
          <a:p>
            <a:pPr marL="338138" indent="-338138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Когда же Юшка осерчал (не разгневался!)?</a:t>
            </a:r>
          </a:p>
          <a:p>
            <a:pPr marL="338138" indent="-338138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«Господи! Открой глаза людям, чтобы они видели.» (Библия). Когда открылись у людей глаза?</a:t>
            </a:r>
          </a:p>
          <a:p>
            <a:pPr marL="338138" indent="-338138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Зачем Юшка родился? Для чего он нужен на свете?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5263"/>
            <a:ext cx="8382000" cy="1528762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/>
              <a:t>Коммуникативное событие. Беседа по тексту.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4743450" cy="569912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2000" b="1" i="1">
                <a:solidFill>
                  <a:schemeClr val="accent2"/>
                </a:solidFill>
              </a:rPr>
              <a:t>Человек, как звезда, рождается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2000" b="1" i="1">
                <a:solidFill>
                  <a:schemeClr val="accent2"/>
                </a:solidFill>
              </a:rPr>
              <a:t>Средь неясной, тревожной млечности,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2000" b="1" i="1">
                <a:solidFill>
                  <a:schemeClr val="accent2"/>
                </a:solidFill>
              </a:rPr>
              <a:t>В бесконечности начинается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2000" b="1" i="1">
                <a:solidFill>
                  <a:schemeClr val="accent2"/>
                </a:solidFill>
              </a:rPr>
              <a:t>И кончается в бесконечности.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2000" b="1" i="1">
                <a:solidFill>
                  <a:schemeClr val="accent2"/>
                </a:solidFill>
              </a:rPr>
              <a:t>Поколеньями созидается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2000" b="1" i="1">
                <a:solidFill>
                  <a:schemeClr val="accent2"/>
                </a:solidFill>
              </a:rPr>
              <a:t>Век за веком земля нетленная.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2000" b="1" i="1">
                <a:solidFill>
                  <a:schemeClr val="accent2"/>
                </a:solidFill>
              </a:rPr>
              <a:t>Человек, как звезда, рождается,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2000" b="1" i="1">
                <a:solidFill>
                  <a:schemeClr val="accent2"/>
                </a:solidFill>
              </a:rPr>
              <a:t>Чтоб светлее стала вселенная.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ru-RU" sz="2000" b="1" i="1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sz="2000" b="1" i="1">
                <a:solidFill>
                  <a:schemeClr val="accent2"/>
                </a:solidFill>
              </a:rPr>
              <a:t>Дмитрий Голубков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lipArt" idx="4294967295"/>
          </p:nvPr>
        </p:nvSpPr>
        <p:spPr>
          <a:xfrm>
            <a:off x="4938713" y="1905000"/>
            <a:ext cx="3905250" cy="4187825"/>
          </a:xfrm>
        </p:spPr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600200"/>
            <a:ext cx="3200400" cy="453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385175" cy="1431925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/>
              <a:t>Можете ли вы вспомнить и рассказать похожие истории из жизни?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18075" y="1905000"/>
            <a:ext cx="3927475" cy="4191000"/>
          </a:xfrm>
          <a:ln/>
        </p:spPr>
        <p:txBody>
          <a:bodyPr/>
          <a:lstStyle/>
          <a:p>
            <a:pPr marL="338138" indent="-338138">
              <a:lnSpc>
                <a:spcPct val="80000"/>
              </a:lnSpc>
              <a:spcBef>
                <a:spcPts val="45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«Взглянув же, Он увидел богатых, клавших дары свои в сокровищницу; увидел также и бедную вдову, положившую туда две лепты, и сказал: истинно говорю вам, что эта бедная вдова больше всех положила; ибо все те от избытка своего положили в дар Богу, а она от скудости своей положила все пропитание свое, какое имела.»  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(Евангелие от Луки)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buClr>
                <a:srgbClr val="99FF66"/>
              </a:buClr>
              <a:buFont typeface="Wingdings" charset="2"/>
              <a:buChar char="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нравственные заповеди оставил А. Платонов?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371600" y="2057400"/>
            <a:ext cx="2665413" cy="4799013"/>
            <a:chOff x="864" y="1296"/>
            <a:chExt cx="1679" cy="3023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 b="31543"/>
            <a:stretch>
              <a:fillRect/>
            </a:stretch>
          </p:blipFill>
          <p:spPr bwMode="auto">
            <a:xfrm>
              <a:off x="864" y="1296"/>
              <a:ext cx="1680" cy="3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864" y="1296"/>
              <a:ext cx="1680" cy="3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385175" cy="1431925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/>
              <a:t>Прокомментируйте следующие высказывания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8007350" cy="41910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b="1" i="1"/>
              <a:t>«Не делай добра – не получишь зла».</a:t>
            </a:r>
            <a:r>
              <a:rPr lang="ru-RU" b="1"/>
              <a:t> (Пословица)</a:t>
            </a:r>
          </a:p>
          <a:p>
            <a:pPr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ru-RU" b="1"/>
          </a:p>
          <a:p>
            <a:pPr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b="1" i="1"/>
              <a:t>«Добро уныло и занудливо,</a:t>
            </a:r>
          </a:p>
          <a:p>
            <a:pPr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b="1" i="1"/>
              <a:t>И постный вид, и ходит боком,</a:t>
            </a:r>
          </a:p>
          <a:p>
            <a:pPr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b="1" i="1"/>
              <a:t>А зло обильно и причудливо,</a:t>
            </a:r>
          </a:p>
          <a:p>
            <a:pPr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b="1" i="1"/>
              <a:t>Со вкусом, запахом и соком.»</a:t>
            </a:r>
            <a:r>
              <a:rPr lang="ru-RU" b="1"/>
              <a:t> (И. М. Губерман).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818</Words>
  <Application>Microsoft Office PowerPoint</Application>
  <PresentationFormat>Экран (4:3)</PresentationFormat>
  <Paragraphs>110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Arial Black</vt:lpstr>
      <vt:lpstr>Wingdings</vt:lpstr>
      <vt:lpstr>Оформление по умолчанию</vt:lpstr>
      <vt:lpstr>Оформление по умолчанию</vt:lpstr>
      <vt:lpstr>Целеполагание. О чем мы будем говорить?</vt:lpstr>
      <vt:lpstr>Какое из высказываний вам ближе?</vt:lpstr>
      <vt:lpstr>В чем заключается смысл рассказа  А. Платонова “Юшка”?</vt:lpstr>
      <vt:lpstr>Выдвижение смысловых версий:</vt:lpstr>
      <vt:lpstr>Коммуникативное событие. Беседа по тексту.</vt:lpstr>
      <vt:lpstr>Коммуникативное событие. Беседа по тексту.</vt:lpstr>
      <vt:lpstr>Коммуникативное событие. Беседа по тексту.</vt:lpstr>
      <vt:lpstr>Можете ли вы вспомнить и рассказать похожие истории из жизни?</vt:lpstr>
      <vt:lpstr>Прокомментируйте следующие высказывания </vt:lpstr>
      <vt:lpstr>Изменилось ли ваше мнение на данный момент? Как и почему?  Чья версия была более полная?  Может вы хотите дополнить свою версию? </vt:lpstr>
      <vt:lpstr>Изменилось ли ваше отношение к людям после прочтения рассказа?   </vt:lpstr>
      <vt:lpstr>Итоги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7</cp:revision>
  <cp:lastPrinted>1601-01-01T00:00:00Z</cp:lastPrinted>
  <dcterms:created xsi:type="dcterms:W3CDTF">1601-01-01T00:00:00Z</dcterms:created>
  <dcterms:modified xsi:type="dcterms:W3CDTF">2012-03-15T08:40:22Z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