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305" r:id="rId2"/>
    <p:sldId id="324" r:id="rId3"/>
    <p:sldId id="342" r:id="rId4"/>
    <p:sldId id="301" r:id="rId5"/>
    <p:sldId id="323" r:id="rId6"/>
    <p:sldId id="322" r:id="rId7"/>
    <p:sldId id="263" r:id="rId8"/>
    <p:sldId id="264" r:id="rId9"/>
    <p:sldId id="310" r:id="rId10"/>
    <p:sldId id="325" r:id="rId11"/>
    <p:sldId id="270" r:id="rId12"/>
    <p:sldId id="271" r:id="rId13"/>
    <p:sldId id="316" r:id="rId14"/>
    <p:sldId id="303" r:id="rId15"/>
    <p:sldId id="306" r:id="rId16"/>
    <p:sldId id="309" r:id="rId17"/>
    <p:sldId id="275" r:id="rId18"/>
    <p:sldId id="276" r:id="rId19"/>
    <p:sldId id="317" r:id="rId20"/>
    <p:sldId id="318" r:id="rId21"/>
    <p:sldId id="314" r:id="rId22"/>
    <p:sldId id="278" r:id="rId23"/>
    <p:sldId id="319" r:id="rId24"/>
    <p:sldId id="320" r:id="rId25"/>
    <p:sldId id="312" r:id="rId26"/>
    <p:sldId id="265" r:id="rId27"/>
    <p:sldId id="269" r:id="rId28"/>
    <p:sldId id="272" r:id="rId29"/>
    <p:sldId id="308" r:id="rId30"/>
    <p:sldId id="277" r:id="rId31"/>
    <p:sldId id="315" r:id="rId32"/>
    <p:sldId id="329" r:id="rId33"/>
    <p:sldId id="339" r:id="rId34"/>
    <p:sldId id="330" r:id="rId35"/>
    <p:sldId id="333" r:id="rId36"/>
    <p:sldId id="336" r:id="rId37"/>
    <p:sldId id="338" r:id="rId38"/>
    <p:sldId id="327" r:id="rId3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8000"/>
    <a:srgbClr val="FF6600"/>
    <a:srgbClr val="FF9933"/>
    <a:srgbClr val="99CCFF"/>
    <a:srgbClr val="CCCCFF"/>
    <a:srgbClr val="800080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32" autoAdjust="0"/>
    <p:restoredTop sz="93802" autoAdjust="0"/>
  </p:normalViewPr>
  <p:slideViewPr>
    <p:cSldViewPr>
      <p:cViewPr>
        <p:scale>
          <a:sx n="100" d="100"/>
          <a:sy n="100" d="100"/>
        </p:scale>
        <p:origin x="-51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67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baseline="0"/>
            </a:lvl1pPr>
          </a:lstStyle>
          <a:p>
            <a:endParaRPr lang="ru-RU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baseline="0"/>
            </a:lvl1pPr>
          </a:lstStyle>
          <a:p>
            <a:endParaRPr lang="ru-RU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baseline="0"/>
            </a:lvl1pPr>
          </a:lstStyle>
          <a:p>
            <a:endParaRPr lang="ru-RU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baseline="0"/>
            </a:lvl1pPr>
          </a:lstStyle>
          <a:p>
            <a:fld id="{AFA511FF-43AF-4BD4-90C2-E01175ED10F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baseline="0"/>
            </a:lvl1pPr>
          </a:lstStyle>
          <a:p>
            <a:endParaRPr lang="ru-RU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baseline="0"/>
            </a:lvl1pPr>
          </a:lstStyle>
          <a:p>
            <a:endParaRPr lang="ru-RU"/>
          </a:p>
        </p:txBody>
      </p:sp>
      <p:sp>
        <p:nvSpPr>
          <p:cNvPr id="952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52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baseline="0"/>
            </a:lvl1pPr>
          </a:lstStyle>
          <a:p>
            <a:endParaRPr lang="ru-RU"/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baseline="0"/>
            </a:lvl1pPr>
          </a:lstStyle>
          <a:p>
            <a:fld id="{E34EB952-E7C6-448C-92B0-0C1B68215E6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5BDF69-CEE3-4916-A862-3B862D3BCE7E}" type="slidenum">
              <a:rPr lang="ru-RU"/>
              <a:pPr/>
              <a:t>2</a:t>
            </a:fld>
            <a:endParaRPr lang="ru-RU"/>
          </a:p>
        </p:txBody>
      </p:sp>
      <p:sp>
        <p:nvSpPr>
          <p:cNvPr id="1198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Для перехода к слайду № 35  ( свойства замечательных точек и прямых треугольника) сделайте клик по кнопке «Треугольник».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AFBC46-ABB8-4CEC-A60D-BAC92968243E}" type="slidenum">
              <a:rPr lang="ru-RU"/>
              <a:pPr/>
              <a:t>14</a:t>
            </a:fld>
            <a:endParaRPr lang="ru-RU"/>
          </a:p>
        </p:txBody>
      </p:sp>
      <p:sp>
        <p:nvSpPr>
          <p:cNvPr id="1024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ABFE5C-495F-43E9-8D34-2C8687C614CA}" type="slidenum">
              <a:rPr lang="ru-RU"/>
              <a:pPr/>
              <a:t>15</a:t>
            </a:fld>
            <a:endParaRPr lang="ru-RU"/>
          </a:p>
        </p:txBody>
      </p:sp>
      <p:sp>
        <p:nvSpPr>
          <p:cNvPr id="1044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Tx/>
              <a:buAutoNum type="arabicParenR"/>
            </a:pPr>
            <a:r>
              <a:rPr lang="ru-RU"/>
              <a:t> Для доказательства пункта 2. сделайте клик по кнопке «?»..</a:t>
            </a:r>
          </a:p>
          <a:p>
            <a:pPr marL="228600" indent="-228600"/>
            <a:r>
              <a:rPr lang="ru-RU"/>
              <a:t>2) Для перехода к слайду № 29  сделайте клик по кнопке «астроном».</a:t>
            </a:r>
          </a:p>
          <a:p>
            <a:pPr marL="228600" indent="-228600"/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1F64F8-457A-4971-99F0-8C73412782E6}" type="slidenum">
              <a:rPr lang="ru-RU"/>
              <a:pPr/>
              <a:t>16</a:t>
            </a:fld>
            <a:endParaRPr lang="ru-RU"/>
          </a:p>
        </p:txBody>
      </p:sp>
      <p:sp>
        <p:nvSpPr>
          <p:cNvPr id="1054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Для перехода к предыдущему слайду сделайте клик по управляющей кнопке «Возврат».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FFC249-543A-418D-BCC7-6B1821A4207F}" type="slidenum">
              <a:rPr lang="ru-RU"/>
              <a:pPr/>
              <a:t>17</a:t>
            </a:fld>
            <a:endParaRPr lang="ru-RU"/>
          </a:p>
        </p:txBody>
      </p:sp>
      <p:sp>
        <p:nvSpPr>
          <p:cNvPr id="1064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48E054-5BA6-4BCD-A0AE-8293DD50E0F2}" type="slidenum">
              <a:rPr lang="ru-RU"/>
              <a:pPr/>
              <a:t>18</a:t>
            </a:fld>
            <a:endParaRPr lang="ru-RU"/>
          </a:p>
        </p:txBody>
      </p:sp>
      <p:sp>
        <p:nvSpPr>
          <p:cNvPr id="1116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Tx/>
              <a:buAutoNum type="arabicParenR"/>
            </a:pPr>
            <a:r>
              <a:rPr lang="ru-RU"/>
              <a:t> Для доказательства пунктов 2 и 5. сделайте клик по соответствующей кнопке «?»..</a:t>
            </a:r>
          </a:p>
          <a:p>
            <a:pPr marL="228600" indent="-228600"/>
            <a:r>
              <a:rPr lang="ru-RU"/>
              <a:t>2) Для перехода к слайду № 30  сделайте клик по кнопке «астроном».</a:t>
            </a:r>
          </a:p>
          <a:p>
            <a:pPr marL="228600" indent="-228600"/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06B69A-464D-4FA9-A3C4-A585EA96F373}" type="slidenum">
              <a:rPr lang="ru-RU"/>
              <a:pPr/>
              <a:t>19</a:t>
            </a:fld>
            <a:endParaRPr lang="ru-RU"/>
          </a:p>
        </p:txBody>
      </p:sp>
      <p:sp>
        <p:nvSpPr>
          <p:cNvPr id="1126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Для перехода к предыдущему слайду сделайте клик по управляющей кнопке «Возврат».</a:t>
            </a:r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8EFD7E-2A0E-4D24-A7E7-FBB03BFBB351}" type="slidenum">
              <a:rPr lang="ru-RU"/>
              <a:pPr/>
              <a:t>20</a:t>
            </a:fld>
            <a:endParaRPr lang="ru-RU"/>
          </a:p>
        </p:txBody>
      </p:sp>
      <p:sp>
        <p:nvSpPr>
          <p:cNvPr id="1136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Для перехода к предыдущему слайду сделайте клик по управляющей кнопке «Возврат».</a:t>
            </a:r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660470-CEC5-449D-B0BF-822B7A3BBC5C}" type="slidenum">
              <a:rPr lang="ru-RU"/>
              <a:pPr/>
              <a:t>22</a:t>
            </a:fld>
            <a:endParaRPr lang="ru-RU"/>
          </a:p>
        </p:txBody>
      </p:sp>
      <p:sp>
        <p:nvSpPr>
          <p:cNvPr id="1157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Tx/>
              <a:buAutoNum type="arabicParenR"/>
            </a:pPr>
            <a:r>
              <a:rPr lang="ru-RU"/>
              <a:t> Для доказательства пунктов 1 и 2. сделайте клик по соответствующей кнопке «?»..</a:t>
            </a:r>
          </a:p>
          <a:p>
            <a:pPr marL="228600" indent="-228600"/>
            <a:r>
              <a:rPr lang="ru-RU"/>
              <a:t>2)  Для перехода к слайду № 31  сделайте клик по кнопке «астроном».</a:t>
            </a:r>
          </a:p>
          <a:p>
            <a:pPr marL="228600" indent="-228600"/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3680D2-F13F-44ED-825C-FE9D1DD13E65}" type="slidenum">
              <a:rPr lang="ru-RU"/>
              <a:pPr/>
              <a:t>23</a:t>
            </a:fld>
            <a:endParaRPr lang="ru-RU"/>
          </a:p>
        </p:txBody>
      </p:sp>
      <p:sp>
        <p:nvSpPr>
          <p:cNvPr id="1167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Для перехода к предыдущему слайду сделайте клик по управляющей кнопке «Возврат».</a:t>
            </a:r>
          </a:p>
          <a:p>
            <a:endParaRPr lang="ru-RU"/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28533E-E5E1-4246-999A-A1C904C4518D}" type="slidenum">
              <a:rPr lang="ru-RU"/>
              <a:pPr/>
              <a:t>24</a:t>
            </a:fld>
            <a:endParaRPr lang="ru-RU"/>
          </a:p>
        </p:txBody>
      </p:sp>
      <p:sp>
        <p:nvSpPr>
          <p:cNvPr id="1177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Для перехода к предыдущему слайду сделайте клик по управляющей кнопке «Возврат».</a:t>
            </a:r>
          </a:p>
          <a:p>
            <a:endParaRPr lang="ru-RU"/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9B6DCD-7666-4529-AF0D-F924A498E4FC}" type="slidenum">
              <a:rPr lang="ru-RU"/>
              <a:pPr/>
              <a:t>3</a:t>
            </a:fld>
            <a:endParaRPr lang="ru-RU"/>
          </a:p>
        </p:txBody>
      </p:sp>
      <p:sp>
        <p:nvSpPr>
          <p:cNvPr id="141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247523-55F4-4158-8CDD-DDFEF0A68F57}" type="slidenum">
              <a:rPr lang="ru-RU"/>
              <a:pPr/>
              <a:t>25</a:t>
            </a:fld>
            <a:endParaRPr lang="ru-RU"/>
          </a:p>
        </p:txBody>
      </p:sp>
      <p:sp>
        <p:nvSpPr>
          <p:cNvPr id="1187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Для перехода к слайду № 32  сделайте клик по кнопке «астроном».</a:t>
            </a:r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954008-21CA-41FB-975E-BB96A1D6ECE2}" type="slidenum">
              <a:rPr lang="ru-RU"/>
              <a:pPr/>
              <a:t>26</a:t>
            </a:fld>
            <a:endParaRPr lang="ru-RU"/>
          </a:p>
        </p:txBody>
      </p:sp>
      <p:sp>
        <p:nvSpPr>
          <p:cNvPr id="1208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Для перехода к предыдущему слайду сделайте клик по управляющей кнопке «Звезда».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EE957A-B79B-4477-A301-90F24244CED7}" type="slidenum">
              <a:rPr lang="ru-RU"/>
              <a:pPr/>
              <a:t>27</a:t>
            </a:fld>
            <a:endParaRPr lang="ru-RU"/>
          </a:p>
        </p:txBody>
      </p:sp>
      <p:sp>
        <p:nvSpPr>
          <p:cNvPr id="1218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Для перехода к предыдущему слайду сделайте клик по управляющей кнопке «Звезда».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0727C3-B17F-41D7-81E7-E4B6AD86A756}" type="slidenum">
              <a:rPr lang="ru-RU"/>
              <a:pPr/>
              <a:t>28</a:t>
            </a:fld>
            <a:endParaRPr lang="ru-RU"/>
          </a:p>
        </p:txBody>
      </p:sp>
      <p:sp>
        <p:nvSpPr>
          <p:cNvPr id="1228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Для перехода к предыдущему слайду сделайте клик по управляющей кнопке «Звезда».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30F82C-775F-449A-AB73-0D4DB3E6A733}" type="slidenum">
              <a:rPr lang="ru-RU"/>
              <a:pPr/>
              <a:t>29</a:t>
            </a:fld>
            <a:endParaRPr lang="ru-RU"/>
          </a:p>
        </p:txBody>
      </p:sp>
      <p:sp>
        <p:nvSpPr>
          <p:cNvPr id="1239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Для перехода к предыдущему слайду сделайте клик по управляющей кнопке «Звезда».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FE94DE-A424-4DA4-A7EF-015A9340AE64}" type="slidenum">
              <a:rPr lang="ru-RU"/>
              <a:pPr/>
              <a:t>30</a:t>
            </a:fld>
            <a:endParaRPr lang="ru-RU"/>
          </a:p>
        </p:txBody>
      </p:sp>
      <p:sp>
        <p:nvSpPr>
          <p:cNvPr id="1249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Для перехода к предыдущему слайду сделайте клик по управляющей кнопке «Звезда».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640AD9-7797-43F5-B18E-758FD3DABE60}" type="slidenum">
              <a:rPr lang="ru-RU"/>
              <a:pPr/>
              <a:t>31</a:t>
            </a:fld>
            <a:endParaRPr lang="ru-RU"/>
          </a:p>
        </p:txBody>
      </p:sp>
      <p:sp>
        <p:nvSpPr>
          <p:cNvPr id="1259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Для перехода к предыдущему слайду сделайте клик по управляющей кнопке «Звезда».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7833BF-7747-49C9-94C1-D8AEC756E746}" type="slidenum">
              <a:rPr lang="ru-RU"/>
              <a:pPr/>
              <a:t>32</a:t>
            </a:fld>
            <a:endParaRPr lang="ru-RU"/>
          </a:p>
        </p:txBody>
      </p:sp>
      <p:sp>
        <p:nvSpPr>
          <p:cNvPr id="1269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Для перехода к предыдущему слайду сделайте клик по управляющей кнопке «Звезда».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2AC30D-0E35-456D-8573-42507C6CCF89}" type="slidenum">
              <a:rPr lang="ru-RU"/>
              <a:pPr/>
              <a:t>33</a:t>
            </a:fld>
            <a:endParaRPr lang="ru-RU"/>
          </a:p>
        </p:txBody>
      </p:sp>
      <p:sp>
        <p:nvSpPr>
          <p:cNvPr id="133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Tx/>
              <a:buAutoNum type="arabicParenR"/>
            </a:pPr>
            <a:r>
              <a:rPr lang="ru-RU"/>
              <a:t> Для доказательства пунктов 2 и 5. сделайте клик по соответствующей кнопке «?»..</a:t>
            </a:r>
          </a:p>
          <a:p>
            <a:pPr marL="228600" indent="-228600"/>
            <a:r>
              <a:rPr lang="ru-RU"/>
              <a:t>2) Для перехода к слайду № 32  сделайте клик по кнопке «астроном».</a:t>
            </a:r>
          </a:p>
          <a:p>
            <a:pPr marL="228600" indent="-228600"/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6AE9B3-7C95-40AF-A06D-5FC081D9E26A}" type="slidenum">
              <a:rPr lang="ru-RU"/>
              <a:pPr/>
              <a:t>37</a:t>
            </a:fld>
            <a:endParaRPr lang="ru-RU"/>
          </a:p>
        </p:txBody>
      </p:sp>
      <p:sp>
        <p:nvSpPr>
          <p:cNvPr id="1310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9FB2A5-FD49-4089-A97B-3F3398EA1917}" type="slidenum">
              <a:rPr lang="ru-RU"/>
              <a:pPr/>
              <a:t>7</a:t>
            </a:fld>
            <a:endParaRPr lang="ru-RU"/>
          </a:p>
        </p:txBody>
      </p:sp>
      <p:sp>
        <p:nvSpPr>
          <p:cNvPr id="134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Для просмотра </a:t>
            </a:r>
            <a:r>
              <a:rPr lang="en-US"/>
              <a:t> </a:t>
            </a:r>
            <a:r>
              <a:rPr lang="ru-RU"/>
              <a:t>чертежа в случае с тупоугольным треугольником сделайте клик по управляющей кнопке «Далее».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BA29CA-4E07-4770-BA34-5534EED8FA42}" type="slidenum">
              <a:rPr lang="ru-RU"/>
              <a:pPr/>
              <a:t>8</a:t>
            </a:fld>
            <a:endParaRPr lang="ru-RU"/>
          </a:p>
        </p:txBody>
      </p:sp>
      <p:sp>
        <p:nvSpPr>
          <p:cNvPr id="96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</a:rPr>
              <a:t>1) ∆</a:t>
            </a:r>
            <a:r>
              <a:rPr lang="en-US">
                <a:solidFill>
                  <a:schemeClr val="accent2"/>
                </a:solidFill>
              </a:rPr>
              <a:t>A</a:t>
            </a:r>
            <a:r>
              <a:rPr lang="ru-RU" baseline="-25000">
                <a:solidFill>
                  <a:schemeClr val="accent2"/>
                </a:solidFill>
              </a:rPr>
              <a:t>1</a:t>
            </a:r>
            <a:r>
              <a:rPr lang="en-US">
                <a:solidFill>
                  <a:schemeClr val="accent2"/>
                </a:solidFill>
              </a:rPr>
              <a:t>HB</a:t>
            </a:r>
            <a:r>
              <a:rPr lang="ru-RU">
                <a:solidFill>
                  <a:schemeClr val="accent2"/>
                </a:solidFill>
              </a:rPr>
              <a:t>,</a:t>
            </a:r>
            <a:r>
              <a:rPr lang="en-US">
                <a:solidFill>
                  <a:schemeClr val="accent2"/>
                </a:solidFill>
              </a:rPr>
              <a:t>  </a:t>
            </a:r>
            <a:r>
              <a:rPr lang="ru-RU">
                <a:solidFill>
                  <a:schemeClr val="accent2"/>
                </a:solidFill>
              </a:rPr>
              <a:t>∆</a:t>
            </a:r>
            <a:r>
              <a:rPr lang="en-US">
                <a:solidFill>
                  <a:schemeClr val="accent2"/>
                </a:solidFill>
              </a:rPr>
              <a:t>A</a:t>
            </a:r>
            <a:r>
              <a:rPr lang="ru-RU" baseline="-25000">
                <a:solidFill>
                  <a:schemeClr val="accent2"/>
                </a:solidFill>
              </a:rPr>
              <a:t>1</a:t>
            </a:r>
            <a:r>
              <a:rPr lang="en-US">
                <a:solidFill>
                  <a:schemeClr val="accent2"/>
                </a:solidFill>
              </a:rPr>
              <a:t>A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ru-RU">
                <a:solidFill>
                  <a:schemeClr val="accent2"/>
                </a:solidFill>
              </a:rPr>
              <a:t>В и 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ru-RU">
                <a:solidFill>
                  <a:schemeClr val="accent2"/>
                </a:solidFill>
              </a:rPr>
              <a:t>∆</a:t>
            </a:r>
            <a:r>
              <a:rPr lang="en-US">
                <a:solidFill>
                  <a:schemeClr val="accent2"/>
                </a:solidFill>
              </a:rPr>
              <a:t>B</a:t>
            </a:r>
            <a:r>
              <a:rPr lang="ru-RU" baseline="-25000">
                <a:solidFill>
                  <a:schemeClr val="accent2"/>
                </a:solidFill>
              </a:rPr>
              <a:t>1</a:t>
            </a:r>
            <a:r>
              <a:rPr lang="ru-RU">
                <a:solidFill>
                  <a:schemeClr val="accent2"/>
                </a:solidFill>
              </a:rPr>
              <a:t>СВ можно выделить дополнительно. Для этого </a:t>
            </a:r>
            <a:r>
              <a:rPr lang="ru-RU"/>
              <a:t>сделайте клик по внутренней области треугольника.</a:t>
            </a:r>
            <a:endParaRPr lang="en-US">
              <a:solidFill>
                <a:schemeClr val="accent2"/>
              </a:solidFill>
            </a:endParaRPr>
          </a:p>
          <a:p>
            <a:r>
              <a:rPr lang="ru-RU"/>
              <a:t>2) Для перехода к слайду № 26  сделайте клик по кнопке «астроном».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1F721A-9FD6-4066-8875-3E507D39A8AC}" type="slidenum">
              <a:rPr lang="ru-RU"/>
              <a:pPr/>
              <a:t>9</a:t>
            </a:fld>
            <a:endParaRPr lang="ru-RU"/>
          </a:p>
        </p:txBody>
      </p:sp>
      <p:sp>
        <p:nvSpPr>
          <p:cNvPr id="972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Для просмотра чертежа в случае с остроугольным треугольником сделайте клик по управляющей кнопке «Назад».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CEA59B-AFB2-47C4-8A72-6F4254E62F45}" type="slidenum">
              <a:rPr lang="ru-RU"/>
              <a:pPr/>
              <a:t>10</a:t>
            </a:fld>
            <a:endParaRPr lang="ru-RU"/>
          </a:p>
        </p:txBody>
      </p:sp>
      <p:sp>
        <p:nvSpPr>
          <p:cNvPr id="983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</a:rPr>
              <a:t>1) ∆</a:t>
            </a:r>
            <a:r>
              <a:rPr lang="en-US">
                <a:solidFill>
                  <a:schemeClr val="accent2"/>
                </a:solidFill>
              </a:rPr>
              <a:t>A</a:t>
            </a:r>
            <a:r>
              <a:rPr lang="ru-RU" baseline="-25000">
                <a:solidFill>
                  <a:schemeClr val="accent2"/>
                </a:solidFill>
              </a:rPr>
              <a:t>1</a:t>
            </a:r>
            <a:r>
              <a:rPr lang="en-US">
                <a:solidFill>
                  <a:schemeClr val="accent2"/>
                </a:solidFill>
              </a:rPr>
              <a:t>HB</a:t>
            </a:r>
            <a:r>
              <a:rPr lang="ru-RU">
                <a:solidFill>
                  <a:schemeClr val="accent2"/>
                </a:solidFill>
              </a:rPr>
              <a:t>,</a:t>
            </a:r>
            <a:r>
              <a:rPr lang="en-US">
                <a:solidFill>
                  <a:schemeClr val="accent2"/>
                </a:solidFill>
              </a:rPr>
              <a:t>  </a:t>
            </a:r>
            <a:r>
              <a:rPr lang="ru-RU">
                <a:solidFill>
                  <a:schemeClr val="accent2"/>
                </a:solidFill>
              </a:rPr>
              <a:t>∆</a:t>
            </a:r>
            <a:r>
              <a:rPr lang="en-US">
                <a:solidFill>
                  <a:schemeClr val="accent2"/>
                </a:solidFill>
              </a:rPr>
              <a:t>A</a:t>
            </a:r>
            <a:r>
              <a:rPr lang="ru-RU">
                <a:solidFill>
                  <a:schemeClr val="accent2"/>
                </a:solidFill>
              </a:rPr>
              <a:t>В </a:t>
            </a:r>
            <a:r>
              <a:rPr lang="ru-RU" baseline="-25000">
                <a:solidFill>
                  <a:schemeClr val="accent2"/>
                </a:solidFill>
              </a:rPr>
              <a:t>1</a:t>
            </a:r>
            <a:r>
              <a:rPr lang="ru-RU">
                <a:solidFill>
                  <a:schemeClr val="accent2"/>
                </a:solidFill>
              </a:rPr>
              <a:t>В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ru-RU">
                <a:solidFill>
                  <a:schemeClr val="accent2"/>
                </a:solidFill>
              </a:rPr>
              <a:t> и 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ru-RU">
                <a:solidFill>
                  <a:schemeClr val="accent2"/>
                </a:solidFill>
              </a:rPr>
              <a:t>∆</a:t>
            </a:r>
            <a:r>
              <a:rPr lang="en-US">
                <a:solidFill>
                  <a:schemeClr val="accent2"/>
                </a:solidFill>
              </a:rPr>
              <a:t>B</a:t>
            </a:r>
            <a:r>
              <a:rPr lang="ru-RU" baseline="-25000">
                <a:solidFill>
                  <a:schemeClr val="accent2"/>
                </a:solidFill>
              </a:rPr>
              <a:t>1</a:t>
            </a:r>
            <a:r>
              <a:rPr lang="ru-RU">
                <a:solidFill>
                  <a:schemeClr val="accent2"/>
                </a:solidFill>
              </a:rPr>
              <a:t>СВ можно выделить дополнительно. Для этого </a:t>
            </a:r>
            <a:r>
              <a:rPr lang="ru-RU"/>
              <a:t>сделайте клик по внутренней области треугольника.</a:t>
            </a:r>
            <a:endParaRPr lang="en-US">
              <a:solidFill>
                <a:schemeClr val="accent2"/>
              </a:solidFill>
            </a:endParaRPr>
          </a:p>
          <a:p>
            <a:r>
              <a:rPr lang="ru-RU"/>
              <a:t>2) Для перехода к слайду № 27  сделайте клик по кнопке «астроном».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8BA222-2C38-443C-B119-E9F59AFED943}" type="slidenum">
              <a:rPr lang="ru-RU"/>
              <a:pPr/>
              <a:t>11</a:t>
            </a:fld>
            <a:endParaRPr lang="ru-RU"/>
          </a:p>
        </p:txBody>
      </p:sp>
      <p:sp>
        <p:nvSpPr>
          <p:cNvPr id="993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633C93-8592-47C3-938C-B5AE2B66539B}" type="slidenum">
              <a:rPr lang="ru-RU"/>
              <a:pPr/>
              <a:t>12</a:t>
            </a:fld>
            <a:endParaRPr lang="ru-RU"/>
          </a:p>
        </p:txBody>
      </p:sp>
      <p:sp>
        <p:nvSpPr>
          <p:cNvPr id="1003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Tx/>
              <a:buAutoNum type="arabicParenR"/>
            </a:pPr>
            <a:r>
              <a:rPr lang="ru-RU"/>
              <a:t>Для доказательства пункта 2. сделайте клик по кнопке «?»..</a:t>
            </a:r>
          </a:p>
          <a:p>
            <a:pPr marL="228600" indent="-228600"/>
            <a:r>
              <a:rPr lang="ru-RU"/>
              <a:t>2) Для перехода к слайду № 28  сделайте клик по кнопке «астроном».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1ABA56-50E8-4223-B7DB-1C5A659D6BED}" type="slidenum">
              <a:rPr lang="ru-RU"/>
              <a:pPr/>
              <a:t>13</a:t>
            </a:fld>
            <a:endParaRPr lang="ru-RU"/>
          </a:p>
        </p:txBody>
      </p:sp>
      <p:sp>
        <p:nvSpPr>
          <p:cNvPr id="1013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Для перехода к предыдущему слайду сделайте клик по управляющей кнопке «Возврат».</a:t>
            </a:r>
          </a:p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EF827-DF52-4C1C-A877-E4B1A1927B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4039A-1F0E-4740-9907-D01607415D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22AE-E574-4946-824D-DE3086FB545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E7E24D-6C07-40F5-9743-3B43041F26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830E93-AC51-49C4-BF92-A6D08F6C103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97907-012C-4D3E-AA61-DBE001C7605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22453-1378-4F69-A0E4-589F9211E8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97EAE3-DCEC-40C6-B3D2-7E1D1F0333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91FC64-EC8A-48BF-89B2-D352D21FA7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5A9D5-1990-49B5-BAD9-416DC3DD5A6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6049B-F64C-4F3D-9973-92DD97DA65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FF"/>
            </a:gs>
            <a:gs pos="100000">
              <a:srgbClr val="EAEAEA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baseline="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baseline="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baseline="0"/>
            </a:lvl1pPr>
          </a:lstStyle>
          <a:p>
            <a:fld id="{6B77B65A-53C4-4EFA-B27C-884CD710512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slide" Target="slide2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slide" Target="slide28.xml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slide" Target="slide29.xml"/><Relationship Id="rId4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image" Target="../media/image4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0.xml"/><Relationship Id="rId5" Type="http://schemas.openxmlformats.org/officeDocument/2006/relationships/slide" Target="slide2.xml"/><Relationship Id="rId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13" Type="http://schemas.openxmlformats.org/officeDocument/2006/relationships/slide" Target="slide7.xml"/><Relationship Id="rId3" Type="http://schemas.openxmlformats.org/officeDocument/2006/relationships/slide" Target="slide33.xml"/><Relationship Id="rId7" Type="http://schemas.openxmlformats.org/officeDocument/2006/relationships/slide" Target="slide17.xml"/><Relationship Id="rId12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1.xml"/><Relationship Id="rId11" Type="http://schemas.openxmlformats.org/officeDocument/2006/relationships/slide" Target="slide5.xml"/><Relationship Id="rId5" Type="http://schemas.openxmlformats.org/officeDocument/2006/relationships/slide" Target="slide25.xml"/><Relationship Id="rId10" Type="http://schemas.openxmlformats.org/officeDocument/2006/relationships/slide" Target="slide6.xml"/><Relationship Id="rId4" Type="http://schemas.openxmlformats.org/officeDocument/2006/relationships/slide" Target="slide3.xml"/><Relationship Id="rId9" Type="http://schemas.openxmlformats.org/officeDocument/2006/relationships/slide" Target="slide1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7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slide" Target="slide31.xml"/><Relationship Id="rId4" Type="http://schemas.openxmlformats.org/officeDocument/2006/relationships/slide" Target="slide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slide" Target="slide3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slide" Target="slide2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WordArt 2"/>
          <p:cNvSpPr>
            <a:spLocks noChangeArrowheads="1" noChangeShapeType="1" noTextEdit="1"/>
          </p:cNvSpPr>
          <p:nvPr/>
        </p:nvSpPr>
        <p:spPr bwMode="auto">
          <a:xfrm>
            <a:off x="827088" y="836613"/>
            <a:ext cx="7775575" cy="3744912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ru-RU" sz="40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66">
                    <a:alpha val="58000"/>
                  </a:srgbClr>
                </a:solidFill>
                <a:latin typeface="Monotype Corsiva"/>
              </a:rPr>
              <a:t>Замечательные </a:t>
            </a:r>
          </a:p>
        </p:txBody>
      </p:sp>
      <p:sp>
        <p:nvSpPr>
          <p:cNvPr id="53251" name="WordArt 3"/>
          <p:cNvSpPr>
            <a:spLocks noChangeArrowheads="1" noChangeShapeType="1" noTextEdit="1"/>
          </p:cNvSpPr>
          <p:nvPr/>
        </p:nvSpPr>
        <p:spPr bwMode="auto">
          <a:xfrm>
            <a:off x="827088" y="4292600"/>
            <a:ext cx="7775575" cy="1728788"/>
          </a:xfrm>
          <a:prstGeom prst="rect">
            <a:avLst/>
          </a:prstGeom>
        </p:spPr>
        <p:txBody>
          <a:bodyPr spcFirstLastPara="1" wrap="none" fromWordArt="1">
            <a:prstTxWarp prst="textArchDown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66">
                    <a:alpha val="58000"/>
                  </a:srgbClr>
                </a:solidFill>
                <a:latin typeface="Monotype Corsiva"/>
              </a:rPr>
              <a:t>треугольников</a:t>
            </a:r>
          </a:p>
        </p:txBody>
      </p:sp>
      <p:sp>
        <p:nvSpPr>
          <p:cNvPr id="53252" name="WordArt 4"/>
          <p:cNvSpPr>
            <a:spLocks noChangeArrowheads="1" noChangeShapeType="1" noTextEdit="1"/>
          </p:cNvSpPr>
          <p:nvPr/>
        </p:nvSpPr>
        <p:spPr bwMode="auto">
          <a:xfrm>
            <a:off x="1511300" y="2925763"/>
            <a:ext cx="6407150" cy="180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66">
                    <a:alpha val="58000"/>
                  </a:srgbClr>
                </a:solidFill>
                <a:latin typeface="Monotype Corsiva"/>
              </a:rPr>
              <a:t>точки и линии</a:t>
            </a:r>
          </a:p>
        </p:txBody>
      </p:sp>
      <p:pic>
        <p:nvPicPr>
          <p:cNvPr id="53253" name="Picture 5" descr="8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975" y="-26988"/>
            <a:ext cx="9361488" cy="7019926"/>
          </a:xfrm>
          <a:prstGeom prst="rect">
            <a:avLst/>
          </a:prstGeom>
          <a:noFill/>
        </p:spPr>
      </p:pic>
      <p:pic>
        <p:nvPicPr>
          <p:cNvPr id="53254" name="Picture 6" descr="009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11493">
            <a:off x="2339975" y="2636838"/>
            <a:ext cx="931863" cy="914400"/>
          </a:xfrm>
          <a:prstGeom prst="rect">
            <a:avLst/>
          </a:prstGeom>
          <a:noFill/>
        </p:spPr>
      </p:pic>
      <p:pic>
        <p:nvPicPr>
          <p:cNvPr id="53255" name="Picture 7" descr="007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313" y="4292600"/>
            <a:ext cx="1809750" cy="1676400"/>
          </a:xfrm>
          <a:prstGeom prst="rect">
            <a:avLst/>
          </a:prstGeom>
          <a:noFill/>
        </p:spPr>
      </p:pic>
      <p:sp>
        <p:nvSpPr>
          <p:cNvPr id="53256" name="WordArt 8"/>
          <p:cNvSpPr>
            <a:spLocks noChangeArrowheads="1" noChangeShapeType="1" noTextEdit="1"/>
          </p:cNvSpPr>
          <p:nvPr/>
        </p:nvSpPr>
        <p:spPr bwMode="auto">
          <a:xfrm>
            <a:off x="827088" y="836613"/>
            <a:ext cx="7775575" cy="3744912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ru-RU" sz="4000" i="1" kern="10">
                <a:ln w="25400" cap="rnd">
                  <a:solidFill>
                    <a:srgbClr val="FFFF00"/>
                  </a:solidFill>
                  <a:prstDash val="sysDot"/>
                  <a:round/>
                  <a:headEnd/>
                  <a:tailEnd/>
                </a:ln>
                <a:solidFill>
                  <a:srgbClr val="FF00FF">
                    <a:alpha val="58000"/>
                  </a:srgbClr>
                </a:solidFill>
                <a:latin typeface="Monotype Corsiva"/>
              </a:rPr>
              <a:t>Замечательные </a:t>
            </a:r>
          </a:p>
        </p:txBody>
      </p:sp>
      <p:sp>
        <p:nvSpPr>
          <p:cNvPr id="53257" name="WordArt 9"/>
          <p:cNvSpPr>
            <a:spLocks noChangeArrowheads="1" noChangeShapeType="1" noTextEdit="1"/>
          </p:cNvSpPr>
          <p:nvPr/>
        </p:nvSpPr>
        <p:spPr bwMode="auto">
          <a:xfrm>
            <a:off x="827088" y="4292600"/>
            <a:ext cx="7775575" cy="1728788"/>
          </a:xfrm>
          <a:prstGeom prst="rect">
            <a:avLst/>
          </a:prstGeom>
        </p:spPr>
        <p:txBody>
          <a:bodyPr spcFirstLastPara="1" wrap="none" fromWordArt="1">
            <a:prstTxWarp prst="textArchDown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i="1" kern="10">
                <a:ln w="25400" cap="rnd">
                  <a:solidFill>
                    <a:srgbClr val="FFFF00"/>
                  </a:solidFill>
                  <a:prstDash val="sysDot"/>
                  <a:round/>
                  <a:headEnd/>
                  <a:tailEnd/>
                </a:ln>
                <a:solidFill>
                  <a:srgbClr val="FF00FF">
                    <a:alpha val="58000"/>
                  </a:srgbClr>
                </a:solidFill>
                <a:latin typeface="Monotype Corsiva"/>
              </a:rPr>
              <a:t>треугольников</a:t>
            </a:r>
          </a:p>
        </p:txBody>
      </p:sp>
      <p:sp>
        <p:nvSpPr>
          <p:cNvPr id="53258" name="WordArt 10"/>
          <p:cNvSpPr>
            <a:spLocks noChangeArrowheads="1" noChangeShapeType="1" noTextEdit="1"/>
          </p:cNvSpPr>
          <p:nvPr/>
        </p:nvSpPr>
        <p:spPr bwMode="auto">
          <a:xfrm>
            <a:off x="1511300" y="2925763"/>
            <a:ext cx="6407150" cy="180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25400">
                  <a:solidFill>
                    <a:srgbClr val="FFFF00"/>
                  </a:solidFill>
                  <a:prstDash val="sysDot"/>
                  <a:round/>
                  <a:headEnd/>
                  <a:tailEnd/>
                </a:ln>
                <a:solidFill>
                  <a:srgbClr val="FF00FF">
                    <a:alpha val="58000"/>
                  </a:srgbClr>
                </a:solidFill>
                <a:latin typeface="Monotype Corsiva"/>
              </a:rPr>
              <a:t>точки и линии</a:t>
            </a:r>
          </a:p>
        </p:txBody>
      </p:sp>
      <p:pic>
        <p:nvPicPr>
          <p:cNvPr id="53259" name="Picture 11" descr="007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163" y="1701800"/>
            <a:ext cx="1162050" cy="1076325"/>
          </a:xfrm>
          <a:prstGeom prst="rect">
            <a:avLst/>
          </a:prstGeom>
          <a:noFill/>
        </p:spPr>
      </p:pic>
      <p:sp>
        <p:nvSpPr>
          <p:cNvPr id="53260" name="AutoShape 12"/>
          <p:cNvSpPr>
            <a:spLocks noChangeArrowheads="1"/>
          </p:cNvSpPr>
          <p:nvPr/>
        </p:nvSpPr>
        <p:spPr bwMode="auto">
          <a:xfrm>
            <a:off x="3924300" y="1773238"/>
            <a:ext cx="647700" cy="576262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3261" name="AutoShape 13"/>
          <p:cNvSpPr>
            <a:spLocks noChangeArrowheads="1"/>
          </p:cNvSpPr>
          <p:nvPr/>
        </p:nvSpPr>
        <p:spPr bwMode="auto">
          <a:xfrm rot="19440000">
            <a:off x="3924300" y="1844675"/>
            <a:ext cx="684213" cy="5207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53262" name="Picture 14" descr="007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4463"/>
            <a:ext cx="1809750" cy="1676400"/>
          </a:xfrm>
          <a:prstGeom prst="rect">
            <a:avLst/>
          </a:prstGeom>
          <a:noFill/>
        </p:spPr>
      </p:pic>
      <p:sp>
        <p:nvSpPr>
          <p:cNvPr id="53263" name="WordArt 15"/>
          <p:cNvSpPr>
            <a:spLocks noChangeArrowheads="1" noChangeShapeType="1" noTextEdit="1"/>
          </p:cNvSpPr>
          <p:nvPr/>
        </p:nvSpPr>
        <p:spPr bwMode="auto">
          <a:xfrm>
            <a:off x="0" y="6524625"/>
            <a:ext cx="9144000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25400">
                  <a:solidFill>
                    <a:srgbClr val="FFFF00"/>
                  </a:solidFill>
                  <a:prstDash val="sysDot"/>
                  <a:round/>
                  <a:headEnd/>
                  <a:tailEnd/>
                </a:ln>
                <a:solidFill>
                  <a:srgbClr val="FF00FF">
                    <a:alpha val="58000"/>
                  </a:srgbClr>
                </a:solidFill>
                <a:latin typeface="Monotype Corsiva"/>
              </a:rPr>
              <a:t>учитель: Шевелева Ольга Ивановна; г.Москва</a:t>
            </a:r>
          </a:p>
        </p:txBody>
      </p:sp>
      <p:sp>
        <p:nvSpPr>
          <p:cNvPr id="53264" name="WordArt 16"/>
          <p:cNvSpPr>
            <a:spLocks noChangeArrowheads="1" noChangeShapeType="1" noTextEdit="1"/>
          </p:cNvSpPr>
          <p:nvPr/>
        </p:nvSpPr>
        <p:spPr bwMode="auto">
          <a:xfrm>
            <a:off x="0" y="6524625"/>
            <a:ext cx="9144000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FF">
                    <a:alpha val="58000"/>
                  </a:srgbClr>
                </a:solidFill>
                <a:latin typeface="Monotype Corsiva"/>
              </a:rPr>
              <a:t>учитель: Шевелева Ольга Ивановна; г.Москва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53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5326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5326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5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  <p:bldP spid="53251" grpId="0" animBg="1"/>
      <p:bldP spid="53252" grpId="0" animBg="1"/>
      <p:bldP spid="53256" grpId="0" animBg="1"/>
      <p:bldP spid="53257" grpId="0" animBg="1"/>
      <p:bldP spid="53258" grpId="0" animBg="1"/>
      <p:bldP spid="53260" grpId="0" animBg="1"/>
      <p:bldP spid="53260" grpId="1" animBg="1"/>
      <p:bldP spid="53261" grpId="0" animBg="1"/>
      <p:bldP spid="53261" grpId="1" animBg="1"/>
      <p:bldP spid="53263" grpId="0" animBg="1"/>
      <p:bldP spid="5326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79" name="AutoShape 55"/>
          <p:cNvSpPr>
            <a:spLocks noChangeArrowheads="1"/>
          </p:cNvSpPr>
          <p:nvPr/>
        </p:nvSpPr>
        <p:spPr bwMode="auto">
          <a:xfrm rot="20340000">
            <a:off x="3311525" y="1981200"/>
            <a:ext cx="1377950" cy="1363663"/>
          </a:xfrm>
          <a:prstGeom prst="rtTriangle">
            <a:avLst/>
          </a:prstGeom>
          <a:solidFill>
            <a:schemeClr val="accent1">
              <a:alpha val="57001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80" name="AutoShape 56"/>
          <p:cNvSpPr>
            <a:spLocks noChangeArrowheads="1"/>
          </p:cNvSpPr>
          <p:nvPr/>
        </p:nvSpPr>
        <p:spPr bwMode="auto">
          <a:xfrm rot="20340000" flipH="1">
            <a:off x="107950" y="1208088"/>
            <a:ext cx="3065463" cy="2952750"/>
          </a:xfrm>
          <a:prstGeom prst="rtTriangle">
            <a:avLst/>
          </a:prstGeom>
          <a:solidFill>
            <a:srgbClr val="FFCC00">
              <a:alpha val="4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 baseline="0"/>
          </a:p>
        </p:txBody>
      </p:sp>
      <p:sp>
        <p:nvSpPr>
          <p:cNvPr id="77881" name="AutoShape 57"/>
          <p:cNvSpPr>
            <a:spLocks noChangeArrowheads="1"/>
          </p:cNvSpPr>
          <p:nvPr/>
        </p:nvSpPr>
        <p:spPr bwMode="auto">
          <a:xfrm rot="20340000" flipH="1" flipV="1">
            <a:off x="1208088" y="4002088"/>
            <a:ext cx="3033712" cy="3098800"/>
          </a:xfrm>
          <a:prstGeom prst="rtTriangle">
            <a:avLst/>
          </a:prstGeom>
          <a:solidFill>
            <a:srgbClr val="00FFFF">
              <a:alpha val="4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endParaRPr lang="ru-RU" b="0" baseline="0"/>
          </a:p>
        </p:txBody>
      </p:sp>
      <p:sp>
        <p:nvSpPr>
          <p:cNvPr id="77826" name="Line 2"/>
          <p:cNvSpPr>
            <a:spLocks noChangeShapeType="1"/>
          </p:cNvSpPr>
          <p:nvPr/>
        </p:nvSpPr>
        <p:spPr bwMode="auto">
          <a:xfrm flipV="1">
            <a:off x="720725" y="3062288"/>
            <a:ext cx="4175125" cy="15859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 flipV="1">
            <a:off x="719138" y="2271713"/>
            <a:ext cx="2447925" cy="2374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287338" y="4432300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A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5111750" y="2822575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C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2951163" y="1622425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B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77831" name="Line 7"/>
          <p:cNvSpPr>
            <a:spLocks noChangeShapeType="1"/>
          </p:cNvSpPr>
          <p:nvPr/>
        </p:nvSpPr>
        <p:spPr bwMode="auto">
          <a:xfrm>
            <a:off x="2376488" y="327025"/>
            <a:ext cx="1223962" cy="323850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32" name="Line 8"/>
          <p:cNvSpPr>
            <a:spLocks noChangeShapeType="1"/>
          </p:cNvSpPr>
          <p:nvPr/>
        </p:nvSpPr>
        <p:spPr bwMode="auto">
          <a:xfrm flipH="1">
            <a:off x="719138" y="260350"/>
            <a:ext cx="2052637" cy="4386263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2735263" y="471488"/>
            <a:ext cx="358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1476375" y="17002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A</a:t>
            </a:r>
            <a:r>
              <a:rPr lang="ru-RU">
                <a:solidFill>
                  <a:srgbClr val="008000"/>
                </a:solidFill>
              </a:rPr>
              <a:t>1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77835" name="Oval 11"/>
          <p:cNvSpPr>
            <a:spLocks noChangeArrowheads="1"/>
          </p:cNvSpPr>
          <p:nvPr/>
        </p:nvSpPr>
        <p:spPr bwMode="auto">
          <a:xfrm>
            <a:off x="719138" y="2270125"/>
            <a:ext cx="4789487" cy="479425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36" name="Text Box 12"/>
          <p:cNvSpPr txBox="1">
            <a:spLocks noChangeArrowheads="1"/>
          </p:cNvSpPr>
          <p:nvPr/>
        </p:nvSpPr>
        <p:spPr bwMode="auto">
          <a:xfrm>
            <a:off x="4895850" y="63738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FF0000"/>
                </a:solidFill>
              </a:rPr>
              <a:t>В</a:t>
            </a:r>
            <a:r>
              <a:rPr lang="ru-RU">
                <a:solidFill>
                  <a:srgbClr val="FF0000"/>
                </a:solidFill>
              </a:rPr>
              <a:t>2</a:t>
            </a:r>
            <a:endParaRPr lang="ru-RU" baseline="0">
              <a:solidFill>
                <a:srgbClr val="FF0000"/>
              </a:solidFill>
            </a:endParaRPr>
          </a:p>
        </p:txBody>
      </p:sp>
      <p:grpSp>
        <p:nvGrpSpPr>
          <p:cNvPr id="77837" name="Group 13"/>
          <p:cNvGrpSpPr>
            <a:grpSpLocks/>
          </p:cNvGrpSpPr>
          <p:nvPr/>
        </p:nvGrpSpPr>
        <p:grpSpPr bwMode="auto">
          <a:xfrm rot="3900000">
            <a:off x="2879725" y="1622426"/>
            <a:ext cx="73025" cy="215900"/>
            <a:chOff x="4604" y="1298"/>
            <a:chExt cx="45" cy="136"/>
          </a:xfrm>
        </p:grpSpPr>
        <p:sp>
          <p:nvSpPr>
            <p:cNvPr id="77838" name="Line 14"/>
            <p:cNvSpPr>
              <a:spLocks noChangeShapeType="1"/>
            </p:cNvSpPr>
            <p:nvPr/>
          </p:nvSpPr>
          <p:spPr bwMode="auto">
            <a:xfrm>
              <a:off x="4604" y="129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7839" name="Line 15"/>
            <p:cNvSpPr>
              <a:spLocks noChangeShapeType="1"/>
            </p:cNvSpPr>
            <p:nvPr/>
          </p:nvSpPr>
          <p:spPr bwMode="auto">
            <a:xfrm flipV="1">
              <a:off x="4649" y="129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840" name="Group 16"/>
          <p:cNvGrpSpPr>
            <a:grpSpLocks/>
          </p:cNvGrpSpPr>
          <p:nvPr/>
        </p:nvGrpSpPr>
        <p:grpSpPr bwMode="auto">
          <a:xfrm rot="3266453">
            <a:off x="4039394" y="4710906"/>
            <a:ext cx="69850" cy="230188"/>
            <a:chOff x="4740" y="1429"/>
            <a:chExt cx="44" cy="145"/>
          </a:xfrm>
        </p:grpSpPr>
        <p:sp>
          <p:nvSpPr>
            <p:cNvPr id="77841" name="Line 17"/>
            <p:cNvSpPr>
              <a:spLocks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7842" name="Line 18"/>
            <p:cNvSpPr>
              <a:spLocks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7843" name="Rectangle 19"/>
          <p:cNvSpPr>
            <a:spLocks noChangeArrowheads="1"/>
          </p:cNvSpPr>
          <p:nvPr/>
        </p:nvSpPr>
        <p:spPr bwMode="auto">
          <a:xfrm rot="20340000">
            <a:off x="3548063" y="3303588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44" name="Text Box 20"/>
          <p:cNvSpPr txBox="1">
            <a:spLocks noChangeArrowheads="1"/>
          </p:cNvSpPr>
          <p:nvPr/>
        </p:nvSpPr>
        <p:spPr bwMode="auto">
          <a:xfrm>
            <a:off x="3671888" y="3495675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B</a:t>
            </a:r>
            <a:r>
              <a:rPr lang="ru-RU">
                <a:solidFill>
                  <a:srgbClr val="008000"/>
                </a:solidFill>
              </a:rPr>
              <a:t>1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77845" name="Rectangle 21"/>
          <p:cNvSpPr>
            <a:spLocks noChangeArrowheads="1"/>
          </p:cNvSpPr>
          <p:nvPr/>
        </p:nvSpPr>
        <p:spPr bwMode="auto">
          <a:xfrm rot="1440000">
            <a:off x="1997075" y="1846263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46" name="Line 22"/>
          <p:cNvSpPr>
            <a:spLocks noChangeShapeType="1"/>
          </p:cNvSpPr>
          <p:nvPr/>
        </p:nvSpPr>
        <p:spPr bwMode="auto">
          <a:xfrm>
            <a:off x="1476375" y="1557338"/>
            <a:ext cx="3419475" cy="150495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48" name="Text Box 24"/>
          <p:cNvSpPr txBox="1">
            <a:spLocks noChangeArrowheads="1"/>
          </p:cNvSpPr>
          <p:nvPr/>
        </p:nvSpPr>
        <p:spPr bwMode="auto">
          <a:xfrm>
            <a:off x="863600" y="2343150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FF0000"/>
                </a:solidFill>
              </a:rPr>
              <a:t>А</a:t>
            </a:r>
            <a:r>
              <a:rPr lang="ru-RU">
                <a:solidFill>
                  <a:srgbClr val="FF0000"/>
                </a:solidFill>
              </a:rPr>
              <a:t>2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77849" name="Line 25"/>
          <p:cNvSpPr>
            <a:spLocks noChangeShapeType="1"/>
          </p:cNvSpPr>
          <p:nvPr/>
        </p:nvSpPr>
        <p:spPr bwMode="auto">
          <a:xfrm>
            <a:off x="2087563" y="1406525"/>
            <a:ext cx="28892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50" name="Line 26"/>
          <p:cNvSpPr>
            <a:spLocks noChangeShapeType="1"/>
          </p:cNvSpPr>
          <p:nvPr/>
        </p:nvSpPr>
        <p:spPr bwMode="auto">
          <a:xfrm>
            <a:off x="1654175" y="2271713"/>
            <a:ext cx="28892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51" name="Text Box 27"/>
          <p:cNvSpPr txBox="1">
            <a:spLocks noChangeArrowheads="1"/>
          </p:cNvSpPr>
          <p:nvPr/>
        </p:nvSpPr>
        <p:spPr bwMode="auto">
          <a:xfrm>
            <a:off x="0" y="547688"/>
            <a:ext cx="14049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FF0000"/>
                </a:solidFill>
              </a:rPr>
              <a:t>НА</a:t>
            </a:r>
            <a:r>
              <a:rPr lang="ru-RU">
                <a:solidFill>
                  <a:srgbClr val="FF0000"/>
                </a:solidFill>
              </a:rPr>
              <a:t>1 </a:t>
            </a:r>
            <a:r>
              <a:rPr lang="ru-RU" baseline="0">
                <a:solidFill>
                  <a:srgbClr val="FF0000"/>
                </a:solidFill>
              </a:rPr>
              <a:t>= А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ru-RU" baseline="0">
                <a:solidFill>
                  <a:srgbClr val="FF0000"/>
                </a:solidFill>
              </a:rPr>
              <a:t>А</a:t>
            </a:r>
            <a:r>
              <a:rPr lang="ru-RU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7852" name="Line 28"/>
          <p:cNvSpPr>
            <a:spLocks noChangeShapeType="1"/>
          </p:cNvSpPr>
          <p:nvPr/>
        </p:nvSpPr>
        <p:spPr bwMode="auto">
          <a:xfrm>
            <a:off x="3130550" y="2306638"/>
            <a:ext cx="468313" cy="1223962"/>
          </a:xfrm>
          <a:prstGeom prst="line">
            <a:avLst/>
          </a:prstGeom>
          <a:noFill/>
          <a:ln w="2540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53" name="Line 29"/>
          <p:cNvSpPr>
            <a:spLocks noChangeShapeType="1"/>
          </p:cNvSpPr>
          <p:nvPr/>
        </p:nvSpPr>
        <p:spPr bwMode="auto">
          <a:xfrm rot="60000">
            <a:off x="2489200" y="790575"/>
            <a:ext cx="2271713" cy="5654675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54" name="Line 30"/>
          <p:cNvSpPr>
            <a:spLocks noChangeShapeType="1"/>
          </p:cNvSpPr>
          <p:nvPr/>
        </p:nvSpPr>
        <p:spPr bwMode="auto">
          <a:xfrm flipH="1" flipV="1">
            <a:off x="3095625" y="2271713"/>
            <a:ext cx="1800225" cy="792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55" name="Line 31"/>
          <p:cNvSpPr>
            <a:spLocks noChangeShapeType="1"/>
          </p:cNvSpPr>
          <p:nvPr/>
        </p:nvSpPr>
        <p:spPr bwMode="auto">
          <a:xfrm rot="120000" flipV="1">
            <a:off x="3159125" y="1111250"/>
            <a:ext cx="1154113" cy="1182688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56" name="Line 32"/>
          <p:cNvSpPr>
            <a:spLocks noChangeShapeType="1"/>
          </p:cNvSpPr>
          <p:nvPr/>
        </p:nvSpPr>
        <p:spPr bwMode="auto">
          <a:xfrm flipH="1" flipV="1">
            <a:off x="1978025" y="184150"/>
            <a:ext cx="2879725" cy="286067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58" name="Oval 34"/>
          <p:cNvSpPr>
            <a:spLocks noChangeArrowheads="1"/>
          </p:cNvSpPr>
          <p:nvPr/>
        </p:nvSpPr>
        <p:spPr bwMode="auto">
          <a:xfrm>
            <a:off x="4605338" y="2774950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59" name="Text Box 35"/>
          <p:cNvSpPr txBox="1">
            <a:spLocks noChangeArrowheads="1"/>
          </p:cNvSpPr>
          <p:nvPr/>
        </p:nvSpPr>
        <p:spPr bwMode="auto">
          <a:xfrm>
            <a:off x="3384550" y="1262063"/>
            <a:ext cx="433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9900"/>
                </a:solidFill>
              </a:rPr>
              <a:t>C</a:t>
            </a:r>
            <a:r>
              <a:rPr lang="en-US">
                <a:solidFill>
                  <a:srgbClr val="009900"/>
                </a:solidFill>
              </a:rPr>
              <a:t>1</a:t>
            </a:r>
            <a:endParaRPr lang="ru-RU">
              <a:solidFill>
                <a:srgbClr val="009900"/>
              </a:solidFill>
            </a:endParaRPr>
          </a:p>
        </p:txBody>
      </p:sp>
      <p:sp>
        <p:nvSpPr>
          <p:cNvPr id="77860" name="Text Box 36"/>
          <p:cNvSpPr txBox="1">
            <a:spLocks noChangeArrowheads="1"/>
          </p:cNvSpPr>
          <p:nvPr/>
        </p:nvSpPr>
        <p:spPr bwMode="auto">
          <a:xfrm>
            <a:off x="4824413" y="234156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2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77861" name="Rectangle 37"/>
          <p:cNvSpPr>
            <a:spLocks noChangeArrowheads="1"/>
          </p:cNvSpPr>
          <p:nvPr/>
        </p:nvSpPr>
        <p:spPr bwMode="auto">
          <a:xfrm rot="18900000">
            <a:off x="3670300" y="1693863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77862" name="Group 38"/>
          <p:cNvGrpSpPr>
            <a:grpSpLocks/>
          </p:cNvGrpSpPr>
          <p:nvPr/>
        </p:nvGrpSpPr>
        <p:grpSpPr bwMode="auto">
          <a:xfrm>
            <a:off x="3024188" y="1262063"/>
            <a:ext cx="282575" cy="133350"/>
            <a:chOff x="2925" y="2432"/>
            <a:chExt cx="178" cy="84"/>
          </a:xfrm>
        </p:grpSpPr>
        <p:grpSp>
          <p:nvGrpSpPr>
            <p:cNvPr id="77863" name="Group 39"/>
            <p:cNvGrpSpPr>
              <a:grpSpLocks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77864" name="Line 40"/>
              <p:cNvSpPr>
                <a:spLocks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65" name="Line 41"/>
              <p:cNvSpPr>
                <a:spLocks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7866" name="Line 42"/>
            <p:cNvSpPr>
              <a:spLocks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867" name="Group 43"/>
          <p:cNvGrpSpPr>
            <a:grpSpLocks/>
          </p:cNvGrpSpPr>
          <p:nvPr/>
        </p:nvGrpSpPr>
        <p:grpSpPr bwMode="auto">
          <a:xfrm>
            <a:off x="3959225" y="2197100"/>
            <a:ext cx="282575" cy="133350"/>
            <a:chOff x="2925" y="2432"/>
            <a:chExt cx="178" cy="84"/>
          </a:xfrm>
        </p:grpSpPr>
        <p:grpSp>
          <p:nvGrpSpPr>
            <p:cNvPr id="77868" name="Group 44"/>
            <p:cNvGrpSpPr>
              <a:grpSpLocks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77869" name="Line 45"/>
              <p:cNvSpPr>
                <a:spLocks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70" name="Line 46"/>
              <p:cNvSpPr>
                <a:spLocks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7871" name="Line 47"/>
            <p:cNvSpPr>
              <a:spLocks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7872" name="Line 48"/>
          <p:cNvSpPr>
            <a:spLocks noChangeShapeType="1"/>
          </p:cNvSpPr>
          <p:nvPr/>
        </p:nvSpPr>
        <p:spPr bwMode="auto">
          <a:xfrm flipH="1">
            <a:off x="1600200" y="757238"/>
            <a:ext cx="935038" cy="20161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73" name="Line 49"/>
          <p:cNvSpPr>
            <a:spLocks noChangeShapeType="1"/>
          </p:cNvSpPr>
          <p:nvPr/>
        </p:nvSpPr>
        <p:spPr bwMode="auto">
          <a:xfrm flipH="1" flipV="1">
            <a:off x="2514600" y="719138"/>
            <a:ext cx="2143125" cy="21272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74" name="Oval 50"/>
          <p:cNvSpPr>
            <a:spLocks noChangeArrowheads="1"/>
          </p:cNvSpPr>
          <p:nvPr/>
        </p:nvSpPr>
        <p:spPr bwMode="auto">
          <a:xfrm>
            <a:off x="3562350" y="1730375"/>
            <a:ext cx="144463" cy="144463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76" name="Text Box 52"/>
          <p:cNvSpPr txBox="1">
            <a:spLocks noChangeArrowheads="1"/>
          </p:cNvSpPr>
          <p:nvPr/>
        </p:nvSpPr>
        <p:spPr bwMode="auto">
          <a:xfrm>
            <a:off x="0" y="979488"/>
            <a:ext cx="14049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FF0000"/>
                </a:solidFill>
              </a:rPr>
              <a:t>Н</a:t>
            </a: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1 </a:t>
            </a:r>
            <a:r>
              <a:rPr lang="ru-RU" baseline="0">
                <a:solidFill>
                  <a:srgbClr val="FF0000"/>
                </a:solidFill>
              </a:rPr>
              <a:t>= </a:t>
            </a: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7877" name="Text Box 53"/>
          <p:cNvSpPr txBox="1">
            <a:spLocks noChangeArrowheads="1"/>
          </p:cNvSpPr>
          <p:nvPr/>
        </p:nvSpPr>
        <p:spPr bwMode="auto">
          <a:xfrm>
            <a:off x="0" y="1404938"/>
            <a:ext cx="136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FF0000"/>
                </a:solidFill>
              </a:rPr>
              <a:t>Н</a:t>
            </a: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1 </a:t>
            </a:r>
            <a:r>
              <a:rPr lang="ru-RU" baseline="0">
                <a:solidFill>
                  <a:srgbClr val="FF0000"/>
                </a:solidFill>
              </a:rPr>
              <a:t>= </a:t>
            </a: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7878" name="Text Box 54"/>
          <p:cNvSpPr txBox="1">
            <a:spLocks noChangeArrowheads="1"/>
          </p:cNvSpPr>
          <p:nvPr/>
        </p:nvSpPr>
        <p:spPr bwMode="auto">
          <a:xfrm>
            <a:off x="6300788" y="5516563"/>
            <a:ext cx="22320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b="0"/>
          </a:p>
        </p:txBody>
      </p:sp>
      <p:sp>
        <p:nvSpPr>
          <p:cNvPr id="77882" name="Text Box 58"/>
          <p:cNvSpPr txBox="1">
            <a:spLocks noChangeArrowheads="1"/>
          </p:cNvSpPr>
          <p:nvPr/>
        </p:nvSpPr>
        <p:spPr bwMode="auto">
          <a:xfrm>
            <a:off x="4427538" y="1125538"/>
            <a:ext cx="442753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aseline="0"/>
              <a:t>Докажем, что т. </a:t>
            </a:r>
            <a:r>
              <a:rPr lang="ru-RU" sz="1400" baseline="0">
                <a:solidFill>
                  <a:srgbClr val="FF0000"/>
                </a:solidFill>
              </a:rPr>
              <a:t>В</a:t>
            </a:r>
            <a:r>
              <a:rPr lang="en-US" sz="1400">
                <a:solidFill>
                  <a:srgbClr val="FF0000"/>
                </a:solidFill>
              </a:rPr>
              <a:t>2 </a:t>
            </a:r>
            <a:r>
              <a:rPr lang="ru-RU" sz="1400" baseline="0"/>
              <a:t>лежит на окружности, описанной около тупоугольного </a:t>
            </a:r>
            <a:r>
              <a:rPr lang="ru-RU" sz="1400" baseline="0">
                <a:solidFill>
                  <a:schemeClr val="accent2"/>
                </a:solidFill>
                <a:cs typeface="Arial" charset="0"/>
              </a:rPr>
              <a:t>∆</a:t>
            </a:r>
            <a:r>
              <a:rPr lang="en-US" sz="1400" baseline="0">
                <a:solidFill>
                  <a:schemeClr val="accent2"/>
                </a:solidFill>
                <a:cs typeface="Arial" charset="0"/>
              </a:rPr>
              <a:t>ABC</a:t>
            </a:r>
            <a:r>
              <a:rPr lang="ru-RU" sz="1400" baseline="0">
                <a:solidFill>
                  <a:schemeClr val="accent2"/>
                </a:solidFill>
                <a:cs typeface="Arial" charset="0"/>
              </a:rPr>
              <a:t>.</a:t>
            </a:r>
            <a:endParaRPr lang="ru-RU" sz="1400" baseline="0"/>
          </a:p>
        </p:txBody>
      </p:sp>
      <p:sp>
        <p:nvSpPr>
          <p:cNvPr id="77883" name="Text Box 59"/>
          <p:cNvSpPr txBox="1">
            <a:spLocks noChangeArrowheads="1"/>
          </p:cNvSpPr>
          <p:nvPr/>
        </p:nvSpPr>
        <p:spPr bwMode="auto">
          <a:xfrm>
            <a:off x="5724525" y="1684338"/>
            <a:ext cx="3095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1. Проведем отрезок АВ</a:t>
            </a:r>
            <a:r>
              <a:rPr lang="ru-RU" sz="1400" b="0">
                <a:solidFill>
                  <a:schemeClr val="accent2"/>
                </a:solidFill>
                <a:cs typeface="Arial" charset="0"/>
              </a:rPr>
              <a:t>2.</a:t>
            </a:r>
          </a:p>
        </p:txBody>
      </p:sp>
      <p:sp>
        <p:nvSpPr>
          <p:cNvPr id="77884" name="Text Box 60"/>
          <p:cNvSpPr txBox="1">
            <a:spLocks noChangeArrowheads="1"/>
          </p:cNvSpPr>
          <p:nvPr/>
        </p:nvSpPr>
        <p:spPr bwMode="auto">
          <a:xfrm>
            <a:off x="0" y="171450"/>
            <a:ext cx="2051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aseline="0">
                <a:solidFill>
                  <a:srgbClr val="008000"/>
                </a:solidFill>
              </a:rPr>
              <a:t>H</a:t>
            </a:r>
            <a:r>
              <a:rPr lang="ru-RU" sz="1400" baseline="0">
                <a:solidFill>
                  <a:srgbClr val="008000"/>
                </a:solidFill>
              </a:rPr>
              <a:t> – ортоцентр </a:t>
            </a:r>
            <a:r>
              <a:rPr lang="ru-RU" sz="1400" baseline="0">
                <a:solidFill>
                  <a:schemeClr val="accent2"/>
                </a:solidFill>
                <a:cs typeface="Arial" charset="0"/>
              </a:rPr>
              <a:t>∆</a:t>
            </a:r>
            <a:r>
              <a:rPr lang="en-US" sz="1400" baseline="0">
                <a:solidFill>
                  <a:schemeClr val="accent2"/>
                </a:solidFill>
                <a:cs typeface="Arial" charset="0"/>
              </a:rPr>
              <a:t>ABC</a:t>
            </a:r>
            <a:endParaRPr lang="ru-RU" sz="1400" baseline="0">
              <a:solidFill>
                <a:schemeClr val="accent2"/>
              </a:solidFill>
              <a:cs typeface="Arial" charset="0"/>
            </a:endParaRPr>
          </a:p>
        </p:txBody>
      </p:sp>
      <p:sp>
        <p:nvSpPr>
          <p:cNvPr id="77886" name="Arc 62"/>
          <p:cNvSpPr>
            <a:spLocks/>
          </p:cNvSpPr>
          <p:nvPr/>
        </p:nvSpPr>
        <p:spPr bwMode="auto">
          <a:xfrm flipH="1">
            <a:off x="4427538" y="2924175"/>
            <a:ext cx="142875" cy="32702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3265"/>
              <a:gd name="T2" fmla="*/ 21536 w 21600"/>
              <a:gd name="T3" fmla="*/ 23265 h 23265"/>
              <a:gd name="T4" fmla="*/ 0 w 21600"/>
              <a:gd name="T5" fmla="*/ 21600 h 23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26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55"/>
                  <a:pt x="21578" y="22711"/>
                  <a:pt x="21535" y="23264"/>
                </a:cubicBezTo>
              </a:path>
              <a:path w="21600" h="2326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55"/>
                  <a:pt x="21578" y="22711"/>
                  <a:pt x="21535" y="23264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88" name="Arc 64"/>
          <p:cNvSpPr>
            <a:spLocks/>
          </p:cNvSpPr>
          <p:nvPr/>
        </p:nvSpPr>
        <p:spPr bwMode="auto">
          <a:xfrm rot="1980000" flipH="1">
            <a:off x="4321175" y="5992813"/>
            <a:ext cx="142875" cy="3095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3265"/>
              <a:gd name="T2" fmla="*/ 21536 w 21600"/>
              <a:gd name="T3" fmla="*/ 23265 h 23265"/>
              <a:gd name="T4" fmla="*/ 0 w 21600"/>
              <a:gd name="T5" fmla="*/ 21600 h 23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26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55"/>
                  <a:pt x="21578" y="22711"/>
                  <a:pt x="21535" y="23264"/>
                </a:cubicBezTo>
              </a:path>
              <a:path w="21600" h="2326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55"/>
                  <a:pt x="21578" y="22711"/>
                  <a:pt x="21535" y="23264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89" name="Line 65"/>
          <p:cNvSpPr>
            <a:spLocks noChangeShapeType="1"/>
          </p:cNvSpPr>
          <p:nvPr/>
        </p:nvSpPr>
        <p:spPr bwMode="auto">
          <a:xfrm>
            <a:off x="719138" y="4646613"/>
            <a:ext cx="3960812" cy="18002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90" name="Oval 66"/>
          <p:cNvSpPr>
            <a:spLocks noChangeArrowheads="1"/>
          </p:cNvSpPr>
          <p:nvPr/>
        </p:nvSpPr>
        <p:spPr bwMode="auto">
          <a:xfrm>
            <a:off x="1511300" y="2773363"/>
            <a:ext cx="12541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91" name="Line 67"/>
          <p:cNvSpPr>
            <a:spLocks noChangeShapeType="1"/>
          </p:cNvSpPr>
          <p:nvPr/>
        </p:nvSpPr>
        <p:spPr bwMode="auto">
          <a:xfrm flipH="1">
            <a:off x="719138" y="2341563"/>
            <a:ext cx="2376487" cy="2305050"/>
          </a:xfrm>
          <a:prstGeom prst="line">
            <a:avLst/>
          </a:prstGeom>
          <a:noFill/>
          <a:ln w="41275">
            <a:solidFill>
              <a:srgbClr val="FF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92" name="Oval 68"/>
          <p:cNvSpPr>
            <a:spLocks noChangeArrowheads="1"/>
          </p:cNvSpPr>
          <p:nvPr/>
        </p:nvSpPr>
        <p:spPr bwMode="auto">
          <a:xfrm>
            <a:off x="1952625" y="1738313"/>
            <a:ext cx="144463" cy="14287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94" name="Oval 70"/>
          <p:cNvSpPr>
            <a:spLocks noChangeAspect="1" noChangeArrowheads="1"/>
          </p:cNvSpPr>
          <p:nvPr/>
        </p:nvSpPr>
        <p:spPr bwMode="auto">
          <a:xfrm>
            <a:off x="3057525" y="2217738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95" name="Oval 71"/>
          <p:cNvSpPr>
            <a:spLocks noChangeArrowheads="1"/>
          </p:cNvSpPr>
          <p:nvPr/>
        </p:nvSpPr>
        <p:spPr bwMode="auto">
          <a:xfrm>
            <a:off x="3527425" y="3495675"/>
            <a:ext cx="144463" cy="144463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96" name="Text Box 72"/>
          <p:cNvSpPr txBox="1">
            <a:spLocks noChangeArrowheads="1"/>
          </p:cNvSpPr>
          <p:nvPr/>
        </p:nvSpPr>
        <p:spPr bwMode="auto">
          <a:xfrm>
            <a:off x="4498975" y="836613"/>
            <a:ext cx="30241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baseline="0">
                <a:solidFill>
                  <a:schemeClr val="accent2"/>
                </a:solidFill>
              </a:rPr>
              <a:t>Доказательство:</a:t>
            </a:r>
          </a:p>
        </p:txBody>
      </p:sp>
      <p:sp>
        <p:nvSpPr>
          <p:cNvPr id="77897" name="Text Box 73"/>
          <p:cNvSpPr txBox="1">
            <a:spLocks noChangeArrowheads="1"/>
          </p:cNvSpPr>
          <p:nvPr/>
        </p:nvSpPr>
        <p:spPr bwMode="auto">
          <a:xfrm>
            <a:off x="2484438" y="115888"/>
            <a:ext cx="65516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aseline="0">
                <a:solidFill>
                  <a:srgbClr val="FF0000"/>
                </a:solidFill>
                <a:latin typeface="Monotype Corsiva" pitchFamily="66" charset="0"/>
              </a:rPr>
              <a:t>Точки, симметричные ортоцентру относительно сторон тупоугольного треугольника</a:t>
            </a:r>
          </a:p>
        </p:txBody>
      </p:sp>
      <p:sp>
        <p:nvSpPr>
          <p:cNvPr id="77898" name="AutoShape 7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77899" name="Picture 75" descr="anim076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403353">
            <a:off x="9209088" y="5988050"/>
            <a:ext cx="547687" cy="896938"/>
          </a:xfrm>
          <a:prstGeom prst="rect">
            <a:avLst/>
          </a:prstGeom>
          <a:noFill/>
        </p:spPr>
      </p:pic>
      <p:sp>
        <p:nvSpPr>
          <p:cNvPr id="77902" name="Text Box 78"/>
          <p:cNvSpPr txBox="1">
            <a:spLocks noChangeArrowheads="1"/>
          </p:cNvSpPr>
          <p:nvPr/>
        </p:nvSpPr>
        <p:spPr bwMode="auto">
          <a:xfrm>
            <a:off x="5724525" y="2116138"/>
            <a:ext cx="3095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2. ∆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AHB</a:t>
            </a:r>
            <a:r>
              <a:rPr lang="ru-RU" sz="1400" b="0">
                <a:solidFill>
                  <a:schemeClr val="accent2"/>
                </a:solidFill>
                <a:cs typeface="Arial" charset="0"/>
              </a:rPr>
              <a:t>!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 = 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∆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A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В</a:t>
            </a:r>
            <a:r>
              <a:rPr lang="ru-RU" sz="1400" b="0">
                <a:solidFill>
                  <a:schemeClr val="accent2"/>
                </a:solidFill>
                <a:cs typeface="Arial" charset="0"/>
              </a:rPr>
              <a:t>2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В</a:t>
            </a:r>
            <a:r>
              <a:rPr lang="ru-RU" sz="1400" b="0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;</a:t>
            </a:r>
            <a:endParaRPr lang="ru-RU" sz="1400" b="0" baseline="0">
              <a:solidFill>
                <a:schemeClr val="accent2"/>
              </a:solidFill>
              <a:cs typeface="Arial" charset="0"/>
            </a:endParaRPr>
          </a:p>
        </p:txBody>
      </p:sp>
      <p:sp>
        <p:nvSpPr>
          <p:cNvPr id="77903" name="Text Box 79"/>
          <p:cNvSpPr txBox="1">
            <a:spLocks noChangeArrowheads="1"/>
          </p:cNvSpPr>
          <p:nvPr/>
        </p:nvSpPr>
        <p:spPr bwMode="auto">
          <a:xfrm>
            <a:off x="5724525" y="2517775"/>
            <a:ext cx="3419475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3. ∆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AHB</a:t>
            </a:r>
            <a:r>
              <a:rPr lang="ru-RU" sz="1400" b="0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 ~ 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∆ВСВ</a:t>
            </a:r>
            <a:r>
              <a:rPr lang="ru-RU" sz="1400" b="0">
                <a:solidFill>
                  <a:schemeClr val="accent2"/>
                </a:solidFill>
                <a:cs typeface="Arial" charset="0"/>
              </a:rPr>
              <a:t>1 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(т.к. ∆ВНА</a:t>
            </a:r>
            <a:r>
              <a:rPr lang="ru-RU" sz="1400" b="0">
                <a:solidFill>
                  <a:schemeClr val="accent2"/>
                </a:solidFill>
                <a:cs typeface="Arial" charset="0"/>
              </a:rPr>
              <a:t>1 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~</a:t>
            </a:r>
            <a:r>
              <a:rPr lang="ru-RU" sz="1400" baseline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∆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B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СВ</a:t>
            </a:r>
            <a:r>
              <a:rPr lang="ru-RU" sz="1400" b="0">
                <a:solidFill>
                  <a:schemeClr val="accent2"/>
                </a:solidFill>
                <a:cs typeface="Arial" charset="0"/>
              </a:rPr>
              <a:t>1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, </a:t>
            </a:r>
          </a:p>
          <a:p>
            <a:pPr marL="342900" indent="-342900">
              <a:spcBef>
                <a:spcPct val="50000"/>
              </a:spcBef>
            </a:pP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а следовательно, </a:t>
            </a:r>
            <a:r>
              <a:rPr lang="en-US" sz="1400" b="0" i="1" baseline="0">
                <a:solidFill>
                  <a:schemeClr val="accent2"/>
                </a:solidFill>
                <a:cs typeface="Arial" charset="0"/>
              </a:rPr>
              <a:t>L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A</a:t>
            </a:r>
            <a:r>
              <a:rPr lang="ru-RU" sz="1400" b="0">
                <a:solidFill>
                  <a:schemeClr val="accent2"/>
                </a:solidFill>
                <a:cs typeface="Arial" charset="0"/>
              </a:rPr>
              <a:t>1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НВ 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= </a:t>
            </a:r>
            <a:r>
              <a:rPr lang="en-US" sz="1400" b="0" i="1" baseline="0">
                <a:solidFill>
                  <a:schemeClr val="accent2"/>
                </a:solidFill>
                <a:cs typeface="Arial" charset="0"/>
              </a:rPr>
              <a:t>L</a:t>
            </a:r>
            <a:r>
              <a:rPr lang="ru-RU" sz="1400" b="0" i="1" baseline="0">
                <a:solidFill>
                  <a:schemeClr val="accent2"/>
                </a:solidFill>
                <a:cs typeface="Arial" charset="0"/>
              </a:rPr>
              <a:t>В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СВ</a:t>
            </a:r>
            <a:r>
              <a:rPr lang="ru-RU" sz="1400" b="0">
                <a:solidFill>
                  <a:schemeClr val="accent2"/>
                </a:solidFill>
                <a:cs typeface="Arial" charset="0"/>
              </a:rPr>
              <a:t>1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);</a:t>
            </a:r>
          </a:p>
        </p:txBody>
      </p:sp>
      <p:sp>
        <p:nvSpPr>
          <p:cNvPr id="77904" name="Text Box 80"/>
          <p:cNvSpPr txBox="1">
            <a:spLocks noChangeArrowheads="1"/>
          </p:cNvSpPr>
          <p:nvPr/>
        </p:nvSpPr>
        <p:spPr bwMode="auto">
          <a:xfrm>
            <a:off x="5724525" y="3340100"/>
            <a:ext cx="331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4. Из 2. и 3. следует: ∆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A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В</a:t>
            </a:r>
            <a:r>
              <a:rPr lang="ru-RU" sz="1400" b="0">
                <a:solidFill>
                  <a:schemeClr val="accent2"/>
                </a:solidFill>
                <a:cs typeface="Arial" charset="0"/>
              </a:rPr>
              <a:t>2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В</a:t>
            </a:r>
            <a:r>
              <a:rPr lang="ru-RU" sz="1400" b="0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~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∆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B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СВ</a:t>
            </a:r>
            <a:r>
              <a:rPr lang="ru-RU" sz="1400" b="0">
                <a:solidFill>
                  <a:schemeClr val="accent2"/>
                </a:solidFill>
                <a:cs typeface="Arial" charset="0"/>
              </a:rPr>
              <a:t>1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;</a:t>
            </a:r>
          </a:p>
        </p:txBody>
      </p:sp>
      <p:sp>
        <p:nvSpPr>
          <p:cNvPr id="77905" name="Text Box 81"/>
          <p:cNvSpPr txBox="1">
            <a:spLocks noChangeArrowheads="1"/>
          </p:cNvSpPr>
          <p:nvPr/>
        </p:nvSpPr>
        <p:spPr bwMode="auto">
          <a:xfrm>
            <a:off x="5724525" y="3844925"/>
            <a:ext cx="3095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5. Из  4. следует: </a:t>
            </a:r>
            <a:r>
              <a:rPr lang="en-US" sz="1400" b="0" i="1" baseline="0">
                <a:solidFill>
                  <a:schemeClr val="accent2"/>
                </a:solidFill>
                <a:cs typeface="Arial" charset="0"/>
              </a:rPr>
              <a:t>L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A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В</a:t>
            </a:r>
            <a:r>
              <a:rPr lang="en-US" sz="1400" b="0">
                <a:solidFill>
                  <a:schemeClr val="accent2"/>
                </a:solidFill>
                <a:cs typeface="Arial" charset="0"/>
              </a:rPr>
              <a:t>2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В 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= </a:t>
            </a:r>
            <a:r>
              <a:rPr lang="en-US" sz="1400" b="0" i="1" baseline="0">
                <a:solidFill>
                  <a:schemeClr val="accent2"/>
                </a:solidFill>
                <a:cs typeface="Arial" charset="0"/>
              </a:rPr>
              <a:t>L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 АСВ;</a:t>
            </a:r>
          </a:p>
        </p:txBody>
      </p:sp>
      <p:sp>
        <p:nvSpPr>
          <p:cNvPr id="77906" name="Text Box 82"/>
          <p:cNvSpPr txBox="1">
            <a:spLocks noChangeArrowheads="1"/>
          </p:cNvSpPr>
          <p:nvPr/>
        </p:nvSpPr>
        <p:spPr bwMode="auto">
          <a:xfrm>
            <a:off x="5724525" y="4276725"/>
            <a:ext cx="3419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6. Эти углы равны и опираются на АВ; </a:t>
            </a:r>
          </a:p>
        </p:txBody>
      </p:sp>
      <p:sp>
        <p:nvSpPr>
          <p:cNvPr id="77907" name="Text Box 83"/>
          <p:cNvSpPr txBox="1">
            <a:spLocks noChangeArrowheads="1"/>
          </p:cNvSpPr>
          <p:nvPr/>
        </p:nvSpPr>
        <p:spPr bwMode="auto">
          <a:xfrm>
            <a:off x="5724525" y="4718050"/>
            <a:ext cx="36004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7. Сл-но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,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en-US" sz="1400" b="0" i="1" baseline="0">
                <a:solidFill>
                  <a:schemeClr val="accent2"/>
                </a:solidFill>
                <a:cs typeface="Arial" charset="0"/>
              </a:rPr>
              <a:t>L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A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В</a:t>
            </a:r>
            <a:r>
              <a:rPr lang="en-US" sz="1400" b="0">
                <a:solidFill>
                  <a:schemeClr val="accent2"/>
                </a:solidFill>
                <a:cs typeface="Arial" charset="0"/>
              </a:rPr>
              <a:t>2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В и </a:t>
            </a:r>
            <a:r>
              <a:rPr lang="en-US" sz="1400" b="0" i="1" baseline="0">
                <a:solidFill>
                  <a:schemeClr val="accent2"/>
                </a:solidFill>
                <a:cs typeface="Arial" charset="0"/>
              </a:rPr>
              <a:t>L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АСВ вписаны в одну окружность с хордой АВ, а значит, т.В</a:t>
            </a:r>
            <a:r>
              <a:rPr lang="ru-RU" sz="1400" b="0">
                <a:solidFill>
                  <a:schemeClr val="accent2"/>
                </a:solidFill>
                <a:cs typeface="Arial" charset="0"/>
              </a:rPr>
              <a:t>2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 принадлежит окружности, описанной около ∆А</a:t>
            </a:r>
            <a:r>
              <a:rPr lang="en-US" sz="1400" b="0" baseline="0">
                <a:solidFill>
                  <a:schemeClr val="accent2"/>
                </a:solidFill>
                <a:cs typeface="Arial" charset="0"/>
              </a:rPr>
              <a:t>B</a:t>
            </a: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С. </a:t>
            </a:r>
          </a:p>
        </p:txBody>
      </p:sp>
      <p:sp>
        <p:nvSpPr>
          <p:cNvPr id="77908" name="Text Box 84"/>
          <p:cNvSpPr txBox="1">
            <a:spLocks noChangeArrowheads="1"/>
          </p:cNvSpPr>
          <p:nvPr/>
        </p:nvSpPr>
        <p:spPr bwMode="auto">
          <a:xfrm>
            <a:off x="8243888" y="5645150"/>
            <a:ext cx="7191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0" baseline="0">
                <a:solidFill>
                  <a:schemeClr val="accent2"/>
                </a:solidFill>
                <a:cs typeface="Arial" charset="0"/>
              </a:rPr>
              <a:t>Ч.Т.Д.</a:t>
            </a:r>
            <a:endParaRPr lang="ru-RU" b="0"/>
          </a:p>
        </p:txBody>
      </p:sp>
      <p:sp>
        <p:nvSpPr>
          <p:cNvPr id="77909" name="Arc 85"/>
          <p:cNvSpPr>
            <a:spLocks/>
          </p:cNvSpPr>
          <p:nvPr/>
        </p:nvSpPr>
        <p:spPr bwMode="auto">
          <a:xfrm rot="15149059" flipH="1">
            <a:off x="2453481" y="1069182"/>
            <a:ext cx="142875" cy="3095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3265"/>
              <a:gd name="T2" fmla="*/ 21536 w 21600"/>
              <a:gd name="T3" fmla="*/ 23265 h 23265"/>
              <a:gd name="T4" fmla="*/ 0 w 21600"/>
              <a:gd name="T5" fmla="*/ 21600 h 23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26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55"/>
                  <a:pt x="21578" y="22711"/>
                  <a:pt x="21535" y="23264"/>
                </a:cubicBezTo>
              </a:path>
              <a:path w="21600" h="2326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55"/>
                  <a:pt x="21578" y="22711"/>
                  <a:pt x="21535" y="23264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910" name="Oval 86"/>
          <p:cNvSpPr>
            <a:spLocks noChangeArrowheads="1"/>
          </p:cNvSpPr>
          <p:nvPr/>
        </p:nvSpPr>
        <p:spPr bwMode="auto">
          <a:xfrm>
            <a:off x="2471738" y="695325"/>
            <a:ext cx="144462" cy="144463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911" name="Oval 87"/>
          <p:cNvSpPr>
            <a:spLocks noChangeAspect="1" noChangeArrowheads="1"/>
          </p:cNvSpPr>
          <p:nvPr/>
        </p:nvSpPr>
        <p:spPr bwMode="auto">
          <a:xfrm rot="15707267">
            <a:off x="647700" y="4552950"/>
            <a:ext cx="144463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912" name="Oval 88"/>
          <p:cNvSpPr>
            <a:spLocks noChangeAspect="1" noChangeArrowheads="1"/>
          </p:cNvSpPr>
          <p:nvPr/>
        </p:nvSpPr>
        <p:spPr bwMode="auto">
          <a:xfrm rot="15707267">
            <a:off x="4824412" y="2990851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913" name="Oval 89"/>
          <p:cNvSpPr>
            <a:spLocks noChangeArrowheads="1"/>
          </p:cNvSpPr>
          <p:nvPr/>
        </p:nvSpPr>
        <p:spPr bwMode="auto">
          <a:xfrm>
            <a:off x="4641850" y="6373813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78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78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78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2000"/>
                                        <p:tgtEl>
                                          <p:spTgt spid="778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2000"/>
                                        <p:tgtEl>
                                          <p:spTgt spid="77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2000"/>
                                        <p:tgtEl>
                                          <p:spTgt spid="778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2000"/>
                                        <p:tgtEl>
                                          <p:spTgt spid="77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2000"/>
                                        <p:tgtEl>
                                          <p:spTgt spid="778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8" dur="2000"/>
                                        <p:tgtEl>
                                          <p:spTgt spid="77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2000"/>
                                        <p:tgtEl>
                                          <p:spTgt spid="778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2000"/>
                                        <p:tgtEl>
                                          <p:spTgt spid="778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2000"/>
                                        <p:tgtEl>
                                          <p:spTgt spid="77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2000"/>
                                        <p:tgtEl>
                                          <p:spTgt spid="778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3" dur="2000"/>
                                        <p:tgtEl>
                                          <p:spTgt spid="778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2000"/>
                                        <p:tgtEl>
                                          <p:spTgt spid="778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2000"/>
                                        <p:tgtEl>
                                          <p:spTgt spid="778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2000"/>
                                        <p:tgtEl>
                                          <p:spTgt spid="778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5" dur="2000"/>
                                        <p:tgtEl>
                                          <p:spTgt spid="77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8" dur="2000"/>
                                        <p:tgtEl>
                                          <p:spTgt spid="778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778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778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778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77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779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779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779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77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77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779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779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779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77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7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77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5" dur="80"/>
                                        <p:tgtEl>
                                          <p:spTgt spid="779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6" dur="80"/>
                                        <p:tgtEl>
                                          <p:spTgt spid="779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80"/>
                                        <p:tgtEl>
                                          <p:spTgt spid="779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2" dur="80"/>
                                        <p:tgtEl>
                                          <p:spTgt spid="779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3" dur="80"/>
                                        <p:tgtEl>
                                          <p:spTgt spid="779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80"/>
                                        <p:tgtEl>
                                          <p:spTgt spid="779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77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3" dur="1000" fill="hold"/>
                                        <p:tgtEl>
                                          <p:spTgt spid="77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7" dur="1000" fill="hold"/>
                                        <p:tgtEl>
                                          <p:spTgt spid="77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2" dur="80"/>
                                        <p:tgtEl>
                                          <p:spTgt spid="779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3" dur="80"/>
                                        <p:tgtEl>
                                          <p:spTgt spid="779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80"/>
                                        <p:tgtEl>
                                          <p:spTgt spid="779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2000"/>
                                        <p:tgtEl>
                                          <p:spTgt spid="7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3" dur="1000" fill="hold"/>
                                        <p:tgtEl>
                                          <p:spTgt spid="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8" dur="80"/>
                                        <p:tgtEl>
                                          <p:spTgt spid="779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9" dur="80"/>
                                        <p:tgtEl>
                                          <p:spTgt spid="779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80"/>
                                        <p:tgtEl>
                                          <p:spTgt spid="779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5" dur="20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0" dur="80"/>
                                        <p:tgtEl>
                                          <p:spTgt spid="779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1" dur="80"/>
                                        <p:tgtEl>
                                          <p:spTgt spid="779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80"/>
                                        <p:tgtEl>
                                          <p:spTgt spid="779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07407E-6 L -0.22986 0.00254 " pathEditMode="relative" rAng="0" ptsTypes="AA">
                                      <p:cBhvr>
                                        <p:cTn id="176" dur="5000" fill="hold"/>
                                        <p:tgtEl>
                                          <p:spTgt spid="778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78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1" dur="500" fill="hold"/>
                                        <p:tgtEl>
                                          <p:spTgt spid="7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881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778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6" dur="500" fill="hold"/>
                                        <p:tgtEl>
                                          <p:spTgt spid="77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879"/>
                  </p:tgtEl>
                </p:cond>
              </p:nextCondLst>
            </p:seq>
            <p:seq concurrent="1" nextAc="seek">
              <p:cTn id="187" restart="whenNotActive" fill="hold" evtFilter="cancelBubble" nodeType="interactiveSeq">
                <p:stCondLst>
                  <p:cond evt="onClick" delay="0">
                    <p:tgtEl>
                      <p:spTgt spid="778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8" fill="hold">
                      <p:stCondLst>
                        <p:cond delay="0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1" dur="500" fill="hold"/>
                                        <p:tgtEl>
                                          <p:spTgt spid="7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880"/>
                  </p:tgtEl>
                </p:cond>
              </p:nextCondLst>
            </p:seq>
          </p:childTnLst>
        </p:cTn>
      </p:par>
    </p:tnLst>
    <p:bldLst>
      <p:bldP spid="77879" grpId="0" animBg="1"/>
      <p:bldP spid="77879" grpId="1" animBg="1"/>
      <p:bldP spid="77880" grpId="0" animBg="1"/>
      <p:bldP spid="77880" grpId="1" animBg="1"/>
      <p:bldP spid="77881" grpId="0" animBg="1"/>
      <p:bldP spid="77881" grpId="1" animBg="1"/>
      <p:bldP spid="77835" grpId="0" animBg="1"/>
      <p:bldP spid="77848" grpId="0"/>
      <p:bldP spid="77849" grpId="0" animBg="1"/>
      <p:bldP spid="77850" grpId="0" animBg="1"/>
      <p:bldP spid="77855" grpId="0" animBg="1"/>
      <p:bldP spid="77855" grpId="1" animBg="1"/>
      <p:bldP spid="77856" grpId="0" animBg="1"/>
      <p:bldP spid="77858" grpId="0" animBg="1"/>
      <p:bldP spid="77859" grpId="0"/>
      <p:bldP spid="77860" grpId="0"/>
      <p:bldP spid="77861" grpId="0" animBg="1"/>
      <p:bldP spid="77872" grpId="0" animBg="1"/>
      <p:bldP spid="77873" grpId="0" animBg="1"/>
      <p:bldP spid="77874" grpId="0" animBg="1"/>
      <p:bldP spid="77882" grpId="0"/>
      <p:bldP spid="77883" grpId="0"/>
      <p:bldP spid="77886" grpId="0" animBg="1"/>
      <p:bldP spid="77886" grpId="1" animBg="1"/>
      <p:bldP spid="77888" grpId="0" animBg="1"/>
      <p:bldP spid="77888" grpId="1" animBg="1"/>
      <p:bldP spid="77889" grpId="0" animBg="1"/>
      <p:bldP spid="77890" grpId="0" animBg="1"/>
      <p:bldP spid="77891" grpId="0" animBg="1"/>
      <p:bldP spid="77891" grpId="1" animBg="1"/>
      <p:bldP spid="77902" grpId="0"/>
      <p:bldP spid="77903" grpId="0"/>
      <p:bldP spid="77904" grpId="0"/>
      <p:bldP spid="77905" grpId="0"/>
      <p:bldP spid="77906" grpId="0"/>
      <p:bldP spid="77907" grpId="0"/>
      <p:bldP spid="77908" grpId="0"/>
      <p:bldP spid="7790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114425" y="1341438"/>
            <a:ext cx="2736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Верите ли вы,</a:t>
            </a:r>
            <a:r>
              <a:rPr lang="en-US" b="0" baseline="0"/>
              <a:t> </a:t>
            </a:r>
            <a:r>
              <a:rPr lang="ru-RU" b="0" baseline="0"/>
              <a:t>что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0" y="2152650"/>
            <a:ext cx="30956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окружности, описанные около </a:t>
            </a:r>
            <a:r>
              <a:rPr lang="ru-RU" baseline="0"/>
              <a:t>∆</a:t>
            </a:r>
            <a:r>
              <a:rPr lang="en-US" baseline="0"/>
              <a:t>AB</a:t>
            </a:r>
            <a:r>
              <a:rPr lang="ru-RU"/>
              <a:t>1</a:t>
            </a:r>
            <a:r>
              <a:rPr lang="en-US" baseline="0"/>
              <a:t>C, </a:t>
            </a:r>
            <a:r>
              <a:rPr lang="ru-RU" baseline="0"/>
              <a:t>∆</a:t>
            </a:r>
            <a:r>
              <a:rPr lang="en-US" baseline="0"/>
              <a:t>AC</a:t>
            </a:r>
            <a:r>
              <a:rPr lang="ru-RU"/>
              <a:t>1</a:t>
            </a:r>
            <a:r>
              <a:rPr lang="ru-RU" baseline="0"/>
              <a:t>В</a:t>
            </a:r>
            <a:r>
              <a:rPr lang="en-US" baseline="0"/>
              <a:t> </a:t>
            </a:r>
            <a:r>
              <a:rPr lang="ru-RU" baseline="0"/>
              <a:t>и ∆</a:t>
            </a:r>
            <a:r>
              <a:rPr lang="en-US" baseline="0"/>
              <a:t>B</a:t>
            </a:r>
            <a:r>
              <a:rPr lang="ru-RU" baseline="0"/>
              <a:t>А</a:t>
            </a:r>
            <a:r>
              <a:rPr lang="ru-RU"/>
              <a:t>1</a:t>
            </a:r>
            <a:r>
              <a:rPr lang="en-US" baseline="0"/>
              <a:t>C</a:t>
            </a:r>
            <a:r>
              <a:rPr lang="ru-RU" baseline="0"/>
              <a:t>,</a:t>
            </a:r>
            <a:endParaRPr lang="ru-RU" b="0" baseline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07950" y="6237288"/>
            <a:ext cx="1511300" cy="504825"/>
          </a:xfrm>
          <a:prstGeom prst="rect">
            <a:avLst/>
          </a:prstGeom>
          <a:solidFill>
            <a:srgbClr val="CC99FF">
              <a:alpha val="47000"/>
            </a:srgbClr>
          </a:solidFill>
          <a:ln w="95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i="1" baseline="0">
                <a:solidFill>
                  <a:srgbClr val="993366"/>
                </a:solidFill>
              </a:rPr>
              <a:t>ПРОВЕРКА</a:t>
            </a:r>
          </a:p>
        </p:txBody>
      </p:sp>
      <p:sp>
        <p:nvSpPr>
          <p:cNvPr id="16389" name="Rectangle 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453313" y="6237288"/>
            <a:ext cx="1582737" cy="504825"/>
          </a:xfrm>
          <a:prstGeom prst="rect">
            <a:avLst/>
          </a:prstGeom>
          <a:solidFill>
            <a:srgbClr val="CC99FF">
              <a:alpha val="30000"/>
            </a:srgbClr>
          </a:solidFill>
          <a:ln w="95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200" i="1" baseline="0">
                <a:solidFill>
                  <a:srgbClr val="993366"/>
                </a:solidFill>
              </a:rPr>
              <a:t>Доказательство</a:t>
            </a:r>
          </a:p>
        </p:txBody>
      </p:sp>
      <p:sp>
        <p:nvSpPr>
          <p:cNvPr id="16390" name="AutoShape 6"/>
          <p:cNvSpPr>
            <a:spLocks noChangeAspect="1" noChangeArrowheads="1"/>
          </p:cNvSpPr>
          <p:nvPr/>
        </p:nvSpPr>
        <p:spPr bwMode="auto">
          <a:xfrm rot="7260000">
            <a:off x="4498976" y="1408112"/>
            <a:ext cx="1974850" cy="1755775"/>
          </a:xfrm>
          <a:prstGeom prst="triangle">
            <a:avLst>
              <a:gd name="adj" fmla="val 50000"/>
            </a:avLst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1" name="Oval 7"/>
          <p:cNvSpPr>
            <a:spLocks noChangeAspect="1" noChangeArrowheads="1"/>
          </p:cNvSpPr>
          <p:nvPr/>
        </p:nvSpPr>
        <p:spPr bwMode="auto">
          <a:xfrm rot="7260000">
            <a:off x="4098925" y="977901"/>
            <a:ext cx="2308225" cy="2311400"/>
          </a:xfrm>
          <a:prstGeom prst="ellips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2" name="AutoShape 8"/>
          <p:cNvSpPr>
            <a:spLocks noChangeAspect="1" noChangeArrowheads="1"/>
          </p:cNvSpPr>
          <p:nvPr/>
        </p:nvSpPr>
        <p:spPr bwMode="auto">
          <a:xfrm>
            <a:off x="2432050" y="2709863"/>
            <a:ext cx="3568700" cy="3006725"/>
          </a:xfrm>
          <a:prstGeom prst="triangle">
            <a:avLst>
              <a:gd name="adj" fmla="val 50000"/>
            </a:avLst>
          </a:prstGeom>
          <a:noFill/>
          <a:ln w="254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3" name="Oval 9"/>
          <p:cNvSpPr>
            <a:spLocks noChangeAspect="1" noChangeArrowheads="1"/>
          </p:cNvSpPr>
          <p:nvPr/>
        </p:nvSpPr>
        <p:spPr bwMode="auto">
          <a:xfrm>
            <a:off x="2122488" y="2709863"/>
            <a:ext cx="4175125" cy="3960812"/>
          </a:xfrm>
          <a:prstGeom prst="ellips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4" name="AutoShape 10"/>
          <p:cNvSpPr>
            <a:spLocks noChangeAspect="1" noChangeArrowheads="1"/>
          </p:cNvSpPr>
          <p:nvPr/>
        </p:nvSpPr>
        <p:spPr bwMode="auto">
          <a:xfrm rot="20025839">
            <a:off x="5265738" y="2606675"/>
            <a:ext cx="3078162" cy="2568575"/>
          </a:xfrm>
          <a:prstGeom prst="triangle">
            <a:avLst>
              <a:gd name="adj" fmla="val 50000"/>
            </a:avLst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5" name="Oval 11"/>
          <p:cNvSpPr>
            <a:spLocks noChangeAspect="1" noChangeArrowheads="1"/>
          </p:cNvSpPr>
          <p:nvPr/>
        </p:nvSpPr>
        <p:spPr bwMode="auto">
          <a:xfrm rot="20025839">
            <a:off x="5181600" y="2566988"/>
            <a:ext cx="3600450" cy="3382962"/>
          </a:xfrm>
          <a:prstGeom prst="ellips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6" name="Oval 12"/>
          <p:cNvSpPr>
            <a:spLocks noChangeAspect="1" noChangeArrowheads="1"/>
          </p:cNvSpPr>
          <p:nvPr/>
        </p:nvSpPr>
        <p:spPr bwMode="auto">
          <a:xfrm>
            <a:off x="5545138" y="3141663"/>
            <a:ext cx="14446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rot="60000" flipH="1" flipV="1">
            <a:off x="4208463" y="2744788"/>
            <a:ext cx="1800225" cy="29146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V="1">
            <a:off x="6010275" y="2746375"/>
            <a:ext cx="215900" cy="295116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rot="21540000">
            <a:off x="4211638" y="2667000"/>
            <a:ext cx="2016125" cy="730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8748713" y="4149725"/>
            <a:ext cx="4333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A</a:t>
            </a:r>
            <a:r>
              <a:rPr lang="en-US"/>
              <a:t>1</a:t>
            </a:r>
            <a:endParaRPr lang="ru-RU" baseline="0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3636963" y="2422525"/>
            <a:ext cx="4333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A</a:t>
            </a:r>
            <a:endParaRPr lang="ru-RU" baseline="0"/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2051050" y="5662613"/>
            <a:ext cx="433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B</a:t>
            </a:r>
            <a:r>
              <a:rPr lang="en-US"/>
              <a:t>1</a:t>
            </a:r>
            <a:endParaRPr lang="ru-RU" baseline="0"/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5292725" y="620713"/>
            <a:ext cx="433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C</a:t>
            </a:r>
            <a:r>
              <a:rPr lang="en-US"/>
              <a:t>1</a:t>
            </a:r>
            <a:endParaRPr lang="ru-RU" baseline="0"/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6445250" y="2133600"/>
            <a:ext cx="433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B</a:t>
            </a:r>
            <a:endParaRPr lang="ru-RU" baseline="0"/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5868988" y="5878513"/>
            <a:ext cx="433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C</a:t>
            </a:r>
            <a:endParaRPr lang="ru-RU" baseline="0"/>
          </a:p>
        </p:txBody>
      </p:sp>
      <p:sp>
        <p:nvSpPr>
          <p:cNvPr id="16406" name="Oval 22"/>
          <p:cNvSpPr>
            <a:spLocks noChangeAspect="1" noChangeArrowheads="1"/>
          </p:cNvSpPr>
          <p:nvPr/>
        </p:nvSpPr>
        <p:spPr bwMode="auto">
          <a:xfrm>
            <a:off x="4162425" y="2636838"/>
            <a:ext cx="107950" cy="10795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07" name="Oval 23"/>
          <p:cNvSpPr>
            <a:spLocks noChangeAspect="1" noChangeArrowheads="1"/>
          </p:cNvSpPr>
          <p:nvPr/>
        </p:nvSpPr>
        <p:spPr bwMode="auto">
          <a:xfrm>
            <a:off x="6181725" y="2673350"/>
            <a:ext cx="107950" cy="10795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08" name="Oval 24"/>
          <p:cNvSpPr>
            <a:spLocks noChangeAspect="1" noChangeArrowheads="1"/>
          </p:cNvSpPr>
          <p:nvPr/>
        </p:nvSpPr>
        <p:spPr bwMode="auto">
          <a:xfrm>
            <a:off x="5940425" y="5659438"/>
            <a:ext cx="107950" cy="10795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6409" name="Group 25"/>
          <p:cNvGrpSpPr>
            <a:grpSpLocks/>
          </p:cNvGrpSpPr>
          <p:nvPr/>
        </p:nvGrpSpPr>
        <p:grpSpPr bwMode="auto">
          <a:xfrm rot="2700000">
            <a:off x="7331075" y="3359151"/>
            <a:ext cx="73025" cy="215900"/>
            <a:chOff x="4604" y="1298"/>
            <a:chExt cx="45" cy="136"/>
          </a:xfrm>
        </p:grpSpPr>
        <p:sp>
          <p:nvSpPr>
            <p:cNvPr id="16410" name="Line 26"/>
            <p:cNvSpPr>
              <a:spLocks noChangeShapeType="1"/>
            </p:cNvSpPr>
            <p:nvPr/>
          </p:nvSpPr>
          <p:spPr bwMode="auto">
            <a:xfrm>
              <a:off x="4604" y="129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11" name="Line 27"/>
            <p:cNvSpPr>
              <a:spLocks noChangeShapeType="1"/>
            </p:cNvSpPr>
            <p:nvPr/>
          </p:nvSpPr>
          <p:spPr bwMode="auto">
            <a:xfrm flipV="1">
              <a:off x="4649" y="129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412" name="Group 28"/>
          <p:cNvGrpSpPr>
            <a:grpSpLocks/>
          </p:cNvGrpSpPr>
          <p:nvPr/>
        </p:nvGrpSpPr>
        <p:grpSpPr bwMode="auto">
          <a:xfrm rot="8100000">
            <a:off x="7389813" y="4899025"/>
            <a:ext cx="69850" cy="230188"/>
            <a:chOff x="4740" y="1429"/>
            <a:chExt cx="44" cy="145"/>
          </a:xfrm>
        </p:grpSpPr>
        <p:sp>
          <p:nvSpPr>
            <p:cNvPr id="16413" name="Line 29"/>
            <p:cNvSpPr>
              <a:spLocks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14" name="Line 30"/>
            <p:cNvSpPr>
              <a:spLocks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3132138" y="4222750"/>
            <a:ext cx="288925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 rot="5400000">
            <a:off x="4644231" y="5733257"/>
            <a:ext cx="288925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6417" name="Group 33"/>
          <p:cNvGrpSpPr>
            <a:grpSpLocks/>
          </p:cNvGrpSpPr>
          <p:nvPr/>
        </p:nvGrpSpPr>
        <p:grpSpPr bwMode="auto">
          <a:xfrm>
            <a:off x="5580063" y="1701800"/>
            <a:ext cx="282575" cy="133350"/>
            <a:chOff x="2925" y="2432"/>
            <a:chExt cx="178" cy="84"/>
          </a:xfrm>
        </p:grpSpPr>
        <p:grpSp>
          <p:nvGrpSpPr>
            <p:cNvPr id="16418" name="Group 34"/>
            <p:cNvGrpSpPr>
              <a:grpSpLocks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16419" name="Line 35"/>
              <p:cNvSpPr>
                <a:spLocks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0" name="Line 36"/>
              <p:cNvSpPr>
                <a:spLocks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6421" name="Line 37"/>
            <p:cNvSpPr>
              <a:spLocks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422" name="Group 38"/>
          <p:cNvGrpSpPr>
            <a:grpSpLocks/>
          </p:cNvGrpSpPr>
          <p:nvPr/>
        </p:nvGrpSpPr>
        <p:grpSpPr bwMode="auto">
          <a:xfrm rot="3600000">
            <a:off x="4606925" y="1738313"/>
            <a:ext cx="282575" cy="133350"/>
            <a:chOff x="2925" y="2432"/>
            <a:chExt cx="178" cy="84"/>
          </a:xfrm>
        </p:grpSpPr>
        <p:grpSp>
          <p:nvGrpSpPr>
            <p:cNvPr id="16423" name="Group 39"/>
            <p:cNvGrpSpPr>
              <a:grpSpLocks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16424" name="Line 40"/>
              <p:cNvSpPr>
                <a:spLocks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5" name="Line 41"/>
              <p:cNvSpPr>
                <a:spLocks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6426" name="Line 42"/>
            <p:cNvSpPr>
              <a:spLocks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427" name="Line 43"/>
          <p:cNvSpPr>
            <a:spLocks noChangeShapeType="1"/>
          </p:cNvSpPr>
          <p:nvPr/>
        </p:nvSpPr>
        <p:spPr bwMode="auto">
          <a:xfrm>
            <a:off x="5003800" y="4294188"/>
            <a:ext cx="288925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6428" name="Group 44"/>
          <p:cNvGrpSpPr>
            <a:grpSpLocks/>
          </p:cNvGrpSpPr>
          <p:nvPr/>
        </p:nvGrpSpPr>
        <p:grpSpPr bwMode="auto">
          <a:xfrm rot="4320000">
            <a:off x="6084094" y="3999706"/>
            <a:ext cx="69850" cy="230188"/>
            <a:chOff x="4740" y="1429"/>
            <a:chExt cx="44" cy="145"/>
          </a:xfrm>
        </p:grpSpPr>
        <p:sp>
          <p:nvSpPr>
            <p:cNvPr id="16429" name="Line 45"/>
            <p:cNvSpPr>
              <a:spLocks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30" name="Line 46"/>
            <p:cNvSpPr>
              <a:spLocks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431" name="Group 47"/>
          <p:cNvGrpSpPr>
            <a:grpSpLocks/>
          </p:cNvGrpSpPr>
          <p:nvPr/>
        </p:nvGrpSpPr>
        <p:grpSpPr bwMode="auto">
          <a:xfrm rot="6960000">
            <a:off x="5145087" y="2640013"/>
            <a:ext cx="282575" cy="133350"/>
            <a:chOff x="2925" y="2432"/>
            <a:chExt cx="178" cy="84"/>
          </a:xfrm>
        </p:grpSpPr>
        <p:grpSp>
          <p:nvGrpSpPr>
            <p:cNvPr id="16432" name="Group 48"/>
            <p:cNvGrpSpPr>
              <a:grpSpLocks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16433" name="Line 49"/>
              <p:cNvSpPr>
                <a:spLocks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4" name="Line 50"/>
              <p:cNvSpPr>
                <a:spLocks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6435" name="Line 51"/>
            <p:cNvSpPr>
              <a:spLocks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436" name="Text Box 52"/>
          <p:cNvSpPr txBox="1">
            <a:spLocks noChangeArrowheads="1"/>
          </p:cNvSpPr>
          <p:nvPr/>
        </p:nvSpPr>
        <p:spPr bwMode="auto">
          <a:xfrm>
            <a:off x="5365750" y="270986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M</a:t>
            </a:r>
            <a:endParaRPr lang="ru-RU" baseline="0"/>
          </a:p>
        </p:txBody>
      </p:sp>
      <p:sp>
        <p:nvSpPr>
          <p:cNvPr id="16437" name="Text Box 53"/>
          <p:cNvSpPr txBox="1">
            <a:spLocks noChangeArrowheads="1"/>
          </p:cNvSpPr>
          <p:nvPr/>
        </p:nvSpPr>
        <p:spPr bwMode="auto">
          <a:xfrm>
            <a:off x="107950" y="115888"/>
            <a:ext cx="33845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Построим  на сторонах </a:t>
            </a:r>
            <a:r>
              <a:rPr lang="ru-RU" b="0" baseline="0">
                <a:cs typeface="Arial" charset="0"/>
              </a:rPr>
              <a:t>∆АВС равносторонние треугольники.</a:t>
            </a:r>
          </a:p>
        </p:txBody>
      </p:sp>
      <p:sp>
        <p:nvSpPr>
          <p:cNvPr id="16438" name="Text Box 54"/>
          <p:cNvSpPr txBox="1">
            <a:spLocks noChangeArrowheads="1"/>
          </p:cNvSpPr>
          <p:nvPr/>
        </p:nvSpPr>
        <p:spPr bwMode="auto">
          <a:xfrm>
            <a:off x="3492500" y="-26988"/>
            <a:ext cx="5651500" cy="914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aseline="0">
                <a:solidFill>
                  <a:srgbClr val="FD0333"/>
                </a:solidFill>
                <a:latin typeface="Monotype Corsiva" pitchFamily="66" charset="0"/>
              </a:rPr>
              <a:t>Точка Торричелли</a:t>
            </a:r>
          </a:p>
        </p:txBody>
      </p:sp>
      <p:sp>
        <p:nvSpPr>
          <p:cNvPr id="16439" name="Text Box 55"/>
          <p:cNvSpPr txBox="1">
            <a:spLocks noChangeArrowheads="1"/>
          </p:cNvSpPr>
          <p:nvPr/>
        </p:nvSpPr>
        <p:spPr bwMode="auto">
          <a:xfrm>
            <a:off x="0" y="3178175"/>
            <a:ext cx="25193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 baseline="0"/>
              <a:t>пересекаются в одной точке? </a:t>
            </a:r>
          </a:p>
        </p:txBody>
      </p:sp>
      <p:sp>
        <p:nvSpPr>
          <p:cNvPr id="16440" name="Text Box 56"/>
          <p:cNvSpPr txBox="1">
            <a:spLocks noChangeArrowheads="1"/>
          </p:cNvSpPr>
          <p:nvPr/>
        </p:nvSpPr>
        <p:spPr bwMode="auto">
          <a:xfrm>
            <a:off x="7720013" y="6402388"/>
            <a:ext cx="184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4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4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2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000"/>
                            </p:stCondLst>
                            <p:childTnLst>
                              <p:par>
                                <p:cTn id="1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20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1" dur="80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2" dur="80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3" dur="80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8" dur="80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9" dur="80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80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5" dur="80"/>
                                        <p:tgtEl>
                                          <p:spTgt spid="16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6" dur="80"/>
                                        <p:tgtEl>
                                          <p:spTgt spid="16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7" dur="80"/>
                                        <p:tgtEl>
                                          <p:spTgt spid="16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8" restart="whenNotActive" fill="hold" evtFilter="cancelBubble" nodeType="interactiveSeq">
                <p:stCondLst>
                  <p:cond evt="onClick" delay="0">
                    <p:tgtEl>
                      <p:spTgt spid="163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9" fill="hold">
                      <p:stCondLst>
                        <p:cond delay="0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1" presetClass="entr" presetSubtype="1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3" dur="2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8" dur="2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3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2000"/>
                            </p:stCondLst>
                            <p:childTnLst>
                              <p:par>
                                <p:cTn id="2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2000"/>
                                        <p:tgtEl>
                                          <p:spTgt spid="16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0" dur="3000"/>
                                        <p:tgtEl>
                                          <p:spTgt spid="16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88"/>
                  </p:tgtEl>
                </p:cond>
              </p:nextCondLst>
            </p:seq>
          </p:childTnLst>
        </p:cTn>
      </p:par>
    </p:tnLst>
    <p:bldLst>
      <p:bldP spid="16386" grpId="0"/>
      <p:bldP spid="16387" grpId="0"/>
      <p:bldP spid="16390" grpId="0" animBg="1"/>
      <p:bldP spid="16391" grpId="0" animBg="1"/>
      <p:bldP spid="16392" grpId="0" animBg="1"/>
      <p:bldP spid="16393" grpId="0" animBg="1"/>
      <p:bldP spid="16394" grpId="0" animBg="1"/>
      <p:bldP spid="16395" grpId="0" animBg="1"/>
      <p:bldP spid="16396" grpId="0" animBg="1"/>
      <p:bldP spid="16400" grpId="0"/>
      <p:bldP spid="16402" grpId="0"/>
      <p:bldP spid="16403" grpId="0"/>
      <p:bldP spid="16415" grpId="0" animBg="1"/>
      <p:bldP spid="16416" grpId="0" animBg="1"/>
      <p:bldP spid="16427" grpId="0" animBg="1"/>
      <p:bldP spid="16436" grpId="0"/>
      <p:bldP spid="16437" grpId="0"/>
      <p:bldP spid="16438" grpId="0"/>
      <p:bldP spid="164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spect="1" noChangeArrowheads="1"/>
          </p:cNvSpPr>
          <p:nvPr/>
        </p:nvSpPr>
        <p:spPr bwMode="auto">
          <a:xfrm rot="7260000">
            <a:off x="2003426" y="1630362"/>
            <a:ext cx="1295400" cy="1152525"/>
          </a:xfrm>
          <a:prstGeom prst="triangle">
            <a:avLst>
              <a:gd name="adj" fmla="val 50000"/>
            </a:avLst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1" name="Oval 3"/>
          <p:cNvSpPr>
            <a:spLocks noChangeAspect="1" noChangeArrowheads="1"/>
          </p:cNvSpPr>
          <p:nvPr/>
        </p:nvSpPr>
        <p:spPr bwMode="auto">
          <a:xfrm rot="7260000">
            <a:off x="1739900" y="1347788"/>
            <a:ext cx="1514475" cy="1517650"/>
          </a:xfrm>
          <a:prstGeom prst="ellips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2" name="AutoShape 4"/>
          <p:cNvSpPr>
            <a:spLocks noChangeAspect="1" noChangeArrowheads="1"/>
          </p:cNvSpPr>
          <p:nvPr/>
        </p:nvSpPr>
        <p:spPr bwMode="auto">
          <a:xfrm>
            <a:off x="646113" y="2484438"/>
            <a:ext cx="2341562" cy="1973262"/>
          </a:xfrm>
          <a:prstGeom prst="triangle">
            <a:avLst>
              <a:gd name="adj" fmla="val 50000"/>
            </a:avLst>
          </a:prstGeom>
          <a:noFill/>
          <a:ln w="254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3" name="Oval 5"/>
          <p:cNvSpPr>
            <a:spLocks noChangeAspect="1" noChangeArrowheads="1"/>
          </p:cNvSpPr>
          <p:nvPr/>
        </p:nvSpPr>
        <p:spPr bwMode="auto">
          <a:xfrm>
            <a:off x="442913" y="2484438"/>
            <a:ext cx="2741612" cy="2600325"/>
          </a:xfrm>
          <a:prstGeom prst="ellips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4" name="AutoShape 6"/>
          <p:cNvSpPr>
            <a:spLocks noChangeAspect="1" noChangeArrowheads="1"/>
          </p:cNvSpPr>
          <p:nvPr/>
        </p:nvSpPr>
        <p:spPr bwMode="auto">
          <a:xfrm rot="20025839">
            <a:off x="2505075" y="2416175"/>
            <a:ext cx="2020888" cy="1687513"/>
          </a:xfrm>
          <a:prstGeom prst="triangle">
            <a:avLst>
              <a:gd name="adj" fmla="val 50000"/>
            </a:avLst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5" name="Oval 7"/>
          <p:cNvSpPr>
            <a:spLocks noChangeAspect="1" noChangeArrowheads="1"/>
          </p:cNvSpPr>
          <p:nvPr/>
        </p:nvSpPr>
        <p:spPr bwMode="auto">
          <a:xfrm rot="20025839">
            <a:off x="2451100" y="2390775"/>
            <a:ext cx="2363788" cy="2220913"/>
          </a:xfrm>
          <a:prstGeom prst="ellips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6" name="Line 8"/>
          <p:cNvSpPr>
            <a:spLocks noChangeAspect="1" noChangeShapeType="1"/>
          </p:cNvSpPr>
          <p:nvPr/>
        </p:nvSpPr>
        <p:spPr bwMode="auto">
          <a:xfrm rot="60000" flipH="1" flipV="1">
            <a:off x="1811338" y="2508250"/>
            <a:ext cx="1182687" cy="19129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17" name="Line 9"/>
          <p:cNvSpPr>
            <a:spLocks noChangeAspect="1" noChangeShapeType="1"/>
          </p:cNvSpPr>
          <p:nvPr/>
        </p:nvSpPr>
        <p:spPr bwMode="auto">
          <a:xfrm flipV="1">
            <a:off x="2994025" y="2508250"/>
            <a:ext cx="142875" cy="1938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18" name="Line 10"/>
          <p:cNvSpPr>
            <a:spLocks noChangeAspect="1" noChangeShapeType="1"/>
          </p:cNvSpPr>
          <p:nvPr/>
        </p:nvSpPr>
        <p:spPr bwMode="auto">
          <a:xfrm rot="21540000">
            <a:off x="1812925" y="2455863"/>
            <a:ext cx="1323975" cy="4921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19" name="Text Box 11"/>
          <p:cNvSpPr txBox="1">
            <a:spLocks noChangeAspect="1" noChangeArrowheads="1"/>
          </p:cNvSpPr>
          <p:nvPr/>
        </p:nvSpPr>
        <p:spPr bwMode="auto">
          <a:xfrm>
            <a:off x="4792663" y="3430588"/>
            <a:ext cx="500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A</a:t>
            </a:r>
            <a:r>
              <a:rPr lang="en-US"/>
              <a:t>1</a:t>
            </a:r>
            <a:endParaRPr lang="ru-RU" baseline="0"/>
          </a:p>
        </p:txBody>
      </p:sp>
      <p:sp>
        <p:nvSpPr>
          <p:cNvPr id="17420" name="Text Box 12"/>
          <p:cNvSpPr txBox="1">
            <a:spLocks noChangeAspect="1" noChangeArrowheads="1"/>
          </p:cNvSpPr>
          <p:nvPr/>
        </p:nvSpPr>
        <p:spPr bwMode="auto">
          <a:xfrm>
            <a:off x="1436688" y="2295525"/>
            <a:ext cx="284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A</a:t>
            </a:r>
            <a:endParaRPr lang="ru-RU" baseline="0"/>
          </a:p>
        </p:txBody>
      </p:sp>
      <p:sp>
        <p:nvSpPr>
          <p:cNvPr id="17421" name="Text Box 13"/>
          <p:cNvSpPr txBox="1">
            <a:spLocks noChangeAspect="1" noChangeArrowheads="1"/>
          </p:cNvSpPr>
          <p:nvPr/>
        </p:nvSpPr>
        <p:spPr bwMode="auto">
          <a:xfrm>
            <a:off x="179388" y="4422775"/>
            <a:ext cx="500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B</a:t>
            </a:r>
            <a:r>
              <a:rPr lang="en-US"/>
              <a:t>1</a:t>
            </a:r>
            <a:endParaRPr lang="ru-RU" baseline="0"/>
          </a:p>
        </p:txBody>
      </p:sp>
      <p:sp>
        <p:nvSpPr>
          <p:cNvPr id="17422" name="Text Box 14"/>
          <p:cNvSpPr txBox="1">
            <a:spLocks noChangeAspect="1" noChangeArrowheads="1"/>
          </p:cNvSpPr>
          <p:nvPr/>
        </p:nvSpPr>
        <p:spPr bwMode="auto">
          <a:xfrm>
            <a:off x="2268538" y="981075"/>
            <a:ext cx="6080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C</a:t>
            </a:r>
            <a:r>
              <a:rPr lang="en-US"/>
              <a:t>1</a:t>
            </a:r>
            <a:endParaRPr lang="ru-RU" baseline="0"/>
          </a:p>
        </p:txBody>
      </p:sp>
      <p:sp>
        <p:nvSpPr>
          <p:cNvPr id="17423" name="Text Box 15"/>
          <p:cNvSpPr txBox="1">
            <a:spLocks noChangeAspect="1" noChangeArrowheads="1"/>
          </p:cNvSpPr>
          <p:nvPr/>
        </p:nvSpPr>
        <p:spPr bwMode="auto">
          <a:xfrm>
            <a:off x="3279775" y="2106613"/>
            <a:ext cx="2841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B</a:t>
            </a:r>
            <a:endParaRPr lang="ru-RU" baseline="0"/>
          </a:p>
        </p:txBody>
      </p:sp>
      <p:sp>
        <p:nvSpPr>
          <p:cNvPr id="17424" name="Text Box 16"/>
          <p:cNvSpPr txBox="1">
            <a:spLocks noChangeAspect="1" noChangeArrowheads="1"/>
          </p:cNvSpPr>
          <p:nvPr/>
        </p:nvSpPr>
        <p:spPr bwMode="auto">
          <a:xfrm>
            <a:off x="2901950" y="4564063"/>
            <a:ext cx="2841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C</a:t>
            </a:r>
            <a:endParaRPr lang="ru-RU" baseline="0"/>
          </a:p>
        </p:txBody>
      </p:sp>
      <p:grpSp>
        <p:nvGrpSpPr>
          <p:cNvPr id="17425" name="Group 17"/>
          <p:cNvGrpSpPr>
            <a:grpSpLocks noChangeAspect="1"/>
          </p:cNvGrpSpPr>
          <p:nvPr/>
        </p:nvGrpSpPr>
        <p:grpSpPr bwMode="auto">
          <a:xfrm rot="2700000">
            <a:off x="3861594" y="2910682"/>
            <a:ext cx="47625" cy="141287"/>
            <a:chOff x="4604" y="1298"/>
            <a:chExt cx="45" cy="136"/>
          </a:xfrm>
        </p:grpSpPr>
        <p:sp>
          <p:nvSpPr>
            <p:cNvPr id="17426" name="Line 18"/>
            <p:cNvSpPr>
              <a:spLocks noChangeAspect="1" noChangeShapeType="1"/>
            </p:cNvSpPr>
            <p:nvPr/>
          </p:nvSpPr>
          <p:spPr bwMode="auto">
            <a:xfrm>
              <a:off x="4604" y="129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27" name="Line 19"/>
            <p:cNvSpPr>
              <a:spLocks noChangeAspect="1" noChangeShapeType="1"/>
            </p:cNvSpPr>
            <p:nvPr/>
          </p:nvSpPr>
          <p:spPr bwMode="auto">
            <a:xfrm flipV="1">
              <a:off x="4649" y="129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428" name="Group 20"/>
          <p:cNvGrpSpPr>
            <a:grpSpLocks noChangeAspect="1"/>
          </p:cNvGrpSpPr>
          <p:nvPr/>
        </p:nvGrpSpPr>
        <p:grpSpPr bwMode="auto">
          <a:xfrm rot="8100000">
            <a:off x="3900488" y="3921125"/>
            <a:ext cx="46037" cy="152400"/>
            <a:chOff x="4740" y="1429"/>
            <a:chExt cx="44" cy="145"/>
          </a:xfrm>
        </p:grpSpPr>
        <p:sp>
          <p:nvSpPr>
            <p:cNvPr id="17429" name="Line 21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30" name="Line 22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31" name="Line 23"/>
          <p:cNvSpPr>
            <a:spLocks noChangeAspect="1" noChangeShapeType="1"/>
          </p:cNvSpPr>
          <p:nvPr/>
        </p:nvSpPr>
        <p:spPr bwMode="auto">
          <a:xfrm>
            <a:off x="1104900" y="3478213"/>
            <a:ext cx="190500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32" name="Line 24"/>
          <p:cNvSpPr>
            <a:spLocks noChangeAspect="1" noChangeShapeType="1"/>
          </p:cNvSpPr>
          <p:nvPr/>
        </p:nvSpPr>
        <p:spPr bwMode="auto">
          <a:xfrm rot="5400000">
            <a:off x="2097881" y="4469607"/>
            <a:ext cx="188913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7433" name="Group 25"/>
          <p:cNvGrpSpPr>
            <a:grpSpLocks noChangeAspect="1"/>
          </p:cNvGrpSpPr>
          <p:nvPr/>
        </p:nvGrpSpPr>
        <p:grpSpPr bwMode="auto">
          <a:xfrm>
            <a:off x="2711450" y="1822450"/>
            <a:ext cx="185738" cy="87313"/>
            <a:chOff x="2925" y="2432"/>
            <a:chExt cx="178" cy="84"/>
          </a:xfrm>
        </p:grpSpPr>
        <p:grpSp>
          <p:nvGrpSpPr>
            <p:cNvPr id="17434" name="Group 26"/>
            <p:cNvGrpSpPr>
              <a:grpSpLocks noChangeAspect="1"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17435" name="Line 27"/>
              <p:cNvSpPr>
                <a:spLocks noChangeAspect="1"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6" name="Line 28"/>
              <p:cNvSpPr>
                <a:spLocks noChangeAspect="1"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437" name="Line 29"/>
            <p:cNvSpPr>
              <a:spLocks noChangeAspect="1"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438" name="Group 30"/>
          <p:cNvGrpSpPr>
            <a:grpSpLocks noChangeAspect="1"/>
          </p:cNvGrpSpPr>
          <p:nvPr/>
        </p:nvGrpSpPr>
        <p:grpSpPr bwMode="auto">
          <a:xfrm rot="3600000">
            <a:off x="2074069" y="1847057"/>
            <a:ext cx="184150" cy="87312"/>
            <a:chOff x="2925" y="2432"/>
            <a:chExt cx="178" cy="84"/>
          </a:xfrm>
        </p:grpSpPr>
        <p:grpSp>
          <p:nvGrpSpPr>
            <p:cNvPr id="17439" name="Group 31"/>
            <p:cNvGrpSpPr>
              <a:grpSpLocks noChangeAspect="1"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17440" name="Line 32"/>
              <p:cNvSpPr>
                <a:spLocks noChangeAspect="1"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1" name="Line 33"/>
              <p:cNvSpPr>
                <a:spLocks noChangeAspect="1"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442" name="Line 34"/>
            <p:cNvSpPr>
              <a:spLocks noChangeAspect="1"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43" name="Line 35"/>
          <p:cNvSpPr>
            <a:spLocks noChangeAspect="1" noChangeShapeType="1"/>
          </p:cNvSpPr>
          <p:nvPr/>
        </p:nvSpPr>
        <p:spPr bwMode="auto">
          <a:xfrm>
            <a:off x="2333625" y="3524250"/>
            <a:ext cx="190500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7444" name="Group 36"/>
          <p:cNvGrpSpPr>
            <a:grpSpLocks noChangeAspect="1"/>
          </p:cNvGrpSpPr>
          <p:nvPr/>
        </p:nvGrpSpPr>
        <p:grpSpPr bwMode="auto">
          <a:xfrm rot="4320000">
            <a:off x="3043238" y="3332162"/>
            <a:ext cx="46038" cy="150813"/>
            <a:chOff x="4740" y="1429"/>
            <a:chExt cx="44" cy="145"/>
          </a:xfrm>
        </p:grpSpPr>
        <p:sp>
          <p:nvSpPr>
            <p:cNvPr id="17445" name="Line 37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46" name="Line 38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447" name="Group 39"/>
          <p:cNvGrpSpPr>
            <a:grpSpLocks noChangeAspect="1"/>
          </p:cNvGrpSpPr>
          <p:nvPr/>
        </p:nvGrpSpPr>
        <p:grpSpPr bwMode="auto">
          <a:xfrm rot="6960000">
            <a:off x="2426494" y="2437607"/>
            <a:ext cx="185737" cy="88900"/>
            <a:chOff x="2925" y="2432"/>
            <a:chExt cx="178" cy="84"/>
          </a:xfrm>
        </p:grpSpPr>
        <p:grpSp>
          <p:nvGrpSpPr>
            <p:cNvPr id="17448" name="Group 40"/>
            <p:cNvGrpSpPr>
              <a:grpSpLocks noChangeAspect="1"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17449" name="Line 41"/>
              <p:cNvSpPr>
                <a:spLocks noChangeAspect="1"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50" name="Line 42"/>
              <p:cNvSpPr>
                <a:spLocks noChangeAspect="1"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451" name="Line 43"/>
            <p:cNvSpPr>
              <a:spLocks noChangeAspect="1"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52" name="Text Box 44"/>
          <p:cNvSpPr txBox="1">
            <a:spLocks noChangeAspect="1" noChangeArrowheads="1"/>
          </p:cNvSpPr>
          <p:nvPr/>
        </p:nvSpPr>
        <p:spPr bwMode="auto">
          <a:xfrm>
            <a:off x="2513013" y="2420938"/>
            <a:ext cx="330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M</a:t>
            </a:r>
            <a:endParaRPr lang="ru-RU" baseline="0"/>
          </a:p>
        </p:txBody>
      </p:sp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5940425" y="1827213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aseline="0">
                <a:solidFill>
                  <a:schemeClr val="accent2"/>
                </a:solidFill>
              </a:rPr>
              <a:t>Доказательство:</a:t>
            </a:r>
          </a:p>
        </p:txBody>
      </p:sp>
      <p:sp>
        <p:nvSpPr>
          <p:cNvPr id="17454" name="Text Box 46"/>
          <p:cNvSpPr txBox="1">
            <a:spLocks noChangeArrowheads="1"/>
          </p:cNvSpPr>
          <p:nvPr/>
        </p:nvSpPr>
        <p:spPr bwMode="auto">
          <a:xfrm>
            <a:off x="5292725" y="3213100"/>
            <a:ext cx="2808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2. </a:t>
            </a:r>
            <a:r>
              <a:rPr lang="en-US" b="0" i="1" baseline="0"/>
              <a:t>L</a:t>
            </a:r>
            <a:r>
              <a:rPr lang="ru-RU" b="0" baseline="0"/>
              <a:t> </a:t>
            </a:r>
            <a:r>
              <a:rPr lang="en-US" b="0" baseline="0"/>
              <a:t>AMC</a:t>
            </a:r>
            <a:r>
              <a:rPr lang="ru-RU" b="0" baseline="0"/>
              <a:t>=120</a:t>
            </a:r>
            <a:r>
              <a:rPr lang="ru-RU" b="0" baseline="30000"/>
              <a:t>0</a:t>
            </a:r>
          </a:p>
        </p:txBody>
      </p:sp>
      <p:sp>
        <p:nvSpPr>
          <p:cNvPr id="17455" name="Oval 47"/>
          <p:cNvSpPr>
            <a:spLocks noChangeAspect="1" noChangeArrowheads="1"/>
          </p:cNvSpPr>
          <p:nvPr/>
        </p:nvSpPr>
        <p:spPr bwMode="auto">
          <a:xfrm>
            <a:off x="1781175" y="2438400"/>
            <a:ext cx="95250" cy="93663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56" name="Oval 48"/>
          <p:cNvSpPr>
            <a:spLocks noChangeAspect="1" noChangeArrowheads="1"/>
          </p:cNvSpPr>
          <p:nvPr/>
        </p:nvSpPr>
        <p:spPr bwMode="auto">
          <a:xfrm>
            <a:off x="3094038" y="2452688"/>
            <a:ext cx="95250" cy="93662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57" name="Oval 49"/>
          <p:cNvSpPr>
            <a:spLocks noChangeAspect="1" noChangeArrowheads="1"/>
          </p:cNvSpPr>
          <p:nvPr/>
        </p:nvSpPr>
        <p:spPr bwMode="auto">
          <a:xfrm>
            <a:off x="2943225" y="4414838"/>
            <a:ext cx="95250" cy="9525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58" name="Text Box 50"/>
          <p:cNvSpPr txBox="1">
            <a:spLocks noChangeArrowheads="1"/>
          </p:cNvSpPr>
          <p:nvPr/>
        </p:nvSpPr>
        <p:spPr bwMode="auto">
          <a:xfrm>
            <a:off x="5291138" y="3579813"/>
            <a:ext cx="21605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3</a:t>
            </a:r>
            <a:r>
              <a:rPr lang="en-US" b="0" baseline="0"/>
              <a:t> </a:t>
            </a:r>
            <a:r>
              <a:rPr lang="en-US" b="0" i="1" baseline="0"/>
              <a:t> L</a:t>
            </a:r>
            <a:r>
              <a:rPr lang="ru-RU" b="0" baseline="0"/>
              <a:t> </a:t>
            </a:r>
            <a:r>
              <a:rPr lang="en-US" b="0" baseline="0"/>
              <a:t>BMC</a:t>
            </a:r>
            <a:r>
              <a:rPr lang="ru-RU" b="0" baseline="0"/>
              <a:t>=120</a:t>
            </a:r>
            <a:r>
              <a:rPr lang="ru-RU" b="0" baseline="30000"/>
              <a:t>0</a:t>
            </a:r>
            <a:r>
              <a:rPr lang="ru-RU" b="0" baseline="0"/>
              <a:t>.</a:t>
            </a:r>
            <a:endParaRPr lang="ru-RU" b="0" baseline="30000"/>
          </a:p>
          <a:p>
            <a:pPr>
              <a:spcBef>
                <a:spcPct val="50000"/>
              </a:spcBef>
            </a:pPr>
            <a:endParaRPr lang="ru-RU" b="0"/>
          </a:p>
        </p:txBody>
      </p:sp>
      <p:sp>
        <p:nvSpPr>
          <p:cNvPr id="17459" name="Arc 51"/>
          <p:cNvSpPr>
            <a:spLocks/>
          </p:cNvSpPr>
          <p:nvPr/>
        </p:nvSpPr>
        <p:spPr bwMode="auto">
          <a:xfrm rot="17460000" flipH="1">
            <a:off x="2472532" y="2709069"/>
            <a:ext cx="284162" cy="431800"/>
          </a:xfrm>
          <a:custGeom>
            <a:avLst/>
            <a:gdLst>
              <a:gd name="G0" fmla="+- 353 0 0"/>
              <a:gd name="G1" fmla="+- 21600 0 0"/>
              <a:gd name="G2" fmla="+- 21600 0 0"/>
              <a:gd name="T0" fmla="*/ 0 w 21953"/>
              <a:gd name="T1" fmla="*/ 3 h 31390"/>
              <a:gd name="T2" fmla="*/ 19607 w 21953"/>
              <a:gd name="T3" fmla="*/ 31390 h 31390"/>
              <a:gd name="T4" fmla="*/ 353 w 21953"/>
              <a:gd name="T5" fmla="*/ 21600 h 3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953" h="31390" fill="none" extrusionOk="0">
                <a:moveTo>
                  <a:pt x="-1" y="2"/>
                </a:moveTo>
                <a:cubicBezTo>
                  <a:pt x="117" y="0"/>
                  <a:pt x="235" y="-1"/>
                  <a:pt x="353" y="0"/>
                </a:cubicBezTo>
                <a:cubicBezTo>
                  <a:pt x="12282" y="0"/>
                  <a:pt x="21953" y="9670"/>
                  <a:pt x="21953" y="21600"/>
                </a:cubicBezTo>
                <a:cubicBezTo>
                  <a:pt x="21953" y="25002"/>
                  <a:pt x="21149" y="28356"/>
                  <a:pt x="19606" y="31389"/>
                </a:cubicBezTo>
              </a:path>
              <a:path w="21953" h="31390" stroke="0" extrusionOk="0">
                <a:moveTo>
                  <a:pt x="-1" y="2"/>
                </a:moveTo>
                <a:cubicBezTo>
                  <a:pt x="117" y="0"/>
                  <a:pt x="235" y="-1"/>
                  <a:pt x="353" y="0"/>
                </a:cubicBezTo>
                <a:cubicBezTo>
                  <a:pt x="12282" y="0"/>
                  <a:pt x="21953" y="9670"/>
                  <a:pt x="21953" y="21600"/>
                </a:cubicBezTo>
                <a:cubicBezTo>
                  <a:pt x="21953" y="25002"/>
                  <a:pt x="21149" y="28356"/>
                  <a:pt x="19606" y="31389"/>
                </a:cubicBezTo>
                <a:lnTo>
                  <a:pt x="353" y="21600"/>
                </a:lnTo>
                <a:close/>
              </a:path>
            </a:pathLst>
          </a:custGeom>
          <a:solidFill>
            <a:srgbClr val="FF99CC">
              <a:alpha val="62000"/>
            </a:srgbClr>
          </a:solidFill>
          <a:ln w="1905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60" name="Arc 52"/>
          <p:cNvSpPr>
            <a:spLocks/>
          </p:cNvSpPr>
          <p:nvPr/>
        </p:nvSpPr>
        <p:spPr bwMode="auto">
          <a:xfrm rot="10200000" flipH="1">
            <a:off x="2749550" y="2671763"/>
            <a:ext cx="284163" cy="431800"/>
          </a:xfrm>
          <a:custGeom>
            <a:avLst/>
            <a:gdLst>
              <a:gd name="G0" fmla="+- 353 0 0"/>
              <a:gd name="G1" fmla="+- 21600 0 0"/>
              <a:gd name="G2" fmla="+- 21600 0 0"/>
              <a:gd name="T0" fmla="*/ 0 w 21953"/>
              <a:gd name="T1" fmla="*/ 3 h 31390"/>
              <a:gd name="T2" fmla="*/ 19607 w 21953"/>
              <a:gd name="T3" fmla="*/ 31390 h 31390"/>
              <a:gd name="T4" fmla="*/ 353 w 21953"/>
              <a:gd name="T5" fmla="*/ 21600 h 3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953" h="31390" fill="none" extrusionOk="0">
                <a:moveTo>
                  <a:pt x="-1" y="2"/>
                </a:moveTo>
                <a:cubicBezTo>
                  <a:pt x="117" y="0"/>
                  <a:pt x="235" y="-1"/>
                  <a:pt x="353" y="0"/>
                </a:cubicBezTo>
                <a:cubicBezTo>
                  <a:pt x="12282" y="0"/>
                  <a:pt x="21953" y="9670"/>
                  <a:pt x="21953" y="21600"/>
                </a:cubicBezTo>
                <a:cubicBezTo>
                  <a:pt x="21953" y="25002"/>
                  <a:pt x="21149" y="28356"/>
                  <a:pt x="19606" y="31389"/>
                </a:cubicBezTo>
              </a:path>
              <a:path w="21953" h="31390" stroke="0" extrusionOk="0">
                <a:moveTo>
                  <a:pt x="-1" y="2"/>
                </a:moveTo>
                <a:cubicBezTo>
                  <a:pt x="117" y="0"/>
                  <a:pt x="235" y="-1"/>
                  <a:pt x="353" y="0"/>
                </a:cubicBezTo>
                <a:cubicBezTo>
                  <a:pt x="12282" y="0"/>
                  <a:pt x="21953" y="9670"/>
                  <a:pt x="21953" y="21600"/>
                </a:cubicBezTo>
                <a:cubicBezTo>
                  <a:pt x="21953" y="25002"/>
                  <a:pt x="21149" y="28356"/>
                  <a:pt x="19606" y="31389"/>
                </a:cubicBezTo>
                <a:lnTo>
                  <a:pt x="353" y="21600"/>
                </a:lnTo>
                <a:close/>
              </a:path>
            </a:pathLst>
          </a:custGeom>
          <a:solidFill>
            <a:srgbClr val="0000FF">
              <a:alpha val="25000"/>
            </a:srgbClr>
          </a:solidFill>
          <a:ln w="19050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61" name="Arc 53"/>
          <p:cNvSpPr>
            <a:spLocks/>
          </p:cNvSpPr>
          <p:nvPr/>
        </p:nvSpPr>
        <p:spPr bwMode="auto">
          <a:xfrm rot="2940000" flipH="1">
            <a:off x="2556669" y="2421731"/>
            <a:ext cx="320675" cy="468313"/>
          </a:xfrm>
          <a:custGeom>
            <a:avLst/>
            <a:gdLst>
              <a:gd name="G0" fmla="+- 353 0 0"/>
              <a:gd name="G1" fmla="+- 21600 0 0"/>
              <a:gd name="G2" fmla="+- 21600 0 0"/>
              <a:gd name="T0" fmla="*/ 0 w 21953"/>
              <a:gd name="T1" fmla="*/ 3 h 31390"/>
              <a:gd name="T2" fmla="*/ 19607 w 21953"/>
              <a:gd name="T3" fmla="*/ 31390 h 31390"/>
              <a:gd name="T4" fmla="*/ 353 w 21953"/>
              <a:gd name="T5" fmla="*/ 21600 h 3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953" h="31390" fill="none" extrusionOk="0">
                <a:moveTo>
                  <a:pt x="-1" y="2"/>
                </a:moveTo>
                <a:cubicBezTo>
                  <a:pt x="117" y="0"/>
                  <a:pt x="235" y="-1"/>
                  <a:pt x="353" y="0"/>
                </a:cubicBezTo>
                <a:cubicBezTo>
                  <a:pt x="12282" y="0"/>
                  <a:pt x="21953" y="9670"/>
                  <a:pt x="21953" y="21600"/>
                </a:cubicBezTo>
                <a:cubicBezTo>
                  <a:pt x="21953" y="25002"/>
                  <a:pt x="21149" y="28356"/>
                  <a:pt x="19606" y="31389"/>
                </a:cubicBezTo>
              </a:path>
              <a:path w="21953" h="31390" stroke="0" extrusionOk="0">
                <a:moveTo>
                  <a:pt x="-1" y="2"/>
                </a:moveTo>
                <a:cubicBezTo>
                  <a:pt x="117" y="0"/>
                  <a:pt x="235" y="-1"/>
                  <a:pt x="353" y="0"/>
                </a:cubicBezTo>
                <a:cubicBezTo>
                  <a:pt x="12282" y="0"/>
                  <a:pt x="21953" y="9670"/>
                  <a:pt x="21953" y="21600"/>
                </a:cubicBezTo>
                <a:cubicBezTo>
                  <a:pt x="21953" y="25002"/>
                  <a:pt x="21149" y="28356"/>
                  <a:pt x="19606" y="31389"/>
                </a:cubicBezTo>
                <a:lnTo>
                  <a:pt x="353" y="21600"/>
                </a:lnTo>
                <a:close/>
              </a:path>
            </a:pathLst>
          </a:custGeom>
          <a:solidFill>
            <a:srgbClr val="00FF00">
              <a:alpha val="41000"/>
            </a:srgbClr>
          </a:solidFill>
          <a:ln w="1905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62" name="Line 54"/>
          <p:cNvSpPr>
            <a:spLocks noChangeShapeType="1"/>
          </p:cNvSpPr>
          <p:nvPr/>
        </p:nvSpPr>
        <p:spPr bwMode="auto">
          <a:xfrm rot="60000">
            <a:off x="1833563" y="2489200"/>
            <a:ext cx="900112" cy="323850"/>
          </a:xfrm>
          <a:prstGeom prst="line">
            <a:avLst/>
          </a:prstGeom>
          <a:noFill/>
          <a:ln w="19050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63" name="Line 55"/>
          <p:cNvSpPr>
            <a:spLocks noChangeShapeType="1"/>
          </p:cNvSpPr>
          <p:nvPr/>
        </p:nvSpPr>
        <p:spPr bwMode="auto">
          <a:xfrm rot="21540000">
            <a:off x="2751138" y="2816225"/>
            <a:ext cx="215900" cy="1630363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64" name="Line 56"/>
          <p:cNvSpPr>
            <a:spLocks noChangeShapeType="1"/>
          </p:cNvSpPr>
          <p:nvPr/>
        </p:nvSpPr>
        <p:spPr bwMode="auto">
          <a:xfrm rot="540000" flipV="1">
            <a:off x="2759075" y="2474913"/>
            <a:ext cx="360363" cy="395287"/>
          </a:xfrm>
          <a:prstGeom prst="line">
            <a:avLst/>
          </a:prstGeom>
          <a:noFill/>
          <a:ln w="1270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65" name="Oval 57"/>
          <p:cNvSpPr>
            <a:spLocks noChangeAspect="1" noChangeArrowheads="1"/>
          </p:cNvSpPr>
          <p:nvPr/>
        </p:nvSpPr>
        <p:spPr bwMode="auto">
          <a:xfrm>
            <a:off x="2700338" y="2792413"/>
            <a:ext cx="95250" cy="952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66" name="Text Box 58"/>
          <p:cNvSpPr txBox="1">
            <a:spLocks noChangeArrowheads="1"/>
          </p:cNvSpPr>
          <p:nvPr/>
        </p:nvSpPr>
        <p:spPr bwMode="auto">
          <a:xfrm>
            <a:off x="5292725" y="4005263"/>
            <a:ext cx="3851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4.</a:t>
            </a:r>
            <a:r>
              <a:rPr lang="en-US" b="0" baseline="0"/>
              <a:t> </a:t>
            </a:r>
            <a:r>
              <a:rPr lang="ru-RU" b="0" baseline="0"/>
              <a:t>Следовательно,</a:t>
            </a:r>
            <a:r>
              <a:rPr lang="ru-RU" b="0" i="1" baseline="0"/>
              <a:t> </a:t>
            </a:r>
            <a:r>
              <a:rPr lang="en-US" b="0" i="1" baseline="0"/>
              <a:t>L</a:t>
            </a:r>
            <a:r>
              <a:rPr lang="ru-RU" b="0" baseline="0"/>
              <a:t> </a:t>
            </a:r>
            <a:r>
              <a:rPr lang="en-US" b="0" baseline="0"/>
              <a:t>AMB</a:t>
            </a:r>
            <a:r>
              <a:rPr lang="ru-RU" b="0" baseline="0"/>
              <a:t>=120</a:t>
            </a:r>
            <a:r>
              <a:rPr lang="ru-RU" b="0" baseline="30000"/>
              <a:t>0</a:t>
            </a:r>
            <a:r>
              <a:rPr lang="ru-RU" b="0" baseline="0"/>
              <a:t>.</a:t>
            </a:r>
            <a:endParaRPr lang="ru-RU" b="0"/>
          </a:p>
        </p:txBody>
      </p:sp>
      <p:sp>
        <p:nvSpPr>
          <p:cNvPr id="17467" name="Text Box 59"/>
          <p:cNvSpPr txBox="1">
            <a:spLocks noChangeArrowheads="1"/>
          </p:cNvSpPr>
          <p:nvPr/>
        </p:nvSpPr>
        <p:spPr bwMode="auto">
          <a:xfrm>
            <a:off x="5292725" y="4437063"/>
            <a:ext cx="37084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5. </a:t>
            </a:r>
            <a:r>
              <a:rPr lang="en-US" b="0" i="1" baseline="0"/>
              <a:t>L</a:t>
            </a:r>
            <a:r>
              <a:rPr lang="en-US" b="0" baseline="0"/>
              <a:t>AMB</a:t>
            </a:r>
            <a:r>
              <a:rPr lang="ru-RU" b="0" baseline="0"/>
              <a:t> + </a:t>
            </a:r>
            <a:r>
              <a:rPr lang="en-US" b="0" i="1" baseline="0"/>
              <a:t>L</a:t>
            </a:r>
            <a:r>
              <a:rPr lang="en-US" b="0" baseline="0"/>
              <a:t>A</a:t>
            </a:r>
            <a:r>
              <a:rPr lang="ru-RU" b="0" baseline="0"/>
              <a:t>С</a:t>
            </a:r>
            <a:r>
              <a:rPr lang="en-US" b="0" baseline="0"/>
              <a:t>B</a:t>
            </a:r>
            <a:r>
              <a:rPr lang="ru-RU" b="0" baseline="0"/>
              <a:t> =180</a:t>
            </a:r>
            <a:r>
              <a:rPr lang="ru-RU" b="0" baseline="30000"/>
              <a:t>0</a:t>
            </a:r>
            <a:r>
              <a:rPr lang="ru-RU" b="0" baseline="0"/>
              <a:t>.Значит,  т.М лежит на окружности, описанной около </a:t>
            </a:r>
            <a:r>
              <a:rPr lang="ru-RU" b="0" baseline="0">
                <a:cs typeface="Arial" charset="0"/>
              </a:rPr>
              <a:t>∆</a:t>
            </a:r>
            <a:r>
              <a:rPr lang="ru-RU" b="0" baseline="0"/>
              <a:t>С</a:t>
            </a:r>
            <a:r>
              <a:rPr lang="ru-RU" b="0"/>
              <a:t>1</a:t>
            </a:r>
            <a:r>
              <a:rPr lang="ru-RU" b="0" baseline="0"/>
              <a:t>АВ.</a:t>
            </a:r>
          </a:p>
        </p:txBody>
      </p:sp>
      <p:sp>
        <p:nvSpPr>
          <p:cNvPr id="17468" name="Text Box 60"/>
          <p:cNvSpPr txBox="1">
            <a:spLocks noChangeArrowheads="1"/>
          </p:cNvSpPr>
          <p:nvPr/>
        </p:nvSpPr>
        <p:spPr bwMode="auto">
          <a:xfrm>
            <a:off x="5292725" y="2276475"/>
            <a:ext cx="345598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/>
              <a:t>1</a:t>
            </a:r>
            <a:r>
              <a:rPr lang="ru-RU" b="0" baseline="0"/>
              <a:t>. Построим окружности описанные около </a:t>
            </a:r>
            <a:r>
              <a:rPr lang="ru-RU" b="0" baseline="0">
                <a:cs typeface="Arial" charset="0"/>
              </a:rPr>
              <a:t>∆АВ</a:t>
            </a:r>
            <a:r>
              <a:rPr lang="ru-RU" b="0">
                <a:cs typeface="Arial" charset="0"/>
              </a:rPr>
              <a:t>1</a:t>
            </a:r>
            <a:r>
              <a:rPr lang="ru-RU" b="0" baseline="0">
                <a:cs typeface="Arial" charset="0"/>
              </a:rPr>
              <a:t>С и ∆А</a:t>
            </a:r>
            <a:r>
              <a:rPr lang="ru-RU" b="0">
                <a:cs typeface="Arial" charset="0"/>
              </a:rPr>
              <a:t>1</a:t>
            </a:r>
            <a:r>
              <a:rPr lang="ru-RU" b="0" baseline="0">
                <a:cs typeface="Arial" charset="0"/>
              </a:rPr>
              <a:t>ВС. </a:t>
            </a:r>
          </a:p>
        </p:txBody>
      </p:sp>
      <p:sp>
        <p:nvSpPr>
          <p:cNvPr id="17472" name="AutoShape 6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316913" y="3068638"/>
            <a:ext cx="360362" cy="360362"/>
          </a:xfrm>
          <a:prstGeom prst="wedgeRoundRectCallout">
            <a:avLst>
              <a:gd name="adj1" fmla="val -399338"/>
              <a:gd name="adj2" fmla="val 35903"/>
              <a:gd name="adj3" fmla="val 16667"/>
            </a:avLst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aseline="0">
                <a:solidFill>
                  <a:srgbClr val="333333"/>
                </a:solidFill>
              </a:rPr>
              <a:t>?</a:t>
            </a:r>
          </a:p>
        </p:txBody>
      </p:sp>
      <p:sp>
        <p:nvSpPr>
          <p:cNvPr id="17473" name="AutoShape 6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7474" name="Picture 66" descr="anim076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-403353">
            <a:off x="9251950" y="5805488"/>
            <a:ext cx="547688" cy="896937"/>
          </a:xfrm>
          <a:prstGeom prst="rect">
            <a:avLst/>
          </a:prstGeom>
          <a:noFill/>
        </p:spPr>
      </p:pic>
      <p:sp>
        <p:nvSpPr>
          <p:cNvPr id="17475" name="Text Box 67"/>
          <p:cNvSpPr txBox="1">
            <a:spLocks noChangeArrowheads="1"/>
          </p:cNvSpPr>
          <p:nvPr/>
        </p:nvSpPr>
        <p:spPr bwMode="auto">
          <a:xfrm>
            <a:off x="3492500" y="-26988"/>
            <a:ext cx="5651500" cy="914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aseline="0">
                <a:solidFill>
                  <a:srgbClr val="FD0333"/>
                </a:solidFill>
                <a:latin typeface="Monotype Corsiva" pitchFamily="66" charset="0"/>
              </a:rPr>
              <a:t>Точка Торричелли</a:t>
            </a:r>
          </a:p>
        </p:txBody>
      </p:sp>
      <p:sp>
        <p:nvSpPr>
          <p:cNvPr id="17476" name="Text Box 68"/>
          <p:cNvSpPr txBox="1">
            <a:spLocks noChangeArrowheads="1"/>
          </p:cNvSpPr>
          <p:nvPr/>
        </p:nvSpPr>
        <p:spPr bwMode="auto">
          <a:xfrm>
            <a:off x="8243888" y="5645150"/>
            <a:ext cx="7191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="0" baseline="0">
                <a:cs typeface="Arial" charset="0"/>
              </a:rPr>
              <a:t>Ч.Т.Д.</a:t>
            </a:r>
            <a:endParaRPr lang="ru-RU" b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4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4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1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174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174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2000"/>
                                        <p:tgtEl>
                                          <p:spTgt spid="1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174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174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0" dur="2000"/>
                                        <p:tgtEl>
                                          <p:spTgt spid="1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5" dur="80"/>
                                        <p:tgtEl>
                                          <p:spTgt spid="17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6" dur="80"/>
                                        <p:tgtEl>
                                          <p:spTgt spid="17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80"/>
                                        <p:tgtEl>
                                          <p:spTgt spid="17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2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174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174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174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41563 -0.01274 " pathEditMode="relative" rAng="0" ptsTypes="AA">
                                      <p:cBhvr>
                                        <p:cTn id="143" dur="5000" fill="hold"/>
                                        <p:tgtEl>
                                          <p:spTgt spid="174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/>
      <p:bldP spid="17413" grpId="0" animBg="1"/>
      <p:bldP spid="17415" grpId="0" animBg="1"/>
      <p:bldP spid="17452" grpId="0"/>
      <p:bldP spid="17454" grpId="0"/>
      <p:bldP spid="17458" grpId="0"/>
      <p:bldP spid="17459" grpId="0" animBg="1"/>
      <p:bldP spid="17460" grpId="0" animBg="1"/>
      <p:bldP spid="17461" grpId="0" animBg="1"/>
      <p:bldP spid="17462" grpId="0" animBg="1"/>
      <p:bldP spid="17463" grpId="0" animBg="1"/>
      <p:bldP spid="17464" grpId="0" animBg="1"/>
      <p:bldP spid="17465" grpId="0" animBg="1"/>
      <p:bldP spid="17466" grpId="0"/>
      <p:bldP spid="17468" grpId="0"/>
      <p:bldP spid="17472" grpId="0" animBg="1"/>
      <p:bldP spid="1747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>
                <a:gamma/>
                <a:tint val="0"/>
                <a:invGamma/>
              </a:srgbClr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26" name="Freeform 66"/>
          <p:cNvSpPr>
            <a:spLocks/>
          </p:cNvSpPr>
          <p:nvPr/>
        </p:nvSpPr>
        <p:spPr bwMode="auto">
          <a:xfrm>
            <a:off x="884238" y="1779588"/>
            <a:ext cx="2303462" cy="1968500"/>
          </a:xfrm>
          <a:custGeom>
            <a:avLst/>
            <a:gdLst/>
            <a:ahLst/>
            <a:cxnLst>
              <a:cxn ang="0">
                <a:pos x="0" y="1225"/>
              </a:cxn>
              <a:cxn ang="0">
                <a:pos x="726" y="0"/>
              </a:cxn>
              <a:cxn ang="0">
                <a:pos x="1316" y="227"/>
              </a:cxn>
              <a:cxn ang="0">
                <a:pos x="1452" y="1225"/>
              </a:cxn>
              <a:cxn ang="0">
                <a:pos x="0" y="1225"/>
              </a:cxn>
            </a:cxnLst>
            <a:rect l="0" t="0" r="r" b="b"/>
            <a:pathLst>
              <a:path w="1452" h="1225">
                <a:moveTo>
                  <a:pt x="0" y="1225"/>
                </a:moveTo>
                <a:lnTo>
                  <a:pt x="726" y="0"/>
                </a:lnTo>
                <a:lnTo>
                  <a:pt x="1316" y="227"/>
                </a:lnTo>
                <a:lnTo>
                  <a:pt x="1452" y="1225"/>
                </a:lnTo>
                <a:lnTo>
                  <a:pt x="0" y="1225"/>
                </a:lnTo>
                <a:close/>
              </a:path>
            </a:pathLst>
          </a:custGeom>
          <a:gradFill rotWithShape="1">
            <a:gsLst>
              <a:gs pos="0">
                <a:srgbClr val="00FF00">
                  <a:alpha val="0"/>
                </a:srgbClr>
              </a:gs>
              <a:gs pos="100000">
                <a:srgbClr val="00FF00">
                  <a:gamma/>
                  <a:shade val="80000"/>
                  <a:invGamma/>
                </a:srgb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564" name="AutoShape 4"/>
          <p:cNvSpPr>
            <a:spLocks noChangeAspect="1" noChangeArrowheads="1"/>
          </p:cNvSpPr>
          <p:nvPr/>
        </p:nvSpPr>
        <p:spPr bwMode="auto">
          <a:xfrm>
            <a:off x="862013" y="1782763"/>
            <a:ext cx="2341562" cy="1973262"/>
          </a:xfrm>
          <a:prstGeom prst="triangle">
            <a:avLst>
              <a:gd name="adj" fmla="val 50000"/>
            </a:avLst>
          </a:prstGeom>
          <a:noFill/>
          <a:ln w="254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6565" name="Oval 5"/>
          <p:cNvSpPr>
            <a:spLocks noChangeAspect="1" noChangeArrowheads="1"/>
          </p:cNvSpPr>
          <p:nvPr/>
        </p:nvSpPr>
        <p:spPr bwMode="auto">
          <a:xfrm>
            <a:off x="658813" y="1782763"/>
            <a:ext cx="2741612" cy="2600325"/>
          </a:xfrm>
          <a:prstGeom prst="ellips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6566" name="AutoShape 6"/>
          <p:cNvSpPr>
            <a:spLocks noChangeAspect="1" noChangeArrowheads="1"/>
          </p:cNvSpPr>
          <p:nvPr/>
        </p:nvSpPr>
        <p:spPr bwMode="auto">
          <a:xfrm rot="20025839">
            <a:off x="2720975" y="1714500"/>
            <a:ext cx="2020888" cy="1687513"/>
          </a:xfrm>
          <a:prstGeom prst="triangle">
            <a:avLst>
              <a:gd name="adj" fmla="val 50000"/>
            </a:avLst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6567" name="Oval 7"/>
          <p:cNvSpPr>
            <a:spLocks noChangeAspect="1" noChangeArrowheads="1"/>
          </p:cNvSpPr>
          <p:nvPr/>
        </p:nvSpPr>
        <p:spPr bwMode="auto">
          <a:xfrm rot="20025839">
            <a:off x="2667000" y="1689100"/>
            <a:ext cx="2363788" cy="2220913"/>
          </a:xfrm>
          <a:prstGeom prst="ellips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6568" name="Line 8"/>
          <p:cNvSpPr>
            <a:spLocks noChangeAspect="1" noChangeShapeType="1"/>
          </p:cNvSpPr>
          <p:nvPr/>
        </p:nvSpPr>
        <p:spPr bwMode="auto">
          <a:xfrm rot="60000" flipH="1" flipV="1">
            <a:off x="2027238" y="1806575"/>
            <a:ext cx="1182687" cy="19129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569" name="Line 9"/>
          <p:cNvSpPr>
            <a:spLocks noChangeAspect="1" noChangeShapeType="1"/>
          </p:cNvSpPr>
          <p:nvPr/>
        </p:nvSpPr>
        <p:spPr bwMode="auto">
          <a:xfrm flipV="1">
            <a:off x="3209925" y="1806575"/>
            <a:ext cx="142875" cy="1938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570" name="Line 10"/>
          <p:cNvSpPr>
            <a:spLocks noChangeAspect="1" noChangeShapeType="1"/>
          </p:cNvSpPr>
          <p:nvPr/>
        </p:nvSpPr>
        <p:spPr bwMode="auto">
          <a:xfrm rot="21540000">
            <a:off x="2028825" y="1754188"/>
            <a:ext cx="1323975" cy="4921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571" name="Text Box 11"/>
          <p:cNvSpPr txBox="1">
            <a:spLocks noChangeAspect="1" noChangeArrowheads="1"/>
          </p:cNvSpPr>
          <p:nvPr/>
        </p:nvSpPr>
        <p:spPr bwMode="auto">
          <a:xfrm>
            <a:off x="5008563" y="2728913"/>
            <a:ext cx="500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A</a:t>
            </a:r>
            <a:r>
              <a:rPr lang="en-US"/>
              <a:t>1</a:t>
            </a:r>
            <a:endParaRPr lang="ru-RU" baseline="0"/>
          </a:p>
        </p:txBody>
      </p:sp>
      <p:sp>
        <p:nvSpPr>
          <p:cNvPr id="66572" name="Text Box 12"/>
          <p:cNvSpPr txBox="1">
            <a:spLocks noChangeAspect="1" noChangeArrowheads="1"/>
          </p:cNvSpPr>
          <p:nvPr/>
        </p:nvSpPr>
        <p:spPr bwMode="auto">
          <a:xfrm>
            <a:off x="1652588" y="1593850"/>
            <a:ext cx="284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A</a:t>
            </a:r>
            <a:endParaRPr lang="ru-RU" baseline="0"/>
          </a:p>
        </p:txBody>
      </p:sp>
      <p:sp>
        <p:nvSpPr>
          <p:cNvPr id="66573" name="Text Box 13"/>
          <p:cNvSpPr txBox="1">
            <a:spLocks noChangeAspect="1" noChangeArrowheads="1"/>
          </p:cNvSpPr>
          <p:nvPr/>
        </p:nvSpPr>
        <p:spPr bwMode="auto">
          <a:xfrm>
            <a:off x="395288" y="3721100"/>
            <a:ext cx="500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B</a:t>
            </a:r>
            <a:r>
              <a:rPr lang="en-US"/>
              <a:t>1</a:t>
            </a:r>
            <a:endParaRPr lang="ru-RU" baseline="0"/>
          </a:p>
        </p:txBody>
      </p:sp>
      <p:sp>
        <p:nvSpPr>
          <p:cNvPr id="66575" name="Text Box 15"/>
          <p:cNvSpPr txBox="1">
            <a:spLocks noChangeAspect="1" noChangeArrowheads="1"/>
          </p:cNvSpPr>
          <p:nvPr/>
        </p:nvSpPr>
        <p:spPr bwMode="auto">
          <a:xfrm>
            <a:off x="3495675" y="1404938"/>
            <a:ext cx="2841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B</a:t>
            </a:r>
            <a:endParaRPr lang="ru-RU" baseline="0"/>
          </a:p>
        </p:txBody>
      </p:sp>
      <p:sp>
        <p:nvSpPr>
          <p:cNvPr id="66576" name="Text Box 16"/>
          <p:cNvSpPr txBox="1">
            <a:spLocks noChangeAspect="1" noChangeArrowheads="1"/>
          </p:cNvSpPr>
          <p:nvPr/>
        </p:nvSpPr>
        <p:spPr bwMode="auto">
          <a:xfrm>
            <a:off x="3117850" y="3862388"/>
            <a:ext cx="2841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C</a:t>
            </a:r>
            <a:endParaRPr lang="ru-RU" baseline="0"/>
          </a:p>
        </p:txBody>
      </p:sp>
      <p:grpSp>
        <p:nvGrpSpPr>
          <p:cNvPr id="66577" name="Group 17"/>
          <p:cNvGrpSpPr>
            <a:grpSpLocks noChangeAspect="1"/>
          </p:cNvGrpSpPr>
          <p:nvPr/>
        </p:nvGrpSpPr>
        <p:grpSpPr bwMode="auto">
          <a:xfrm rot="2700000">
            <a:off x="4077494" y="2209007"/>
            <a:ext cx="47625" cy="141287"/>
            <a:chOff x="4604" y="1298"/>
            <a:chExt cx="45" cy="136"/>
          </a:xfrm>
        </p:grpSpPr>
        <p:sp>
          <p:nvSpPr>
            <p:cNvPr id="66578" name="Line 18"/>
            <p:cNvSpPr>
              <a:spLocks noChangeAspect="1" noChangeShapeType="1"/>
            </p:cNvSpPr>
            <p:nvPr/>
          </p:nvSpPr>
          <p:spPr bwMode="auto">
            <a:xfrm>
              <a:off x="4604" y="129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6579" name="Line 19"/>
            <p:cNvSpPr>
              <a:spLocks noChangeAspect="1" noChangeShapeType="1"/>
            </p:cNvSpPr>
            <p:nvPr/>
          </p:nvSpPr>
          <p:spPr bwMode="auto">
            <a:xfrm flipV="1">
              <a:off x="4649" y="129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580" name="Group 20"/>
          <p:cNvGrpSpPr>
            <a:grpSpLocks noChangeAspect="1"/>
          </p:cNvGrpSpPr>
          <p:nvPr/>
        </p:nvGrpSpPr>
        <p:grpSpPr bwMode="auto">
          <a:xfrm rot="8100000">
            <a:off x="4116388" y="3219450"/>
            <a:ext cx="46037" cy="152400"/>
            <a:chOff x="4740" y="1429"/>
            <a:chExt cx="44" cy="145"/>
          </a:xfrm>
        </p:grpSpPr>
        <p:sp>
          <p:nvSpPr>
            <p:cNvPr id="66581" name="Line 21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6582" name="Line 22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583" name="Line 23"/>
          <p:cNvSpPr>
            <a:spLocks noChangeAspect="1" noChangeShapeType="1"/>
          </p:cNvSpPr>
          <p:nvPr/>
        </p:nvSpPr>
        <p:spPr bwMode="auto">
          <a:xfrm>
            <a:off x="1320800" y="2776538"/>
            <a:ext cx="190500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584" name="Line 24"/>
          <p:cNvSpPr>
            <a:spLocks noChangeAspect="1" noChangeShapeType="1"/>
          </p:cNvSpPr>
          <p:nvPr/>
        </p:nvSpPr>
        <p:spPr bwMode="auto">
          <a:xfrm rot="5400000">
            <a:off x="2313781" y="3767932"/>
            <a:ext cx="188913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595" name="Line 35"/>
          <p:cNvSpPr>
            <a:spLocks noChangeAspect="1" noChangeShapeType="1"/>
          </p:cNvSpPr>
          <p:nvPr/>
        </p:nvSpPr>
        <p:spPr bwMode="auto">
          <a:xfrm>
            <a:off x="2549525" y="2822575"/>
            <a:ext cx="190500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66596" name="Group 36"/>
          <p:cNvGrpSpPr>
            <a:grpSpLocks noChangeAspect="1"/>
          </p:cNvGrpSpPr>
          <p:nvPr/>
        </p:nvGrpSpPr>
        <p:grpSpPr bwMode="auto">
          <a:xfrm rot="4320000">
            <a:off x="3259138" y="2630487"/>
            <a:ext cx="46038" cy="150813"/>
            <a:chOff x="4740" y="1429"/>
            <a:chExt cx="44" cy="145"/>
          </a:xfrm>
        </p:grpSpPr>
        <p:sp>
          <p:nvSpPr>
            <p:cNvPr id="66597" name="Line 37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6598" name="Line 38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604" name="Text Box 44"/>
          <p:cNvSpPr txBox="1">
            <a:spLocks noChangeAspect="1" noChangeArrowheads="1"/>
          </p:cNvSpPr>
          <p:nvPr/>
        </p:nvSpPr>
        <p:spPr bwMode="auto">
          <a:xfrm>
            <a:off x="2728913" y="1719263"/>
            <a:ext cx="330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M</a:t>
            </a:r>
            <a:endParaRPr lang="ru-RU" baseline="0"/>
          </a:p>
        </p:txBody>
      </p:sp>
      <p:sp>
        <p:nvSpPr>
          <p:cNvPr id="66605" name="Text Box 45"/>
          <p:cNvSpPr txBox="1">
            <a:spLocks noChangeArrowheads="1"/>
          </p:cNvSpPr>
          <p:nvPr/>
        </p:nvSpPr>
        <p:spPr bwMode="auto">
          <a:xfrm>
            <a:off x="5940425" y="1125538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aseline="0">
                <a:solidFill>
                  <a:schemeClr val="accent2"/>
                </a:solidFill>
              </a:rPr>
              <a:t>Доказательство:</a:t>
            </a:r>
          </a:p>
        </p:txBody>
      </p:sp>
      <p:sp>
        <p:nvSpPr>
          <p:cNvPr id="66606" name="Text Box 46"/>
          <p:cNvSpPr txBox="1">
            <a:spLocks noChangeArrowheads="1"/>
          </p:cNvSpPr>
          <p:nvPr/>
        </p:nvSpPr>
        <p:spPr bwMode="auto">
          <a:xfrm>
            <a:off x="5292725" y="1647825"/>
            <a:ext cx="2808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baseline="0"/>
              <a:t>L</a:t>
            </a:r>
            <a:r>
              <a:rPr lang="ru-RU" b="0" baseline="0"/>
              <a:t> </a:t>
            </a:r>
            <a:r>
              <a:rPr lang="en-US" b="0" baseline="0"/>
              <a:t>AMC</a:t>
            </a:r>
            <a:r>
              <a:rPr lang="ru-RU" b="0" baseline="0"/>
              <a:t>=120</a:t>
            </a:r>
            <a:r>
              <a:rPr lang="ru-RU" b="0" baseline="30000"/>
              <a:t>0</a:t>
            </a:r>
          </a:p>
        </p:txBody>
      </p:sp>
      <p:sp>
        <p:nvSpPr>
          <p:cNvPr id="66608" name="Oval 48"/>
          <p:cNvSpPr>
            <a:spLocks noChangeAspect="1" noChangeArrowheads="1"/>
          </p:cNvSpPr>
          <p:nvPr/>
        </p:nvSpPr>
        <p:spPr bwMode="auto">
          <a:xfrm>
            <a:off x="3309938" y="1751013"/>
            <a:ext cx="95250" cy="93662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6611" name="Arc 51"/>
          <p:cNvSpPr>
            <a:spLocks noChangeAspect="1"/>
          </p:cNvSpPr>
          <p:nvPr/>
        </p:nvSpPr>
        <p:spPr bwMode="auto">
          <a:xfrm rot="17460000" flipH="1">
            <a:off x="2543175" y="1935163"/>
            <a:ext cx="471488" cy="715962"/>
          </a:xfrm>
          <a:custGeom>
            <a:avLst/>
            <a:gdLst>
              <a:gd name="G0" fmla="+- 353 0 0"/>
              <a:gd name="G1" fmla="+- 21600 0 0"/>
              <a:gd name="G2" fmla="+- 21600 0 0"/>
              <a:gd name="T0" fmla="*/ 0 w 21953"/>
              <a:gd name="T1" fmla="*/ 3 h 31390"/>
              <a:gd name="T2" fmla="*/ 19607 w 21953"/>
              <a:gd name="T3" fmla="*/ 31390 h 31390"/>
              <a:gd name="T4" fmla="*/ 353 w 21953"/>
              <a:gd name="T5" fmla="*/ 21600 h 3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953" h="31390" fill="none" extrusionOk="0">
                <a:moveTo>
                  <a:pt x="-1" y="2"/>
                </a:moveTo>
                <a:cubicBezTo>
                  <a:pt x="117" y="0"/>
                  <a:pt x="235" y="-1"/>
                  <a:pt x="353" y="0"/>
                </a:cubicBezTo>
                <a:cubicBezTo>
                  <a:pt x="12282" y="0"/>
                  <a:pt x="21953" y="9670"/>
                  <a:pt x="21953" y="21600"/>
                </a:cubicBezTo>
                <a:cubicBezTo>
                  <a:pt x="21953" y="25002"/>
                  <a:pt x="21149" y="28356"/>
                  <a:pt x="19606" y="31389"/>
                </a:cubicBezTo>
              </a:path>
              <a:path w="21953" h="31390" stroke="0" extrusionOk="0">
                <a:moveTo>
                  <a:pt x="-1" y="2"/>
                </a:moveTo>
                <a:cubicBezTo>
                  <a:pt x="117" y="0"/>
                  <a:pt x="235" y="-1"/>
                  <a:pt x="353" y="0"/>
                </a:cubicBezTo>
                <a:cubicBezTo>
                  <a:pt x="12282" y="0"/>
                  <a:pt x="21953" y="9670"/>
                  <a:pt x="21953" y="21600"/>
                </a:cubicBezTo>
                <a:cubicBezTo>
                  <a:pt x="21953" y="25002"/>
                  <a:pt x="21149" y="28356"/>
                  <a:pt x="19606" y="31389"/>
                </a:cubicBezTo>
                <a:lnTo>
                  <a:pt x="353" y="21600"/>
                </a:lnTo>
                <a:close/>
              </a:path>
            </a:pathLst>
          </a:custGeom>
          <a:solidFill>
            <a:srgbClr val="FF99CC">
              <a:alpha val="62000"/>
            </a:srgbClr>
          </a:solidFill>
          <a:ln w="5080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6614" name="Line 54"/>
          <p:cNvSpPr>
            <a:spLocks noChangeShapeType="1"/>
          </p:cNvSpPr>
          <p:nvPr/>
        </p:nvSpPr>
        <p:spPr bwMode="auto">
          <a:xfrm rot="60000">
            <a:off x="2049463" y="1787525"/>
            <a:ext cx="900112" cy="323850"/>
          </a:xfrm>
          <a:prstGeom prst="line">
            <a:avLst/>
          </a:prstGeom>
          <a:noFill/>
          <a:ln w="19050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615" name="Line 55"/>
          <p:cNvSpPr>
            <a:spLocks noChangeShapeType="1"/>
          </p:cNvSpPr>
          <p:nvPr/>
        </p:nvSpPr>
        <p:spPr bwMode="auto">
          <a:xfrm rot="21540000">
            <a:off x="2967038" y="2114550"/>
            <a:ext cx="215900" cy="1630363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621" name="Text Box 61"/>
          <p:cNvSpPr txBox="1">
            <a:spLocks noChangeArrowheads="1"/>
          </p:cNvSpPr>
          <p:nvPr/>
        </p:nvSpPr>
        <p:spPr bwMode="auto">
          <a:xfrm>
            <a:off x="1979613" y="0"/>
            <a:ext cx="52562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5400" baseline="0">
              <a:solidFill>
                <a:srgbClr val="FD0333"/>
              </a:solidFill>
              <a:latin typeface="Monotype Corsiva" pitchFamily="66" charset="0"/>
            </a:endParaRPr>
          </a:p>
        </p:txBody>
      </p:sp>
      <p:sp>
        <p:nvSpPr>
          <p:cNvPr id="66623" name="AutoShape 63"/>
          <p:cNvSpPr>
            <a:spLocks noChangeArrowheads="1"/>
          </p:cNvSpPr>
          <p:nvPr/>
        </p:nvSpPr>
        <p:spPr bwMode="auto">
          <a:xfrm>
            <a:off x="8388350" y="1719263"/>
            <a:ext cx="360363" cy="360362"/>
          </a:xfrm>
          <a:prstGeom prst="wedgeRoundRectCallout">
            <a:avLst>
              <a:gd name="adj1" fmla="val -380398"/>
              <a:gd name="adj2" fmla="val 3745"/>
              <a:gd name="adj3" fmla="val 16667"/>
            </a:avLst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aseline="0">
                <a:solidFill>
                  <a:srgbClr val="333333"/>
                </a:solidFill>
              </a:rPr>
              <a:t>?</a:t>
            </a:r>
          </a:p>
        </p:txBody>
      </p:sp>
      <p:sp>
        <p:nvSpPr>
          <p:cNvPr id="66624" name="Text Box 64"/>
          <p:cNvSpPr txBox="1">
            <a:spLocks noChangeArrowheads="1"/>
          </p:cNvSpPr>
          <p:nvPr/>
        </p:nvSpPr>
        <p:spPr bwMode="auto">
          <a:xfrm>
            <a:off x="5435600" y="2439988"/>
            <a:ext cx="3529013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b="0" baseline="0"/>
              <a:t>Четырехугольник АМСВ</a:t>
            </a:r>
            <a:r>
              <a:rPr lang="ru-RU" b="0"/>
              <a:t>1 </a:t>
            </a:r>
            <a:r>
              <a:rPr lang="ru-RU" b="0" baseline="0"/>
              <a:t>– вписан в окружность. Следовательно, сумма его противоположных углов равна 180</a:t>
            </a:r>
            <a:r>
              <a:rPr lang="en-US" b="0" baseline="0">
                <a:cs typeface="Arial" charset="0"/>
              </a:rPr>
              <a:t>º</a:t>
            </a:r>
            <a:r>
              <a:rPr lang="ru-RU" b="0" baseline="0">
                <a:cs typeface="Arial" charset="0"/>
              </a:rPr>
              <a:t>. </a:t>
            </a:r>
          </a:p>
        </p:txBody>
      </p:sp>
      <p:sp>
        <p:nvSpPr>
          <p:cNvPr id="66629" name="Arc 69"/>
          <p:cNvSpPr>
            <a:spLocks/>
          </p:cNvSpPr>
          <p:nvPr/>
        </p:nvSpPr>
        <p:spPr bwMode="auto">
          <a:xfrm rot="8100000" flipH="1">
            <a:off x="863600" y="3338513"/>
            <a:ext cx="647700" cy="565150"/>
          </a:xfrm>
          <a:custGeom>
            <a:avLst/>
            <a:gdLst>
              <a:gd name="G0" fmla="+- 0 0 0"/>
              <a:gd name="G1" fmla="+- 16027 0 0"/>
              <a:gd name="G2" fmla="+- 21600 0 0"/>
              <a:gd name="T0" fmla="*/ 14481 w 21600"/>
              <a:gd name="T1" fmla="*/ 0 h 21800"/>
              <a:gd name="T2" fmla="*/ 20814 w 21600"/>
              <a:gd name="T3" fmla="*/ 21800 h 21800"/>
              <a:gd name="T4" fmla="*/ 0 w 21600"/>
              <a:gd name="T5" fmla="*/ 16027 h 21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800" fill="none" extrusionOk="0">
                <a:moveTo>
                  <a:pt x="14480" y="0"/>
                </a:moveTo>
                <a:cubicBezTo>
                  <a:pt x="19013" y="4095"/>
                  <a:pt x="21600" y="9918"/>
                  <a:pt x="21600" y="16027"/>
                </a:cubicBezTo>
                <a:cubicBezTo>
                  <a:pt x="21600" y="17978"/>
                  <a:pt x="21335" y="19920"/>
                  <a:pt x="20814" y="21800"/>
                </a:cubicBezTo>
              </a:path>
              <a:path w="21600" h="21800" stroke="0" extrusionOk="0">
                <a:moveTo>
                  <a:pt x="14480" y="0"/>
                </a:moveTo>
                <a:cubicBezTo>
                  <a:pt x="19013" y="4095"/>
                  <a:pt x="21600" y="9918"/>
                  <a:pt x="21600" y="16027"/>
                </a:cubicBezTo>
                <a:cubicBezTo>
                  <a:pt x="21600" y="17978"/>
                  <a:pt x="21335" y="19920"/>
                  <a:pt x="20814" y="21800"/>
                </a:cubicBezTo>
                <a:lnTo>
                  <a:pt x="0" y="16027"/>
                </a:lnTo>
                <a:close/>
              </a:path>
            </a:pathLst>
          </a:custGeom>
          <a:solidFill>
            <a:srgbClr val="0000FF">
              <a:alpha val="85001"/>
            </a:srgbClr>
          </a:solidFill>
          <a:ln w="50800">
            <a:solidFill>
              <a:schemeClr val="accent2"/>
            </a:solidFill>
            <a:round/>
            <a:headEnd/>
            <a:tailEnd/>
          </a:ln>
          <a:effectLst/>
        </p:spPr>
        <p:txBody>
          <a:bodyPr rot="10800000" vert="eaVert" wrap="none" anchor="ctr"/>
          <a:lstStyle/>
          <a:p>
            <a:pPr algn="ctr"/>
            <a:endParaRPr lang="ru-RU" b="0" baseline="0"/>
          </a:p>
        </p:txBody>
      </p:sp>
      <p:sp>
        <p:nvSpPr>
          <p:cNvPr id="66631" name="Text Box 71"/>
          <p:cNvSpPr txBox="1">
            <a:spLocks noChangeArrowheads="1"/>
          </p:cNvSpPr>
          <p:nvPr/>
        </p:nvSpPr>
        <p:spPr bwMode="auto">
          <a:xfrm>
            <a:off x="5614988" y="3879850"/>
            <a:ext cx="35290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b="0" baseline="0">
                <a:cs typeface="Arial" charset="0"/>
              </a:rPr>
              <a:t>2. Т.е. </a:t>
            </a:r>
            <a:r>
              <a:rPr lang="en-US" b="0" i="1" baseline="0">
                <a:cs typeface="Arial" charset="0"/>
              </a:rPr>
              <a:t>L</a:t>
            </a:r>
            <a:r>
              <a:rPr lang="ru-RU" b="0" i="1" baseline="0">
                <a:cs typeface="Arial" charset="0"/>
              </a:rPr>
              <a:t>АВ</a:t>
            </a:r>
            <a:r>
              <a:rPr lang="ru-RU" b="0" i="1">
                <a:cs typeface="Arial" charset="0"/>
              </a:rPr>
              <a:t>1</a:t>
            </a:r>
            <a:r>
              <a:rPr lang="ru-RU" b="0" i="1" baseline="0">
                <a:cs typeface="Arial" charset="0"/>
              </a:rPr>
              <a:t>С +</a:t>
            </a:r>
            <a:r>
              <a:rPr lang="en-US" b="0" i="1" baseline="0">
                <a:cs typeface="Arial" charset="0"/>
              </a:rPr>
              <a:t> L</a:t>
            </a:r>
            <a:r>
              <a:rPr lang="ru-RU" b="0" i="1" baseline="0">
                <a:cs typeface="Arial" charset="0"/>
              </a:rPr>
              <a:t>АВ</a:t>
            </a:r>
            <a:r>
              <a:rPr lang="ru-RU" b="0" i="1">
                <a:cs typeface="Arial" charset="0"/>
              </a:rPr>
              <a:t>1</a:t>
            </a:r>
            <a:r>
              <a:rPr lang="ru-RU" b="0" i="1" baseline="0">
                <a:cs typeface="Arial" charset="0"/>
              </a:rPr>
              <a:t>С = 180</a:t>
            </a:r>
            <a:r>
              <a:rPr lang="en-US" b="0" i="1" baseline="0">
                <a:cs typeface="Arial" charset="0"/>
              </a:rPr>
              <a:t>º</a:t>
            </a:r>
            <a:endParaRPr lang="ru-RU" b="0" i="1" baseline="0">
              <a:cs typeface="Arial" charset="0"/>
            </a:endParaRPr>
          </a:p>
        </p:txBody>
      </p:sp>
      <p:sp>
        <p:nvSpPr>
          <p:cNvPr id="66632" name="Text Box 72"/>
          <p:cNvSpPr txBox="1">
            <a:spLocks noChangeArrowheads="1"/>
          </p:cNvSpPr>
          <p:nvPr/>
        </p:nvSpPr>
        <p:spPr bwMode="auto">
          <a:xfrm>
            <a:off x="5614988" y="4276725"/>
            <a:ext cx="19097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 startAt="3"/>
            </a:pPr>
            <a:r>
              <a:rPr lang="en-US" b="0" i="1" baseline="0">
                <a:cs typeface="Arial" charset="0"/>
              </a:rPr>
              <a:t>L</a:t>
            </a:r>
            <a:r>
              <a:rPr lang="ru-RU" b="0" i="1" baseline="0">
                <a:cs typeface="Arial" charset="0"/>
              </a:rPr>
              <a:t>АВ</a:t>
            </a:r>
            <a:r>
              <a:rPr lang="ru-RU" b="0" i="1">
                <a:cs typeface="Arial" charset="0"/>
              </a:rPr>
              <a:t>1</a:t>
            </a:r>
            <a:r>
              <a:rPr lang="ru-RU" b="0" i="1" baseline="0">
                <a:cs typeface="Arial" charset="0"/>
              </a:rPr>
              <a:t>С = 60</a:t>
            </a:r>
            <a:r>
              <a:rPr lang="en-US" b="0" i="1" baseline="0">
                <a:cs typeface="Arial" charset="0"/>
              </a:rPr>
              <a:t>º</a:t>
            </a:r>
            <a:endParaRPr lang="en-US" b="0" i="1">
              <a:cs typeface="Arial" charset="0"/>
            </a:endParaRPr>
          </a:p>
        </p:txBody>
      </p:sp>
      <p:sp>
        <p:nvSpPr>
          <p:cNvPr id="66633" name="Text Box 73"/>
          <p:cNvSpPr txBox="1">
            <a:spLocks noChangeArrowheads="1"/>
          </p:cNvSpPr>
          <p:nvPr/>
        </p:nvSpPr>
        <p:spPr bwMode="auto">
          <a:xfrm>
            <a:off x="5435600" y="2439988"/>
            <a:ext cx="3529013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b="0" baseline="0"/>
              <a:t>Четырехугольник АМСВ</a:t>
            </a:r>
            <a:r>
              <a:rPr lang="ru-RU" b="0"/>
              <a:t>1 </a:t>
            </a:r>
            <a:r>
              <a:rPr lang="ru-RU" b="0" baseline="0"/>
              <a:t>– вписан в окружность. Следовательно, сумма его противоположных углов равна 180</a:t>
            </a:r>
            <a:r>
              <a:rPr lang="en-US" b="0" baseline="0">
                <a:cs typeface="Arial" charset="0"/>
              </a:rPr>
              <a:t>º</a:t>
            </a:r>
            <a:r>
              <a:rPr lang="ru-RU" b="0" baseline="0">
                <a:cs typeface="Arial" charset="0"/>
              </a:rPr>
              <a:t>. </a:t>
            </a:r>
          </a:p>
        </p:txBody>
      </p:sp>
      <p:sp>
        <p:nvSpPr>
          <p:cNvPr id="66634" name="Oval 74"/>
          <p:cNvSpPr>
            <a:spLocks noChangeAspect="1" noChangeArrowheads="1"/>
          </p:cNvSpPr>
          <p:nvPr/>
        </p:nvSpPr>
        <p:spPr bwMode="auto">
          <a:xfrm>
            <a:off x="3159125" y="3713163"/>
            <a:ext cx="95250" cy="9525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 baseline="0"/>
          </a:p>
        </p:txBody>
      </p:sp>
      <p:sp>
        <p:nvSpPr>
          <p:cNvPr id="66635" name="Oval 75"/>
          <p:cNvSpPr>
            <a:spLocks noChangeAspect="1" noChangeArrowheads="1"/>
          </p:cNvSpPr>
          <p:nvPr/>
        </p:nvSpPr>
        <p:spPr bwMode="auto">
          <a:xfrm>
            <a:off x="2916238" y="2090738"/>
            <a:ext cx="95250" cy="952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6636" name="Oval 76"/>
          <p:cNvSpPr>
            <a:spLocks noChangeAspect="1" noChangeArrowheads="1"/>
          </p:cNvSpPr>
          <p:nvPr/>
        </p:nvSpPr>
        <p:spPr bwMode="auto">
          <a:xfrm>
            <a:off x="1997075" y="1736725"/>
            <a:ext cx="95250" cy="93663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6637" name="Text Box 77"/>
          <p:cNvSpPr txBox="1">
            <a:spLocks noChangeArrowheads="1"/>
          </p:cNvSpPr>
          <p:nvPr/>
        </p:nvSpPr>
        <p:spPr bwMode="auto">
          <a:xfrm>
            <a:off x="971550" y="3375025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aseline="0"/>
              <a:t>60</a:t>
            </a:r>
            <a:r>
              <a:rPr lang="en-US" baseline="0">
                <a:cs typeface="Arial" charset="0"/>
              </a:rPr>
              <a:t>º</a:t>
            </a:r>
          </a:p>
        </p:txBody>
      </p:sp>
      <p:sp>
        <p:nvSpPr>
          <p:cNvPr id="66639" name="Text Box 79"/>
          <p:cNvSpPr txBox="1">
            <a:spLocks noChangeArrowheads="1"/>
          </p:cNvSpPr>
          <p:nvPr/>
        </p:nvSpPr>
        <p:spPr bwMode="auto">
          <a:xfrm>
            <a:off x="2484438" y="2103438"/>
            <a:ext cx="596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aseline="0"/>
              <a:t>120</a:t>
            </a:r>
            <a:r>
              <a:rPr lang="en-US" sz="1600" b="0" baseline="0">
                <a:cs typeface="Arial" charset="0"/>
              </a:rPr>
              <a:t>º</a:t>
            </a:r>
          </a:p>
        </p:txBody>
      </p:sp>
      <p:sp>
        <p:nvSpPr>
          <p:cNvPr id="66640" name="Text Box 80"/>
          <p:cNvSpPr txBox="1">
            <a:spLocks noChangeArrowheads="1"/>
          </p:cNvSpPr>
          <p:nvPr/>
        </p:nvSpPr>
        <p:spPr bwMode="auto">
          <a:xfrm>
            <a:off x="5614988" y="4625975"/>
            <a:ext cx="35290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 startAt="4"/>
            </a:pPr>
            <a:r>
              <a:rPr lang="ru-RU" b="0" i="1" baseline="0">
                <a:cs typeface="Arial" charset="0"/>
              </a:rPr>
              <a:t>Сл-но, </a:t>
            </a:r>
            <a:r>
              <a:rPr lang="en-US" b="0" i="1" baseline="0">
                <a:cs typeface="Arial" charset="0"/>
              </a:rPr>
              <a:t>L</a:t>
            </a:r>
            <a:r>
              <a:rPr lang="ru-RU" b="0" i="1" baseline="0">
                <a:cs typeface="Arial" charset="0"/>
              </a:rPr>
              <a:t>АВ</a:t>
            </a:r>
            <a:r>
              <a:rPr lang="ru-RU" b="0" i="1">
                <a:cs typeface="Arial" charset="0"/>
              </a:rPr>
              <a:t>1</a:t>
            </a:r>
            <a:r>
              <a:rPr lang="ru-RU" b="0" i="1" baseline="0">
                <a:cs typeface="Arial" charset="0"/>
              </a:rPr>
              <a:t>С = 180</a:t>
            </a:r>
            <a:r>
              <a:rPr lang="en-US" b="0" i="1" baseline="0">
                <a:cs typeface="Arial" charset="0"/>
              </a:rPr>
              <a:t>º</a:t>
            </a:r>
            <a:r>
              <a:rPr lang="ru-RU" b="0" i="1" baseline="0">
                <a:cs typeface="Arial" charset="0"/>
              </a:rPr>
              <a:t> - 60</a:t>
            </a:r>
            <a:r>
              <a:rPr lang="en-US" b="0" i="1" baseline="0">
                <a:cs typeface="Arial" charset="0"/>
              </a:rPr>
              <a:t>º</a:t>
            </a:r>
            <a:r>
              <a:rPr lang="ru-RU" b="0" i="1" baseline="0">
                <a:cs typeface="Arial" charset="0"/>
              </a:rPr>
              <a:t> = 120</a:t>
            </a:r>
            <a:r>
              <a:rPr lang="en-US" b="0" i="1" baseline="0">
                <a:cs typeface="Arial" charset="0"/>
              </a:rPr>
              <a:t>º</a:t>
            </a:r>
            <a:r>
              <a:rPr lang="ru-RU" b="0" i="1" baseline="0">
                <a:cs typeface="Arial" charset="0"/>
              </a:rPr>
              <a:t>.</a:t>
            </a:r>
          </a:p>
        </p:txBody>
      </p:sp>
      <p:sp>
        <p:nvSpPr>
          <p:cNvPr id="66641" name="AutoShape 8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Return">
            <a:avLst/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6642" name="Text Box 82"/>
          <p:cNvSpPr txBox="1">
            <a:spLocks noChangeArrowheads="1"/>
          </p:cNvSpPr>
          <p:nvPr/>
        </p:nvSpPr>
        <p:spPr bwMode="auto">
          <a:xfrm>
            <a:off x="3492500" y="-26988"/>
            <a:ext cx="5651500" cy="914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aseline="0">
                <a:solidFill>
                  <a:srgbClr val="FD0333"/>
                </a:solidFill>
                <a:latin typeface="Monotype Corsiva" pitchFamily="66" charset="0"/>
              </a:rPr>
              <a:t>Точка Торричелли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66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66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6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6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66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6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66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66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666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666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666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666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666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666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666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666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666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3" dur="2000"/>
                                        <p:tgtEl>
                                          <p:spTgt spid="66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8" dur="2000"/>
                                        <p:tgtEl>
                                          <p:spTgt spid="6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2" dur="500"/>
                                        <p:tgtEl>
                                          <p:spTgt spid="66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666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666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666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666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666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666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7" dur="2000" fill="hold"/>
                                        <p:tgtEl>
                                          <p:spTgt spid="666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626" grpId="0" animBg="1"/>
      <p:bldP spid="66626" grpId="1" animBg="1"/>
      <p:bldP spid="66566" grpId="0" animBg="1"/>
      <p:bldP spid="66567" grpId="0" animBg="1"/>
      <p:bldP spid="66571" grpId="0"/>
      <p:bldP spid="66575" grpId="0"/>
      <p:bldP spid="66611" grpId="0" animBg="1"/>
      <p:bldP spid="66611" grpId="1" animBg="1"/>
      <p:bldP spid="66624" grpId="0"/>
      <p:bldP spid="66629" grpId="0" animBg="1"/>
      <p:bldP spid="66631" grpId="0"/>
      <p:bldP spid="66632" grpId="0"/>
      <p:bldP spid="66633" grpId="0"/>
      <p:bldP spid="66637" grpId="0"/>
      <p:bldP spid="66639" grpId="0"/>
      <p:bldP spid="666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Line 2"/>
          <p:cNvSpPr>
            <a:spLocks noChangeShapeType="1"/>
          </p:cNvSpPr>
          <p:nvPr/>
        </p:nvSpPr>
        <p:spPr bwMode="auto">
          <a:xfrm>
            <a:off x="1042988" y="5300663"/>
            <a:ext cx="35274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03" name="Line 3"/>
          <p:cNvSpPr>
            <a:spLocks noChangeShapeType="1"/>
          </p:cNvSpPr>
          <p:nvPr/>
        </p:nvSpPr>
        <p:spPr bwMode="auto">
          <a:xfrm flipV="1">
            <a:off x="1042988" y="1557338"/>
            <a:ext cx="1008062" cy="3743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2051050" y="1557338"/>
            <a:ext cx="2519363" cy="3743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466725" y="5229225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A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4643438" y="5300663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B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1546225" y="981075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C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51208" name="Oval 8"/>
          <p:cNvSpPr>
            <a:spLocks noChangeAspect="1" noChangeArrowheads="1"/>
          </p:cNvSpPr>
          <p:nvPr/>
        </p:nvSpPr>
        <p:spPr bwMode="auto">
          <a:xfrm>
            <a:off x="466725" y="1412875"/>
            <a:ext cx="4678363" cy="4678363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09" name="Oval 9"/>
          <p:cNvSpPr>
            <a:spLocks noChangeAspect="1" noChangeArrowheads="1"/>
          </p:cNvSpPr>
          <p:nvPr/>
        </p:nvSpPr>
        <p:spPr bwMode="auto">
          <a:xfrm>
            <a:off x="2914650" y="3573463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2986088" y="3500438"/>
            <a:ext cx="433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i="1" baseline="0">
                <a:latin typeface="Times New Roman" pitchFamily="18" charset="0"/>
              </a:rPr>
              <a:t>О</a:t>
            </a:r>
          </a:p>
        </p:txBody>
      </p:sp>
      <p:sp>
        <p:nvSpPr>
          <p:cNvPr id="51211" name="Oval 11"/>
          <p:cNvSpPr>
            <a:spLocks noChangeAspect="1" noChangeArrowheads="1"/>
          </p:cNvSpPr>
          <p:nvPr/>
        </p:nvSpPr>
        <p:spPr bwMode="auto">
          <a:xfrm rot="15707267">
            <a:off x="987425" y="5227638"/>
            <a:ext cx="107950" cy="10795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4570413" y="5300663"/>
            <a:ext cx="1439862" cy="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13" name="Rectangle 13"/>
          <p:cNvSpPr>
            <a:spLocks noChangeAspect="1" noChangeArrowheads="1"/>
          </p:cNvSpPr>
          <p:nvPr/>
        </p:nvSpPr>
        <p:spPr bwMode="auto">
          <a:xfrm>
            <a:off x="4876800" y="5048250"/>
            <a:ext cx="252413" cy="252413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14" name="Rectangle 14"/>
          <p:cNvSpPr>
            <a:spLocks noChangeAspect="1" noChangeArrowheads="1"/>
          </p:cNvSpPr>
          <p:nvPr/>
        </p:nvSpPr>
        <p:spPr bwMode="auto">
          <a:xfrm rot="900000">
            <a:off x="1670050" y="2852738"/>
            <a:ext cx="252413" cy="252412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15" name="Rectangle 15"/>
          <p:cNvSpPr>
            <a:spLocks noChangeAspect="1" noChangeArrowheads="1"/>
          </p:cNvSpPr>
          <p:nvPr/>
        </p:nvSpPr>
        <p:spPr bwMode="auto">
          <a:xfrm rot="19560000">
            <a:off x="4197350" y="4579938"/>
            <a:ext cx="252413" cy="252412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16" name="Line 16"/>
          <p:cNvSpPr>
            <a:spLocks noChangeShapeType="1"/>
          </p:cNvSpPr>
          <p:nvPr/>
        </p:nvSpPr>
        <p:spPr bwMode="auto">
          <a:xfrm>
            <a:off x="5129213" y="4005263"/>
            <a:ext cx="0" cy="1295400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17" name="Line 17"/>
          <p:cNvSpPr>
            <a:spLocks noChangeAspect="1" noChangeShapeType="1"/>
          </p:cNvSpPr>
          <p:nvPr/>
        </p:nvSpPr>
        <p:spPr bwMode="auto">
          <a:xfrm rot="5400000" flipV="1">
            <a:off x="2926557" y="1796256"/>
            <a:ext cx="939800" cy="3484563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18" name="Line 18"/>
          <p:cNvSpPr>
            <a:spLocks noChangeAspect="1" noChangeShapeType="1"/>
          </p:cNvSpPr>
          <p:nvPr/>
        </p:nvSpPr>
        <p:spPr bwMode="auto">
          <a:xfrm rot="5400000">
            <a:off x="4302125" y="3846513"/>
            <a:ext cx="671513" cy="998537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5291138" y="3500438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rgbClr val="FF0000"/>
                </a:solidFill>
              </a:rPr>
              <a:t>P</a:t>
            </a:r>
            <a:endParaRPr lang="ru-RU" sz="2400" baseline="0">
              <a:solidFill>
                <a:srgbClr val="FF0000"/>
              </a:solidFill>
            </a:endParaRPr>
          </a:p>
        </p:txBody>
      </p: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1330325" y="2420938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/>
              <a:t>F</a:t>
            </a:r>
            <a:endParaRPr lang="ru-RU" sz="2400" baseline="0"/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3706813" y="4508500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/>
              <a:t>E</a:t>
            </a:r>
            <a:endParaRPr lang="ru-RU" sz="2400" baseline="0"/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5146675" y="4868863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/>
              <a:t>D</a:t>
            </a:r>
            <a:endParaRPr lang="ru-RU" sz="2400" baseline="0"/>
          </a:p>
        </p:txBody>
      </p:sp>
      <p:sp>
        <p:nvSpPr>
          <p:cNvPr id="51225" name="Oval 25"/>
          <p:cNvSpPr>
            <a:spLocks noChangeAspect="1" noChangeArrowheads="1"/>
          </p:cNvSpPr>
          <p:nvPr/>
        </p:nvSpPr>
        <p:spPr bwMode="auto">
          <a:xfrm rot="15707267">
            <a:off x="1995488" y="1484313"/>
            <a:ext cx="107950" cy="10795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26" name="Oval 26"/>
          <p:cNvSpPr>
            <a:spLocks noChangeAspect="1" noChangeArrowheads="1"/>
          </p:cNvSpPr>
          <p:nvPr/>
        </p:nvSpPr>
        <p:spPr bwMode="auto">
          <a:xfrm rot="15707267">
            <a:off x="5075238" y="3933825"/>
            <a:ext cx="107950" cy="1079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27" name="Oval 27"/>
          <p:cNvSpPr>
            <a:spLocks noChangeAspect="1" noChangeArrowheads="1"/>
          </p:cNvSpPr>
          <p:nvPr/>
        </p:nvSpPr>
        <p:spPr bwMode="auto">
          <a:xfrm rot="15707267">
            <a:off x="4510088" y="5235575"/>
            <a:ext cx="107950" cy="10795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28" name="Line 28"/>
          <p:cNvSpPr>
            <a:spLocks noChangeAspect="1" noChangeShapeType="1"/>
          </p:cNvSpPr>
          <p:nvPr/>
        </p:nvSpPr>
        <p:spPr bwMode="auto">
          <a:xfrm>
            <a:off x="250825" y="2203450"/>
            <a:ext cx="5759450" cy="3643313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29" name="Oval 29"/>
          <p:cNvSpPr>
            <a:spLocks noChangeAspect="1" noChangeArrowheads="1"/>
          </p:cNvSpPr>
          <p:nvPr/>
        </p:nvSpPr>
        <p:spPr bwMode="auto">
          <a:xfrm rot="15707267">
            <a:off x="5075238" y="5229225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30" name="Oval 30"/>
          <p:cNvSpPr>
            <a:spLocks noChangeAspect="1" noChangeArrowheads="1"/>
          </p:cNvSpPr>
          <p:nvPr/>
        </p:nvSpPr>
        <p:spPr bwMode="auto">
          <a:xfrm rot="15707267">
            <a:off x="4103688" y="4633913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31" name="Oval 31"/>
          <p:cNvSpPr>
            <a:spLocks noChangeAspect="1" noChangeArrowheads="1"/>
          </p:cNvSpPr>
          <p:nvPr/>
        </p:nvSpPr>
        <p:spPr bwMode="auto">
          <a:xfrm rot="15707267">
            <a:off x="1582738" y="3033713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32" name="Text Box 32"/>
          <p:cNvSpPr txBox="1">
            <a:spLocks noChangeArrowheads="1"/>
          </p:cNvSpPr>
          <p:nvPr/>
        </p:nvSpPr>
        <p:spPr bwMode="auto">
          <a:xfrm>
            <a:off x="1979613" y="0"/>
            <a:ext cx="52562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aseline="0">
                <a:solidFill>
                  <a:srgbClr val="FD0333"/>
                </a:solidFill>
                <a:latin typeface="Monotype Corsiva" pitchFamily="66" charset="0"/>
              </a:rPr>
              <a:t>Прямая Симпсона</a:t>
            </a:r>
          </a:p>
        </p:txBody>
      </p:sp>
      <p:sp>
        <p:nvSpPr>
          <p:cNvPr id="51233" name="Text Box 33"/>
          <p:cNvSpPr txBox="1">
            <a:spLocks noChangeArrowheads="1"/>
          </p:cNvSpPr>
          <p:nvPr/>
        </p:nvSpPr>
        <p:spPr bwMode="auto">
          <a:xfrm>
            <a:off x="4859338" y="908050"/>
            <a:ext cx="21605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Верите ли вы,</a:t>
            </a:r>
            <a:r>
              <a:rPr lang="en-US" b="0" baseline="0"/>
              <a:t> </a:t>
            </a:r>
            <a:r>
              <a:rPr lang="ru-RU" b="0" baseline="0"/>
              <a:t>что</a:t>
            </a:r>
          </a:p>
        </p:txBody>
      </p:sp>
      <p:sp>
        <p:nvSpPr>
          <p:cNvPr id="51234" name="Rectangle 3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453313" y="6238875"/>
            <a:ext cx="1582737" cy="503238"/>
          </a:xfrm>
          <a:prstGeom prst="rect">
            <a:avLst/>
          </a:prstGeom>
          <a:solidFill>
            <a:srgbClr val="CC99FF">
              <a:alpha val="30000"/>
            </a:srgbClr>
          </a:solidFill>
          <a:ln w="95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200" i="1" baseline="0">
                <a:solidFill>
                  <a:srgbClr val="993366"/>
                </a:solidFill>
              </a:rPr>
              <a:t>Доказательство</a:t>
            </a:r>
          </a:p>
        </p:txBody>
      </p:sp>
      <p:sp>
        <p:nvSpPr>
          <p:cNvPr id="51235" name="Rectangle 35"/>
          <p:cNvSpPr>
            <a:spLocks noChangeArrowheads="1"/>
          </p:cNvSpPr>
          <p:nvPr/>
        </p:nvSpPr>
        <p:spPr bwMode="auto">
          <a:xfrm>
            <a:off x="107950" y="6237288"/>
            <a:ext cx="1511300" cy="503237"/>
          </a:xfrm>
          <a:prstGeom prst="rect">
            <a:avLst/>
          </a:prstGeom>
          <a:solidFill>
            <a:srgbClr val="CC99FF">
              <a:alpha val="47000"/>
            </a:srgbClr>
          </a:solidFill>
          <a:ln w="95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i="1" baseline="0">
                <a:solidFill>
                  <a:srgbClr val="993366"/>
                </a:solidFill>
              </a:rPr>
              <a:t>ПРОВЕРКА</a:t>
            </a:r>
          </a:p>
        </p:txBody>
      </p:sp>
      <p:sp>
        <p:nvSpPr>
          <p:cNvPr id="51236" name="Text Box 36"/>
          <p:cNvSpPr txBox="1">
            <a:spLocks noChangeArrowheads="1"/>
          </p:cNvSpPr>
          <p:nvPr/>
        </p:nvSpPr>
        <p:spPr bwMode="auto">
          <a:xfrm>
            <a:off x="6154738" y="4797425"/>
            <a:ext cx="23050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 baseline="0"/>
              <a:t>лежат на одной прямой?</a:t>
            </a:r>
          </a:p>
        </p:txBody>
      </p:sp>
      <p:sp>
        <p:nvSpPr>
          <p:cNvPr id="51237" name="Text Box 37"/>
          <p:cNvSpPr txBox="1">
            <a:spLocks noChangeArrowheads="1"/>
          </p:cNvSpPr>
          <p:nvPr/>
        </p:nvSpPr>
        <p:spPr bwMode="auto">
          <a:xfrm>
            <a:off x="6084888" y="2133600"/>
            <a:ext cx="24130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основания перпендикуляров, опущенных  из любой точки описанной около него окружности на три стороны  треугольника  </a:t>
            </a:r>
            <a:endParaRPr lang="ru-RU" baseline="0">
              <a:solidFill>
                <a:srgbClr val="660066"/>
              </a:solidFill>
            </a:endParaRPr>
          </a:p>
        </p:txBody>
      </p:sp>
      <p:sp>
        <p:nvSpPr>
          <p:cNvPr id="51238" name="Text Box 38"/>
          <p:cNvSpPr txBox="1">
            <a:spLocks noChangeArrowheads="1"/>
          </p:cNvSpPr>
          <p:nvPr/>
        </p:nvSpPr>
        <p:spPr bwMode="auto">
          <a:xfrm>
            <a:off x="6011863" y="1557338"/>
            <a:ext cx="31670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В произвольном </a:t>
            </a:r>
            <a:r>
              <a:rPr lang="ru-RU" b="0" baseline="0">
                <a:cs typeface="Arial" charset="0"/>
              </a:rPr>
              <a:t>∆</a:t>
            </a:r>
            <a:r>
              <a:rPr lang="ru-RU" b="0" baseline="0"/>
              <a:t>АВС</a:t>
            </a:r>
          </a:p>
          <a:p>
            <a:pPr>
              <a:spcBef>
                <a:spcPct val="50000"/>
              </a:spcBef>
            </a:pPr>
            <a:endParaRPr lang="ru-RU" b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12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12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12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12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12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12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20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20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20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4000"/>
                            </p:stCondLst>
                            <p:childTnLst>
                              <p:par>
                                <p:cTn id="11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2000"/>
                                        <p:tgtEl>
                                          <p:spTgt spid="5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20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000"/>
                            </p:stCondLst>
                            <p:childTnLst>
                              <p:par>
                                <p:cTn id="15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4" dur="20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6000"/>
                            </p:stCondLst>
                            <p:childTnLst>
                              <p:par>
                                <p:cTn id="1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2" dur="80"/>
                                        <p:tgtEl>
                                          <p:spTgt spid="512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3" dur="80"/>
                                        <p:tgtEl>
                                          <p:spTgt spid="512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4" dur="80"/>
                                        <p:tgtEl>
                                          <p:spTgt spid="512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51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>
                      <p:stCondLst>
                        <p:cond delay="0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000"/>
                                        <p:tgtEl>
                                          <p:spTgt spid="51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5" dur="3000"/>
                                        <p:tgtEl>
                                          <p:spTgt spid="51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35"/>
                  </p:tgtEl>
                </p:cond>
              </p:nextCondLst>
            </p:seq>
          </p:childTnLst>
        </p:cTn>
      </p:par>
    </p:tnLst>
    <p:bldLst>
      <p:bldP spid="51212" grpId="0" animBg="1"/>
      <p:bldP spid="51213" grpId="0" animBg="1"/>
      <p:bldP spid="51214" grpId="0" animBg="1"/>
      <p:bldP spid="51215" grpId="0" animBg="1"/>
      <p:bldP spid="51216" grpId="0" animBg="1"/>
      <p:bldP spid="51217" grpId="0" animBg="1"/>
      <p:bldP spid="51218" grpId="0" animBg="1"/>
      <p:bldP spid="51219" grpId="0"/>
      <p:bldP spid="51220" grpId="0"/>
      <p:bldP spid="51221" grpId="0"/>
      <p:bldP spid="51222" grpId="0"/>
      <p:bldP spid="51226" grpId="0" animBg="1"/>
      <p:bldP spid="51228" grpId="0" animBg="1"/>
      <p:bldP spid="51229" grpId="0" animBg="1"/>
      <p:bldP spid="51230" grpId="0" animBg="1"/>
      <p:bldP spid="51231" grpId="0" animBg="1"/>
      <p:bldP spid="51232" grpId="0"/>
      <p:bldP spid="51233" grpId="0"/>
      <p:bldP spid="51236" grpId="0"/>
      <p:bldP spid="51237" grpId="0"/>
      <p:bldP spid="51238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466725" y="5229225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A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4427538" y="5300663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B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1546225" y="981075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C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54280" name="Oval 8"/>
          <p:cNvSpPr>
            <a:spLocks noChangeAspect="1" noChangeArrowheads="1"/>
          </p:cNvSpPr>
          <p:nvPr/>
        </p:nvSpPr>
        <p:spPr bwMode="auto">
          <a:xfrm>
            <a:off x="466725" y="1412875"/>
            <a:ext cx="4678363" cy="4678363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1" name="Oval 9"/>
          <p:cNvSpPr>
            <a:spLocks noChangeAspect="1" noChangeArrowheads="1"/>
          </p:cNvSpPr>
          <p:nvPr/>
        </p:nvSpPr>
        <p:spPr bwMode="auto">
          <a:xfrm>
            <a:off x="2914650" y="3573463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2986088" y="3500438"/>
            <a:ext cx="433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i="1" baseline="0">
                <a:latin typeface="Times New Roman" pitchFamily="18" charset="0"/>
              </a:rPr>
              <a:t>О</a:t>
            </a:r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>
            <a:off x="4570413" y="5300663"/>
            <a:ext cx="1439862" cy="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285" name="Rectangle 13"/>
          <p:cNvSpPr>
            <a:spLocks noChangeAspect="1" noChangeArrowheads="1"/>
          </p:cNvSpPr>
          <p:nvPr/>
        </p:nvSpPr>
        <p:spPr bwMode="auto">
          <a:xfrm>
            <a:off x="4876800" y="5048250"/>
            <a:ext cx="252413" cy="252413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6" name="Rectangle 14"/>
          <p:cNvSpPr>
            <a:spLocks noChangeAspect="1" noChangeArrowheads="1"/>
          </p:cNvSpPr>
          <p:nvPr/>
        </p:nvSpPr>
        <p:spPr bwMode="auto">
          <a:xfrm rot="900000">
            <a:off x="1670050" y="2852738"/>
            <a:ext cx="252413" cy="252412"/>
          </a:xfrm>
          <a:prstGeom prst="rect">
            <a:avLst/>
          </a:prstGeom>
          <a:solidFill>
            <a:srgbClr val="FFFFFF">
              <a:alpha val="13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7" name="Rectangle 15"/>
          <p:cNvSpPr>
            <a:spLocks noChangeAspect="1" noChangeArrowheads="1"/>
          </p:cNvSpPr>
          <p:nvPr/>
        </p:nvSpPr>
        <p:spPr bwMode="auto">
          <a:xfrm rot="19560000">
            <a:off x="4051300" y="4371975"/>
            <a:ext cx="252413" cy="252413"/>
          </a:xfrm>
          <a:prstGeom prst="rect">
            <a:avLst/>
          </a:prstGeom>
          <a:solidFill>
            <a:schemeClr val="bg1">
              <a:alpha val="13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>
            <a:off x="5129213" y="4005263"/>
            <a:ext cx="0" cy="1295400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289" name="Line 17"/>
          <p:cNvSpPr>
            <a:spLocks noChangeAspect="1" noChangeShapeType="1"/>
          </p:cNvSpPr>
          <p:nvPr/>
        </p:nvSpPr>
        <p:spPr bwMode="auto">
          <a:xfrm rot="5400000" flipV="1">
            <a:off x="2926557" y="1796256"/>
            <a:ext cx="939800" cy="3484563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290" name="Line 18"/>
          <p:cNvSpPr>
            <a:spLocks noChangeAspect="1" noChangeShapeType="1"/>
          </p:cNvSpPr>
          <p:nvPr/>
        </p:nvSpPr>
        <p:spPr bwMode="auto">
          <a:xfrm rot="5400000">
            <a:off x="4302125" y="3846513"/>
            <a:ext cx="671513" cy="998537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291" name="Text Box 19"/>
          <p:cNvSpPr txBox="1">
            <a:spLocks noChangeArrowheads="1"/>
          </p:cNvSpPr>
          <p:nvPr/>
        </p:nvSpPr>
        <p:spPr bwMode="auto">
          <a:xfrm>
            <a:off x="5091113" y="3332163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rgbClr val="FF0000"/>
                </a:solidFill>
              </a:rPr>
              <a:t>P</a:t>
            </a:r>
            <a:endParaRPr lang="ru-RU" sz="2400" baseline="0">
              <a:solidFill>
                <a:srgbClr val="FF0000"/>
              </a:solidFill>
            </a:endParaRPr>
          </a:p>
        </p:txBody>
      </p:sp>
      <p:sp>
        <p:nvSpPr>
          <p:cNvPr id="54292" name="Text Box 20"/>
          <p:cNvSpPr txBox="1">
            <a:spLocks noChangeArrowheads="1"/>
          </p:cNvSpPr>
          <p:nvPr/>
        </p:nvSpPr>
        <p:spPr bwMode="auto">
          <a:xfrm>
            <a:off x="1330325" y="2420938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/>
              <a:t>F</a:t>
            </a:r>
            <a:endParaRPr lang="ru-RU" sz="2400" baseline="0"/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3813175" y="4652963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/>
              <a:t>E</a:t>
            </a:r>
            <a:endParaRPr lang="ru-RU" sz="2400" baseline="0"/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5003800" y="5348288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/>
              <a:t>D</a:t>
            </a:r>
            <a:endParaRPr lang="ru-RU" sz="2400" baseline="0"/>
          </a:p>
        </p:txBody>
      </p:sp>
      <p:sp>
        <p:nvSpPr>
          <p:cNvPr id="54295" name="Line 23"/>
          <p:cNvSpPr>
            <a:spLocks noChangeShapeType="1"/>
          </p:cNvSpPr>
          <p:nvPr/>
        </p:nvSpPr>
        <p:spPr bwMode="auto">
          <a:xfrm flipH="1">
            <a:off x="4570413" y="4005263"/>
            <a:ext cx="557212" cy="1295400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296" name="Line 24"/>
          <p:cNvSpPr>
            <a:spLocks noChangeAspect="1" noChangeShapeType="1"/>
          </p:cNvSpPr>
          <p:nvPr/>
        </p:nvSpPr>
        <p:spPr bwMode="auto">
          <a:xfrm flipH="1" flipV="1">
            <a:off x="2051050" y="1557338"/>
            <a:ext cx="3070225" cy="2427287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04" name="Text Box 32"/>
          <p:cNvSpPr txBox="1">
            <a:spLocks noChangeArrowheads="1"/>
          </p:cNvSpPr>
          <p:nvPr/>
        </p:nvSpPr>
        <p:spPr bwMode="auto">
          <a:xfrm>
            <a:off x="1979613" y="0"/>
            <a:ext cx="52562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aseline="0">
                <a:solidFill>
                  <a:srgbClr val="FD0333"/>
                </a:solidFill>
                <a:latin typeface="Monotype Corsiva" pitchFamily="66" charset="0"/>
              </a:rPr>
              <a:t>Прямая Симпсона</a:t>
            </a:r>
          </a:p>
        </p:txBody>
      </p:sp>
      <p:sp>
        <p:nvSpPr>
          <p:cNvPr id="54305" name="Text Box 33"/>
          <p:cNvSpPr txBox="1">
            <a:spLocks noChangeArrowheads="1"/>
          </p:cNvSpPr>
          <p:nvPr/>
        </p:nvSpPr>
        <p:spPr bwMode="auto">
          <a:xfrm>
            <a:off x="7092950" y="692150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aseline="0">
                <a:solidFill>
                  <a:schemeClr val="accent2"/>
                </a:solidFill>
              </a:rPr>
              <a:t>Доказательство:</a:t>
            </a:r>
          </a:p>
        </p:txBody>
      </p:sp>
      <p:sp>
        <p:nvSpPr>
          <p:cNvPr id="54306" name="Text Box 34"/>
          <p:cNvSpPr txBox="1">
            <a:spLocks noChangeArrowheads="1"/>
          </p:cNvSpPr>
          <p:nvPr/>
        </p:nvSpPr>
        <p:spPr bwMode="auto">
          <a:xfrm>
            <a:off x="5219700" y="981075"/>
            <a:ext cx="3889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b="0" baseline="0"/>
              <a:t>1.Т.к.</a:t>
            </a:r>
            <a:r>
              <a:rPr lang="en-US" b="0" baseline="0"/>
              <a:t> </a:t>
            </a:r>
            <a:r>
              <a:rPr lang="ru-RU" b="0" baseline="0"/>
              <a:t> </a:t>
            </a:r>
            <a:r>
              <a:rPr lang="en-US" b="0" baseline="0"/>
              <a:t> </a:t>
            </a:r>
            <a:r>
              <a:rPr lang="en-US" b="0" i="1" baseline="0"/>
              <a:t>L</a:t>
            </a:r>
            <a:r>
              <a:rPr lang="en-US" b="0" baseline="0"/>
              <a:t>CFP </a:t>
            </a:r>
            <a:r>
              <a:rPr lang="ru-RU" b="0" baseline="0"/>
              <a:t>=</a:t>
            </a:r>
            <a:r>
              <a:rPr lang="en-US" b="0" baseline="0"/>
              <a:t> </a:t>
            </a:r>
            <a:r>
              <a:rPr lang="en-US" b="0" i="1" baseline="0"/>
              <a:t>L</a:t>
            </a:r>
            <a:r>
              <a:rPr lang="en-US" b="0" baseline="0"/>
              <a:t>CEP = 90</a:t>
            </a:r>
            <a:r>
              <a:rPr lang="en-US" b="0" baseline="0">
                <a:cs typeface="Arial" charset="0"/>
              </a:rPr>
              <a:t>º</a:t>
            </a:r>
            <a:r>
              <a:rPr lang="en-US" b="0" baseline="0"/>
              <a:t>,</a:t>
            </a:r>
            <a:r>
              <a:rPr lang="ru-RU" b="0" baseline="0"/>
              <a:t> </a:t>
            </a:r>
            <a:endParaRPr lang="ru-RU" b="0" baseline="0">
              <a:solidFill>
                <a:schemeClr val="accent2"/>
              </a:solidFill>
            </a:endParaRPr>
          </a:p>
        </p:txBody>
      </p:sp>
      <p:sp>
        <p:nvSpPr>
          <p:cNvPr id="54307" name="Text Box 35"/>
          <p:cNvSpPr txBox="1">
            <a:spLocks noChangeArrowheads="1"/>
          </p:cNvSpPr>
          <p:nvPr/>
        </p:nvSpPr>
        <p:spPr bwMode="auto">
          <a:xfrm>
            <a:off x="6011863" y="1341438"/>
            <a:ext cx="331311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0" baseline="0"/>
              <a:t>то</a:t>
            </a:r>
            <a:r>
              <a:rPr lang="en-US" b="0" baseline="0"/>
              <a:t> </a:t>
            </a:r>
            <a:r>
              <a:rPr lang="ru-RU" b="0" baseline="0"/>
              <a:t>около четырехугольника </a:t>
            </a:r>
            <a:r>
              <a:rPr lang="en-US" b="0" baseline="0"/>
              <a:t>CF</a:t>
            </a:r>
            <a:r>
              <a:rPr lang="ru-RU" b="0" baseline="0"/>
              <a:t>Е</a:t>
            </a:r>
            <a:r>
              <a:rPr lang="en-US" b="0" baseline="0"/>
              <a:t>P </a:t>
            </a:r>
            <a:r>
              <a:rPr lang="ru-RU" b="0" baseline="0"/>
              <a:t>можно описать окружность.</a:t>
            </a:r>
          </a:p>
        </p:txBody>
      </p:sp>
      <p:sp>
        <p:nvSpPr>
          <p:cNvPr id="54309" name="Text Box 37"/>
          <p:cNvSpPr txBox="1">
            <a:spLocks noChangeArrowheads="1"/>
          </p:cNvSpPr>
          <p:nvPr/>
        </p:nvSpPr>
        <p:spPr bwMode="auto">
          <a:xfrm>
            <a:off x="5761038" y="2133600"/>
            <a:ext cx="349091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Следовательно, </a:t>
            </a:r>
            <a:r>
              <a:rPr lang="en-US" b="0" i="1" baseline="0"/>
              <a:t>L</a:t>
            </a:r>
            <a:r>
              <a:rPr lang="en-US" b="0" baseline="0"/>
              <a:t>CEF = </a:t>
            </a:r>
            <a:r>
              <a:rPr lang="en-US" b="0" i="1" baseline="0"/>
              <a:t>L</a:t>
            </a:r>
            <a:r>
              <a:rPr lang="en-US" b="0" baseline="0"/>
              <a:t>CPF</a:t>
            </a:r>
            <a:r>
              <a:rPr lang="ru-RU" b="0" baseline="0"/>
              <a:t> как вписанные углы, опирающиеся на одну дугу окружности. </a:t>
            </a:r>
          </a:p>
        </p:txBody>
      </p:sp>
      <p:sp>
        <p:nvSpPr>
          <p:cNvPr id="54310" name="Text Box 38"/>
          <p:cNvSpPr txBox="1">
            <a:spLocks noChangeArrowheads="1"/>
          </p:cNvSpPr>
          <p:nvPr/>
        </p:nvSpPr>
        <p:spPr bwMode="auto">
          <a:xfrm>
            <a:off x="5651500" y="3357563"/>
            <a:ext cx="3384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98525" indent="-898525">
              <a:spcBef>
                <a:spcPct val="50000"/>
              </a:spcBef>
            </a:pPr>
            <a:r>
              <a:rPr lang="ru-RU" b="0" baseline="0"/>
              <a:t>2. </a:t>
            </a:r>
            <a:r>
              <a:rPr lang="en-US" b="0" i="1" baseline="0"/>
              <a:t>L</a:t>
            </a:r>
            <a:r>
              <a:rPr lang="en-US" b="0" baseline="0"/>
              <a:t>CPF</a:t>
            </a:r>
            <a:r>
              <a:rPr lang="ru-RU" b="0" baseline="0"/>
              <a:t> </a:t>
            </a:r>
            <a:r>
              <a:rPr lang="en-US" b="0" baseline="0"/>
              <a:t>=90</a:t>
            </a:r>
            <a:r>
              <a:rPr lang="en-US" b="0" baseline="0">
                <a:cs typeface="Arial" charset="0"/>
              </a:rPr>
              <a:t>º - </a:t>
            </a:r>
            <a:r>
              <a:rPr lang="en-US" b="0" i="1" baseline="0">
                <a:cs typeface="Arial" charset="0"/>
              </a:rPr>
              <a:t>L</a:t>
            </a:r>
            <a:r>
              <a:rPr lang="en-US" b="0" baseline="0">
                <a:cs typeface="Arial" charset="0"/>
              </a:rPr>
              <a:t>PCF=</a:t>
            </a:r>
            <a:r>
              <a:rPr lang="ru-RU" b="0" baseline="0">
                <a:cs typeface="Arial" charset="0"/>
              </a:rPr>
              <a:t>                                      =</a:t>
            </a:r>
            <a:r>
              <a:rPr lang="en-US" b="0" baseline="0">
                <a:cs typeface="Arial" charset="0"/>
              </a:rPr>
              <a:t>90º - </a:t>
            </a:r>
            <a:r>
              <a:rPr lang="en-US" b="0" i="1" baseline="0">
                <a:cs typeface="Arial" charset="0"/>
              </a:rPr>
              <a:t>L</a:t>
            </a:r>
            <a:r>
              <a:rPr lang="en-US" b="0" baseline="0">
                <a:cs typeface="Arial" charset="0"/>
              </a:rPr>
              <a:t>DBP = </a:t>
            </a:r>
            <a:r>
              <a:rPr lang="en-US" b="0" i="1" baseline="0">
                <a:cs typeface="Arial" charset="0"/>
              </a:rPr>
              <a:t>L</a:t>
            </a:r>
            <a:r>
              <a:rPr lang="en-US" b="0" baseline="0">
                <a:cs typeface="Arial" charset="0"/>
              </a:rPr>
              <a:t>BPD. </a:t>
            </a:r>
          </a:p>
        </p:txBody>
      </p:sp>
      <p:sp>
        <p:nvSpPr>
          <p:cNvPr id="54311" name="Text Box 39"/>
          <p:cNvSpPr txBox="1">
            <a:spLocks noChangeArrowheads="1"/>
          </p:cNvSpPr>
          <p:nvPr/>
        </p:nvSpPr>
        <p:spPr bwMode="auto">
          <a:xfrm>
            <a:off x="5651500" y="4005263"/>
            <a:ext cx="3457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0" baseline="0"/>
              <a:t>3. </a:t>
            </a:r>
            <a:r>
              <a:rPr lang="ru-RU" b="0" baseline="0"/>
              <a:t>Т.к. </a:t>
            </a:r>
            <a:r>
              <a:rPr lang="en-US" b="0" i="1" baseline="0"/>
              <a:t>L</a:t>
            </a:r>
            <a:r>
              <a:rPr lang="en-US" b="0" baseline="0"/>
              <a:t>BEP = </a:t>
            </a:r>
            <a:r>
              <a:rPr lang="en-US" b="0" i="1" baseline="0"/>
              <a:t>L</a:t>
            </a:r>
            <a:r>
              <a:rPr lang="en-US" b="0" baseline="0"/>
              <a:t>BDP = 90</a:t>
            </a:r>
            <a:r>
              <a:rPr lang="en-US" b="0" baseline="0">
                <a:cs typeface="Arial" charset="0"/>
              </a:rPr>
              <a:t>º,</a:t>
            </a:r>
            <a:endParaRPr lang="ru-RU" b="0" baseline="0"/>
          </a:p>
        </p:txBody>
      </p:sp>
      <p:sp>
        <p:nvSpPr>
          <p:cNvPr id="54312" name="Text Box 40"/>
          <p:cNvSpPr txBox="1">
            <a:spLocks noChangeArrowheads="1"/>
          </p:cNvSpPr>
          <p:nvPr/>
        </p:nvSpPr>
        <p:spPr bwMode="auto">
          <a:xfrm>
            <a:off x="6154738" y="4437063"/>
            <a:ext cx="309721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То около четырехугольника </a:t>
            </a:r>
            <a:r>
              <a:rPr lang="en-US" b="0" baseline="0"/>
              <a:t>BEPD</a:t>
            </a:r>
            <a:r>
              <a:rPr lang="ru-RU" b="0" baseline="0"/>
              <a:t> можно описать окружность.</a:t>
            </a:r>
          </a:p>
        </p:txBody>
      </p:sp>
      <p:sp>
        <p:nvSpPr>
          <p:cNvPr id="54313" name="Text Box 41"/>
          <p:cNvSpPr txBox="1">
            <a:spLocks noChangeArrowheads="1"/>
          </p:cNvSpPr>
          <p:nvPr/>
        </p:nvSpPr>
        <p:spPr bwMode="auto">
          <a:xfrm>
            <a:off x="6157913" y="5661025"/>
            <a:ext cx="2735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Поэтому </a:t>
            </a:r>
            <a:r>
              <a:rPr lang="en-US" b="0" i="1" baseline="0"/>
              <a:t>L</a:t>
            </a:r>
            <a:r>
              <a:rPr lang="en-US" b="0" baseline="0"/>
              <a:t>BPD = </a:t>
            </a:r>
            <a:r>
              <a:rPr lang="en-US" b="0" i="1" baseline="0"/>
              <a:t>L</a:t>
            </a:r>
            <a:r>
              <a:rPr lang="en-US" b="0" baseline="0"/>
              <a:t>BED.</a:t>
            </a:r>
            <a:endParaRPr lang="ru-RU" b="0" baseline="0"/>
          </a:p>
        </p:txBody>
      </p:sp>
      <p:sp>
        <p:nvSpPr>
          <p:cNvPr id="54314" name="Text Box 42"/>
          <p:cNvSpPr txBox="1">
            <a:spLocks noChangeArrowheads="1"/>
          </p:cNvSpPr>
          <p:nvPr/>
        </p:nvSpPr>
        <p:spPr bwMode="auto">
          <a:xfrm>
            <a:off x="3708400" y="6021388"/>
            <a:ext cx="27352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/>
              <a:t>4</a:t>
            </a:r>
            <a:r>
              <a:rPr lang="ru-RU" b="0" baseline="0"/>
              <a:t>. Сл-но, </a:t>
            </a:r>
            <a:r>
              <a:rPr lang="en-US" b="0" i="1" baseline="0"/>
              <a:t>L</a:t>
            </a:r>
            <a:r>
              <a:rPr lang="en-US" b="0" baseline="0"/>
              <a:t>CEF = </a:t>
            </a:r>
            <a:r>
              <a:rPr lang="en-US" b="0" i="1" baseline="0"/>
              <a:t>L</a:t>
            </a:r>
            <a:r>
              <a:rPr lang="en-US" b="0" baseline="0"/>
              <a:t>BED.</a:t>
            </a:r>
            <a:r>
              <a:rPr lang="ru-RU" b="0" baseline="0"/>
              <a:t> </a:t>
            </a:r>
          </a:p>
        </p:txBody>
      </p:sp>
      <p:sp>
        <p:nvSpPr>
          <p:cNvPr id="54315" name="Text Box 43"/>
          <p:cNvSpPr txBox="1">
            <a:spLocks noChangeArrowheads="1"/>
          </p:cNvSpPr>
          <p:nvPr/>
        </p:nvSpPr>
        <p:spPr bwMode="auto">
          <a:xfrm>
            <a:off x="252413" y="6375400"/>
            <a:ext cx="5832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5. Значит, точки </a:t>
            </a:r>
            <a:r>
              <a:rPr lang="en-US" b="0" baseline="0"/>
              <a:t>D</a:t>
            </a:r>
            <a:r>
              <a:rPr lang="ru-RU" b="0" baseline="0"/>
              <a:t>, </a:t>
            </a:r>
            <a:r>
              <a:rPr lang="en-US" b="0" baseline="0"/>
              <a:t>E</a:t>
            </a:r>
            <a:r>
              <a:rPr lang="ru-RU" b="0" baseline="0"/>
              <a:t>, </a:t>
            </a:r>
            <a:r>
              <a:rPr lang="en-US" b="0" baseline="0"/>
              <a:t>F</a:t>
            </a:r>
            <a:r>
              <a:rPr lang="ru-RU" b="0" baseline="0"/>
              <a:t> – лежат на одной прямой.</a:t>
            </a:r>
          </a:p>
        </p:txBody>
      </p:sp>
      <p:sp>
        <p:nvSpPr>
          <p:cNvPr id="54318" name="Line 46"/>
          <p:cNvSpPr>
            <a:spLocks noChangeShapeType="1"/>
          </p:cNvSpPr>
          <p:nvPr/>
        </p:nvSpPr>
        <p:spPr bwMode="auto">
          <a:xfrm>
            <a:off x="2051050" y="15573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19" name="Freeform 47"/>
          <p:cNvSpPr>
            <a:spLocks/>
          </p:cNvSpPr>
          <p:nvPr/>
        </p:nvSpPr>
        <p:spPr bwMode="auto">
          <a:xfrm>
            <a:off x="1619250" y="1557338"/>
            <a:ext cx="3529013" cy="3095625"/>
          </a:xfrm>
          <a:custGeom>
            <a:avLst/>
            <a:gdLst/>
            <a:ahLst/>
            <a:cxnLst>
              <a:cxn ang="0">
                <a:pos x="272" y="0"/>
              </a:cxn>
              <a:cxn ang="0">
                <a:pos x="0" y="952"/>
              </a:cxn>
              <a:cxn ang="0">
                <a:pos x="1587" y="1950"/>
              </a:cxn>
              <a:cxn ang="0">
                <a:pos x="2223" y="1542"/>
              </a:cxn>
              <a:cxn ang="0">
                <a:pos x="272" y="0"/>
              </a:cxn>
            </a:cxnLst>
            <a:rect l="0" t="0" r="r" b="b"/>
            <a:pathLst>
              <a:path w="2223" h="1950">
                <a:moveTo>
                  <a:pt x="272" y="0"/>
                </a:moveTo>
                <a:lnTo>
                  <a:pt x="0" y="952"/>
                </a:lnTo>
                <a:lnTo>
                  <a:pt x="1587" y="1950"/>
                </a:lnTo>
                <a:lnTo>
                  <a:pt x="2223" y="1542"/>
                </a:lnTo>
                <a:lnTo>
                  <a:pt x="272" y="0"/>
                </a:lnTo>
                <a:close/>
              </a:path>
            </a:pathLst>
          </a:custGeom>
          <a:solidFill>
            <a:srgbClr val="FF00FF">
              <a:alpha val="36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20" name="Freeform 48"/>
          <p:cNvSpPr>
            <a:spLocks/>
          </p:cNvSpPr>
          <p:nvPr/>
        </p:nvSpPr>
        <p:spPr bwMode="auto">
          <a:xfrm>
            <a:off x="1619250" y="1557338"/>
            <a:ext cx="2519363" cy="3095625"/>
          </a:xfrm>
          <a:custGeom>
            <a:avLst/>
            <a:gdLst/>
            <a:ahLst/>
            <a:cxnLst>
              <a:cxn ang="0">
                <a:pos x="272" y="0"/>
              </a:cxn>
              <a:cxn ang="0">
                <a:pos x="1587" y="1950"/>
              </a:cxn>
              <a:cxn ang="0">
                <a:pos x="0" y="952"/>
              </a:cxn>
            </a:cxnLst>
            <a:rect l="0" t="0" r="r" b="b"/>
            <a:pathLst>
              <a:path w="1587" h="1950">
                <a:moveTo>
                  <a:pt x="272" y="0"/>
                </a:moveTo>
                <a:lnTo>
                  <a:pt x="1587" y="1950"/>
                </a:lnTo>
                <a:lnTo>
                  <a:pt x="0" y="95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21" name="Freeform 49"/>
          <p:cNvSpPr>
            <a:spLocks/>
          </p:cNvSpPr>
          <p:nvPr/>
        </p:nvSpPr>
        <p:spPr bwMode="auto">
          <a:xfrm>
            <a:off x="1617663" y="1557338"/>
            <a:ext cx="2519362" cy="3095625"/>
          </a:xfrm>
          <a:custGeom>
            <a:avLst/>
            <a:gdLst/>
            <a:ahLst/>
            <a:cxnLst>
              <a:cxn ang="0">
                <a:pos x="272" y="0"/>
              </a:cxn>
              <a:cxn ang="0">
                <a:pos x="1587" y="1950"/>
              </a:cxn>
              <a:cxn ang="0">
                <a:pos x="0" y="952"/>
              </a:cxn>
              <a:cxn ang="0">
                <a:pos x="272" y="0"/>
              </a:cxn>
            </a:cxnLst>
            <a:rect l="0" t="0" r="r" b="b"/>
            <a:pathLst>
              <a:path w="1587" h="1950">
                <a:moveTo>
                  <a:pt x="272" y="0"/>
                </a:moveTo>
                <a:lnTo>
                  <a:pt x="1587" y="1950"/>
                </a:lnTo>
                <a:lnTo>
                  <a:pt x="0" y="952"/>
                </a:lnTo>
                <a:lnTo>
                  <a:pt x="272" y="0"/>
                </a:lnTo>
                <a:close/>
              </a:path>
            </a:pathLst>
          </a:custGeom>
          <a:solidFill>
            <a:srgbClr val="FFFF00">
              <a:alpha val="46001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22" name="Freeform 50"/>
          <p:cNvSpPr>
            <a:spLocks/>
          </p:cNvSpPr>
          <p:nvPr/>
        </p:nvSpPr>
        <p:spPr bwMode="auto">
          <a:xfrm>
            <a:off x="1619250" y="1557338"/>
            <a:ext cx="3529013" cy="2447925"/>
          </a:xfrm>
          <a:custGeom>
            <a:avLst/>
            <a:gdLst/>
            <a:ahLst/>
            <a:cxnLst>
              <a:cxn ang="0">
                <a:pos x="272" y="0"/>
              </a:cxn>
              <a:cxn ang="0">
                <a:pos x="2177" y="1542"/>
              </a:cxn>
              <a:cxn ang="0">
                <a:pos x="0" y="952"/>
              </a:cxn>
              <a:cxn ang="0">
                <a:pos x="272" y="0"/>
              </a:cxn>
            </a:cxnLst>
            <a:rect l="0" t="0" r="r" b="b"/>
            <a:pathLst>
              <a:path w="2177" h="1542">
                <a:moveTo>
                  <a:pt x="272" y="0"/>
                </a:moveTo>
                <a:lnTo>
                  <a:pt x="2177" y="1542"/>
                </a:lnTo>
                <a:lnTo>
                  <a:pt x="0" y="952"/>
                </a:lnTo>
                <a:lnTo>
                  <a:pt x="272" y="0"/>
                </a:lnTo>
                <a:close/>
              </a:path>
            </a:pathLst>
          </a:custGeom>
          <a:solidFill>
            <a:srgbClr val="00FF00">
              <a:alpha val="46001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23" name="Freeform 51"/>
          <p:cNvSpPr>
            <a:spLocks/>
          </p:cNvSpPr>
          <p:nvPr/>
        </p:nvSpPr>
        <p:spPr bwMode="auto">
          <a:xfrm>
            <a:off x="4227513" y="3482975"/>
            <a:ext cx="252412" cy="288925"/>
          </a:xfrm>
          <a:custGeom>
            <a:avLst/>
            <a:gdLst/>
            <a:ahLst/>
            <a:cxnLst>
              <a:cxn ang="0">
                <a:pos x="159" y="0"/>
              </a:cxn>
              <a:cxn ang="0">
                <a:pos x="23" y="46"/>
              </a:cxn>
              <a:cxn ang="0">
                <a:pos x="23" y="182"/>
              </a:cxn>
            </a:cxnLst>
            <a:rect l="0" t="0" r="r" b="b"/>
            <a:pathLst>
              <a:path w="159" h="182">
                <a:moveTo>
                  <a:pt x="159" y="0"/>
                </a:moveTo>
                <a:cubicBezTo>
                  <a:pt x="102" y="8"/>
                  <a:pt x="46" y="16"/>
                  <a:pt x="23" y="46"/>
                </a:cubicBezTo>
                <a:cubicBezTo>
                  <a:pt x="0" y="76"/>
                  <a:pt x="11" y="129"/>
                  <a:pt x="23" y="182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24" name="Freeform 52"/>
          <p:cNvSpPr>
            <a:spLocks/>
          </p:cNvSpPr>
          <p:nvPr/>
        </p:nvSpPr>
        <p:spPr bwMode="auto">
          <a:xfrm>
            <a:off x="3419475" y="3933825"/>
            <a:ext cx="252413" cy="288925"/>
          </a:xfrm>
          <a:custGeom>
            <a:avLst/>
            <a:gdLst/>
            <a:ahLst/>
            <a:cxnLst>
              <a:cxn ang="0">
                <a:pos x="159" y="0"/>
              </a:cxn>
              <a:cxn ang="0">
                <a:pos x="23" y="46"/>
              </a:cxn>
              <a:cxn ang="0">
                <a:pos x="23" y="182"/>
              </a:cxn>
            </a:cxnLst>
            <a:rect l="0" t="0" r="r" b="b"/>
            <a:pathLst>
              <a:path w="159" h="182">
                <a:moveTo>
                  <a:pt x="159" y="0"/>
                </a:moveTo>
                <a:cubicBezTo>
                  <a:pt x="102" y="8"/>
                  <a:pt x="46" y="16"/>
                  <a:pt x="23" y="46"/>
                </a:cubicBezTo>
                <a:cubicBezTo>
                  <a:pt x="0" y="76"/>
                  <a:pt x="11" y="129"/>
                  <a:pt x="23" y="182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25" name="Line 53"/>
          <p:cNvSpPr>
            <a:spLocks noChangeShapeType="1"/>
          </p:cNvSpPr>
          <p:nvPr/>
        </p:nvSpPr>
        <p:spPr bwMode="auto">
          <a:xfrm flipH="1">
            <a:off x="1636713" y="1557338"/>
            <a:ext cx="406400" cy="15113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28" name="Freeform 56"/>
          <p:cNvSpPr>
            <a:spLocks/>
          </p:cNvSpPr>
          <p:nvPr/>
        </p:nvSpPr>
        <p:spPr bwMode="auto">
          <a:xfrm>
            <a:off x="4572000" y="4005263"/>
            <a:ext cx="576263" cy="1295400"/>
          </a:xfrm>
          <a:custGeom>
            <a:avLst/>
            <a:gdLst/>
            <a:ahLst/>
            <a:cxnLst>
              <a:cxn ang="0">
                <a:pos x="0" y="816"/>
              </a:cxn>
              <a:cxn ang="0">
                <a:pos x="363" y="0"/>
              </a:cxn>
              <a:cxn ang="0">
                <a:pos x="363" y="816"/>
              </a:cxn>
              <a:cxn ang="0">
                <a:pos x="0" y="816"/>
              </a:cxn>
            </a:cxnLst>
            <a:rect l="0" t="0" r="r" b="b"/>
            <a:pathLst>
              <a:path w="363" h="816">
                <a:moveTo>
                  <a:pt x="0" y="816"/>
                </a:moveTo>
                <a:lnTo>
                  <a:pt x="363" y="0"/>
                </a:lnTo>
                <a:lnTo>
                  <a:pt x="363" y="816"/>
                </a:lnTo>
                <a:lnTo>
                  <a:pt x="0" y="816"/>
                </a:lnTo>
                <a:close/>
              </a:path>
            </a:pathLst>
          </a:custGeom>
          <a:solidFill>
            <a:srgbClr val="00FF00">
              <a:alpha val="46001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29" name="Freeform 57"/>
          <p:cNvSpPr>
            <a:spLocks noChangeAspect="1"/>
          </p:cNvSpPr>
          <p:nvPr/>
        </p:nvSpPr>
        <p:spPr bwMode="auto">
          <a:xfrm rot="14580000">
            <a:off x="4884738" y="4565650"/>
            <a:ext cx="215900" cy="247650"/>
          </a:xfrm>
          <a:custGeom>
            <a:avLst/>
            <a:gdLst/>
            <a:ahLst/>
            <a:cxnLst>
              <a:cxn ang="0">
                <a:pos x="159" y="0"/>
              </a:cxn>
              <a:cxn ang="0">
                <a:pos x="23" y="46"/>
              </a:cxn>
              <a:cxn ang="0">
                <a:pos x="23" y="182"/>
              </a:cxn>
            </a:cxnLst>
            <a:rect l="0" t="0" r="r" b="b"/>
            <a:pathLst>
              <a:path w="159" h="182">
                <a:moveTo>
                  <a:pt x="159" y="0"/>
                </a:moveTo>
                <a:cubicBezTo>
                  <a:pt x="102" y="8"/>
                  <a:pt x="46" y="16"/>
                  <a:pt x="23" y="46"/>
                </a:cubicBezTo>
                <a:cubicBezTo>
                  <a:pt x="0" y="76"/>
                  <a:pt x="11" y="129"/>
                  <a:pt x="23" y="182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30" name="Freeform 58"/>
          <p:cNvSpPr>
            <a:spLocks noChangeAspect="1"/>
          </p:cNvSpPr>
          <p:nvPr/>
        </p:nvSpPr>
        <p:spPr bwMode="auto">
          <a:xfrm rot="10740000">
            <a:off x="4310063" y="4800600"/>
            <a:ext cx="107950" cy="123825"/>
          </a:xfrm>
          <a:custGeom>
            <a:avLst/>
            <a:gdLst/>
            <a:ahLst/>
            <a:cxnLst>
              <a:cxn ang="0">
                <a:pos x="159" y="0"/>
              </a:cxn>
              <a:cxn ang="0">
                <a:pos x="23" y="46"/>
              </a:cxn>
              <a:cxn ang="0">
                <a:pos x="23" y="182"/>
              </a:cxn>
            </a:cxnLst>
            <a:rect l="0" t="0" r="r" b="b"/>
            <a:pathLst>
              <a:path w="159" h="182">
                <a:moveTo>
                  <a:pt x="159" y="0"/>
                </a:moveTo>
                <a:cubicBezTo>
                  <a:pt x="102" y="8"/>
                  <a:pt x="46" y="16"/>
                  <a:pt x="23" y="46"/>
                </a:cubicBezTo>
                <a:cubicBezTo>
                  <a:pt x="0" y="76"/>
                  <a:pt x="11" y="129"/>
                  <a:pt x="23" y="182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31" name="Line 59"/>
          <p:cNvSpPr>
            <a:spLocks noChangeShapeType="1"/>
          </p:cNvSpPr>
          <p:nvPr/>
        </p:nvSpPr>
        <p:spPr bwMode="auto">
          <a:xfrm>
            <a:off x="1042988" y="5300663"/>
            <a:ext cx="35274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32" name="Line 60"/>
          <p:cNvSpPr>
            <a:spLocks noChangeShapeType="1"/>
          </p:cNvSpPr>
          <p:nvPr/>
        </p:nvSpPr>
        <p:spPr bwMode="auto">
          <a:xfrm flipV="1">
            <a:off x="1042988" y="1557338"/>
            <a:ext cx="1008062" cy="3743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33" name="Line 61"/>
          <p:cNvSpPr>
            <a:spLocks noChangeShapeType="1"/>
          </p:cNvSpPr>
          <p:nvPr/>
        </p:nvSpPr>
        <p:spPr bwMode="auto">
          <a:xfrm>
            <a:off x="2051050" y="1557338"/>
            <a:ext cx="2519363" cy="3743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34" name="Line 62"/>
          <p:cNvSpPr>
            <a:spLocks noChangeAspect="1" noChangeShapeType="1"/>
          </p:cNvSpPr>
          <p:nvPr/>
        </p:nvSpPr>
        <p:spPr bwMode="auto">
          <a:xfrm>
            <a:off x="179388" y="2133600"/>
            <a:ext cx="5759450" cy="3643313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35" name="Oval 63"/>
          <p:cNvSpPr>
            <a:spLocks noChangeAspect="1" noChangeArrowheads="1"/>
          </p:cNvSpPr>
          <p:nvPr/>
        </p:nvSpPr>
        <p:spPr bwMode="auto">
          <a:xfrm rot="15707267">
            <a:off x="5075238" y="3933825"/>
            <a:ext cx="107950" cy="1079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336" name="Oval 64"/>
          <p:cNvSpPr>
            <a:spLocks noChangeAspect="1" noChangeArrowheads="1"/>
          </p:cNvSpPr>
          <p:nvPr/>
        </p:nvSpPr>
        <p:spPr bwMode="auto">
          <a:xfrm rot="15707267">
            <a:off x="5075238" y="5229225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337" name="Oval 65"/>
          <p:cNvSpPr>
            <a:spLocks noChangeAspect="1" noChangeArrowheads="1"/>
          </p:cNvSpPr>
          <p:nvPr/>
        </p:nvSpPr>
        <p:spPr bwMode="auto">
          <a:xfrm rot="15707267">
            <a:off x="1582738" y="3033713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338" name="Oval 66"/>
          <p:cNvSpPr>
            <a:spLocks noChangeAspect="1" noChangeArrowheads="1"/>
          </p:cNvSpPr>
          <p:nvPr/>
        </p:nvSpPr>
        <p:spPr bwMode="auto">
          <a:xfrm rot="15707267">
            <a:off x="1995488" y="1484313"/>
            <a:ext cx="107950" cy="10795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339" name="Oval 67"/>
          <p:cNvSpPr>
            <a:spLocks noChangeAspect="1" noChangeArrowheads="1"/>
          </p:cNvSpPr>
          <p:nvPr/>
        </p:nvSpPr>
        <p:spPr bwMode="auto">
          <a:xfrm rot="15707267">
            <a:off x="4103688" y="4598988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340" name="Oval 68"/>
          <p:cNvSpPr>
            <a:spLocks noChangeAspect="1" noChangeArrowheads="1"/>
          </p:cNvSpPr>
          <p:nvPr/>
        </p:nvSpPr>
        <p:spPr bwMode="auto">
          <a:xfrm rot="15707267">
            <a:off x="4510088" y="5235575"/>
            <a:ext cx="107950" cy="10795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341" name="Oval 69"/>
          <p:cNvSpPr>
            <a:spLocks noChangeAspect="1" noChangeArrowheads="1"/>
          </p:cNvSpPr>
          <p:nvPr/>
        </p:nvSpPr>
        <p:spPr bwMode="auto">
          <a:xfrm rot="15707267">
            <a:off x="987425" y="5227638"/>
            <a:ext cx="107950" cy="10795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342" name="Freeform 70"/>
          <p:cNvSpPr>
            <a:spLocks/>
          </p:cNvSpPr>
          <p:nvPr/>
        </p:nvSpPr>
        <p:spPr bwMode="auto">
          <a:xfrm>
            <a:off x="4787900" y="4724400"/>
            <a:ext cx="7143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" y="0"/>
              </a:cxn>
              <a:cxn ang="0">
                <a:pos x="0" y="0"/>
              </a:cxn>
            </a:cxnLst>
            <a:rect l="0" t="0" r="r" b="b"/>
            <a:pathLst>
              <a:path w="45" h="1">
                <a:moveTo>
                  <a:pt x="0" y="0"/>
                </a:moveTo>
                <a:lnTo>
                  <a:pt x="4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43" name="Freeform 71"/>
          <p:cNvSpPr>
            <a:spLocks/>
          </p:cNvSpPr>
          <p:nvPr/>
        </p:nvSpPr>
        <p:spPr bwMode="auto">
          <a:xfrm>
            <a:off x="4138613" y="4005263"/>
            <a:ext cx="1009650" cy="1295400"/>
          </a:xfrm>
          <a:custGeom>
            <a:avLst/>
            <a:gdLst/>
            <a:ahLst/>
            <a:cxnLst>
              <a:cxn ang="0">
                <a:pos x="0" y="408"/>
              </a:cxn>
              <a:cxn ang="0">
                <a:pos x="636" y="0"/>
              </a:cxn>
              <a:cxn ang="0">
                <a:pos x="636" y="816"/>
              </a:cxn>
              <a:cxn ang="0">
                <a:pos x="273" y="816"/>
              </a:cxn>
              <a:cxn ang="0">
                <a:pos x="0" y="408"/>
              </a:cxn>
            </a:cxnLst>
            <a:rect l="0" t="0" r="r" b="b"/>
            <a:pathLst>
              <a:path w="636" h="816">
                <a:moveTo>
                  <a:pt x="0" y="408"/>
                </a:moveTo>
                <a:lnTo>
                  <a:pt x="636" y="0"/>
                </a:lnTo>
                <a:lnTo>
                  <a:pt x="636" y="816"/>
                </a:lnTo>
                <a:lnTo>
                  <a:pt x="273" y="816"/>
                </a:lnTo>
                <a:lnTo>
                  <a:pt x="0" y="408"/>
                </a:lnTo>
                <a:close/>
              </a:path>
            </a:pathLst>
          </a:custGeom>
          <a:solidFill>
            <a:srgbClr val="800080">
              <a:alpha val="3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44" name="Oval 72"/>
          <p:cNvSpPr>
            <a:spLocks noChangeAspect="1" noChangeArrowheads="1"/>
          </p:cNvSpPr>
          <p:nvPr/>
        </p:nvSpPr>
        <p:spPr bwMode="auto">
          <a:xfrm>
            <a:off x="1625600" y="773113"/>
            <a:ext cx="3959225" cy="3959225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345" name="Oval 73"/>
          <p:cNvSpPr>
            <a:spLocks noChangeAspect="1" noChangeArrowheads="1"/>
          </p:cNvSpPr>
          <p:nvPr/>
        </p:nvSpPr>
        <p:spPr bwMode="auto">
          <a:xfrm>
            <a:off x="4137025" y="3932238"/>
            <a:ext cx="1417638" cy="1417637"/>
          </a:xfrm>
          <a:prstGeom prst="ellipse">
            <a:avLst/>
          </a:prstGeom>
          <a:noFill/>
          <a:ln w="3175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360" name="AutoShape 8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604250" y="3140075"/>
            <a:ext cx="360363" cy="360363"/>
          </a:xfrm>
          <a:prstGeom prst="wedgeRoundRectCallout">
            <a:avLst>
              <a:gd name="adj1" fmla="val -162773"/>
              <a:gd name="adj2" fmla="val 84361"/>
              <a:gd name="adj3" fmla="val 16667"/>
            </a:avLst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aseline="0">
                <a:solidFill>
                  <a:srgbClr val="333333"/>
                </a:solidFill>
              </a:rPr>
              <a:t>?</a:t>
            </a:r>
          </a:p>
        </p:txBody>
      </p:sp>
      <p:sp>
        <p:nvSpPr>
          <p:cNvPr id="54365" name="AutoShape 93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54366" name="Picture 94" descr="anim076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-403353">
            <a:off x="9251950" y="5805488"/>
            <a:ext cx="547688" cy="896937"/>
          </a:xfrm>
          <a:prstGeom prst="rect">
            <a:avLst/>
          </a:prstGeom>
          <a:noFill/>
        </p:spPr>
      </p:pic>
      <p:sp>
        <p:nvSpPr>
          <p:cNvPr id="54367" name="Text Box 95"/>
          <p:cNvSpPr txBox="1">
            <a:spLocks noChangeArrowheads="1"/>
          </p:cNvSpPr>
          <p:nvPr/>
        </p:nvSpPr>
        <p:spPr bwMode="auto">
          <a:xfrm>
            <a:off x="5868988" y="6381750"/>
            <a:ext cx="935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Ч.Т.Д.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43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43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3A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54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3A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54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42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66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66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43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43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54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000"/>
                                        <p:tgtEl>
                                          <p:spTgt spid="54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3000"/>
                                        <p:tgtEl>
                                          <p:spTgt spid="5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2000"/>
                                        <p:tgtEl>
                                          <p:spTgt spid="543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54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54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54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000"/>
                                        <p:tgtEl>
                                          <p:spTgt spid="54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000"/>
                                        <p:tgtEl>
                                          <p:spTgt spid="54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4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4" dur="1000" fill="hold"/>
                                        <p:tgtEl>
                                          <p:spTgt spid="5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3"/>
                                            </p:cond>
                                          </p:stCondLst>
                                        </p:cTn>
                                        <p:tgtEl>
                                          <p:spTgt spid="5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1000"/>
                                        <p:tgtEl>
                                          <p:spTgt spid="54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54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6" dur="1000"/>
                                        <p:tgtEl>
                                          <p:spTgt spid="54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9" dur="2000"/>
                                        <p:tgtEl>
                                          <p:spTgt spid="54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4" dur="500"/>
                                        <p:tgtEl>
                                          <p:spTgt spid="54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54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54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54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2000"/>
                                        <p:tgtEl>
                                          <p:spTgt spid="54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2000"/>
                                        <p:tgtEl>
                                          <p:spTgt spid="54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20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54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3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3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3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3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3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0" dur="2000"/>
                                        <p:tgtEl>
                                          <p:spTgt spid="54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3" dur="2000"/>
                                        <p:tgtEl>
                                          <p:spTgt spid="54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9" dur="80"/>
                                        <p:tgtEl>
                                          <p:spTgt spid="543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0" dur="80"/>
                                        <p:tgtEl>
                                          <p:spTgt spid="543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80"/>
                                        <p:tgtEl>
                                          <p:spTgt spid="543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840"/>
                            </p:stCondLst>
                            <p:childTnLst>
                              <p:par>
                                <p:cTn id="1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5" dur="80"/>
                                        <p:tgtEl>
                                          <p:spTgt spid="543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6" dur="80"/>
                                        <p:tgtEl>
                                          <p:spTgt spid="543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80"/>
                                        <p:tgtEl>
                                          <p:spTgt spid="543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2000"/>
                                        <p:tgtEl>
                                          <p:spTgt spid="5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7" dur="5000"/>
                                        <p:tgtEl>
                                          <p:spTgt spid="5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2" dur="80"/>
                                        <p:tgtEl>
                                          <p:spTgt spid="543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3" dur="80"/>
                                        <p:tgtEl>
                                          <p:spTgt spid="543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80"/>
                                        <p:tgtEl>
                                          <p:spTgt spid="543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1000"/>
                                        <p:tgtEl>
                                          <p:spTgt spid="54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3" dur="2000"/>
                                        <p:tgtEl>
                                          <p:spTgt spid="54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8" dur="500"/>
                                        <p:tgtEl>
                                          <p:spTgt spid="54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4" dur="80"/>
                                        <p:tgtEl>
                                          <p:spTgt spid="543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5" dur="80"/>
                                        <p:tgtEl>
                                          <p:spTgt spid="54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80"/>
                                        <p:tgtEl>
                                          <p:spTgt spid="54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0" dur="2000"/>
                                        <p:tgtEl>
                                          <p:spTgt spid="54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3" dur="500"/>
                                        <p:tgtEl>
                                          <p:spTgt spid="54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8" dur="1000" fill="hold"/>
                                        <p:tgtEl>
                                          <p:spTgt spid="54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0" dur="1000" fill="hold"/>
                                        <p:tgtEl>
                                          <p:spTgt spid="5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5" dur="80"/>
                                        <p:tgtEl>
                                          <p:spTgt spid="54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6" dur="80"/>
                                        <p:tgtEl>
                                          <p:spTgt spid="54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7" dur="80"/>
                                        <p:tgtEl>
                                          <p:spTgt spid="54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5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1" dur="1000" fill="hold"/>
                                        <p:tgtEl>
                                          <p:spTgt spid="5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35" presetClass="emph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3" dur="1000" fill="hold"/>
                                        <p:tgtEl>
                                          <p:spTgt spid="5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4" presetID="35" presetClass="emph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5" dur="1000" fill="hold"/>
                                        <p:tgtEl>
                                          <p:spTgt spid="5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0" dur="80"/>
                                        <p:tgtEl>
                                          <p:spTgt spid="543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1" dur="80"/>
                                        <p:tgtEl>
                                          <p:spTgt spid="543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2" dur="80"/>
                                        <p:tgtEl>
                                          <p:spTgt spid="543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21094 0.0081 " pathEditMode="relative" rAng="0" ptsTypes="AA">
                                      <p:cBhvr>
                                        <p:cTn id="236" dur="5000" fill="hold"/>
                                        <p:tgtEl>
                                          <p:spTgt spid="543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" y="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6" grpId="0" animBg="1"/>
      <p:bldP spid="54287" grpId="0" animBg="1"/>
      <p:bldP spid="54295" grpId="0" animBg="1"/>
      <p:bldP spid="54296" grpId="0" animBg="1"/>
      <p:bldP spid="54306" grpId="0"/>
      <p:bldP spid="54307" grpId="0"/>
      <p:bldP spid="54309" grpId="0"/>
      <p:bldP spid="54310" grpId="1"/>
      <p:bldP spid="54311" grpId="0"/>
      <p:bldP spid="54312" grpId="0"/>
      <p:bldP spid="54313" grpId="0"/>
      <p:bldP spid="54314" grpId="0"/>
      <p:bldP spid="54315" grpId="0"/>
      <p:bldP spid="54319" grpId="0" animBg="1"/>
      <p:bldP spid="54319" grpId="1" animBg="1"/>
      <p:bldP spid="54321" grpId="0" animBg="1"/>
      <p:bldP spid="54321" grpId="1" animBg="1"/>
      <p:bldP spid="54322" grpId="0" animBg="1"/>
      <p:bldP spid="54322" grpId="1" animBg="1"/>
      <p:bldP spid="54322" grpId="2" animBg="1"/>
      <p:bldP spid="54322" grpId="3" animBg="1"/>
      <p:bldP spid="54323" grpId="0" animBg="1"/>
      <p:bldP spid="54323" grpId="1" animBg="1"/>
      <p:bldP spid="54324" grpId="0" animBg="1"/>
      <p:bldP spid="54324" grpId="1" animBg="1"/>
      <p:bldP spid="54325" grpId="0" animBg="1"/>
      <p:bldP spid="54325" grpId="1" animBg="1"/>
      <p:bldP spid="54328" grpId="0" animBg="1"/>
      <p:bldP spid="54328" grpId="1" animBg="1"/>
      <p:bldP spid="54329" grpId="0" animBg="1"/>
      <p:bldP spid="54329" grpId="1" animBg="1"/>
      <p:bldP spid="54330" grpId="0" animBg="1"/>
      <p:bldP spid="54330" grpId="1" animBg="1"/>
      <p:bldP spid="54336" grpId="0" animBg="1"/>
      <p:bldP spid="54337" grpId="0" animBg="1"/>
      <p:bldP spid="54339" grpId="0" animBg="1"/>
      <p:bldP spid="54343" grpId="0" animBg="1"/>
      <p:bldP spid="54343" grpId="1" animBg="1"/>
      <p:bldP spid="54344" grpId="0" animBg="1"/>
      <p:bldP spid="54344" grpId="1" animBg="1"/>
      <p:bldP spid="54345" grpId="0" animBg="1"/>
      <p:bldP spid="54345" grpId="1" animBg="1"/>
      <p:bldP spid="54360" grpId="0" animBg="1"/>
      <p:bldP spid="5436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>
                <a:gamma/>
                <a:tint val="0"/>
                <a:invGamma/>
              </a:srgbClr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395288" y="5229225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A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4572000" y="5300663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B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1474788" y="981075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C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58373" name="Oval 5"/>
          <p:cNvSpPr>
            <a:spLocks noChangeAspect="1" noChangeArrowheads="1"/>
          </p:cNvSpPr>
          <p:nvPr/>
        </p:nvSpPr>
        <p:spPr bwMode="auto">
          <a:xfrm>
            <a:off x="395288" y="1412875"/>
            <a:ext cx="4678362" cy="4678363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374" name="Oval 6"/>
          <p:cNvSpPr>
            <a:spLocks noChangeAspect="1" noChangeArrowheads="1"/>
          </p:cNvSpPr>
          <p:nvPr/>
        </p:nvSpPr>
        <p:spPr bwMode="auto">
          <a:xfrm>
            <a:off x="2843213" y="3573463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2914650" y="3500438"/>
            <a:ext cx="433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i="1" baseline="0">
                <a:latin typeface="Times New Roman" pitchFamily="18" charset="0"/>
              </a:rPr>
              <a:t>О</a:t>
            </a:r>
          </a:p>
        </p:txBody>
      </p:sp>
      <p:sp>
        <p:nvSpPr>
          <p:cNvPr id="58377" name="Rectangle 9"/>
          <p:cNvSpPr>
            <a:spLocks noChangeAspect="1" noChangeArrowheads="1"/>
          </p:cNvSpPr>
          <p:nvPr/>
        </p:nvSpPr>
        <p:spPr bwMode="auto">
          <a:xfrm>
            <a:off x="4805363" y="5048250"/>
            <a:ext cx="252412" cy="252413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378" name="Rectangle 10"/>
          <p:cNvSpPr>
            <a:spLocks noChangeAspect="1" noChangeArrowheads="1"/>
          </p:cNvSpPr>
          <p:nvPr/>
        </p:nvSpPr>
        <p:spPr bwMode="auto">
          <a:xfrm rot="900000">
            <a:off x="1598613" y="2852738"/>
            <a:ext cx="252412" cy="252412"/>
          </a:xfrm>
          <a:prstGeom prst="rect">
            <a:avLst/>
          </a:prstGeom>
          <a:solidFill>
            <a:srgbClr val="FFFFFF">
              <a:alpha val="13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379" name="Rectangle 11"/>
          <p:cNvSpPr>
            <a:spLocks noChangeAspect="1" noChangeArrowheads="1"/>
          </p:cNvSpPr>
          <p:nvPr/>
        </p:nvSpPr>
        <p:spPr bwMode="auto">
          <a:xfrm rot="19560000">
            <a:off x="3979863" y="4371975"/>
            <a:ext cx="252412" cy="252413"/>
          </a:xfrm>
          <a:prstGeom prst="rect">
            <a:avLst/>
          </a:prstGeom>
          <a:solidFill>
            <a:schemeClr val="bg1">
              <a:alpha val="13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381" name="Line 13"/>
          <p:cNvSpPr>
            <a:spLocks noChangeAspect="1" noChangeShapeType="1"/>
          </p:cNvSpPr>
          <p:nvPr/>
        </p:nvSpPr>
        <p:spPr bwMode="auto">
          <a:xfrm rot="5400000" flipV="1">
            <a:off x="2855119" y="1796257"/>
            <a:ext cx="939800" cy="3484562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8382" name="Line 14"/>
          <p:cNvSpPr>
            <a:spLocks noChangeAspect="1" noChangeShapeType="1"/>
          </p:cNvSpPr>
          <p:nvPr/>
        </p:nvSpPr>
        <p:spPr bwMode="auto">
          <a:xfrm rot="5400000">
            <a:off x="4230687" y="3846513"/>
            <a:ext cx="671513" cy="998538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5219700" y="3206750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rgbClr val="FF0000"/>
                </a:solidFill>
              </a:rPr>
              <a:t>P</a:t>
            </a:r>
            <a:endParaRPr lang="ru-RU" sz="2400" baseline="0">
              <a:solidFill>
                <a:srgbClr val="FF0000"/>
              </a:solidFill>
            </a:endParaRP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1258888" y="2420938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/>
              <a:t>F</a:t>
            </a:r>
            <a:endParaRPr lang="ru-RU" sz="2400" baseline="0"/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635375" y="4508500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/>
              <a:t>E</a:t>
            </a:r>
            <a:endParaRPr lang="ru-RU" sz="2400" baseline="0"/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5075238" y="4868863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/>
              <a:t>D</a:t>
            </a:r>
            <a:endParaRPr lang="ru-RU" sz="2400" baseline="0"/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1979613" y="0"/>
            <a:ext cx="52562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aseline="0">
                <a:solidFill>
                  <a:srgbClr val="FD0333"/>
                </a:solidFill>
                <a:latin typeface="Monotype Corsiva" pitchFamily="66" charset="0"/>
              </a:rPr>
              <a:t>Прямая Симпсона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5364163" y="1628775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aseline="0">
                <a:solidFill>
                  <a:schemeClr val="accent2"/>
                </a:solidFill>
              </a:rPr>
              <a:t>Доказательство:</a:t>
            </a:r>
          </a:p>
        </p:txBody>
      </p:sp>
      <p:sp>
        <p:nvSpPr>
          <p:cNvPr id="58400" name="Line 32"/>
          <p:cNvSpPr>
            <a:spLocks noChangeShapeType="1"/>
          </p:cNvSpPr>
          <p:nvPr/>
        </p:nvSpPr>
        <p:spPr bwMode="auto">
          <a:xfrm>
            <a:off x="1979613" y="15573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8402" name="Freeform 34"/>
          <p:cNvSpPr>
            <a:spLocks/>
          </p:cNvSpPr>
          <p:nvPr/>
        </p:nvSpPr>
        <p:spPr bwMode="auto">
          <a:xfrm>
            <a:off x="1547813" y="1557338"/>
            <a:ext cx="2519362" cy="3095625"/>
          </a:xfrm>
          <a:custGeom>
            <a:avLst/>
            <a:gdLst/>
            <a:ahLst/>
            <a:cxnLst>
              <a:cxn ang="0">
                <a:pos x="272" y="0"/>
              </a:cxn>
              <a:cxn ang="0">
                <a:pos x="1587" y="1950"/>
              </a:cxn>
              <a:cxn ang="0">
                <a:pos x="0" y="952"/>
              </a:cxn>
            </a:cxnLst>
            <a:rect l="0" t="0" r="r" b="b"/>
            <a:pathLst>
              <a:path w="1587" h="1950">
                <a:moveTo>
                  <a:pt x="272" y="0"/>
                </a:moveTo>
                <a:lnTo>
                  <a:pt x="1587" y="1950"/>
                </a:lnTo>
                <a:lnTo>
                  <a:pt x="0" y="95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8405" name="Freeform 37"/>
          <p:cNvSpPr>
            <a:spLocks/>
          </p:cNvSpPr>
          <p:nvPr/>
        </p:nvSpPr>
        <p:spPr bwMode="auto">
          <a:xfrm>
            <a:off x="4173538" y="3482975"/>
            <a:ext cx="252412" cy="288925"/>
          </a:xfrm>
          <a:custGeom>
            <a:avLst/>
            <a:gdLst/>
            <a:ahLst/>
            <a:cxnLst>
              <a:cxn ang="0">
                <a:pos x="159" y="0"/>
              </a:cxn>
              <a:cxn ang="0">
                <a:pos x="23" y="46"/>
              </a:cxn>
              <a:cxn ang="0">
                <a:pos x="23" y="182"/>
              </a:cxn>
            </a:cxnLst>
            <a:rect l="0" t="0" r="r" b="b"/>
            <a:pathLst>
              <a:path w="159" h="182">
                <a:moveTo>
                  <a:pt x="159" y="0"/>
                </a:moveTo>
                <a:cubicBezTo>
                  <a:pt x="102" y="8"/>
                  <a:pt x="46" y="16"/>
                  <a:pt x="23" y="46"/>
                </a:cubicBezTo>
                <a:cubicBezTo>
                  <a:pt x="0" y="76"/>
                  <a:pt x="11" y="129"/>
                  <a:pt x="23" y="182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8409" name="Freeform 41"/>
          <p:cNvSpPr>
            <a:spLocks noChangeAspect="1"/>
          </p:cNvSpPr>
          <p:nvPr/>
        </p:nvSpPr>
        <p:spPr bwMode="auto">
          <a:xfrm rot="14580000">
            <a:off x="4813300" y="4565650"/>
            <a:ext cx="215900" cy="247650"/>
          </a:xfrm>
          <a:custGeom>
            <a:avLst/>
            <a:gdLst/>
            <a:ahLst/>
            <a:cxnLst>
              <a:cxn ang="0">
                <a:pos x="159" y="0"/>
              </a:cxn>
              <a:cxn ang="0">
                <a:pos x="23" y="46"/>
              </a:cxn>
              <a:cxn ang="0">
                <a:pos x="23" y="182"/>
              </a:cxn>
            </a:cxnLst>
            <a:rect l="0" t="0" r="r" b="b"/>
            <a:pathLst>
              <a:path w="159" h="182">
                <a:moveTo>
                  <a:pt x="159" y="0"/>
                </a:moveTo>
                <a:cubicBezTo>
                  <a:pt x="102" y="8"/>
                  <a:pt x="46" y="16"/>
                  <a:pt x="23" y="46"/>
                </a:cubicBezTo>
                <a:cubicBezTo>
                  <a:pt x="0" y="76"/>
                  <a:pt x="11" y="129"/>
                  <a:pt x="23" y="182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8413" name="Line 45"/>
          <p:cNvSpPr>
            <a:spLocks noChangeShapeType="1"/>
          </p:cNvSpPr>
          <p:nvPr/>
        </p:nvSpPr>
        <p:spPr bwMode="auto">
          <a:xfrm>
            <a:off x="1979613" y="1557338"/>
            <a:ext cx="2519362" cy="3743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8414" name="Line 46"/>
          <p:cNvSpPr>
            <a:spLocks noChangeShapeType="1"/>
          </p:cNvSpPr>
          <p:nvPr/>
        </p:nvSpPr>
        <p:spPr bwMode="auto">
          <a:xfrm>
            <a:off x="107950" y="2133600"/>
            <a:ext cx="5507038" cy="3506788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8417" name="Oval 49"/>
          <p:cNvSpPr>
            <a:spLocks noChangeAspect="1" noChangeArrowheads="1"/>
          </p:cNvSpPr>
          <p:nvPr/>
        </p:nvSpPr>
        <p:spPr bwMode="auto">
          <a:xfrm rot="15707267">
            <a:off x="1511300" y="2997200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419" name="Oval 51"/>
          <p:cNvSpPr>
            <a:spLocks noChangeAspect="1" noChangeArrowheads="1"/>
          </p:cNvSpPr>
          <p:nvPr/>
        </p:nvSpPr>
        <p:spPr bwMode="auto">
          <a:xfrm rot="15707267">
            <a:off x="4032250" y="4616450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427" name="Text Box 59"/>
          <p:cNvSpPr txBox="1">
            <a:spLocks noChangeArrowheads="1"/>
          </p:cNvSpPr>
          <p:nvPr/>
        </p:nvSpPr>
        <p:spPr bwMode="auto">
          <a:xfrm>
            <a:off x="5724525" y="1844675"/>
            <a:ext cx="3384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98525" indent="-898525">
              <a:spcBef>
                <a:spcPct val="50000"/>
              </a:spcBef>
            </a:pPr>
            <a:r>
              <a:rPr lang="ru-RU" b="0" baseline="0"/>
              <a:t> Рассмотрим  </a:t>
            </a:r>
            <a:r>
              <a:rPr lang="en-US" b="0" i="1" baseline="0">
                <a:cs typeface="Arial" charset="0"/>
              </a:rPr>
              <a:t>L</a:t>
            </a:r>
            <a:r>
              <a:rPr lang="en-US" b="0" baseline="0">
                <a:cs typeface="Arial" charset="0"/>
              </a:rPr>
              <a:t>PC</a:t>
            </a:r>
            <a:r>
              <a:rPr lang="ru-RU" b="0" baseline="0">
                <a:cs typeface="Arial" charset="0"/>
              </a:rPr>
              <a:t>А и </a:t>
            </a:r>
            <a:r>
              <a:rPr lang="en-US" b="0" i="1" baseline="0">
                <a:cs typeface="Arial" charset="0"/>
              </a:rPr>
              <a:t>L</a:t>
            </a:r>
            <a:r>
              <a:rPr lang="ru-RU" b="0" baseline="0">
                <a:cs typeface="Arial" charset="0"/>
              </a:rPr>
              <a:t>А</a:t>
            </a:r>
            <a:r>
              <a:rPr lang="en-US" b="0" baseline="0">
                <a:cs typeface="Arial" charset="0"/>
              </a:rPr>
              <a:t>BP. </a:t>
            </a:r>
          </a:p>
        </p:txBody>
      </p:sp>
      <p:sp>
        <p:nvSpPr>
          <p:cNvPr id="58429" name="Line 61"/>
          <p:cNvSpPr>
            <a:spLocks noChangeShapeType="1"/>
          </p:cNvSpPr>
          <p:nvPr/>
        </p:nvSpPr>
        <p:spPr bwMode="auto">
          <a:xfrm flipV="1">
            <a:off x="952500" y="3986213"/>
            <a:ext cx="4106863" cy="12954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8430" name="Text Box 62"/>
          <p:cNvSpPr txBox="1">
            <a:spLocks noChangeArrowheads="1"/>
          </p:cNvSpPr>
          <p:nvPr/>
        </p:nvSpPr>
        <p:spPr bwMode="auto">
          <a:xfrm>
            <a:off x="5580063" y="2276475"/>
            <a:ext cx="32766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0" baseline="0"/>
              <a:t>а)</a:t>
            </a:r>
            <a:r>
              <a:rPr lang="en-US" b="0" baseline="0"/>
              <a:t> </a:t>
            </a:r>
            <a:r>
              <a:rPr lang="ru-RU" b="0" baseline="0"/>
              <a:t>Эти углы опираются на одну хорду </a:t>
            </a:r>
            <a:r>
              <a:rPr lang="en-US" b="0" baseline="0"/>
              <a:t>AP</a:t>
            </a:r>
            <a:r>
              <a:rPr lang="ru-RU" b="0" baseline="0"/>
              <a:t>, их вершины расположены в разных полуплоскостях от </a:t>
            </a:r>
            <a:r>
              <a:rPr lang="en-US" b="0" baseline="0"/>
              <a:t>AP</a:t>
            </a:r>
            <a:r>
              <a:rPr lang="ru-RU" b="0" baseline="0"/>
              <a:t>.</a:t>
            </a:r>
          </a:p>
        </p:txBody>
      </p:sp>
      <p:sp>
        <p:nvSpPr>
          <p:cNvPr id="58431" name="Text Box 63"/>
          <p:cNvSpPr txBox="1">
            <a:spLocks noChangeArrowheads="1"/>
          </p:cNvSpPr>
          <p:nvPr/>
        </p:nvSpPr>
        <p:spPr bwMode="auto">
          <a:xfrm>
            <a:off x="6156325" y="3441700"/>
            <a:ext cx="25908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Следовательно, </a:t>
            </a:r>
          </a:p>
          <a:p>
            <a:pPr>
              <a:spcBef>
                <a:spcPct val="50000"/>
              </a:spcBef>
            </a:pPr>
            <a:r>
              <a:rPr lang="en-US" b="0" i="1" baseline="0"/>
              <a:t>L</a:t>
            </a:r>
            <a:r>
              <a:rPr lang="en-US" b="0" baseline="0"/>
              <a:t>PC</a:t>
            </a:r>
            <a:r>
              <a:rPr lang="ru-RU" b="0" baseline="0"/>
              <a:t>А </a:t>
            </a:r>
            <a:r>
              <a:rPr lang="en-US" b="0" baseline="0"/>
              <a:t>=</a:t>
            </a:r>
            <a:r>
              <a:rPr lang="ru-RU" baseline="0">
                <a:solidFill>
                  <a:srgbClr val="008000"/>
                </a:solidFill>
              </a:rPr>
              <a:t>180</a:t>
            </a:r>
            <a:r>
              <a:rPr lang="en-US" baseline="0">
                <a:solidFill>
                  <a:srgbClr val="008000"/>
                </a:solidFill>
                <a:cs typeface="Arial" charset="0"/>
              </a:rPr>
              <a:t>º</a:t>
            </a:r>
            <a:r>
              <a:rPr lang="ru-RU" baseline="0">
                <a:solidFill>
                  <a:srgbClr val="008000"/>
                </a:solidFill>
                <a:cs typeface="Arial" charset="0"/>
              </a:rPr>
              <a:t> -</a:t>
            </a:r>
            <a:r>
              <a:rPr lang="ru-RU" baseline="0">
                <a:solidFill>
                  <a:srgbClr val="008000"/>
                </a:solidFill>
              </a:rPr>
              <a:t> </a:t>
            </a:r>
            <a:r>
              <a:rPr lang="en-US" i="1" baseline="0">
                <a:solidFill>
                  <a:srgbClr val="008000"/>
                </a:solidFill>
              </a:rPr>
              <a:t>L</a:t>
            </a:r>
            <a:r>
              <a:rPr lang="ru-RU" baseline="0">
                <a:solidFill>
                  <a:srgbClr val="008000"/>
                </a:solidFill>
              </a:rPr>
              <a:t>А</a:t>
            </a:r>
            <a:r>
              <a:rPr lang="en-US" baseline="0">
                <a:solidFill>
                  <a:srgbClr val="008000"/>
                </a:solidFill>
              </a:rPr>
              <a:t>BP</a:t>
            </a:r>
            <a:r>
              <a:rPr lang="ru-RU" baseline="0">
                <a:solidFill>
                  <a:srgbClr val="008000"/>
                </a:solidFill>
              </a:rPr>
              <a:t>.</a:t>
            </a:r>
          </a:p>
        </p:txBody>
      </p:sp>
      <p:sp>
        <p:nvSpPr>
          <p:cNvPr id="58433" name="Text Box 65"/>
          <p:cNvSpPr txBox="1">
            <a:spLocks noChangeArrowheads="1"/>
          </p:cNvSpPr>
          <p:nvPr/>
        </p:nvSpPr>
        <p:spPr bwMode="auto">
          <a:xfrm>
            <a:off x="5651500" y="4292600"/>
            <a:ext cx="32591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0" i="1" baseline="0"/>
              <a:t>б) </a:t>
            </a:r>
            <a:r>
              <a:rPr lang="en-US" b="0" i="1" baseline="0"/>
              <a:t>L</a:t>
            </a:r>
            <a:r>
              <a:rPr lang="ru-RU" b="0" baseline="0"/>
              <a:t>А</a:t>
            </a:r>
            <a:r>
              <a:rPr lang="en-US" b="0" baseline="0"/>
              <a:t>BP</a:t>
            </a:r>
            <a:r>
              <a:rPr lang="ru-RU" b="0" baseline="0"/>
              <a:t> и </a:t>
            </a:r>
            <a:r>
              <a:rPr lang="en-US" b="0" i="1" baseline="0"/>
              <a:t>L</a:t>
            </a:r>
            <a:r>
              <a:rPr lang="en-US" b="0" baseline="0"/>
              <a:t>DBP</a:t>
            </a:r>
            <a:r>
              <a:rPr lang="ru-RU" b="0" baseline="0"/>
              <a:t> – смежные. </a:t>
            </a:r>
          </a:p>
        </p:txBody>
      </p:sp>
      <p:sp>
        <p:nvSpPr>
          <p:cNvPr id="58435" name="Text Box 67"/>
          <p:cNvSpPr txBox="1">
            <a:spLocks noChangeArrowheads="1"/>
          </p:cNvSpPr>
          <p:nvPr/>
        </p:nvSpPr>
        <p:spPr bwMode="auto">
          <a:xfrm>
            <a:off x="6335713" y="4724400"/>
            <a:ext cx="2808287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Следовательно, </a:t>
            </a:r>
          </a:p>
          <a:p>
            <a:pPr>
              <a:spcBef>
                <a:spcPct val="50000"/>
              </a:spcBef>
            </a:pPr>
            <a:r>
              <a:rPr lang="en-US" b="0" i="1" baseline="0"/>
              <a:t>L</a:t>
            </a:r>
            <a:r>
              <a:rPr lang="en-US" b="0" baseline="0"/>
              <a:t>DBP</a:t>
            </a:r>
            <a:r>
              <a:rPr lang="ru-RU" b="0" baseline="0"/>
              <a:t> = </a:t>
            </a:r>
            <a:r>
              <a:rPr lang="ru-RU" baseline="0">
                <a:solidFill>
                  <a:srgbClr val="008000"/>
                </a:solidFill>
              </a:rPr>
              <a:t>180</a:t>
            </a:r>
            <a:r>
              <a:rPr lang="en-US" baseline="0">
                <a:solidFill>
                  <a:srgbClr val="008000"/>
                </a:solidFill>
              </a:rPr>
              <a:t>º</a:t>
            </a:r>
            <a:r>
              <a:rPr lang="ru-RU" baseline="0">
                <a:solidFill>
                  <a:srgbClr val="008000"/>
                </a:solidFill>
              </a:rPr>
              <a:t> - </a:t>
            </a:r>
            <a:r>
              <a:rPr lang="en-US" i="1" baseline="0">
                <a:solidFill>
                  <a:srgbClr val="008000"/>
                </a:solidFill>
              </a:rPr>
              <a:t>L</a:t>
            </a:r>
            <a:r>
              <a:rPr lang="ru-RU" baseline="0">
                <a:solidFill>
                  <a:srgbClr val="008000"/>
                </a:solidFill>
              </a:rPr>
              <a:t>А</a:t>
            </a:r>
            <a:r>
              <a:rPr lang="en-US" baseline="0">
                <a:solidFill>
                  <a:srgbClr val="008000"/>
                </a:solidFill>
              </a:rPr>
              <a:t>BP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58436" name="Text Box 68"/>
          <p:cNvSpPr txBox="1">
            <a:spLocks noChangeArrowheads="1"/>
          </p:cNvSpPr>
          <p:nvPr/>
        </p:nvSpPr>
        <p:spPr bwMode="auto">
          <a:xfrm>
            <a:off x="5651500" y="5516563"/>
            <a:ext cx="3276600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в) Значит, </a:t>
            </a:r>
            <a:r>
              <a:rPr lang="en-US" b="0" i="1" baseline="0"/>
              <a:t>L</a:t>
            </a:r>
            <a:r>
              <a:rPr lang="en-US" b="0" baseline="0"/>
              <a:t>PC</a:t>
            </a:r>
            <a:r>
              <a:rPr lang="ru-RU" b="0" baseline="0"/>
              <a:t>А = </a:t>
            </a:r>
            <a:r>
              <a:rPr lang="en-US" b="0" i="1" baseline="0"/>
              <a:t>L</a:t>
            </a:r>
            <a:r>
              <a:rPr lang="en-US" b="0" baseline="0"/>
              <a:t>DBP</a:t>
            </a:r>
            <a:r>
              <a:rPr lang="ru-RU" b="0" baseline="0"/>
              <a:t>, т.е.</a:t>
            </a:r>
          </a:p>
          <a:p>
            <a:pPr>
              <a:spcBef>
                <a:spcPct val="50000"/>
              </a:spcBef>
            </a:pPr>
            <a:r>
              <a:rPr lang="ru-RU" b="0" baseline="0"/>
              <a:t> </a:t>
            </a:r>
            <a:r>
              <a:rPr lang="en-US" i="1" baseline="0">
                <a:solidFill>
                  <a:schemeClr val="accent2"/>
                </a:solidFill>
              </a:rPr>
              <a:t>L</a:t>
            </a:r>
            <a:r>
              <a:rPr lang="en-US" baseline="0">
                <a:solidFill>
                  <a:schemeClr val="accent2"/>
                </a:solidFill>
              </a:rPr>
              <a:t>PCF</a:t>
            </a:r>
            <a:r>
              <a:rPr lang="ru-RU" baseline="0">
                <a:solidFill>
                  <a:schemeClr val="accent2"/>
                </a:solidFill>
              </a:rPr>
              <a:t> </a:t>
            </a:r>
            <a:r>
              <a:rPr lang="ru-RU" baseline="0"/>
              <a:t>=</a:t>
            </a:r>
            <a:r>
              <a:rPr lang="ru-RU" baseline="0">
                <a:solidFill>
                  <a:schemeClr val="accent2"/>
                </a:solidFill>
              </a:rPr>
              <a:t> </a:t>
            </a:r>
            <a:r>
              <a:rPr lang="en-US" i="1" baseline="0">
                <a:solidFill>
                  <a:schemeClr val="accent2"/>
                </a:solidFill>
              </a:rPr>
              <a:t>L</a:t>
            </a:r>
            <a:r>
              <a:rPr lang="en-US" baseline="0">
                <a:solidFill>
                  <a:schemeClr val="accent2"/>
                </a:solidFill>
              </a:rPr>
              <a:t>DBP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58437" name="Text Box 69"/>
          <p:cNvSpPr txBox="1">
            <a:spLocks noChangeArrowheads="1"/>
          </p:cNvSpPr>
          <p:nvPr/>
        </p:nvSpPr>
        <p:spPr bwMode="auto">
          <a:xfrm>
            <a:off x="0" y="6453188"/>
            <a:ext cx="7092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Следовательно, </a:t>
            </a:r>
            <a:r>
              <a:rPr lang="en-US" b="0" i="1" baseline="0"/>
              <a:t>L</a:t>
            </a:r>
            <a:r>
              <a:rPr lang="en-US" b="0" baseline="0"/>
              <a:t>CPF</a:t>
            </a:r>
            <a:r>
              <a:rPr lang="ru-RU" b="0" baseline="0"/>
              <a:t> </a:t>
            </a:r>
            <a:r>
              <a:rPr lang="en-US" b="0" baseline="0"/>
              <a:t>=90</a:t>
            </a:r>
            <a:r>
              <a:rPr lang="en-US" b="0" baseline="0">
                <a:cs typeface="Arial" charset="0"/>
              </a:rPr>
              <a:t>º -</a:t>
            </a:r>
            <a:r>
              <a:rPr lang="en-US" baseline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en-US" i="1" baseline="0">
                <a:solidFill>
                  <a:schemeClr val="accent2"/>
                </a:solidFill>
                <a:cs typeface="Arial" charset="0"/>
              </a:rPr>
              <a:t>L</a:t>
            </a:r>
            <a:r>
              <a:rPr lang="en-US" baseline="0">
                <a:solidFill>
                  <a:schemeClr val="accent2"/>
                </a:solidFill>
                <a:cs typeface="Arial" charset="0"/>
              </a:rPr>
              <a:t>PCF</a:t>
            </a:r>
            <a:r>
              <a:rPr lang="en-US" b="0" baseline="0">
                <a:cs typeface="Arial" charset="0"/>
              </a:rPr>
              <a:t>=90º - </a:t>
            </a:r>
            <a:r>
              <a:rPr lang="en-US" i="1" baseline="0">
                <a:solidFill>
                  <a:schemeClr val="accent2"/>
                </a:solidFill>
                <a:cs typeface="Arial" charset="0"/>
              </a:rPr>
              <a:t>L</a:t>
            </a:r>
            <a:r>
              <a:rPr lang="en-US" baseline="0">
                <a:solidFill>
                  <a:schemeClr val="accent2"/>
                </a:solidFill>
                <a:cs typeface="Arial" charset="0"/>
              </a:rPr>
              <a:t>DBP</a:t>
            </a:r>
            <a:r>
              <a:rPr lang="en-US" b="0" baseline="0">
                <a:cs typeface="Arial" charset="0"/>
              </a:rPr>
              <a:t> = </a:t>
            </a:r>
            <a:r>
              <a:rPr lang="en-US" b="0" i="1" baseline="0">
                <a:cs typeface="Arial" charset="0"/>
              </a:rPr>
              <a:t>L</a:t>
            </a:r>
            <a:r>
              <a:rPr lang="en-US" b="0" baseline="0">
                <a:cs typeface="Arial" charset="0"/>
              </a:rPr>
              <a:t>BPD. </a:t>
            </a:r>
            <a:r>
              <a:rPr lang="ru-RU" b="0" baseline="0">
                <a:cs typeface="Arial" charset="0"/>
              </a:rPr>
              <a:t>   </a:t>
            </a:r>
            <a:endParaRPr lang="ru-RU" b="0" baseline="0"/>
          </a:p>
        </p:txBody>
      </p:sp>
      <p:sp>
        <p:nvSpPr>
          <p:cNvPr id="58445" name="Arc 77"/>
          <p:cNvSpPr>
            <a:spLocks/>
          </p:cNvSpPr>
          <p:nvPr/>
        </p:nvSpPr>
        <p:spPr bwMode="auto">
          <a:xfrm rot="7149085">
            <a:off x="1708945" y="1694656"/>
            <a:ext cx="887412" cy="904875"/>
          </a:xfrm>
          <a:custGeom>
            <a:avLst/>
            <a:gdLst>
              <a:gd name="G0" fmla="+- 0 0 0"/>
              <a:gd name="G1" fmla="+- 21376 0 0"/>
              <a:gd name="G2" fmla="+- 21600 0 0"/>
              <a:gd name="T0" fmla="*/ 3100 w 20979"/>
              <a:gd name="T1" fmla="*/ 0 h 21376"/>
              <a:gd name="T2" fmla="*/ 20979 w 20979"/>
              <a:gd name="T3" fmla="*/ 16233 h 21376"/>
              <a:gd name="T4" fmla="*/ 0 w 20979"/>
              <a:gd name="T5" fmla="*/ 21376 h 21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979" h="21376" fill="none" extrusionOk="0">
                <a:moveTo>
                  <a:pt x="3100" y="-1"/>
                </a:moveTo>
                <a:cubicBezTo>
                  <a:pt x="11810" y="1262"/>
                  <a:pt x="18883" y="7684"/>
                  <a:pt x="20978" y="16233"/>
                </a:cubicBezTo>
              </a:path>
              <a:path w="20979" h="21376" stroke="0" extrusionOk="0">
                <a:moveTo>
                  <a:pt x="3100" y="-1"/>
                </a:moveTo>
                <a:cubicBezTo>
                  <a:pt x="11810" y="1262"/>
                  <a:pt x="18883" y="7684"/>
                  <a:pt x="20978" y="16233"/>
                </a:cubicBezTo>
                <a:lnTo>
                  <a:pt x="0" y="21376"/>
                </a:lnTo>
                <a:close/>
              </a:path>
            </a:pathLst>
          </a:custGeom>
          <a:solidFill>
            <a:srgbClr val="0000FF">
              <a:alpha val="52000"/>
            </a:srgbClr>
          </a:solidFill>
          <a:ln w="889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446" name="Line 78"/>
          <p:cNvSpPr>
            <a:spLocks noChangeShapeType="1"/>
          </p:cNvSpPr>
          <p:nvPr/>
        </p:nvSpPr>
        <p:spPr bwMode="auto">
          <a:xfrm flipH="1" flipV="1">
            <a:off x="1960563" y="1520825"/>
            <a:ext cx="3095625" cy="2447925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8447" name="Line 79"/>
          <p:cNvSpPr>
            <a:spLocks noChangeShapeType="1"/>
          </p:cNvSpPr>
          <p:nvPr/>
        </p:nvSpPr>
        <p:spPr bwMode="auto">
          <a:xfrm flipV="1">
            <a:off x="971550" y="1557338"/>
            <a:ext cx="1008063" cy="3743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8448" name="Oval 80"/>
          <p:cNvSpPr>
            <a:spLocks noChangeAspect="1" noChangeArrowheads="1"/>
          </p:cNvSpPr>
          <p:nvPr/>
        </p:nvSpPr>
        <p:spPr bwMode="auto">
          <a:xfrm rot="15707267">
            <a:off x="1924050" y="1484313"/>
            <a:ext cx="107950" cy="10795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449" name="Arc 81"/>
          <p:cNvSpPr>
            <a:spLocks noChangeAspect="1"/>
          </p:cNvSpPr>
          <p:nvPr/>
        </p:nvSpPr>
        <p:spPr bwMode="auto">
          <a:xfrm rot="878679">
            <a:off x="4540250" y="4951413"/>
            <a:ext cx="392113" cy="400050"/>
          </a:xfrm>
          <a:custGeom>
            <a:avLst/>
            <a:gdLst>
              <a:gd name="G0" fmla="+- 0 0 0"/>
              <a:gd name="G1" fmla="+- 21376 0 0"/>
              <a:gd name="G2" fmla="+- 21600 0 0"/>
              <a:gd name="T0" fmla="*/ 3100 w 20979"/>
              <a:gd name="T1" fmla="*/ 0 h 21376"/>
              <a:gd name="T2" fmla="*/ 20979 w 20979"/>
              <a:gd name="T3" fmla="*/ 16233 h 21376"/>
              <a:gd name="T4" fmla="*/ 0 w 20979"/>
              <a:gd name="T5" fmla="*/ 21376 h 21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979" h="21376" fill="none" extrusionOk="0">
                <a:moveTo>
                  <a:pt x="3100" y="-1"/>
                </a:moveTo>
                <a:cubicBezTo>
                  <a:pt x="11810" y="1262"/>
                  <a:pt x="18883" y="7684"/>
                  <a:pt x="20978" y="16233"/>
                </a:cubicBezTo>
              </a:path>
              <a:path w="20979" h="21376" stroke="0" extrusionOk="0">
                <a:moveTo>
                  <a:pt x="3100" y="-1"/>
                </a:moveTo>
                <a:cubicBezTo>
                  <a:pt x="11810" y="1262"/>
                  <a:pt x="18883" y="7684"/>
                  <a:pt x="20978" y="16233"/>
                </a:cubicBezTo>
                <a:lnTo>
                  <a:pt x="0" y="21376"/>
                </a:lnTo>
                <a:close/>
              </a:path>
            </a:pathLst>
          </a:custGeom>
          <a:solidFill>
            <a:srgbClr val="0000FF">
              <a:alpha val="52000"/>
            </a:srgbClr>
          </a:solidFill>
          <a:ln w="889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450" name="Line 82"/>
          <p:cNvSpPr>
            <a:spLocks noChangeShapeType="1"/>
          </p:cNvSpPr>
          <p:nvPr/>
        </p:nvSpPr>
        <p:spPr bwMode="auto">
          <a:xfrm>
            <a:off x="4498975" y="5300663"/>
            <a:ext cx="1439863" cy="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8453" name="Line 85"/>
          <p:cNvSpPr>
            <a:spLocks noChangeShapeType="1"/>
          </p:cNvSpPr>
          <p:nvPr/>
        </p:nvSpPr>
        <p:spPr bwMode="auto">
          <a:xfrm>
            <a:off x="5057775" y="4005263"/>
            <a:ext cx="0" cy="1295400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8455" name="Oval 87"/>
          <p:cNvSpPr>
            <a:spLocks noChangeAspect="1" noChangeArrowheads="1"/>
          </p:cNvSpPr>
          <p:nvPr/>
        </p:nvSpPr>
        <p:spPr bwMode="auto">
          <a:xfrm rot="15707267">
            <a:off x="5003800" y="5246688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456" name="Arc 88"/>
          <p:cNvSpPr>
            <a:spLocks noChangeAspect="1"/>
          </p:cNvSpPr>
          <p:nvPr/>
        </p:nvSpPr>
        <p:spPr bwMode="auto">
          <a:xfrm rot="16200000">
            <a:off x="3983832" y="4528344"/>
            <a:ext cx="661987" cy="88582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30331"/>
              <a:gd name="T2" fmla="*/ 19757 w 21600"/>
              <a:gd name="T3" fmla="*/ 30331 h 30331"/>
              <a:gd name="T4" fmla="*/ 0 w 21600"/>
              <a:gd name="T5" fmla="*/ 21600 h 30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033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606"/>
                  <a:pt x="20972" y="27580"/>
                  <a:pt x="19756" y="30330"/>
                </a:cubicBezTo>
              </a:path>
              <a:path w="21600" h="3033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606"/>
                  <a:pt x="20972" y="27580"/>
                  <a:pt x="19756" y="3033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008000">
              <a:alpha val="37000"/>
            </a:srgbClr>
          </a:solidFill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460" name="Arc 92"/>
          <p:cNvSpPr>
            <a:spLocks noChangeAspect="1"/>
          </p:cNvSpPr>
          <p:nvPr/>
        </p:nvSpPr>
        <p:spPr bwMode="auto">
          <a:xfrm rot="16200000">
            <a:off x="4098131" y="4682332"/>
            <a:ext cx="542925" cy="703262"/>
          </a:xfrm>
          <a:custGeom>
            <a:avLst/>
            <a:gdLst>
              <a:gd name="G0" fmla="+- 0 0 0"/>
              <a:gd name="G1" fmla="+- 21595 0 0"/>
              <a:gd name="G2" fmla="+- 21600 0 0"/>
              <a:gd name="T0" fmla="*/ 471 w 21600"/>
              <a:gd name="T1" fmla="*/ 0 h 29376"/>
              <a:gd name="T2" fmla="*/ 20150 w 21600"/>
              <a:gd name="T3" fmla="*/ 29376 h 29376"/>
              <a:gd name="T4" fmla="*/ 0 w 21600"/>
              <a:gd name="T5" fmla="*/ 21595 h 29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9376" fill="none" extrusionOk="0">
                <a:moveTo>
                  <a:pt x="470" y="0"/>
                </a:moveTo>
                <a:cubicBezTo>
                  <a:pt x="12214" y="256"/>
                  <a:pt x="21600" y="9849"/>
                  <a:pt x="21600" y="21595"/>
                </a:cubicBezTo>
                <a:cubicBezTo>
                  <a:pt x="21600" y="24255"/>
                  <a:pt x="21108" y="26893"/>
                  <a:pt x="20149" y="29375"/>
                </a:cubicBezTo>
              </a:path>
              <a:path w="21600" h="29376" stroke="0" extrusionOk="0">
                <a:moveTo>
                  <a:pt x="470" y="0"/>
                </a:moveTo>
                <a:cubicBezTo>
                  <a:pt x="12214" y="256"/>
                  <a:pt x="21600" y="9849"/>
                  <a:pt x="21600" y="21595"/>
                </a:cubicBezTo>
                <a:cubicBezTo>
                  <a:pt x="21600" y="24255"/>
                  <a:pt x="21108" y="26893"/>
                  <a:pt x="20149" y="29375"/>
                </a:cubicBezTo>
                <a:lnTo>
                  <a:pt x="0" y="21595"/>
                </a:lnTo>
                <a:close/>
              </a:path>
            </a:pathLst>
          </a:cu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461" name="Line 93"/>
          <p:cNvSpPr>
            <a:spLocks noChangeShapeType="1"/>
          </p:cNvSpPr>
          <p:nvPr/>
        </p:nvSpPr>
        <p:spPr bwMode="auto">
          <a:xfrm>
            <a:off x="971550" y="5300663"/>
            <a:ext cx="35274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8462" name="Line 94"/>
          <p:cNvSpPr>
            <a:spLocks noChangeShapeType="1"/>
          </p:cNvSpPr>
          <p:nvPr/>
        </p:nvSpPr>
        <p:spPr bwMode="auto">
          <a:xfrm flipH="1">
            <a:off x="4498975" y="4005263"/>
            <a:ext cx="557213" cy="1295400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8463" name="Oval 95"/>
          <p:cNvSpPr>
            <a:spLocks noChangeAspect="1" noChangeArrowheads="1"/>
          </p:cNvSpPr>
          <p:nvPr/>
        </p:nvSpPr>
        <p:spPr bwMode="auto">
          <a:xfrm rot="15707267">
            <a:off x="915988" y="5227638"/>
            <a:ext cx="107950" cy="10795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464" name="Oval 96"/>
          <p:cNvSpPr>
            <a:spLocks noChangeAspect="1" noChangeArrowheads="1"/>
          </p:cNvSpPr>
          <p:nvPr/>
        </p:nvSpPr>
        <p:spPr bwMode="auto">
          <a:xfrm rot="15707267">
            <a:off x="4438650" y="5235575"/>
            <a:ext cx="107950" cy="10795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465" name="Oval 97"/>
          <p:cNvSpPr>
            <a:spLocks noChangeAspect="1" noChangeArrowheads="1"/>
          </p:cNvSpPr>
          <p:nvPr/>
        </p:nvSpPr>
        <p:spPr bwMode="auto">
          <a:xfrm rot="15707267">
            <a:off x="5003800" y="3933825"/>
            <a:ext cx="107950" cy="1079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8466" name="Text Box 98"/>
          <p:cNvSpPr txBox="1">
            <a:spLocks noChangeArrowheads="1"/>
          </p:cNvSpPr>
          <p:nvPr/>
        </p:nvSpPr>
        <p:spPr bwMode="auto">
          <a:xfrm>
            <a:off x="4500563" y="908050"/>
            <a:ext cx="3384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98525" indent="-898525">
              <a:spcBef>
                <a:spcPct val="50000"/>
              </a:spcBef>
            </a:pPr>
            <a:r>
              <a:rPr lang="ru-RU" b="0" baseline="0"/>
              <a:t>2. </a:t>
            </a:r>
            <a:r>
              <a:rPr lang="en-US" b="0" i="1" baseline="0"/>
              <a:t>L</a:t>
            </a:r>
            <a:r>
              <a:rPr lang="en-US" b="0" baseline="0"/>
              <a:t>CPF</a:t>
            </a:r>
            <a:r>
              <a:rPr lang="ru-RU" b="0" baseline="0"/>
              <a:t> </a:t>
            </a:r>
            <a:r>
              <a:rPr lang="en-US" b="0" baseline="0"/>
              <a:t>=90</a:t>
            </a:r>
            <a:r>
              <a:rPr lang="en-US" b="0" baseline="0">
                <a:cs typeface="Arial" charset="0"/>
              </a:rPr>
              <a:t>º - </a:t>
            </a:r>
            <a:r>
              <a:rPr lang="en-US" b="0" i="1" baseline="0">
                <a:cs typeface="Arial" charset="0"/>
              </a:rPr>
              <a:t>L</a:t>
            </a:r>
            <a:r>
              <a:rPr lang="en-US" b="0" baseline="0">
                <a:cs typeface="Arial" charset="0"/>
              </a:rPr>
              <a:t>PCF=</a:t>
            </a:r>
            <a:r>
              <a:rPr lang="ru-RU" b="0" baseline="0">
                <a:cs typeface="Arial" charset="0"/>
              </a:rPr>
              <a:t>                                      =</a:t>
            </a:r>
            <a:r>
              <a:rPr lang="en-US" b="0" baseline="0">
                <a:cs typeface="Arial" charset="0"/>
              </a:rPr>
              <a:t>90º - </a:t>
            </a:r>
            <a:r>
              <a:rPr lang="en-US" b="0" i="1" baseline="0">
                <a:cs typeface="Arial" charset="0"/>
              </a:rPr>
              <a:t>L</a:t>
            </a:r>
            <a:r>
              <a:rPr lang="en-US" b="0" baseline="0">
                <a:cs typeface="Arial" charset="0"/>
              </a:rPr>
              <a:t>DBP = </a:t>
            </a:r>
            <a:r>
              <a:rPr lang="en-US" b="0" i="1" baseline="0">
                <a:cs typeface="Arial" charset="0"/>
              </a:rPr>
              <a:t>L</a:t>
            </a:r>
            <a:r>
              <a:rPr lang="en-US" b="0" baseline="0">
                <a:cs typeface="Arial" charset="0"/>
              </a:rPr>
              <a:t>BPD. </a:t>
            </a:r>
          </a:p>
        </p:txBody>
      </p:sp>
      <p:sp>
        <p:nvSpPr>
          <p:cNvPr id="58467" name="AutoShape 99"/>
          <p:cNvSpPr>
            <a:spLocks noChangeArrowheads="1"/>
          </p:cNvSpPr>
          <p:nvPr/>
        </p:nvSpPr>
        <p:spPr bwMode="auto">
          <a:xfrm>
            <a:off x="8316913" y="549275"/>
            <a:ext cx="360362" cy="360363"/>
          </a:xfrm>
          <a:prstGeom prst="wedgeRoundRectCallout">
            <a:avLst>
              <a:gd name="adj1" fmla="val -191852"/>
              <a:gd name="adj2" fmla="val 129296"/>
              <a:gd name="adj3" fmla="val 16667"/>
            </a:avLst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aseline="0">
                <a:solidFill>
                  <a:srgbClr val="333333"/>
                </a:solidFill>
              </a:rPr>
              <a:t>?</a:t>
            </a:r>
          </a:p>
        </p:txBody>
      </p:sp>
      <p:sp>
        <p:nvSpPr>
          <p:cNvPr id="58468" name="AutoShape 10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Return">
            <a:avLst/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2000"/>
                                        <p:tgtEl>
                                          <p:spTgt spid="58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2000"/>
                                        <p:tgtEl>
                                          <p:spTgt spid="58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2000"/>
                                        <p:tgtEl>
                                          <p:spTgt spid="58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584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584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584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5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5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584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584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584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2000"/>
                                        <p:tgtEl>
                                          <p:spTgt spid="58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9" dur="1000" fill="hold"/>
                                        <p:tgtEl>
                                          <p:spTgt spid="5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584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584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584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584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584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584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8" dur="20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1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2000"/>
                                        <p:tgtEl>
                                          <p:spTgt spid="5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6" dur="2000"/>
                                        <p:tgtEl>
                                          <p:spTgt spid="5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58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58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58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8" dur="80"/>
                                        <p:tgtEl>
                                          <p:spTgt spid="584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9" dur="80"/>
                                        <p:tgtEl>
                                          <p:spTgt spid="58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80"/>
                                        <p:tgtEl>
                                          <p:spTgt spid="58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5" dur="2000"/>
                                        <p:tgtEl>
                                          <p:spTgt spid="5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0" dur="2000"/>
                                        <p:tgtEl>
                                          <p:spTgt spid="5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5" dur="80"/>
                                        <p:tgtEl>
                                          <p:spTgt spid="584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6" dur="80"/>
                                        <p:tgtEl>
                                          <p:spTgt spid="584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80"/>
                                        <p:tgtEl>
                                          <p:spTgt spid="584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7" grpId="0" animBg="1"/>
      <p:bldP spid="58377" grpId="1" animBg="1"/>
      <p:bldP spid="58378" grpId="0" animBg="1"/>
      <p:bldP spid="58378" grpId="1" animBg="1"/>
      <p:bldP spid="58379" grpId="0" animBg="1"/>
      <p:bldP spid="58379" grpId="1" animBg="1"/>
      <p:bldP spid="58381" grpId="0" animBg="1"/>
      <p:bldP spid="58381" grpId="1" animBg="1"/>
      <p:bldP spid="58382" grpId="0" animBg="1"/>
      <p:bldP spid="58382" grpId="1" animBg="1"/>
      <p:bldP spid="58405" grpId="0" animBg="1"/>
      <p:bldP spid="58409" grpId="0" animBg="1"/>
      <p:bldP spid="58409" grpId="1" animBg="1"/>
      <p:bldP spid="58427" grpId="0"/>
      <p:bldP spid="58429" grpId="0" animBg="1"/>
      <p:bldP spid="58429" grpId="1" animBg="1"/>
      <p:bldP spid="58430" grpId="0"/>
      <p:bldP spid="58431" grpId="0"/>
      <p:bldP spid="58433" grpId="0"/>
      <p:bldP spid="58435" grpId="0"/>
      <p:bldP spid="58436" grpId="0"/>
      <p:bldP spid="58437" grpId="0"/>
      <p:bldP spid="58445" grpId="0" animBg="1"/>
      <p:bldP spid="58445" grpId="1" animBg="1"/>
      <p:bldP spid="58449" grpId="0" animBg="1"/>
      <p:bldP spid="58449" grpId="1" animBg="1"/>
      <p:bldP spid="58456" grpId="0" animBg="1"/>
      <p:bldP spid="58456" grpId="1" animBg="1"/>
      <p:bldP spid="58460" grpId="0" animBg="1"/>
      <p:bldP spid="58460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2"/>
          <p:cNvSpPr>
            <a:spLocks noChangeAspect="1" noChangeArrowheads="1"/>
          </p:cNvSpPr>
          <p:nvPr/>
        </p:nvSpPr>
        <p:spPr bwMode="auto">
          <a:xfrm>
            <a:off x="2895600" y="1539875"/>
            <a:ext cx="3194050" cy="3194050"/>
          </a:xfrm>
          <a:prstGeom prst="ellips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08" name="Line 4"/>
          <p:cNvSpPr>
            <a:spLocks noChangeAspect="1" noChangeShapeType="1"/>
          </p:cNvSpPr>
          <p:nvPr/>
        </p:nvSpPr>
        <p:spPr bwMode="auto">
          <a:xfrm flipV="1">
            <a:off x="404813" y="803275"/>
            <a:ext cx="5229225" cy="3457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09" name="Line 5"/>
          <p:cNvSpPr>
            <a:spLocks noChangeAspect="1" noChangeShapeType="1"/>
          </p:cNvSpPr>
          <p:nvPr/>
        </p:nvSpPr>
        <p:spPr bwMode="auto">
          <a:xfrm flipV="1">
            <a:off x="404813" y="4259263"/>
            <a:ext cx="59039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10" name="Rectangle 6"/>
          <p:cNvSpPr>
            <a:spLocks noChangeAspect="1" noChangeArrowheads="1"/>
          </p:cNvSpPr>
          <p:nvPr/>
        </p:nvSpPr>
        <p:spPr bwMode="auto">
          <a:xfrm>
            <a:off x="5626100" y="4008438"/>
            <a:ext cx="252413" cy="2524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11" name="Line 7"/>
          <p:cNvSpPr>
            <a:spLocks noChangeAspect="1" noChangeShapeType="1"/>
          </p:cNvSpPr>
          <p:nvPr/>
        </p:nvSpPr>
        <p:spPr bwMode="auto">
          <a:xfrm>
            <a:off x="5634038" y="803275"/>
            <a:ext cx="674687" cy="3457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12" name="Line 8"/>
          <p:cNvSpPr>
            <a:spLocks noChangeAspect="1" noChangeShapeType="1"/>
          </p:cNvSpPr>
          <p:nvPr/>
        </p:nvSpPr>
        <p:spPr bwMode="auto">
          <a:xfrm flipH="1">
            <a:off x="5626100" y="803275"/>
            <a:ext cx="7938" cy="3457575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13" name="Rectangle 9"/>
          <p:cNvSpPr>
            <a:spLocks noChangeAspect="1" noChangeArrowheads="1"/>
          </p:cNvSpPr>
          <p:nvPr/>
        </p:nvSpPr>
        <p:spPr bwMode="auto">
          <a:xfrm rot="3300000">
            <a:off x="4329113" y="1604963"/>
            <a:ext cx="252412" cy="2524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14" name="Rectangle 10"/>
          <p:cNvSpPr>
            <a:spLocks noChangeAspect="1" noChangeArrowheads="1"/>
          </p:cNvSpPr>
          <p:nvPr/>
        </p:nvSpPr>
        <p:spPr bwMode="auto">
          <a:xfrm rot="20940000">
            <a:off x="5862638" y="3198813"/>
            <a:ext cx="252412" cy="2524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15" name="Line 11"/>
          <p:cNvSpPr>
            <a:spLocks noChangeAspect="1" noChangeShapeType="1"/>
          </p:cNvSpPr>
          <p:nvPr/>
        </p:nvSpPr>
        <p:spPr bwMode="auto">
          <a:xfrm flipV="1">
            <a:off x="404813" y="3163888"/>
            <a:ext cx="5716587" cy="1089025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16" name="Line 12"/>
          <p:cNvSpPr>
            <a:spLocks noChangeAspect="1" noChangeShapeType="1"/>
          </p:cNvSpPr>
          <p:nvPr/>
        </p:nvSpPr>
        <p:spPr bwMode="auto">
          <a:xfrm rot="21540000" flipH="1" flipV="1">
            <a:off x="4573588" y="1627188"/>
            <a:ext cx="1712912" cy="2640012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17" name="Oval 13"/>
          <p:cNvSpPr>
            <a:spLocks noChangeAspect="1" noChangeArrowheads="1"/>
          </p:cNvSpPr>
          <p:nvPr/>
        </p:nvSpPr>
        <p:spPr bwMode="auto">
          <a:xfrm>
            <a:off x="5589588" y="3206750"/>
            <a:ext cx="82550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18" name="Oval 14"/>
          <p:cNvSpPr>
            <a:spLocks noChangeAspect="1" noChangeArrowheads="1"/>
          </p:cNvSpPr>
          <p:nvPr/>
        </p:nvSpPr>
        <p:spPr bwMode="auto">
          <a:xfrm>
            <a:off x="6056313" y="3122613"/>
            <a:ext cx="82550" cy="8413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19" name="Oval 15"/>
          <p:cNvSpPr>
            <a:spLocks noChangeAspect="1" noChangeArrowheads="1"/>
          </p:cNvSpPr>
          <p:nvPr/>
        </p:nvSpPr>
        <p:spPr bwMode="auto">
          <a:xfrm>
            <a:off x="5926138" y="2492375"/>
            <a:ext cx="82550" cy="841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0" name="Oval 16"/>
          <p:cNvSpPr>
            <a:spLocks noChangeAspect="1" noChangeArrowheads="1"/>
          </p:cNvSpPr>
          <p:nvPr/>
        </p:nvSpPr>
        <p:spPr bwMode="auto">
          <a:xfrm>
            <a:off x="5592763" y="1984375"/>
            <a:ext cx="84137" cy="857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1" name="Oval 17"/>
          <p:cNvSpPr>
            <a:spLocks noChangeAspect="1" noChangeArrowheads="1"/>
          </p:cNvSpPr>
          <p:nvPr/>
        </p:nvSpPr>
        <p:spPr bwMode="auto">
          <a:xfrm>
            <a:off x="4452938" y="1500188"/>
            <a:ext cx="84137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2" name="Oval 18"/>
          <p:cNvSpPr>
            <a:spLocks noChangeAspect="1" noChangeArrowheads="1"/>
          </p:cNvSpPr>
          <p:nvPr/>
        </p:nvSpPr>
        <p:spPr bwMode="auto">
          <a:xfrm>
            <a:off x="2974975" y="2492375"/>
            <a:ext cx="84138" cy="841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3" name="Oval 19"/>
          <p:cNvSpPr>
            <a:spLocks noChangeAspect="1" noChangeArrowheads="1"/>
          </p:cNvSpPr>
          <p:nvPr/>
        </p:nvSpPr>
        <p:spPr bwMode="auto">
          <a:xfrm>
            <a:off x="2974975" y="3713163"/>
            <a:ext cx="84138" cy="857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4" name="Oval 20"/>
          <p:cNvSpPr>
            <a:spLocks noChangeAspect="1" noChangeArrowheads="1"/>
          </p:cNvSpPr>
          <p:nvPr/>
        </p:nvSpPr>
        <p:spPr bwMode="auto">
          <a:xfrm>
            <a:off x="3311525" y="4217988"/>
            <a:ext cx="84138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0"/>
              <a:t> </a:t>
            </a:r>
          </a:p>
        </p:txBody>
      </p:sp>
      <p:sp>
        <p:nvSpPr>
          <p:cNvPr id="21525" name="Oval 21"/>
          <p:cNvSpPr>
            <a:spLocks noChangeAspect="1" noChangeArrowheads="1"/>
          </p:cNvSpPr>
          <p:nvPr/>
        </p:nvSpPr>
        <p:spPr bwMode="auto">
          <a:xfrm>
            <a:off x="5586413" y="4217988"/>
            <a:ext cx="84137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6" name="Oval 22"/>
          <p:cNvSpPr>
            <a:spLocks noChangeAspect="1" noChangeArrowheads="1"/>
          </p:cNvSpPr>
          <p:nvPr/>
        </p:nvSpPr>
        <p:spPr bwMode="auto">
          <a:xfrm>
            <a:off x="5926138" y="3713163"/>
            <a:ext cx="82550" cy="857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7" name="Oval 23"/>
          <p:cNvSpPr>
            <a:spLocks noChangeAspect="1" noChangeArrowheads="1"/>
          </p:cNvSpPr>
          <p:nvPr/>
        </p:nvSpPr>
        <p:spPr bwMode="auto">
          <a:xfrm>
            <a:off x="5592763" y="763588"/>
            <a:ext cx="84137" cy="841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21528" name="Oval 24"/>
          <p:cNvSpPr>
            <a:spLocks noChangeAspect="1" noChangeArrowheads="1"/>
          </p:cNvSpPr>
          <p:nvPr/>
        </p:nvSpPr>
        <p:spPr bwMode="auto">
          <a:xfrm>
            <a:off x="360363" y="4205288"/>
            <a:ext cx="84137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9" name="Oval 25"/>
          <p:cNvSpPr>
            <a:spLocks noChangeAspect="1" noChangeArrowheads="1"/>
          </p:cNvSpPr>
          <p:nvPr/>
        </p:nvSpPr>
        <p:spPr bwMode="auto">
          <a:xfrm>
            <a:off x="6262688" y="4205288"/>
            <a:ext cx="82550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30" name="Text Box 26"/>
          <p:cNvSpPr txBox="1">
            <a:spLocks noChangeAspect="1" noChangeArrowheads="1"/>
          </p:cNvSpPr>
          <p:nvPr/>
        </p:nvSpPr>
        <p:spPr bwMode="auto">
          <a:xfrm>
            <a:off x="107950" y="3790950"/>
            <a:ext cx="422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A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21531" name="Text Box 27"/>
          <p:cNvSpPr txBox="1">
            <a:spLocks noChangeAspect="1" noChangeArrowheads="1"/>
          </p:cNvSpPr>
          <p:nvPr/>
        </p:nvSpPr>
        <p:spPr bwMode="auto">
          <a:xfrm>
            <a:off x="6094413" y="4303713"/>
            <a:ext cx="3381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C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21532" name="Text Box 28"/>
          <p:cNvSpPr txBox="1">
            <a:spLocks noChangeAspect="1" noChangeArrowheads="1"/>
          </p:cNvSpPr>
          <p:nvPr/>
        </p:nvSpPr>
        <p:spPr bwMode="auto">
          <a:xfrm>
            <a:off x="5253038" y="333375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B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21533" name="Text Box 29"/>
          <p:cNvSpPr txBox="1">
            <a:spLocks noChangeAspect="1" noChangeArrowheads="1"/>
          </p:cNvSpPr>
          <p:nvPr/>
        </p:nvSpPr>
        <p:spPr bwMode="auto">
          <a:xfrm>
            <a:off x="6094413" y="2946400"/>
            <a:ext cx="420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E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21534" name="Text Box 30"/>
          <p:cNvSpPr txBox="1">
            <a:spLocks noChangeAspect="1" noChangeArrowheads="1"/>
          </p:cNvSpPr>
          <p:nvPr/>
        </p:nvSpPr>
        <p:spPr bwMode="auto">
          <a:xfrm>
            <a:off x="4184650" y="1092200"/>
            <a:ext cx="6461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D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21535" name="Text Box 31"/>
          <p:cNvSpPr txBox="1">
            <a:spLocks noChangeAspect="1" noChangeArrowheads="1"/>
          </p:cNvSpPr>
          <p:nvPr/>
        </p:nvSpPr>
        <p:spPr bwMode="auto">
          <a:xfrm>
            <a:off x="5281613" y="3798888"/>
            <a:ext cx="6461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F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21536" name="Text Box 32"/>
          <p:cNvSpPr txBox="1">
            <a:spLocks noChangeAspect="1" noChangeArrowheads="1"/>
          </p:cNvSpPr>
          <p:nvPr/>
        </p:nvSpPr>
        <p:spPr bwMode="auto">
          <a:xfrm>
            <a:off x="2998788" y="4303713"/>
            <a:ext cx="5667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21537" name="Text Box 33"/>
          <p:cNvSpPr txBox="1">
            <a:spLocks noChangeAspect="1" noChangeArrowheads="1"/>
          </p:cNvSpPr>
          <p:nvPr/>
        </p:nvSpPr>
        <p:spPr bwMode="auto">
          <a:xfrm>
            <a:off x="5927725" y="2027238"/>
            <a:ext cx="588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A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21538" name="Text Box 34"/>
          <p:cNvSpPr txBox="1">
            <a:spLocks noChangeAspect="1" noChangeArrowheads="1"/>
          </p:cNvSpPr>
          <p:nvPr/>
        </p:nvSpPr>
        <p:spPr bwMode="auto">
          <a:xfrm>
            <a:off x="2552700" y="2189163"/>
            <a:ext cx="5683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21539" name="Text Box 35"/>
          <p:cNvSpPr txBox="1">
            <a:spLocks noChangeAspect="1" noChangeArrowheads="1"/>
          </p:cNvSpPr>
          <p:nvPr/>
        </p:nvSpPr>
        <p:spPr bwMode="auto">
          <a:xfrm>
            <a:off x="2914650" y="3292475"/>
            <a:ext cx="48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X</a:t>
            </a:r>
            <a:endParaRPr lang="ru-RU" baseline="0"/>
          </a:p>
        </p:txBody>
      </p:sp>
      <p:sp>
        <p:nvSpPr>
          <p:cNvPr id="21540" name="Text Box 36"/>
          <p:cNvSpPr txBox="1">
            <a:spLocks noChangeAspect="1" noChangeArrowheads="1"/>
          </p:cNvSpPr>
          <p:nvPr/>
        </p:nvSpPr>
        <p:spPr bwMode="auto">
          <a:xfrm>
            <a:off x="5253038" y="1935163"/>
            <a:ext cx="3476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Y</a:t>
            </a:r>
            <a:endParaRPr lang="ru-RU" baseline="0"/>
          </a:p>
        </p:txBody>
      </p:sp>
      <p:sp>
        <p:nvSpPr>
          <p:cNvPr id="21541" name="Text Box 37"/>
          <p:cNvSpPr txBox="1">
            <a:spLocks noChangeAspect="1" noChangeArrowheads="1"/>
          </p:cNvSpPr>
          <p:nvPr/>
        </p:nvSpPr>
        <p:spPr bwMode="auto">
          <a:xfrm>
            <a:off x="5843588" y="37909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Z</a:t>
            </a:r>
            <a:endParaRPr lang="ru-RU" baseline="0"/>
          </a:p>
        </p:txBody>
      </p:sp>
      <p:sp>
        <p:nvSpPr>
          <p:cNvPr id="21542" name="Text Box 38"/>
          <p:cNvSpPr txBox="1">
            <a:spLocks noChangeArrowheads="1"/>
          </p:cNvSpPr>
          <p:nvPr/>
        </p:nvSpPr>
        <p:spPr bwMode="auto">
          <a:xfrm>
            <a:off x="6299200" y="260350"/>
            <a:ext cx="2160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Верите ли вы,</a:t>
            </a:r>
            <a:r>
              <a:rPr lang="en-US" b="0" baseline="0"/>
              <a:t> </a:t>
            </a:r>
            <a:r>
              <a:rPr lang="ru-RU" b="0" baseline="0"/>
              <a:t>что</a:t>
            </a:r>
          </a:p>
        </p:txBody>
      </p:sp>
      <p:sp>
        <p:nvSpPr>
          <p:cNvPr id="21543" name="Rectangle 39"/>
          <p:cNvSpPr>
            <a:spLocks noChangeArrowheads="1"/>
          </p:cNvSpPr>
          <p:nvPr/>
        </p:nvSpPr>
        <p:spPr bwMode="auto">
          <a:xfrm>
            <a:off x="107950" y="6237288"/>
            <a:ext cx="1511300" cy="503237"/>
          </a:xfrm>
          <a:prstGeom prst="rect">
            <a:avLst/>
          </a:prstGeom>
          <a:solidFill>
            <a:srgbClr val="CC99FF">
              <a:alpha val="47000"/>
            </a:srgbClr>
          </a:solidFill>
          <a:ln w="95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i="1" baseline="0">
                <a:solidFill>
                  <a:srgbClr val="993366"/>
                </a:solidFill>
              </a:rPr>
              <a:t>ПРОВЕРКА</a:t>
            </a:r>
          </a:p>
        </p:txBody>
      </p:sp>
      <p:sp>
        <p:nvSpPr>
          <p:cNvPr id="21544" name="Rectangle 4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451725" y="6237288"/>
            <a:ext cx="1582738" cy="503237"/>
          </a:xfrm>
          <a:prstGeom prst="rect">
            <a:avLst/>
          </a:prstGeom>
          <a:solidFill>
            <a:srgbClr val="CC99FF">
              <a:alpha val="30000"/>
            </a:srgbClr>
          </a:solidFill>
          <a:ln w="95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200" i="1" baseline="0">
                <a:solidFill>
                  <a:srgbClr val="993366"/>
                </a:solidFill>
              </a:rPr>
              <a:t>Доказательство</a:t>
            </a:r>
            <a:endParaRPr lang="ru-RU" sz="1200" i="1" baseline="0">
              <a:solidFill>
                <a:srgbClr val="800080"/>
              </a:solidFill>
            </a:endParaRPr>
          </a:p>
        </p:txBody>
      </p:sp>
      <p:sp>
        <p:nvSpPr>
          <p:cNvPr id="21545" name="Text Box 41"/>
          <p:cNvSpPr txBox="1">
            <a:spLocks noChangeArrowheads="1"/>
          </p:cNvSpPr>
          <p:nvPr/>
        </p:nvSpPr>
        <p:spPr bwMode="auto">
          <a:xfrm>
            <a:off x="6659563" y="1268413"/>
            <a:ext cx="2305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В произвольном </a:t>
            </a:r>
            <a:r>
              <a:rPr lang="ru-RU" b="0" baseline="0">
                <a:cs typeface="Arial" charset="0"/>
              </a:rPr>
              <a:t>∆</a:t>
            </a:r>
            <a:r>
              <a:rPr lang="ru-RU" b="0" baseline="0"/>
              <a:t>АВС:</a:t>
            </a:r>
          </a:p>
        </p:txBody>
      </p:sp>
      <p:sp>
        <p:nvSpPr>
          <p:cNvPr id="21546" name="Text Box 42"/>
          <p:cNvSpPr txBox="1">
            <a:spLocks noChangeArrowheads="1"/>
          </p:cNvSpPr>
          <p:nvPr/>
        </p:nvSpPr>
        <p:spPr bwMode="auto">
          <a:xfrm>
            <a:off x="0" y="44450"/>
            <a:ext cx="42116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aseline="0">
                <a:solidFill>
                  <a:srgbClr val="FD0333"/>
                </a:solidFill>
                <a:latin typeface="Monotype Corsiva" pitchFamily="66" charset="0"/>
              </a:rPr>
              <a:t>Окружность Эйлера</a:t>
            </a:r>
          </a:p>
        </p:txBody>
      </p:sp>
      <p:sp>
        <p:nvSpPr>
          <p:cNvPr id="21548" name="Text Box 44"/>
          <p:cNvSpPr txBox="1">
            <a:spLocks noChangeArrowheads="1"/>
          </p:cNvSpPr>
          <p:nvPr/>
        </p:nvSpPr>
        <p:spPr bwMode="auto">
          <a:xfrm rot="10800000" flipV="1">
            <a:off x="6659563" y="1916113"/>
            <a:ext cx="2305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- середины его      сторон </a:t>
            </a:r>
            <a:r>
              <a:rPr lang="ru-RU" baseline="0">
                <a:solidFill>
                  <a:srgbClr val="FF0000"/>
                </a:solidFill>
              </a:rPr>
              <a:t>А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ru-RU" baseline="0"/>
              <a:t>,</a:t>
            </a:r>
            <a:r>
              <a:rPr lang="ru-RU">
                <a:solidFill>
                  <a:srgbClr val="FF0000"/>
                </a:solidFill>
              </a:rPr>
              <a:t> </a:t>
            </a:r>
            <a:r>
              <a:rPr lang="ru-RU" baseline="0">
                <a:solidFill>
                  <a:srgbClr val="FF0000"/>
                </a:solidFill>
              </a:rPr>
              <a:t>В</a:t>
            </a:r>
            <a:r>
              <a:rPr lang="ru-RU">
                <a:solidFill>
                  <a:srgbClr val="FF0000"/>
                </a:solidFill>
              </a:rPr>
              <a:t>1 </a:t>
            </a:r>
            <a:r>
              <a:rPr lang="ru-RU" baseline="0"/>
              <a:t>,</a:t>
            </a:r>
            <a:r>
              <a:rPr lang="ru-RU" baseline="0">
                <a:solidFill>
                  <a:srgbClr val="FF0000"/>
                </a:solidFill>
              </a:rPr>
              <a:t> С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ru-RU" baseline="0"/>
              <a:t>;</a:t>
            </a:r>
            <a:endParaRPr lang="ru-RU" b="0" baseline="0"/>
          </a:p>
        </p:txBody>
      </p:sp>
      <p:sp>
        <p:nvSpPr>
          <p:cNvPr id="21549" name="Text Box 45"/>
          <p:cNvSpPr txBox="1">
            <a:spLocks noChangeArrowheads="1"/>
          </p:cNvSpPr>
          <p:nvPr/>
        </p:nvSpPr>
        <p:spPr bwMode="auto">
          <a:xfrm>
            <a:off x="6659563" y="2636838"/>
            <a:ext cx="2305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- основания его высот </a:t>
            </a:r>
            <a:r>
              <a:rPr lang="en-US" baseline="0">
                <a:solidFill>
                  <a:srgbClr val="008000"/>
                </a:solidFill>
              </a:rPr>
              <a:t>D</a:t>
            </a:r>
            <a:r>
              <a:rPr lang="ru-RU" baseline="0"/>
              <a:t>,</a:t>
            </a:r>
            <a:r>
              <a:rPr lang="en-US" baseline="0">
                <a:solidFill>
                  <a:srgbClr val="008000"/>
                </a:solidFill>
              </a:rPr>
              <a:t> E</a:t>
            </a:r>
            <a:r>
              <a:rPr lang="ru-RU" baseline="0"/>
              <a:t>,</a:t>
            </a:r>
            <a:r>
              <a:rPr lang="en-US" baseline="0">
                <a:solidFill>
                  <a:srgbClr val="008000"/>
                </a:solidFill>
              </a:rPr>
              <a:t> F</a:t>
            </a:r>
            <a:r>
              <a:rPr lang="ru-RU" baseline="0"/>
              <a:t>;</a:t>
            </a:r>
            <a:endParaRPr lang="en-US" baseline="0"/>
          </a:p>
        </p:txBody>
      </p:sp>
      <p:sp>
        <p:nvSpPr>
          <p:cNvPr id="21550" name="Text Box 46"/>
          <p:cNvSpPr txBox="1">
            <a:spLocks noChangeArrowheads="1"/>
          </p:cNvSpPr>
          <p:nvPr/>
        </p:nvSpPr>
        <p:spPr bwMode="auto">
          <a:xfrm>
            <a:off x="6659563" y="3284538"/>
            <a:ext cx="23050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- середины отрезков </a:t>
            </a:r>
            <a:r>
              <a:rPr lang="en-US" b="0" baseline="0"/>
              <a:t>AH,BH,CH – </a:t>
            </a:r>
            <a:r>
              <a:rPr lang="ru-RU" b="0" baseline="0"/>
              <a:t>точки </a:t>
            </a:r>
            <a:r>
              <a:rPr lang="en-US" baseline="0"/>
              <a:t>X,Y,Z</a:t>
            </a:r>
            <a:r>
              <a:rPr lang="ru-RU" b="0" baseline="0"/>
              <a:t> </a:t>
            </a:r>
            <a:endParaRPr lang="en-US" b="0" baseline="0"/>
          </a:p>
        </p:txBody>
      </p:sp>
      <p:sp>
        <p:nvSpPr>
          <p:cNvPr id="21551" name="Text Box 47"/>
          <p:cNvSpPr txBox="1">
            <a:spLocks noChangeArrowheads="1"/>
          </p:cNvSpPr>
          <p:nvPr/>
        </p:nvSpPr>
        <p:spPr bwMode="auto">
          <a:xfrm>
            <a:off x="6588125" y="4797425"/>
            <a:ext cx="23050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 baseline="0"/>
              <a:t>лежат на одной окружности?</a:t>
            </a:r>
          </a:p>
        </p:txBody>
      </p:sp>
      <p:sp>
        <p:nvSpPr>
          <p:cNvPr id="21552" name="Text Box 48"/>
          <p:cNvSpPr txBox="1">
            <a:spLocks noChangeAspect="1" noChangeArrowheads="1"/>
          </p:cNvSpPr>
          <p:nvPr/>
        </p:nvSpPr>
        <p:spPr bwMode="auto">
          <a:xfrm>
            <a:off x="5219700" y="2990850"/>
            <a:ext cx="376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endParaRPr lang="ru-RU" baseline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15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15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15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15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15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15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1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1000" fill="hold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1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15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15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9" dur="1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" dur="10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1000" fill="hold"/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10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9" dur="1000" fill="hold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215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215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15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3000"/>
                                        <p:tgtEl>
                                          <p:spTgt spid="2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43"/>
                  </p:tgtEl>
                </p:cond>
              </p:nextCondLst>
            </p:seq>
          </p:childTnLst>
        </p:cTn>
      </p:par>
    </p:tnLst>
    <p:bldLst>
      <p:bldP spid="21506" grpId="0" animBg="1"/>
      <p:bldP spid="21518" grpId="0" animBg="1"/>
      <p:bldP spid="21519" grpId="0" animBg="1"/>
      <p:bldP spid="21520" grpId="0" animBg="1"/>
      <p:bldP spid="21521" grpId="0" animBg="1"/>
      <p:bldP spid="21522" grpId="0" animBg="1"/>
      <p:bldP spid="21523" grpId="0" animBg="1"/>
      <p:bldP spid="21524" grpId="0" animBg="1"/>
      <p:bldP spid="21525" grpId="0" animBg="1"/>
      <p:bldP spid="21526" grpId="0" animBg="1"/>
      <p:bldP spid="21533" grpId="0"/>
      <p:bldP spid="21534" grpId="0"/>
      <p:bldP spid="21535" grpId="0"/>
      <p:bldP spid="21536" grpId="0"/>
      <p:bldP spid="21537" grpId="0"/>
      <p:bldP spid="21538" grpId="0"/>
      <p:bldP spid="21539" grpId="0"/>
      <p:bldP spid="21540" grpId="0"/>
      <p:bldP spid="21541" grpId="0"/>
      <p:bldP spid="21545" grpId="0"/>
      <p:bldP spid="21546" grpId="0"/>
      <p:bldP spid="21548" grpId="0"/>
      <p:bldP spid="21549" grpId="0"/>
      <p:bldP spid="21550" grpId="0"/>
      <p:bldP spid="2155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val 2"/>
          <p:cNvSpPr>
            <a:spLocks noChangeAspect="1" noChangeArrowheads="1"/>
          </p:cNvSpPr>
          <p:nvPr/>
        </p:nvSpPr>
        <p:spPr bwMode="auto">
          <a:xfrm>
            <a:off x="1962150" y="1916113"/>
            <a:ext cx="2465388" cy="2465387"/>
          </a:xfrm>
          <a:prstGeom prst="ellips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539750" y="3500438"/>
            <a:ext cx="3960813" cy="1368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V="1">
            <a:off x="541338" y="908050"/>
            <a:ext cx="3743325" cy="25923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4284663" y="908050"/>
            <a:ext cx="217487" cy="39608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07950" y="3284538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A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4502150" y="4652963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C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4211638" y="450850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B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H="1">
            <a:off x="3059113" y="908050"/>
            <a:ext cx="1223962" cy="345757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2051050" y="42148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 flipV="1">
            <a:off x="541338" y="3213100"/>
            <a:ext cx="3887787" cy="287338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4500563" y="2565400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A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1908175" y="184467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grpSp>
        <p:nvGrpSpPr>
          <p:cNvPr id="22542" name="Group 14"/>
          <p:cNvGrpSpPr>
            <a:grpSpLocks/>
          </p:cNvGrpSpPr>
          <p:nvPr/>
        </p:nvGrpSpPr>
        <p:grpSpPr bwMode="auto">
          <a:xfrm rot="5400000">
            <a:off x="4291807" y="2053431"/>
            <a:ext cx="69850" cy="230187"/>
            <a:chOff x="4740" y="1429"/>
            <a:chExt cx="44" cy="145"/>
          </a:xfrm>
        </p:grpSpPr>
        <p:sp>
          <p:nvSpPr>
            <p:cNvPr id="22543" name="Line 15"/>
            <p:cNvSpPr>
              <a:spLocks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544" name="Line 16"/>
            <p:cNvSpPr>
              <a:spLocks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2545" name="Group 17"/>
          <p:cNvGrpSpPr>
            <a:grpSpLocks/>
          </p:cNvGrpSpPr>
          <p:nvPr/>
        </p:nvGrpSpPr>
        <p:grpSpPr bwMode="auto">
          <a:xfrm rot="-18948582">
            <a:off x="3708400" y="4508500"/>
            <a:ext cx="144463" cy="215900"/>
            <a:chOff x="4195" y="391"/>
            <a:chExt cx="91" cy="136"/>
          </a:xfrm>
        </p:grpSpPr>
        <p:sp>
          <p:nvSpPr>
            <p:cNvPr id="22546" name="Line 18"/>
            <p:cNvSpPr>
              <a:spLocks noChangeShapeType="1"/>
            </p:cNvSpPr>
            <p:nvPr/>
          </p:nvSpPr>
          <p:spPr bwMode="auto">
            <a:xfrm>
              <a:off x="4195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547" name="Line 19"/>
            <p:cNvSpPr>
              <a:spLocks noChangeShapeType="1"/>
            </p:cNvSpPr>
            <p:nvPr/>
          </p:nvSpPr>
          <p:spPr bwMode="auto">
            <a:xfrm>
              <a:off x="4286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548" name="Line 20"/>
            <p:cNvSpPr>
              <a:spLocks noChangeShapeType="1"/>
            </p:cNvSpPr>
            <p:nvPr/>
          </p:nvSpPr>
          <p:spPr bwMode="auto">
            <a:xfrm>
              <a:off x="4241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2549" name="Group 21"/>
          <p:cNvGrpSpPr>
            <a:grpSpLocks/>
          </p:cNvGrpSpPr>
          <p:nvPr/>
        </p:nvGrpSpPr>
        <p:grpSpPr bwMode="auto">
          <a:xfrm rot="-18948582">
            <a:off x="1835150" y="3860800"/>
            <a:ext cx="144463" cy="215900"/>
            <a:chOff x="4195" y="391"/>
            <a:chExt cx="91" cy="136"/>
          </a:xfrm>
        </p:grpSpPr>
        <p:sp>
          <p:nvSpPr>
            <p:cNvPr id="22550" name="Line 22"/>
            <p:cNvSpPr>
              <a:spLocks noChangeShapeType="1"/>
            </p:cNvSpPr>
            <p:nvPr/>
          </p:nvSpPr>
          <p:spPr bwMode="auto">
            <a:xfrm>
              <a:off x="4195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551" name="Line 23"/>
            <p:cNvSpPr>
              <a:spLocks noChangeShapeType="1"/>
            </p:cNvSpPr>
            <p:nvPr/>
          </p:nvSpPr>
          <p:spPr bwMode="auto">
            <a:xfrm>
              <a:off x="4286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552" name="Line 24"/>
            <p:cNvSpPr>
              <a:spLocks noChangeShapeType="1"/>
            </p:cNvSpPr>
            <p:nvPr/>
          </p:nvSpPr>
          <p:spPr bwMode="auto">
            <a:xfrm>
              <a:off x="4241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2553" name="Line 25"/>
          <p:cNvSpPr>
            <a:spLocks noChangeShapeType="1"/>
          </p:cNvSpPr>
          <p:nvPr/>
        </p:nvSpPr>
        <p:spPr bwMode="auto">
          <a:xfrm rot="-3285455">
            <a:off x="3168650" y="1520825"/>
            <a:ext cx="0" cy="2159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 rot="-3285455">
            <a:off x="1584325" y="2673350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5" name="Rectangle 27"/>
          <p:cNvSpPr>
            <a:spLocks noChangeArrowheads="1"/>
          </p:cNvSpPr>
          <p:nvPr/>
        </p:nvSpPr>
        <p:spPr bwMode="auto">
          <a:xfrm rot="21420000">
            <a:off x="4192588" y="3011488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56" name="Rectangle 28"/>
          <p:cNvSpPr>
            <a:spLocks noChangeArrowheads="1"/>
          </p:cNvSpPr>
          <p:nvPr/>
        </p:nvSpPr>
        <p:spPr bwMode="auto">
          <a:xfrm rot="19500000">
            <a:off x="2484438" y="2097088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57" name="Rectangle 29"/>
          <p:cNvSpPr>
            <a:spLocks noChangeArrowheads="1"/>
          </p:cNvSpPr>
          <p:nvPr/>
        </p:nvSpPr>
        <p:spPr bwMode="auto">
          <a:xfrm rot="1200000">
            <a:off x="3090863" y="4192588"/>
            <a:ext cx="2540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58" name="Oval 30"/>
          <p:cNvSpPr>
            <a:spLocks noChangeArrowheads="1"/>
          </p:cNvSpPr>
          <p:nvPr/>
        </p:nvSpPr>
        <p:spPr bwMode="auto">
          <a:xfrm>
            <a:off x="2987675" y="4292600"/>
            <a:ext cx="144463" cy="144463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59" name="Oval 31"/>
          <p:cNvSpPr>
            <a:spLocks noChangeArrowheads="1"/>
          </p:cNvSpPr>
          <p:nvPr/>
        </p:nvSpPr>
        <p:spPr bwMode="auto">
          <a:xfrm>
            <a:off x="4322763" y="3140075"/>
            <a:ext cx="144462" cy="144463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2560" name="Group 32"/>
          <p:cNvGrpSpPr>
            <a:grpSpLocks/>
          </p:cNvGrpSpPr>
          <p:nvPr/>
        </p:nvGrpSpPr>
        <p:grpSpPr bwMode="auto">
          <a:xfrm rot="5400000">
            <a:off x="4436269" y="3780631"/>
            <a:ext cx="69850" cy="230188"/>
            <a:chOff x="4740" y="1429"/>
            <a:chExt cx="44" cy="145"/>
          </a:xfrm>
        </p:grpSpPr>
        <p:sp>
          <p:nvSpPr>
            <p:cNvPr id="22561" name="Line 33"/>
            <p:cNvSpPr>
              <a:spLocks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562" name="Line 34"/>
            <p:cNvSpPr>
              <a:spLocks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2563" name="Oval 35"/>
          <p:cNvSpPr>
            <a:spLocks noChangeAspect="1" noChangeArrowheads="1"/>
          </p:cNvSpPr>
          <p:nvPr/>
        </p:nvSpPr>
        <p:spPr bwMode="auto">
          <a:xfrm>
            <a:off x="3779838" y="2025650"/>
            <a:ext cx="144462" cy="1444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64" name="Text Box 36"/>
          <p:cNvSpPr txBox="1">
            <a:spLocks noChangeArrowheads="1"/>
          </p:cNvSpPr>
          <p:nvPr/>
        </p:nvSpPr>
        <p:spPr bwMode="auto">
          <a:xfrm>
            <a:off x="2051050" y="3062288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X</a:t>
            </a:r>
            <a:endParaRPr lang="ru-RU" baseline="0"/>
          </a:p>
        </p:txBody>
      </p:sp>
      <p:sp>
        <p:nvSpPr>
          <p:cNvPr id="22565" name="Text Box 37"/>
          <p:cNvSpPr txBox="1">
            <a:spLocks noChangeArrowheads="1"/>
          </p:cNvSpPr>
          <p:nvPr/>
        </p:nvSpPr>
        <p:spPr bwMode="auto">
          <a:xfrm>
            <a:off x="3490913" y="205422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Y</a:t>
            </a:r>
            <a:endParaRPr lang="ru-RU" baseline="0"/>
          </a:p>
        </p:txBody>
      </p:sp>
      <p:sp>
        <p:nvSpPr>
          <p:cNvPr id="22566" name="Text Box 38"/>
          <p:cNvSpPr txBox="1">
            <a:spLocks noChangeArrowheads="1"/>
          </p:cNvSpPr>
          <p:nvPr/>
        </p:nvSpPr>
        <p:spPr bwMode="auto">
          <a:xfrm>
            <a:off x="3779838" y="3573463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Z</a:t>
            </a:r>
            <a:endParaRPr lang="ru-RU" baseline="0"/>
          </a:p>
        </p:txBody>
      </p:sp>
      <p:sp>
        <p:nvSpPr>
          <p:cNvPr id="22567" name="Text Box 39"/>
          <p:cNvSpPr txBox="1">
            <a:spLocks noChangeArrowheads="1"/>
          </p:cNvSpPr>
          <p:nvPr/>
        </p:nvSpPr>
        <p:spPr bwMode="auto">
          <a:xfrm>
            <a:off x="4500563" y="2997200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E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22568" name="Text Box 40"/>
          <p:cNvSpPr txBox="1">
            <a:spLocks noChangeArrowheads="1"/>
          </p:cNvSpPr>
          <p:nvPr/>
        </p:nvSpPr>
        <p:spPr bwMode="auto">
          <a:xfrm>
            <a:off x="2555875" y="1549400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D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22569" name="Text Box 41"/>
          <p:cNvSpPr txBox="1">
            <a:spLocks noChangeArrowheads="1"/>
          </p:cNvSpPr>
          <p:nvPr/>
        </p:nvSpPr>
        <p:spPr bwMode="auto">
          <a:xfrm>
            <a:off x="2987675" y="45751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F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22570" name="Text Box 42"/>
          <p:cNvSpPr txBox="1">
            <a:spLocks noChangeArrowheads="1"/>
          </p:cNvSpPr>
          <p:nvPr/>
        </p:nvSpPr>
        <p:spPr bwMode="auto">
          <a:xfrm>
            <a:off x="3203575" y="270827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22571" name="Text Box 43"/>
          <p:cNvSpPr txBox="1">
            <a:spLocks noChangeArrowheads="1"/>
          </p:cNvSpPr>
          <p:nvPr/>
        </p:nvSpPr>
        <p:spPr bwMode="auto">
          <a:xfrm>
            <a:off x="5867400" y="260350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aseline="0">
                <a:solidFill>
                  <a:schemeClr val="accent2"/>
                </a:solidFill>
              </a:rPr>
              <a:t>Доказательство:</a:t>
            </a:r>
          </a:p>
        </p:txBody>
      </p:sp>
      <p:sp>
        <p:nvSpPr>
          <p:cNvPr id="22572" name="Text Box 44"/>
          <p:cNvSpPr txBox="1">
            <a:spLocks noChangeArrowheads="1"/>
          </p:cNvSpPr>
          <p:nvPr/>
        </p:nvSpPr>
        <p:spPr bwMode="auto">
          <a:xfrm>
            <a:off x="4643438" y="692150"/>
            <a:ext cx="4321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1. Т.к. АС</a:t>
            </a:r>
            <a:r>
              <a:rPr lang="ru-RU" b="0"/>
              <a:t>1</a:t>
            </a:r>
            <a:r>
              <a:rPr lang="ru-RU" b="0" baseline="0"/>
              <a:t>=С</a:t>
            </a:r>
            <a:r>
              <a:rPr lang="ru-RU" b="0"/>
              <a:t>1</a:t>
            </a:r>
            <a:r>
              <a:rPr lang="ru-RU" b="0" baseline="0"/>
              <a:t>В и АХ=ХН, то С</a:t>
            </a:r>
            <a:r>
              <a:rPr lang="ru-RU" b="0"/>
              <a:t>1</a:t>
            </a:r>
            <a:r>
              <a:rPr lang="ru-RU" b="0" baseline="0"/>
              <a:t>Х </a:t>
            </a:r>
            <a:r>
              <a:rPr lang="en-US" sz="2000" b="0" baseline="0"/>
              <a:t>II</a:t>
            </a:r>
            <a:r>
              <a:rPr lang="en-US" b="0" baseline="0"/>
              <a:t> BF</a:t>
            </a:r>
            <a:r>
              <a:rPr lang="ru-RU" b="0" baseline="0"/>
              <a:t>.</a:t>
            </a:r>
            <a:endParaRPr lang="ru-RU" b="0"/>
          </a:p>
        </p:txBody>
      </p:sp>
      <p:sp>
        <p:nvSpPr>
          <p:cNvPr id="22573" name="Text Box 45"/>
          <p:cNvSpPr txBox="1">
            <a:spLocks noChangeArrowheads="1"/>
          </p:cNvSpPr>
          <p:nvPr/>
        </p:nvSpPr>
        <p:spPr bwMode="auto">
          <a:xfrm>
            <a:off x="4716463" y="1411288"/>
            <a:ext cx="44275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/>
              <a:t>2</a:t>
            </a:r>
            <a:r>
              <a:rPr lang="ru-RU" b="0" baseline="0"/>
              <a:t>. Т.к. ВА</a:t>
            </a:r>
            <a:r>
              <a:rPr lang="ru-RU" b="0"/>
              <a:t>1</a:t>
            </a:r>
            <a:r>
              <a:rPr lang="ru-RU" b="0" baseline="0"/>
              <a:t>=А</a:t>
            </a:r>
            <a:r>
              <a:rPr lang="ru-RU" b="0"/>
              <a:t>1</a:t>
            </a:r>
            <a:r>
              <a:rPr lang="ru-RU" b="0" baseline="0"/>
              <a:t>С и А</a:t>
            </a:r>
            <a:r>
              <a:rPr lang="ru-RU" b="0"/>
              <a:t>1</a:t>
            </a:r>
            <a:r>
              <a:rPr lang="ru-RU" b="0" baseline="0"/>
              <a:t>С=С</a:t>
            </a:r>
            <a:r>
              <a:rPr lang="ru-RU" b="0"/>
              <a:t>1</a:t>
            </a:r>
            <a:r>
              <a:rPr lang="ru-RU" b="0" baseline="0"/>
              <a:t>В, то А</a:t>
            </a:r>
            <a:r>
              <a:rPr lang="ru-RU" b="0"/>
              <a:t>1</a:t>
            </a:r>
            <a:r>
              <a:rPr lang="ru-RU" b="0" baseline="0"/>
              <a:t>С</a:t>
            </a:r>
            <a:r>
              <a:rPr lang="ru-RU" b="0"/>
              <a:t>1</a:t>
            </a:r>
            <a:r>
              <a:rPr lang="en-US" b="0" baseline="0"/>
              <a:t>IIAC</a:t>
            </a:r>
            <a:r>
              <a:rPr lang="ru-RU" b="0" baseline="0"/>
              <a:t>.</a:t>
            </a:r>
            <a:r>
              <a:rPr lang="en-US" b="0" baseline="0"/>
              <a:t> </a:t>
            </a:r>
            <a:endParaRPr lang="ru-RU" b="0" baseline="0"/>
          </a:p>
        </p:txBody>
      </p:sp>
      <p:sp>
        <p:nvSpPr>
          <p:cNvPr id="22574" name="Text Box 46"/>
          <p:cNvSpPr txBox="1">
            <a:spLocks noChangeArrowheads="1"/>
          </p:cNvSpPr>
          <p:nvPr/>
        </p:nvSpPr>
        <p:spPr bwMode="auto">
          <a:xfrm>
            <a:off x="5076825" y="1916113"/>
            <a:ext cx="4067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/>
              <a:t>3</a:t>
            </a:r>
            <a:r>
              <a:rPr lang="ru-RU" b="0" baseline="0"/>
              <a:t>. Т.к. </a:t>
            </a:r>
            <a:r>
              <a:rPr lang="en-US" b="0" baseline="0"/>
              <a:t>BF </a:t>
            </a:r>
            <a:r>
              <a:rPr lang="en-US" sz="3600" b="0">
                <a:cs typeface="Arial" charset="0"/>
              </a:rPr>
              <a:t>┴</a:t>
            </a:r>
            <a:r>
              <a:rPr lang="en-US" b="0" baseline="0"/>
              <a:t> AC</a:t>
            </a:r>
            <a:r>
              <a:rPr lang="ru-RU" b="0" baseline="0"/>
              <a:t>, то С</a:t>
            </a:r>
            <a:r>
              <a:rPr lang="ru-RU" b="0"/>
              <a:t>1</a:t>
            </a:r>
            <a:r>
              <a:rPr lang="ru-RU" b="0" baseline="0"/>
              <a:t>Х </a:t>
            </a:r>
            <a:r>
              <a:rPr lang="en-US" sz="3600" b="0">
                <a:cs typeface="Arial" charset="0"/>
              </a:rPr>
              <a:t>┴</a:t>
            </a:r>
            <a:r>
              <a:rPr lang="ru-RU" b="0" baseline="0"/>
              <a:t> А</a:t>
            </a:r>
            <a:r>
              <a:rPr lang="ru-RU" b="0"/>
              <a:t>1</a:t>
            </a:r>
            <a:r>
              <a:rPr lang="ru-RU" b="0" baseline="0"/>
              <a:t>С</a:t>
            </a:r>
            <a:r>
              <a:rPr lang="ru-RU" b="0"/>
              <a:t>1.</a:t>
            </a:r>
          </a:p>
        </p:txBody>
      </p:sp>
      <p:sp>
        <p:nvSpPr>
          <p:cNvPr id="22575" name="Text Box 47"/>
          <p:cNvSpPr txBox="1">
            <a:spLocks noChangeArrowheads="1"/>
          </p:cNvSpPr>
          <p:nvPr/>
        </p:nvSpPr>
        <p:spPr bwMode="auto">
          <a:xfrm>
            <a:off x="5076825" y="2419350"/>
            <a:ext cx="367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4. Аналогично, В</a:t>
            </a:r>
            <a:r>
              <a:rPr lang="ru-RU" b="0"/>
              <a:t>1</a:t>
            </a:r>
            <a:r>
              <a:rPr lang="ru-RU" b="0" baseline="0"/>
              <a:t>Х </a:t>
            </a:r>
            <a:r>
              <a:rPr lang="en-US" sz="3600" b="0">
                <a:cs typeface="Arial" charset="0"/>
              </a:rPr>
              <a:t>┴</a:t>
            </a:r>
            <a:r>
              <a:rPr lang="ru-RU" b="0" baseline="0"/>
              <a:t> А</a:t>
            </a:r>
            <a:r>
              <a:rPr lang="ru-RU" b="0"/>
              <a:t>1</a:t>
            </a:r>
            <a:r>
              <a:rPr lang="ru-RU" b="0" baseline="0"/>
              <a:t>В</a:t>
            </a:r>
            <a:r>
              <a:rPr lang="ru-RU" b="0"/>
              <a:t>1.</a:t>
            </a:r>
          </a:p>
        </p:txBody>
      </p:sp>
      <p:sp>
        <p:nvSpPr>
          <p:cNvPr id="22576" name="Text Box 48"/>
          <p:cNvSpPr txBox="1">
            <a:spLocks noChangeArrowheads="1"/>
          </p:cNvSpPr>
          <p:nvPr/>
        </p:nvSpPr>
        <p:spPr bwMode="auto">
          <a:xfrm>
            <a:off x="5076825" y="3211513"/>
            <a:ext cx="38877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5. Следовательно точки С</a:t>
            </a:r>
            <a:r>
              <a:rPr lang="ru-RU" b="0"/>
              <a:t>1</a:t>
            </a:r>
            <a:r>
              <a:rPr lang="ru-RU" b="0" baseline="0"/>
              <a:t>, А</a:t>
            </a:r>
            <a:r>
              <a:rPr lang="ru-RU" b="0"/>
              <a:t>1</a:t>
            </a:r>
            <a:r>
              <a:rPr lang="ru-RU" b="0" baseline="0"/>
              <a:t>, В</a:t>
            </a:r>
            <a:r>
              <a:rPr lang="ru-RU" b="0"/>
              <a:t>1</a:t>
            </a:r>
            <a:r>
              <a:rPr lang="ru-RU" b="0" baseline="0"/>
              <a:t>, Х – лежат на одной окружности.</a:t>
            </a:r>
          </a:p>
        </p:txBody>
      </p:sp>
      <p:sp>
        <p:nvSpPr>
          <p:cNvPr id="22577" name="Text Box 49"/>
          <p:cNvSpPr txBox="1">
            <a:spLocks noChangeArrowheads="1"/>
          </p:cNvSpPr>
          <p:nvPr/>
        </p:nvSpPr>
        <p:spPr bwMode="auto">
          <a:xfrm>
            <a:off x="5076825" y="4076700"/>
            <a:ext cx="39243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6. Т.К. </a:t>
            </a:r>
            <a:r>
              <a:rPr lang="en-US" b="0" baseline="0"/>
              <a:t>XD </a:t>
            </a:r>
            <a:r>
              <a:rPr lang="en-US" sz="3600" b="0">
                <a:cs typeface="Arial" charset="0"/>
              </a:rPr>
              <a:t>┴</a:t>
            </a:r>
            <a:r>
              <a:rPr lang="en-US" b="0" baseline="0"/>
              <a:t> DA</a:t>
            </a:r>
            <a:r>
              <a:rPr lang="en-US" b="0"/>
              <a:t>1</a:t>
            </a:r>
            <a:r>
              <a:rPr lang="ru-RU" b="0" baseline="0"/>
              <a:t>, то </a:t>
            </a:r>
            <a:r>
              <a:rPr lang="en-US" b="0" baseline="0"/>
              <a:t>X</a:t>
            </a:r>
            <a:r>
              <a:rPr lang="ru-RU" b="0" baseline="0"/>
              <a:t>, </a:t>
            </a:r>
            <a:r>
              <a:rPr lang="en-US" b="0" baseline="0"/>
              <a:t>D</a:t>
            </a:r>
            <a:r>
              <a:rPr lang="ru-RU" b="0" baseline="0"/>
              <a:t>, </a:t>
            </a:r>
            <a:r>
              <a:rPr lang="en-US" b="0" baseline="0"/>
              <a:t>A</a:t>
            </a:r>
            <a:r>
              <a:rPr lang="en-US" b="0"/>
              <a:t>1</a:t>
            </a:r>
            <a:r>
              <a:rPr lang="ru-RU" b="0" baseline="0"/>
              <a:t>, </a:t>
            </a:r>
            <a:r>
              <a:rPr lang="en-US" b="0" baseline="0"/>
              <a:t>B</a:t>
            </a:r>
            <a:r>
              <a:rPr lang="en-US" b="0"/>
              <a:t>1</a:t>
            </a:r>
            <a:r>
              <a:rPr lang="ru-RU" b="0"/>
              <a:t>  </a:t>
            </a:r>
            <a:r>
              <a:rPr lang="ru-RU" b="0" baseline="0"/>
              <a:t>лежат на одной окружности. </a:t>
            </a:r>
          </a:p>
        </p:txBody>
      </p:sp>
      <p:sp>
        <p:nvSpPr>
          <p:cNvPr id="22578" name="Text Box 50"/>
          <p:cNvSpPr txBox="1">
            <a:spLocks noChangeArrowheads="1"/>
          </p:cNvSpPr>
          <p:nvPr/>
        </p:nvSpPr>
        <p:spPr bwMode="auto">
          <a:xfrm>
            <a:off x="5076825" y="5011738"/>
            <a:ext cx="39243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7. Следовательно, точки </a:t>
            </a:r>
            <a:r>
              <a:rPr lang="en-US" b="0" baseline="0"/>
              <a:t>X</a:t>
            </a:r>
            <a:r>
              <a:rPr lang="ru-RU" b="0" baseline="0"/>
              <a:t> и</a:t>
            </a:r>
            <a:r>
              <a:rPr lang="en-US" b="0" baseline="0"/>
              <a:t> D</a:t>
            </a:r>
            <a:r>
              <a:rPr lang="ru-RU" b="0" baseline="0"/>
              <a:t> лежат на одной окружности, описанной около </a:t>
            </a:r>
            <a:r>
              <a:rPr lang="ru-RU" b="0" baseline="0">
                <a:cs typeface="Arial" charset="0"/>
              </a:rPr>
              <a:t>∆</a:t>
            </a:r>
            <a:r>
              <a:rPr lang="ru-RU" b="0" baseline="0"/>
              <a:t>А</a:t>
            </a:r>
            <a:r>
              <a:rPr lang="ru-RU" b="0"/>
              <a:t>1</a:t>
            </a:r>
            <a:r>
              <a:rPr lang="ru-RU" b="0" baseline="0"/>
              <a:t>В</a:t>
            </a:r>
            <a:r>
              <a:rPr lang="ru-RU" b="0"/>
              <a:t>1</a:t>
            </a:r>
            <a:r>
              <a:rPr lang="ru-RU" b="0" baseline="0"/>
              <a:t>С</a:t>
            </a:r>
            <a:r>
              <a:rPr lang="ru-RU" b="0"/>
              <a:t>1</a:t>
            </a:r>
            <a:r>
              <a:rPr lang="ru-RU" b="0" baseline="0"/>
              <a:t>.</a:t>
            </a:r>
          </a:p>
        </p:txBody>
      </p:sp>
      <p:sp>
        <p:nvSpPr>
          <p:cNvPr id="22579" name="Text Box 51"/>
          <p:cNvSpPr txBox="1">
            <a:spLocks noChangeArrowheads="1"/>
          </p:cNvSpPr>
          <p:nvPr/>
        </p:nvSpPr>
        <p:spPr bwMode="auto">
          <a:xfrm>
            <a:off x="250825" y="6021388"/>
            <a:ext cx="71294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8. Аналогично доказывается, что точки </a:t>
            </a:r>
            <a:r>
              <a:rPr lang="en-US" b="0" baseline="0"/>
              <a:t>Y</a:t>
            </a:r>
            <a:r>
              <a:rPr lang="ru-RU" b="0" baseline="0"/>
              <a:t>,</a:t>
            </a:r>
            <a:r>
              <a:rPr lang="en-US" b="0" baseline="0"/>
              <a:t> E </a:t>
            </a:r>
            <a:r>
              <a:rPr lang="ru-RU" b="0" baseline="0"/>
              <a:t>и </a:t>
            </a:r>
            <a:r>
              <a:rPr lang="en-US" b="0" baseline="0"/>
              <a:t>Z</a:t>
            </a:r>
            <a:r>
              <a:rPr lang="ru-RU" b="0" baseline="0"/>
              <a:t>, </a:t>
            </a:r>
            <a:r>
              <a:rPr lang="en-US" b="0" baseline="0"/>
              <a:t>F</a:t>
            </a:r>
            <a:r>
              <a:rPr lang="ru-RU" b="0" baseline="0"/>
              <a:t> лежат на этой окружности.                                                                               </a:t>
            </a:r>
          </a:p>
        </p:txBody>
      </p:sp>
      <p:sp>
        <p:nvSpPr>
          <p:cNvPr id="22580" name="Line 52"/>
          <p:cNvSpPr>
            <a:spLocks noChangeAspect="1" noChangeShapeType="1"/>
          </p:cNvSpPr>
          <p:nvPr/>
        </p:nvSpPr>
        <p:spPr bwMode="auto">
          <a:xfrm flipH="1">
            <a:off x="1979613" y="2205038"/>
            <a:ext cx="431800" cy="11874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81" name="Freeform 53"/>
          <p:cNvSpPr>
            <a:spLocks/>
          </p:cNvSpPr>
          <p:nvPr/>
        </p:nvSpPr>
        <p:spPr bwMode="auto">
          <a:xfrm>
            <a:off x="539750" y="1989138"/>
            <a:ext cx="1871663" cy="1511300"/>
          </a:xfrm>
          <a:custGeom>
            <a:avLst/>
            <a:gdLst/>
            <a:ahLst/>
            <a:cxnLst>
              <a:cxn ang="0">
                <a:pos x="0" y="952"/>
              </a:cxn>
              <a:cxn ang="0">
                <a:pos x="544" y="136"/>
              </a:cxn>
              <a:cxn ang="0">
                <a:pos x="1179" y="136"/>
              </a:cxn>
            </a:cxnLst>
            <a:rect l="0" t="0" r="r" b="b"/>
            <a:pathLst>
              <a:path w="1179" h="952">
                <a:moveTo>
                  <a:pt x="0" y="952"/>
                </a:moveTo>
                <a:cubicBezTo>
                  <a:pt x="173" y="612"/>
                  <a:pt x="347" y="272"/>
                  <a:pt x="544" y="136"/>
                </a:cubicBezTo>
                <a:cubicBezTo>
                  <a:pt x="741" y="0"/>
                  <a:pt x="1073" y="136"/>
                  <a:pt x="1179" y="136"/>
                </a:cubicBezTo>
              </a:path>
            </a:pathLst>
          </a:custGeom>
          <a:noFill/>
          <a:ln w="254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82" name="Freeform 54"/>
          <p:cNvSpPr>
            <a:spLocks/>
          </p:cNvSpPr>
          <p:nvPr/>
        </p:nvSpPr>
        <p:spPr bwMode="auto">
          <a:xfrm>
            <a:off x="2411413" y="692150"/>
            <a:ext cx="1871662" cy="1511300"/>
          </a:xfrm>
          <a:custGeom>
            <a:avLst/>
            <a:gdLst/>
            <a:ahLst/>
            <a:cxnLst>
              <a:cxn ang="0">
                <a:pos x="0" y="952"/>
              </a:cxn>
              <a:cxn ang="0">
                <a:pos x="544" y="136"/>
              </a:cxn>
              <a:cxn ang="0">
                <a:pos x="1179" y="136"/>
              </a:cxn>
            </a:cxnLst>
            <a:rect l="0" t="0" r="r" b="b"/>
            <a:pathLst>
              <a:path w="1179" h="952">
                <a:moveTo>
                  <a:pt x="0" y="952"/>
                </a:moveTo>
                <a:cubicBezTo>
                  <a:pt x="173" y="612"/>
                  <a:pt x="347" y="272"/>
                  <a:pt x="544" y="136"/>
                </a:cubicBezTo>
                <a:cubicBezTo>
                  <a:pt x="741" y="0"/>
                  <a:pt x="1073" y="136"/>
                  <a:pt x="1179" y="136"/>
                </a:cubicBezTo>
              </a:path>
            </a:pathLst>
          </a:custGeom>
          <a:noFill/>
          <a:ln w="254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83" name="Freeform 55"/>
          <p:cNvSpPr>
            <a:spLocks/>
          </p:cNvSpPr>
          <p:nvPr/>
        </p:nvSpPr>
        <p:spPr bwMode="auto">
          <a:xfrm rot="21540000">
            <a:off x="539750" y="3429000"/>
            <a:ext cx="1439863" cy="298450"/>
          </a:xfrm>
          <a:custGeom>
            <a:avLst/>
            <a:gdLst/>
            <a:ahLst/>
            <a:cxnLst>
              <a:cxn ang="0">
                <a:pos x="0" y="45"/>
              </a:cxn>
              <a:cxn ang="0">
                <a:pos x="680" y="181"/>
              </a:cxn>
              <a:cxn ang="0">
                <a:pos x="907" y="0"/>
              </a:cxn>
            </a:cxnLst>
            <a:rect l="0" t="0" r="r" b="b"/>
            <a:pathLst>
              <a:path w="907" h="188">
                <a:moveTo>
                  <a:pt x="0" y="45"/>
                </a:moveTo>
                <a:cubicBezTo>
                  <a:pt x="264" y="116"/>
                  <a:pt x="529" y="188"/>
                  <a:pt x="680" y="181"/>
                </a:cubicBezTo>
                <a:cubicBezTo>
                  <a:pt x="831" y="174"/>
                  <a:pt x="869" y="30"/>
                  <a:pt x="907" y="0"/>
                </a:cubicBezTo>
              </a:path>
            </a:pathLst>
          </a:custGeom>
          <a:noFill/>
          <a:ln w="3175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84" name="Freeform 56"/>
          <p:cNvSpPr>
            <a:spLocks/>
          </p:cNvSpPr>
          <p:nvPr/>
        </p:nvSpPr>
        <p:spPr bwMode="auto">
          <a:xfrm rot="21480000">
            <a:off x="1997075" y="3321050"/>
            <a:ext cx="1439863" cy="298450"/>
          </a:xfrm>
          <a:custGeom>
            <a:avLst/>
            <a:gdLst/>
            <a:ahLst/>
            <a:cxnLst>
              <a:cxn ang="0">
                <a:pos x="0" y="45"/>
              </a:cxn>
              <a:cxn ang="0">
                <a:pos x="680" y="181"/>
              </a:cxn>
              <a:cxn ang="0">
                <a:pos x="907" y="0"/>
              </a:cxn>
            </a:cxnLst>
            <a:rect l="0" t="0" r="r" b="b"/>
            <a:pathLst>
              <a:path w="907" h="188">
                <a:moveTo>
                  <a:pt x="0" y="45"/>
                </a:moveTo>
                <a:cubicBezTo>
                  <a:pt x="264" y="116"/>
                  <a:pt x="529" y="188"/>
                  <a:pt x="680" y="181"/>
                </a:cubicBezTo>
                <a:cubicBezTo>
                  <a:pt x="831" y="174"/>
                  <a:pt x="869" y="30"/>
                  <a:pt x="907" y="0"/>
                </a:cubicBezTo>
              </a:path>
            </a:pathLst>
          </a:custGeom>
          <a:noFill/>
          <a:ln w="3175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85" name="Oval 57"/>
          <p:cNvSpPr>
            <a:spLocks noChangeAspect="1" noChangeArrowheads="1"/>
          </p:cNvSpPr>
          <p:nvPr/>
        </p:nvSpPr>
        <p:spPr bwMode="auto">
          <a:xfrm rot="15707267">
            <a:off x="503238" y="3446463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86" name="Freeform 58"/>
          <p:cNvSpPr>
            <a:spLocks/>
          </p:cNvSpPr>
          <p:nvPr/>
        </p:nvSpPr>
        <p:spPr bwMode="auto">
          <a:xfrm rot="60000">
            <a:off x="4270375" y="941388"/>
            <a:ext cx="455613" cy="19446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2" y="772"/>
              </a:cxn>
              <a:cxn ang="0">
                <a:pos x="90" y="1225"/>
              </a:cxn>
            </a:cxnLst>
            <a:rect l="0" t="0" r="r" b="b"/>
            <a:pathLst>
              <a:path w="287" h="1225">
                <a:moveTo>
                  <a:pt x="0" y="0"/>
                </a:moveTo>
                <a:cubicBezTo>
                  <a:pt x="128" y="284"/>
                  <a:pt x="257" y="568"/>
                  <a:pt x="272" y="772"/>
                </a:cubicBezTo>
                <a:cubicBezTo>
                  <a:pt x="287" y="976"/>
                  <a:pt x="120" y="1149"/>
                  <a:pt x="90" y="1225"/>
                </a:cubicBezTo>
              </a:path>
            </a:pathLst>
          </a:custGeom>
          <a:noFill/>
          <a:ln w="31750">
            <a:solidFill>
              <a:srgbClr val="00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87" name="Freeform 59"/>
          <p:cNvSpPr>
            <a:spLocks/>
          </p:cNvSpPr>
          <p:nvPr/>
        </p:nvSpPr>
        <p:spPr bwMode="auto">
          <a:xfrm rot="60000">
            <a:off x="4389438" y="2924175"/>
            <a:ext cx="455612" cy="19446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2" y="772"/>
              </a:cxn>
              <a:cxn ang="0">
                <a:pos x="90" y="1225"/>
              </a:cxn>
            </a:cxnLst>
            <a:rect l="0" t="0" r="r" b="b"/>
            <a:pathLst>
              <a:path w="287" h="1225">
                <a:moveTo>
                  <a:pt x="0" y="0"/>
                </a:moveTo>
                <a:cubicBezTo>
                  <a:pt x="128" y="284"/>
                  <a:pt x="257" y="568"/>
                  <a:pt x="272" y="772"/>
                </a:cubicBezTo>
                <a:cubicBezTo>
                  <a:pt x="287" y="976"/>
                  <a:pt x="120" y="1149"/>
                  <a:pt x="90" y="1225"/>
                </a:cubicBezTo>
              </a:path>
            </a:pathLst>
          </a:custGeom>
          <a:noFill/>
          <a:ln w="31750">
            <a:solidFill>
              <a:srgbClr val="00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88" name="Line 60"/>
          <p:cNvSpPr>
            <a:spLocks noChangeAspect="1" noChangeShapeType="1"/>
          </p:cNvSpPr>
          <p:nvPr/>
        </p:nvSpPr>
        <p:spPr bwMode="auto">
          <a:xfrm>
            <a:off x="2411413" y="2205038"/>
            <a:ext cx="1979612" cy="68421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89" name="Oval 61"/>
          <p:cNvSpPr>
            <a:spLocks noChangeAspect="1" noChangeArrowheads="1"/>
          </p:cNvSpPr>
          <p:nvPr/>
        </p:nvSpPr>
        <p:spPr bwMode="auto">
          <a:xfrm rot="15707267">
            <a:off x="4221163" y="869950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90" name="Line 62"/>
          <p:cNvSpPr>
            <a:spLocks noChangeAspect="1" noChangeShapeType="1"/>
          </p:cNvSpPr>
          <p:nvPr/>
        </p:nvSpPr>
        <p:spPr bwMode="auto">
          <a:xfrm flipH="1" flipV="1">
            <a:off x="1985963" y="3392488"/>
            <a:ext cx="528637" cy="78898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91" name="Line 63"/>
          <p:cNvSpPr>
            <a:spLocks noChangeAspect="1" noChangeShapeType="1"/>
          </p:cNvSpPr>
          <p:nvPr/>
        </p:nvSpPr>
        <p:spPr bwMode="auto">
          <a:xfrm flipV="1">
            <a:off x="2517775" y="2889250"/>
            <a:ext cx="1871663" cy="129698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92" name="Rectangle 64"/>
          <p:cNvSpPr>
            <a:spLocks noChangeArrowheads="1"/>
          </p:cNvSpPr>
          <p:nvPr/>
        </p:nvSpPr>
        <p:spPr bwMode="auto">
          <a:xfrm rot="17280000">
            <a:off x="2366963" y="2241550"/>
            <a:ext cx="215900" cy="215900"/>
          </a:xfrm>
          <a:prstGeom prst="rect">
            <a:avLst/>
          </a:prstGeom>
          <a:solidFill>
            <a:srgbClr val="FF0000">
              <a:alpha val="41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93" name="Rectangle 65"/>
          <p:cNvSpPr>
            <a:spLocks noChangeArrowheads="1"/>
          </p:cNvSpPr>
          <p:nvPr/>
        </p:nvSpPr>
        <p:spPr bwMode="auto">
          <a:xfrm rot="19500000">
            <a:off x="2446338" y="3917950"/>
            <a:ext cx="215900" cy="215900"/>
          </a:xfrm>
          <a:prstGeom prst="rect">
            <a:avLst/>
          </a:prstGeom>
          <a:solidFill>
            <a:srgbClr val="FF0000">
              <a:alpha val="41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94" name="Oval 66"/>
          <p:cNvSpPr>
            <a:spLocks noChangeAspect="1" noChangeArrowheads="1"/>
          </p:cNvSpPr>
          <p:nvPr/>
        </p:nvSpPr>
        <p:spPr bwMode="auto">
          <a:xfrm>
            <a:off x="2339975" y="2132013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95" name="Oval 67"/>
          <p:cNvSpPr>
            <a:spLocks noChangeAspect="1" noChangeArrowheads="1"/>
          </p:cNvSpPr>
          <p:nvPr/>
        </p:nvSpPr>
        <p:spPr bwMode="auto">
          <a:xfrm>
            <a:off x="2411413" y="4114800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96" name="Line 68"/>
          <p:cNvSpPr>
            <a:spLocks noChangeShapeType="1"/>
          </p:cNvSpPr>
          <p:nvPr/>
        </p:nvSpPr>
        <p:spPr bwMode="auto">
          <a:xfrm flipH="1" flipV="1">
            <a:off x="2627313" y="2060575"/>
            <a:ext cx="1874837" cy="2808288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97" name="Oval 69"/>
          <p:cNvSpPr>
            <a:spLocks noChangeArrowheads="1"/>
          </p:cNvSpPr>
          <p:nvPr/>
        </p:nvSpPr>
        <p:spPr bwMode="auto">
          <a:xfrm>
            <a:off x="3363913" y="3213100"/>
            <a:ext cx="144462" cy="14287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98" name="Oval 70"/>
          <p:cNvSpPr>
            <a:spLocks noChangeAspect="1" noChangeArrowheads="1"/>
          </p:cNvSpPr>
          <p:nvPr/>
        </p:nvSpPr>
        <p:spPr bwMode="auto">
          <a:xfrm rot="15707267">
            <a:off x="4465638" y="4814888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99" name="Rectangle 71"/>
          <p:cNvSpPr>
            <a:spLocks noChangeArrowheads="1"/>
          </p:cNvSpPr>
          <p:nvPr/>
        </p:nvSpPr>
        <p:spPr bwMode="auto">
          <a:xfrm rot="17760000">
            <a:off x="2571750" y="2097088"/>
            <a:ext cx="215900" cy="215900"/>
          </a:xfrm>
          <a:prstGeom prst="rect">
            <a:avLst/>
          </a:prstGeom>
          <a:solidFill>
            <a:srgbClr val="0000FF">
              <a:alpha val="17999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600" name="Line 72"/>
          <p:cNvSpPr>
            <a:spLocks noChangeShapeType="1"/>
          </p:cNvSpPr>
          <p:nvPr/>
        </p:nvSpPr>
        <p:spPr bwMode="auto">
          <a:xfrm flipV="1">
            <a:off x="1997075" y="2060575"/>
            <a:ext cx="630238" cy="1306513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601" name="Line 73"/>
          <p:cNvSpPr>
            <a:spLocks noChangeAspect="1" noChangeShapeType="1"/>
          </p:cNvSpPr>
          <p:nvPr/>
        </p:nvSpPr>
        <p:spPr bwMode="auto">
          <a:xfrm>
            <a:off x="2627313" y="2060575"/>
            <a:ext cx="1741487" cy="835025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602" name="Oval 74"/>
          <p:cNvSpPr>
            <a:spLocks noChangeAspect="1" noChangeArrowheads="1"/>
          </p:cNvSpPr>
          <p:nvPr/>
        </p:nvSpPr>
        <p:spPr bwMode="auto">
          <a:xfrm>
            <a:off x="2555875" y="1989138"/>
            <a:ext cx="144463" cy="144462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603" name="Oval 75"/>
          <p:cNvSpPr>
            <a:spLocks noChangeAspect="1" noChangeArrowheads="1"/>
          </p:cNvSpPr>
          <p:nvPr/>
        </p:nvSpPr>
        <p:spPr bwMode="auto">
          <a:xfrm>
            <a:off x="1873250" y="3284538"/>
            <a:ext cx="144463" cy="1444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604" name="Oval 76"/>
          <p:cNvSpPr>
            <a:spLocks noChangeAspect="1" noChangeArrowheads="1"/>
          </p:cNvSpPr>
          <p:nvPr/>
        </p:nvSpPr>
        <p:spPr bwMode="auto">
          <a:xfrm>
            <a:off x="4318000" y="2817813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605" name="Oval 77"/>
          <p:cNvSpPr>
            <a:spLocks noChangeAspect="1" noChangeArrowheads="1"/>
          </p:cNvSpPr>
          <p:nvPr/>
        </p:nvSpPr>
        <p:spPr bwMode="auto">
          <a:xfrm>
            <a:off x="3922713" y="4030663"/>
            <a:ext cx="144462" cy="1444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606" name="Text Box 78"/>
          <p:cNvSpPr txBox="1">
            <a:spLocks noChangeArrowheads="1"/>
          </p:cNvSpPr>
          <p:nvPr/>
        </p:nvSpPr>
        <p:spPr bwMode="auto">
          <a:xfrm>
            <a:off x="0" y="44450"/>
            <a:ext cx="42116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aseline="0">
                <a:solidFill>
                  <a:srgbClr val="FD0333"/>
                </a:solidFill>
                <a:latin typeface="Monotype Corsiva" pitchFamily="66" charset="0"/>
              </a:rPr>
              <a:t>Окружность Эйлера</a:t>
            </a:r>
          </a:p>
        </p:txBody>
      </p:sp>
      <p:sp>
        <p:nvSpPr>
          <p:cNvPr id="22607" name="AutoShape 7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748713" y="44450"/>
            <a:ext cx="360362" cy="360363"/>
          </a:xfrm>
          <a:prstGeom prst="wedgeRoundRectCallout">
            <a:avLst>
              <a:gd name="adj1" fmla="val -166301"/>
              <a:gd name="adj2" fmla="val 150000"/>
              <a:gd name="adj3" fmla="val 16667"/>
            </a:avLst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aseline="0">
                <a:solidFill>
                  <a:srgbClr val="333333"/>
                </a:solidFill>
              </a:rPr>
              <a:t>?</a:t>
            </a:r>
          </a:p>
        </p:txBody>
      </p:sp>
      <p:sp>
        <p:nvSpPr>
          <p:cNvPr id="22608" name="AutoShape 8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748713" y="4076700"/>
            <a:ext cx="360362" cy="360363"/>
          </a:xfrm>
          <a:prstGeom prst="wedgeRoundRectCallout">
            <a:avLst>
              <a:gd name="adj1" fmla="val -594051"/>
              <a:gd name="adj2" fmla="val -116519"/>
              <a:gd name="adj3" fmla="val 16667"/>
            </a:avLst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aseline="0">
                <a:solidFill>
                  <a:srgbClr val="333333"/>
                </a:solidFill>
              </a:rPr>
              <a:t>?</a:t>
            </a:r>
          </a:p>
        </p:txBody>
      </p:sp>
      <p:sp>
        <p:nvSpPr>
          <p:cNvPr id="22610" name="AutoShape 8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2611" name="Picture 83" descr="anim076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-403353">
            <a:off x="9251950" y="5805488"/>
            <a:ext cx="547688" cy="896937"/>
          </a:xfrm>
          <a:prstGeom prst="rect">
            <a:avLst/>
          </a:prstGeom>
          <a:noFill/>
        </p:spPr>
      </p:pic>
      <p:sp>
        <p:nvSpPr>
          <p:cNvPr id="22612" name="Text Box 84"/>
          <p:cNvSpPr txBox="1">
            <a:spLocks noChangeArrowheads="1"/>
          </p:cNvSpPr>
          <p:nvPr/>
        </p:nvSpPr>
        <p:spPr bwMode="auto">
          <a:xfrm>
            <a:off x="5868988" y="6381750"/>
            <a:ext cx="935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Ч.Т.Д.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2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2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2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2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25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25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25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000"/>
                                        <p:tgtEl>
                                          <p:spTgt spid="22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2000"/>
                                        <p:tgtEl>
                                          <p:spTgt spid="22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6" dur="1000" fill="hold"/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1000" fill="hold"/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22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7" dur="1000" fill="hold"/>
                                        <p:tgtEl>
                                          <p:spTgt spid="2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9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22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22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22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22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22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22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22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22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0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2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4" dur="10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6" dur="10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8" dur="1000" fill="hold"/>
                                        <p:tgtEl>
                                          <p:spTgt spid="2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5" presetClass="emph" presetSubtype="0" repeatCount="5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2" dur="1000" fill="hold"/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35" presetClass="emph" presetSubtype="0" repeatCount="5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4" dur="1000" fill="hold"/>
                                        <p:tgtEl>
                                          <p:spTgt spid="2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3000"/>
                                        <p:tgtEl>
                                          <p:spTgt spid="22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4" dur="80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5" dur="80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80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2000"/>
                                        <p:tgtEl>
                                          <p:spTgt spid="2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2000"/>
                                        <p:tgtEl>
                                          <p:spTgt spid="22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0" dur="1000" fill="hold"/>
                                        <p:tgtEl>
                                          <p:spTgt spid="2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2" dur="1000" fill="hold"/>
                                        <p:tgtEl>
                                          <p:spTgt spid="2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3000"/>
                                        <p:tgtEl>
                                          <p:spTgt spid="22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2" dur="80"/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3" dur="80"/>
                                        <p:tgtEl>
                                          <p:spTgt spid="225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80"/>
                                        <p:tgtEl>
                                          <p:spTgt spid="225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5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8" dur="1000" fill="hold"/>
                                        <p:tgtEl>
                                          <p:spTgt spid="2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0" dur="1000" fill="hold"/>
                                        <p:tgtEl>
                                          <p:spTgt spid="2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2" dur="1000" fill="hold"/>
                                        <p:tgtEl>
                                          <p:spTgt spid="2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4" dur="1000" fill="hold"/>
                                        <p:tgtEl>
                                          <p:spTgt spid="2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0"/>
                            </p:stCondLst>
                            <p:childTnLst>
                              <p:par>
                                <p:cTn id="186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7" dur="500" fill="hold"/>
                                        <p:tgtEl>
                                          <p:spTgt spid="225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animClr clrSpc="rgb" dir="cw">
                                      <p:cBhvr>
                                        <p:cTn id="188" dur="500" fill="hold"/>
                                        <p:tgtEl>
                                          <p:spTgt spid="225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225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225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9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2" dur="500" fill="hold"/>
                                        <p:tgtEl>
                                          <p:spTgt spid="226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animClr clrSpc="rgb" dir="cw">
                                      <p:cBhvr>
                                        <p:cTn id="193" dur="500" fill="hold"/>
                                        <p:tgtEl>
                                          <p:spTgt spid="226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set>
                                      <p:cBhvr>
                                        <p:cTn id="194" dur="500" fill="hold"/>
                                        <p:tgtEl>
                                          <p:spTgt spid="226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226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60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7" dur="500" fill="hold"/>
                                        <p:tgtEl>
                                          <p:spTgt spid="225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animClr clrSpc="rgb" dir="cw">
                                      <p:cBhvr>
                                        <p:cTn id="198" dur="500" fill="hold"/>
                                        <p:tgtEl>
                                          <p:spTgt spid="225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225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225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9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0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500" fill="hold"/>
                                        <p:tgtEl>
                                          <p:spTgt spid="226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animClr clrSpc="rgb" dir="cw">
                                      <p:cBhvr>
                                        <p:cTn id="203" dur="500" fill="hold"/>
                                        <p:tgtEl>
                                          <p:spTgt spid="226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226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226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60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22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2000"/>
                                        <p:tgtEl>
                                          <p:spTgt spid="22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2000"/>
                                        <p:tgtEl>
                                          <p:spTgt spid="225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2000"/>
                                        <p:tgtEl>
                                          <p:spTgt spid="22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2000"/>
                                        <p:tgtEl>
                                          <p:spTgt spid="225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22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8" dur="80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9" dur="80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0" dur="80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5" dur="2000"/>
                                        <p:tgtEl>
                                          <p:spTgt spid="22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2000"/>
                            </p:stCondLst>
                            <p:childTnLst>
                              <p:par>
                                <p:cTn id="2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9" dur="2000"/>
                                        <p:tgtEl>
                                          <p:spTgt spid="22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4000"/>
                            </p:stCondLst>
                            <p:childTnLst>
                              <p:par>
                                <p:cTn id="2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3" dur="2000"/>
                                        <p:tgtEl>
                                          <p:spTgt spid="22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2000"/>
                                        <p:tgtEl>
                                          <p:spTgt spid="226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2000"/>
                                        <p:tgtEl>
                                          <p:spTgt spid="226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35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5" dur="1000" fill="hold"/>
                                        <p:tgtEl>
                                          <p:spTgt spid="2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6" presetID="35" presetClass="emph" presetSubtype="0" repeatCount="5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7" dur="1000" fill="hold"/>
                                        <p:tgtEl>
                                          <p:spTgt spid="2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8" presetID="35" presetClass="emph" presetSubtype="0" repeatCount="5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9" dur="1000" fill="hold"/>
                                        <p:tgtEl>
                                          <p:spTgt spid="2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0" presetID="35" presetClass="emph" presetSubtype="0" repeatCount="5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1" dur="1000" fill="hold"/>
                                        <p:tgtEl>
                                          <p:spTgt spid="2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5000"/>
                            </p:stCondLst>
                            <p:childTnLst>
                              <p:par>
                                <p:cTn id="283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4" dur="500" fill="hold"/>
                                        <p:tgtEl>
                                          <p:spTgt spid="226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animClr clrSpc="rgb" dir="cw">
                                      <p:cBhvr>
                                        <p:cTn id="285" dur="500" fill="hold"/>
                                        <p:tgtEl>
                                          <p:spTgt spid="226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set>
                                      <p:cBhvr>
                                        <p:cTn id="286" dur="500" fill="hold"/>
                                        <p:tgtEl>
                                          <p:spTgt spid="226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7" dur="500" fill="hold"/>
                                        <p:tgtEl>
                                          <p:spTgt spid="226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5500"/>
                            </p:stCondLst>
                            <p:childTnLst>
                              <p:par>
                                <p:cTn id="289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0" dur="5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animClr clrSpc="rgb" dir="cw">
                                      <p:cBhvr>
                                        <p:cTn id="291" dur="5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set>
                                      <p:cBhvr>
                                        <p:cTn id="292" dur="5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3" dur="5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8" dur="80"/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9" dur="80"/>
                                        <p:tgtEl>
                                          <p:spTgt spid="225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0" dur="80"/>
                                        <p:tgtEl>
                                          <p:spTgt spid="225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5" dur="80"/>
                                        <p:tgtEl>
                                          <p:spTgt spid="225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6" dur="80"/>
                                        <p:tgtEl>
                                          <p:spTgt spid="225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7" dur="80"/>
                                        <p:tgtEl>
                                          <p:spTgt spid="225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35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1" dur="1000" fill="hold"/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2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3" dur="10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5000"/>
                            </p:stCondLst>
                            <p:childTnLst>
                              <p:par>
                                <p:cTn id="315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6" dur="500" fill="hold"/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animClr clrSpc="rgb" dir="cw">
                                      <p:cBhvr>
                                        <p:cTn id="317" dur="500" fill="hold"/>
                                        <p:tgtEl>
                                          <p:spTgt spid="225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set>
                                      <p:cBhvr>
                                        <p:cTn id="318" dur="500" fill="hold"/>
                                        <p:tgtEl>
                                          <p:spTgt spid="225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9" dur="500" fill="hold"/>
                                        <p:tgtEl>
                                          <p:spTgt spid="225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1" dur="5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animClr clrSpc="rgb" dir="cw">
                                      <p:cBhvr>
                                        <p:cTn id="322" dur="5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set>
                                      <p:cBhvr>
                                        <p:cTn id="323" dur="5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4" dur="5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35" presetClass="emph" presetSubtype="0" repeatCount="5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8" dur="10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9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0" dur="1000" fill="hold"/>
                                        <p:tgtEl>
                                          <p:spTgt spid="2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32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3" dur="500" fill="hold"/>
                                        <p:tgtEl>
                                          <p:spTgt spid="226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animClr clrSpc="rgb" dir="cw">
                                      <p:cBhvr>
                                        <p:cTn id="334" dur="500" fill="hold"/>
                                        <p:tgtEl>
                                          <p:spTgt spid="226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set>
                                      <p:cBhvr>
                                        <p:cTn id="335" dur="500" fill="hold"/>
                                        <p:tgtEl>
                                          <p:spTgt spid="226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6" dur="500" fill="hold"/>
                                        <p:tgtEl>
                                          <p:spTgt spid="226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1" dur="80"/>
                                        <p:tgtEl>
                                          <p:spTgt spid="226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2" dur="80"/>
                                        <p:tgtEl>
                                          <p:spTgt spid="226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3" dur="80"/>
                                        <p:tgtEl>
                                          <p:spTgt spid="226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59 -0.00232 L -0.17934 0.00578 " pathEditMode="relative" rAng="0" ptsTypes="AA">
                                      <p:cBhvr>
                                        <p:cTn id="347" dur="5000" fill="hold"/>
                                        <p:tgtEl>
                                          <p:spTgt spid="226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" y="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nimBg="1"/>
      <p:bldP spid="22531" grpId="1" animBg="1"/>
      <p:bldP spid="22537" grpId="0" animBg="1"/>
      <p:bldP spid="22537" grpId="1" animBg="1"/>
      <p:bldP spid="22557" grpId="0" animBg="1"/>
      <p:bldP spid="22558" grpId="0" animBg="1"/>
      <p:bldP spid="22558" grpId="1" animBg="1"/>
      <p:bldP spid="22558" grpId="2" animBg="1"/>
      <p:bldP spid="22559" grpId="0" animBg="1"/>
      <p:bldP spid="22559" grpId="1" animBg="1"/>
      <p:bldP spid="22563" grpId="0" animBg="1"/>
      <p:bldP spid="22563" grpId="1" animBg="1"/>
      <p:bldP spid="22569" grpId="0"/>
      <p:bldP spid="22572" grpId="0"/>
      <p:bldP spid="22573" grpId="0"/>
      <p:bldP spid="22574" grpId="0"/>
      <p:bldP spid="22575" grpId="0"/>
      <p:bldP spid="22576" grpId="0"/>
      <p:bldP spid="22577" grpId="0"/>
      <p:bldP spid="22578" grpId="0"/>
      <p:bldP spid="22579" grpId="0"/>
      <p:bldP spid="22580" grpId="0" animBg="1"/>
      <p:bldP spid="22580" grpId="1" animBg="1"/>
      <p:bldP spid="22580" grpId="2" animBg="1"/>
      <p:bldP spid="22580" grpId="3" animBg="1"/>
      <p:bldP spid="22581" grpId="0" animBg="1"/>
      <p:bldP spid="22581" grpId="1" animBg="1"/>
      <p:bldP spid="22581" grpId="2" animBg="1"/>
      <p:bldP spid="22582" grpId="0" animBg="1"/>
      <p:bldP spid="22582" grpId="1" animBg="1"/>
      <p:bldP spid="22582" grpId="2" animBg="1"/>
      <p:bldP spid="22583" grpId="0" animBg="1"/>
      <p:bldP spid="22583" grpId="1" animBg="1"/>
      <p:bldP spid="22584" grpId="0" animBg="1"/>
      <p:bldP spid="22584" grpId="1" animBg="1"/>
      <p:bldP spid="22586" grpId="0" animBg="1"/>
      <p:bldP spid="22586" grpId="1" animBg="1"/>
      <p:bldP spid="22587" grpId="0" animBg="1"/>
      <p:bldP spid="22587" grpId="1" animBg="1"/>
      <p:bldP spid="22588" grpId="0" animBg="1"/>
      <p:bldP spid="22588" grpId="1" animBg="1"/>
      <p:bldP spid="22588" grpId="2" animBg="1"/>
      <p:bldP spid="22588" grpId="3" animBg="1"/>
      <p:bldP spid="22590" grpId="0" animBg="1"/>
      <p:bldP spid="22590" grpId="1" animBg="1"/>
      <p:bldP spid="22590" grpId="2" animBg="1"/>
      <p:bldP spid="22591" grpId="0" animBg="1"/>
      <p:bldP spid="22591" grpId="1" animBg="1"/>
      <p:bldP spid="22591" grpId="2" animBg="1"/>
      <p:bldP spid="22592" grpId="0" animBg="1"/>
      <p:bldP spid="22592" grpId="1" animBg="1"/>
      <p:bldP spid="22593" grpId="0" animBg="1"/>
      <p:bldP spid="22593" grpId="1" animBg="1"/>
      <p:bldP spid="22594" grpId="0" animBg="1"/>
      <p:bldP spid="22594" grpId="1" animBg="1"/>
      <p:bldP spid="22595" grpId="0" animBg="1"/>
      <p:bldP spid="22595" grpId="1" animBg="1"/>
      <p:bldP spid="22595" grpId="2" animBg="1"/>
      <p:bldP spid="22599" grpId="0" animBg="1"/>
      <p:bldP spid="22600" grpId="0" animBg="1"/>
      <p:bldP spid="22600" grpId="1" animBg="1"/>
      <p:bldP spid="22601" grpId="0" animBg="1"/>
      <p:bldP spid="22601" grpId="1" animBg="1"/>
      <p:bldP spid="22602" grpId="0" animBg="1"/>
      <p:bldP spid="22602" grpId="1" animBg="1"/>
      <p:bldP spid="22603" grpId="0" animBg="1"/>
      <p:bldP spid="22603" grpId="1" animBg="1"/>
      <p:bldP spid="22603" grpId="2" animBg="1"/>
      <p:bldP spid="22604" grpId="0" animBg="1"/>
      <p:bldP spid="22604" grpId="1" animBg="1"/>
      <p:bldP spid="22604" grpId="2" animBg="1"/>
      <p:bldP spid="22605" grpId="0" animBg="1"/>
      <p:bldP spid="22605" grpId="1" animBg="1"/>
      <p:bldP spid="22607" grpId="0" animBg="1"/>
      <p:bldP spid="22608" grpId="0" animBg="1"/>
      <p:bldP spid="226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>
                <a:gamma/>
                <a:tint val="0"/>
                <a:invGamma/>
              </a:srgbClr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68" name="Freeform 84"/>
          <p:cNvSpPr>
            <a:spLocks/>
          </p:cNvSpPr>
          <p:nvPr/>
        </p:nvSpPr>
        <p:spPr bwMode="auto">
          <a:xfrm>
            <a:off x="539750" y="908050"/>
            <a:ext cx="3744913" cy="2592388"/>
          </a:xfrm>
          <a:custGeom>
            <a:avLst/>
            <a:gdLst/>
            <a:ahLst/>
            <a:cxnLst>
              <a:cxn ang="0">
                <a:pos x="0" y="1633"/>
              </a:cxn>
              <a:cxn ang="0">
                <a:pos x="2359" y="0"/>
              </a:cxn>
              <a:cxn ang="0">
                <a:pos x="1814" y="1497"/>
              </a:cxn>
              <a:cxn ang="0">
                <a:pos x="0" y="1633"/>
              </a:cxn>
            </a:cxnLst>
            <a:rect l="0" t="0" r="r" b="b"/>
            <a:pathLst>
              <a:path w="2359" h="1633">
                <a:moveTo>
                  <a:pt x="0" y="1633"/>
                </a:moveTo>
                <a:lnTo>
                  <a:pt x="2359" y="0"/>
                </a:lnTo>
                <a:lnTo>
                  <a:pt x="1814" y="1497"/>
                </a:lnTo>
                <a:lnTo>
                  <a:pt x="0" y="1633"/>
                </a:lnTo>
                <a:close/>
              </a:path>
            </a:pathLst>
          </a:custGeom>
          <a:gradFill rotWithShape="1">
            <a:gsLst>
              <a:gs pos="0">
                <a:srgbClr val="00FF00">
                  <a:alpha val="0"/>
                </a:srgbClr>
              </a:gs>
              <a:gs pos="100000">
                <a:srgbClr val="00FF00">
                  <a:gamma/>
                  <a:shade val="66275"/>
                  <a:invGamma/>
                </a:srgbClr>
              </a:gs>
            </a:gsLst>
            <a:path path="rect">
              <a:fillToRect l="100000" t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586" name="Oval 2"/>
          <p:cNvSpPr>
            <a:spLocks noChangeAspect="1" noChangeArrowheads="1"/>
          </p:cNvSpPr>
          <p:nvPr/>
        </p:nvSpPr>
        <p:spPr bwMode="auto">
          <a:xfrm>
            <a:off x="1962150" y="1916113"/>
            <a:ext cx="2465388" cy="2465387"/>
          </a:xfrm>
          <a:prstGeom prst="ellips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587" name="Line 3"/>
          <p:cNvSpPr>
            <a:spLocks noChangeShapeType="1"/>
          </p:cNvSpPr>
          <p:nvPr/>
        </p:nvSpPr>
        <p:spPr bwMode="auto">
          <a:xfrm>
            <a:off x="539750" y="3500438"/>
            <a:ext cx="3960813" cy="1368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 flipV="1">
            <a:off x="541338" y="908050"/>
            <a:ext cx="3743325" cy="25923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589" name="Line 5"/>
          <p:cNvSpPr>
            <a:spLocks noChangeShapeType="1"/>
          </p:cNvSpPr>
          <p:nvPr/>
        </p:nvSpPr>
        <p:spPr bwMode="auto">
          <a:xfrm>
            <a:off x="4284663" y="908050"/>
            <a:ext cx="217487" cy="39608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107950" y="3284538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A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4502150" y="4652963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C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4211638" y="450850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B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 flipH="1">
            <a:off x="3059113" y="908050"/>
            <a:ext cx="1223962" cy="345757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2051050" y="42148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67595" name="Line 11"/>
          <p:cNvSpPr>
            <a:spLocks noChangeShapeType="1"/>
          </p:cNvSpPr>
          <p:nvPr/>
        </p:nvSpPr>
        <p:spPr bwMode="auto">
          <a:xfrm flipV="1">
            <a:off x="541338" y="3213100"/>
            <a:ext cx="3887787" cy="287338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596" name="Text Box 12"/>
          <p:cNvSpPr txBox="1">
            <a:spLocks noChangeArrowheads="1"/>
          </p:cNvSpPr>
          <p:nvPr/>
        </p:nvSpPr>
        <p:spPr bwMode="auto">
          <a:xfrm>
            <a:off x="4500563" y="2565400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A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67597" name="Text Box 13"/>
          <p:cNvSpPr txBox="1">
            <a:spLocks noChangeArrowheads="1"/>
          </p:cNvSpPr>
          <p:nvPr/>
        </p:nvSpPr>
        <p:spPr bwMode="auto">
          <a:xfrm>
            <a:off x="1908175" y="184467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grpSp>
        <p:nvGrpSpPr>
          <p:cNvPr id="67598" name="Group 14"/>
          <p:cNvGrpSpPr>
            <a:grpSpLocks/>
          </p:cNvGrpSpPr>
          <p:nvPr/>
        </p:nvGrpSpPr>
        <p:grpSpPr bwMode="auto">
          <a:xfrm rot="5400000">
            <a:off x="4291807" y="2053431"/>
            <a:ext cx="69850" cy="230187"/>
            <a:chOff x="4740" y="1429"/>
            <a:chExt cx="44" cy="145"/>
          </a:xfrm>
        </p:grpSpPr>
        <p:sp>
          <p:nvSpPr>
            <p:cNvPr id="67599" name="Line 15"/>
            <p:cNvSpPr>
              <a:spLocks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00" name="Line 16"/>
            <p:cNvSpPr>
              <a:spLocks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601" name="Group 17"/>
          <p:cNvGrpSpPr>
            <a:grpSpLocks/>
          </p:cNvGrpSpPr>
          <p:nvPr/>
        </p:nvGrpSpPr>
        <p:grpSpPr bwMode="auto">
          <a:xfrm rot="-18948582">
            <a:off x="3708400" y="4508500"/>
            <a:ext cx="144463" cy="215900"/>
            <a:chOff x="4195" y="391"/>
            <a:chExt cx="91" cy="136"/>
          </a:xfrm>
        </p:grpSpPr>
        <p:sp>
          <p:nvSpPr>
            <p:cNvPr id="67602" name="Line 18"/>
            <p:cNvSpPr>
              <a:spLocks noChangeShapeType="1"/>
            </p:cNvSpPr>
            <p:nvPr/>
          </p:nvSpPr>
          <p:spPr bwMode="auto">
            <a:xfrm>
              <a:off x="4195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03" name="Line 19"/>
            <p:cNvSpPr>
              <a:spLocks noChangeShapeType="1"/>
            </p:cNvSpPr>
            <p:nvPr/>
          </p:nvSpPr>
          <p:spPr bwMode="auto">
            <a:xfrm>
              <a:off x="4286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04" name="Line 20"/>
            <p:cNvSpPr>
              <a:spLocks noChangeShapeType="1"/>
            </p:cNvSpPr>
            <p:nvPr/>
          </p:nvSpPr>
          <p:spPr bwMode="auto">
            <a:xfrm>
              <a:off x="4241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605" name="Group 21"/>
          <p:cNvGrpSpPr>
            <a:grpSpLocks/>
          </p:cNvGrpSpPr>
          <p:nvPr/>
        </p:nvGrpSpPr>
        <p:grpSpPr bwMode="auto">
          <a:xfrm rot="-18948582">
            <a:off x="1835150" y="3860800"/>
            <a:ext cx="144463" cy="215900"/>
            <a:chOff x="4195" y="391"/>
            <a:chExt cx="91" cy="136"/>
          </a:xfrm>
        </p:grpSpPr>
        <p:sp>
          <p:nvSpPr>
            <p:cNvPr id="67606" name="Line 22"/>
            <p:cNvSpPr>
              <a:spLocks noChangeShapeType="1"/>
            </p:cNvSpPr>
            <p:nvPr/>
          </p:nvSpPr>
          <p:spPr bwMode="auto">
            <a:xfrm>
              <a:off x="4195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07" name="Line 23"/>
            <p:cNvSpPr>
              <a:spLocks noChangeShapeType="1"/>
            </p:cNvSpPr>
            <p:nvPr/>
          </p:nvSpPr>
          <p:spPr bwMode="auto">
            <a:xfrm>
              <a:off x="4286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08" name="Line 24"/>
            <p:cNvSpPr>
              <a:spLocks noChangeShapeType="1"/>
            </p:cNvSpPr>
            <p:nvPr/>
          </p:nvSpPr>
          <p:spPr bwMode="auto">
            <a:xfrm>
              <a:off x="4241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609" name="Line 25"/>
          <p:cNvSpPr>
            <a:spLocks noChangeShapeType="1"/>
          </p:cNvSpPr>
          <p:nvPr/>
        </p:nvSpPr>
        <p:spPr bwMode="auto">
          <a:xfrm rot="-3285455">
            <a:off x="3168650" y="1520825"/>
            <a:ext cx="0" cy="2159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610" name="Line 26"/>
          <p:cNvSpPr>
            <a:spLocks noChangeShapeType="1"/>
          </p:cNvSpPr>
          <p:nvPr/>
        </p:nvSpPr>
        <p:spPr bwMode="auto">
          <a:xfrm rot="-3285455">
            <a:off x="1584325" y="2673350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611" name="Rectangle 27"/>
          <p:cNvSpPr>
            <a:spLocks noChangeArrowheads="1"/>
          </p:cNvSpPr>
          <p:nvPr/>
        </p:nvSpPr>
        <p:spPr bwMode="auto">
          <a:xfrm rot="21420000">
            <a:off x="4192588" y="3011488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612" name="Rectangle 28"/>
          <p:cNvSpPr>
            <a:spLocks noChangeArrowheads="1"/>
          </p:cNvSpPr>
          <p:nvPr/>
        </p:nvSpPr>
        <p:spPr bwMode="auto">
          <a:xfrm rot="19500000">
            <a:off x="2484438" y="2097088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613" name="Rectangle 29"/>
          <p:cNvSpPr>
            <a:spLocks noChangeArrowheads="1"/>
          </p:cNvSpPr>
          <p:nvPr/>
        </p:nvSpPr>
        <p:spPr bwMode="auto">
          <a:xfrm rot="1200000">
            <a:off x="3090863" y="4192588"/>
            <a:ext cx="2540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614" name="Oval 30"/>
          <p:cNvSpPr>
            <a:spLocks noChangeArrowheads="1"/>
          </p:cNvSpPr>
          <p:nvPr/>
        </p:nvSpPr>
        <p:spPr bwMode="auto">
          <a:xfrm>
            <a:off x="2987675" y="4292600"/>
            <a:ext cx="144463" cy="144463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615" name="Oval 31"/>
          <p:cNvSpPr>
            <a:spLocks noChangeArrowheads="1"/>
          </p:cNvSpPr>
          <p:nvPr/>
        </p:nvSpPr>
        <p:spPr bwMode="auto">
          <a:xfrm>
            <a:off x="4322763" y="3140075"/>
            <a:ext cx="144462" cy="144463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7616" name="Group 32"/>
          <p:cNvGrpSpPr>
            <a:grpSpLocks/>
          </p:cNvGrpSpPr>
          <p:nvPr/>
        </p:nvGrpSpPr>
        <p:grpSpPr bwMode="auto">
          <a:xfrm rot="5400000">
            <a:off x="4436269" y="3780631"/>
            <a:ext cx="69850" cy="230188"/>
            <a:chOff x="4740" y="1429"/>
            <a:chExt cx="44" cy="145"/>
          </a:xfrm>
        </p:grpSpPr>
        <p:sp>
          <p:nvSpPr>
            <p:cNvPr id="67617" name="Line 33"/>
            <p:cNvSpPr>
              <a:spLocks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18" name="Line 34"/>
            <p:cNvSpPr>
              <a:spLocks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619" name="Oval 35"/>
          <p:cNvSpPr>
            <a:spLocks noChangeAspect="1" noChangeArrowheads="1"/>
          </p:cNvSpPr>
          <p:nvPr/>
        </p:nvSpPr>
        <p:spPr bwMode="auto">
          <a:xfrm>
            <a:off x="3779838" y="2025650"/>
            <a:ext cx="144462" cy="1444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620" name="Text Box 36"/>
          <p:cNvSpPr txBox="1">
            <a:spLocks noChangeArrowheads="1"/>
          </p:cNvSpPr>
          <p:nvPr/>
        </p:nvSpPr>
        <p:spPr bwMode="auto">
          <a:xfrm>
            <a:off x="2051050" y="3062288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X</a:t>
            </a:r>
            <a:endParaRPr lang="ru-RU" baseline="0"/>
          </a:p>
        </p:txBody>
      </p:sp>
      <p:sp>
        <p:nvSpPr>
          <p:cNvPr id="67621" name="Text Box 37"/>
          <p:cNvSpPr txBox="1">
            <a:spLocks noChangeArrowheads="1"/>
          </p:cNvSpPr>
          <p:nvPr/>
        </p:nvSpPr>
        <p:spPr bwMode="auto">
          <a:xfrm>
            <a:off x="3490913" y="205422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Y</a:t>
            </a:r>
            <a:endParaRPr lang="ru-RU" baseline="0"/>
          </a:p>
        </p:txBody>
      </p:sp>
      <p:sp>
        <p:nvSpPr>
          <p:cNvPr id="67622" name="Text Box 38"/>
          <p:cNvSpPr txBox="1">
            <a:spLocks noChangeArrowheads="1"/>
          </p:cNvSpPr>
          <p:nvPr/>
        </p:nvSpPr>
        <p:spPr bwMode="auto">
          <a:xfrm>
            <a:off x="3779838" y="3573463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Z</a:t>
            </a:r>
            <a:endParaRPr lang="ru-RU" baseline="0"/>
          </a:p>
        </p:txBody>
      </p:sp>
      <p:sp>
        <p:nvSpPr>
          <p:cNvPr id="67623" name="Text Box 39"/>
          <p:cNvSpPr txBox="1">
            <a:spLocks noChangeArrowheads="1"/>
          </p:cNvSpPr>
          <p:nvPr/>
        </p:nvSpPr>
        <p:spPr bwMode="auto">
          <a:xfrm>
            <a:off x="4500563" y="2997200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E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67624" name="Text Box 40"/>
          <p:cNvSpPr txBox="1">
            <a:spLocks noChangeArrowheads="1"/>
          </p:cNvSpPr>
          <p:nvPr/>
        </p:nvSpPr>
        <p:spPr bwMode="auto">
          <a:xfrm>
            <a:off x="2555875" y="1549400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D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67625" name="Text Box 41"/>
          <p:cNvSpPr txBox="1">
            <a:spLocks noChangeArrowheads="1"/>
          </p:cNvSpPr>
          <p:nvPr/>
        </p:nvSpPr>
        <p:spPr bwMode="auto">
          <a:xfrm>
            <a:off x="2987675" y="45751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F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67626" name="Text Box 42"/>
          <p:cNvSpPr txBox="1">
            <a:spLocks noChangeArrowheads="1"/>
          </p:cNvSpPr>
          <p:nvPr/>
        </p:nvSpPr>
        <p:spPr bwMode="auto">
          <a:xfrm>
            <a:off x="3203575" y="270827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67628" name="Text Box 44"/>
          <p:cNvSpPr txBox="1">
            <a:spLocks noChangeArrowheads="1"/>
          </p:cNvSpPr>
          <p:nvPr/>
        </p:nvSpPr>
        <p:spPr bwMode="auto">
          <a:xfrm>
            <a:off x="4643438" y="692150"/>
            <a:ext cx="4321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1. Т.к. АС</a:t>
            </a:r>
            <a:r>
              <a:rPr lang="ru-RU" b="0"/>
              <a:t>1</a:t>
            </a:r>
            <a:r>
              <a:rPr lang="ru-RU" b="0" baseline="0"/>
              <a:t>=С</a:t>
            </a:r>
            <a:r>
              <a:rPr lang="ru-RU" b="0"/>
              <a:t>1</a:t>
            </a:r>
            <a:r>
              <a:rPr lang="ru-RU" b="0" baseline="0"/>
              <a:t>В и АХ=ХН, то С</a:t>
            </a:r>
            <a:r>
              <a:rPr lang="ru-RU" b="0"/>
              <a:t>1</a:t>
            </a:r>
            <a:r>
              <a:rPr lang="ru-RU" b="0" baseline="0"/>
              <a:t>Х </a:t>
            </a:r>
            <a:r>
              <a:rPr lang="en-US" sz="2000" b="0" baseline="0"/>
              <a:t>II</a:t>
            </a:r>
            <a:r>
              <a:rPr lang="en-US" b="0" baseline="0"/>
              <a:t> BF</a:t>
            </a:r>
            <a:endParaRPr lang="ru-RU" b="0"/>
          </a:p>
        </p:txBody>
      </p:sp>
      <p:sp>
        <p:nvSpPr>
          <p:cNvPr id="67636" name="Line 52"/>
          <p:cNvSpPr>
            <a:spLocks noChangeAspect="1" noChangeShapeType="1"/>
          </p:cNvSpPr>
          <p:nvPr/>
        </p:nvSpPr>
        <p:spPr bwMode="auto">
          <a:xfrm flipH="1">
            <a:off x="1979613" y="2205038"/>
            <a:ext cx="431800" cy="11874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637" name="Freeform 53"/>
          <p:cNvSpPr>
            <a:spLocks/>
          </p:cNvSpPr>
          <p:nvPr/>
        </p:nvSpPr>
        <p:spPr bwMode="auto">
          <a:xfrm>
            <a:off x="539750" y="1989138"/>
            <a:ext cx="1871663" cy="1511300"/>
          </a:xfrm>
          <a:custGeom>
            <a:avLst/>
            <a:gdLst/>
            <a:ahLst/>
            <a:cxnLst>
              <a:cxn ang="0">
                <a:pos x="0" y="952"/>
              </a:cxn>
              <a:cxn ang="0">
                <a:pos x="544" y="136"/>
              </a:cxn>
              <a:cxn ang="0">
                <a:pos x="1179" y="136"/>
              </a:cxn>
            </a:cxnLst>
            <a:rect l="0" t="0" r="r" b="b"/>
            <a:pathLst>
              <a:path w="1179" h="952">
                <a:moveTo>
                  <a:pt x="0" y="952"/>
                </a:moveTo>
                <a:cubicBezTo>
                  <a:pt x="173" y="612"/>
                  <a:pt x="347" y="272"/>
                  <a:pt x="544" y="136"/>
                </a:cubicBezTo>
                <a:cubicBezTo>
                  <a:pt x="741" y="0"/>
                  <a:pt x="1073" y="136"/>
                  <a:pt x="1179" y="136"/>
                </a:cubicBezTo>
              </a:path>
            </a:pathLst>
          </a:custGeom>
          <a:noFill/>
          <a:ln w="254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638" name="Freeform 54"/>
          <p:cNvSpPr>
            <a:spLocks/>
          </p:cNvSpPr>
          <p:nvPr/>
        </p:nvSpPr>
        <p:spPr bwMode="auto">
          <a:xfrm>
            <a:off x="2411413" y="692150"/>
            <a:ext cx="1871662" cy="1511300"/>
          </a:xfrm>
          <a:custGeom>
            <a:avLst/>
            <a:gdLst/>
            <a:ahLst/>
            <a:cxnLst>
              <a:cxn ang="0">
                <a:pos x="0" y="952"/>
              </a:cxn>
              <a:cxn ang="0">
                <a:pos x="544" y="136"/>
              </a:cxn>
              <a:cxn ang="0">
                <a:pos x="1179" y="136"/>
              </a:cxn>
            </a:cxnLst>
            <a:rect l="0" t="0" r="r" b="b"/>
            <a:pathLst>
              <a:path w="1179" h="952">
                <a:moveTo>
                  <a:pt x="0" y="952"/>
                </a:moveTo>
                <a:cubicBezTo>
                  <a:pt x="173" y="612"/>
                  <a:pt x="347" y="272"/>
                  <a:pt x="544" y="136"/>
                </a:cubicBezTo>
                <a:cubicBezTo>
                  <a:pt x="741" y="0"/>
                  <a:pt x="1073" y="136"/>
                  <a:pt x="1179" y="136"/>
                </a:cubicBezTo>
              </a:path>
            </a:pathLst>
          </a:custGeom>
          <a:noFill/>
          <a:ln w="254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639" name="Freeform 55"/>
          <p:cNvSpPr>
            <a:spLocks/>
          </p:cNvSpPr>
          <p:nvPr/>
        </p:nvSpPr>
        <p:spPr bwMode="auto">
          <a:xfrm rot="21540000">
            <a:off x="539750" y="3429000"/>
            <a:ext cx="1439863" cy="298450"/>
          </a:xfrm>
          <a:custGeom>
            <a:avLst/>
            <a:gdLst/>
            <a:ahLst/>
            <a:cxnLst>
              <a:cxn ang="0">
                <a:pos x="0" y="45"/>
              </a:cxn>
              <a:cxn ang="0">
                <a:pos x="680" y="181"/>
              </a:cxn>
              <a:cxn ang="0">
                <a:pos x="907" y="0"/>
              </a:cxn>
            </a:cxnLst>
            <a:rect l="0" t="0" r="r" b="b"/>
            <a:pathLst>
              <a:path w="907" h="188">
                <a:moveTo>
                  <a:pt x="0" y="45"/>
                </a:moveTo>
                <a:cubicBezTo>
                  <a:pt x="264" y="116"/>
                  <a:pt x="529" y="188"/>
                  <a:pt x="680" y="181"/>
                </a:cubicBezTo>
                <a:cubicBezTo>
                  <a:pt x="831" y="174"/>
                  <a:pt x="869" y="30"/>
                  <a:pt x="907" y="0"/>
                </a:cubicBezTo>
              </a:path>
            </a:pathLst>
          </a:custGeom>
          <a:noFill/>
          <a:ln w="3175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640" name="Freeform 56"/>
          <p:cNvSpPr>
            <a:spLocks/>
          </p:cNvSpPr>
          <p:nvPr/>
        </p:nvSpPr>
        <p:spPr bwMode="auto">
          <a:xfrm rot="21480000">
            <a:off x="1997075" y="3321050"/>
            <a:ext cx="1439863" cy="298450"/>
          </a:xfrm>
          <a:custGeom>
            <a:avLst/>
            <a:gdLst/>
            <a:ahLst/>
            <a:cxnLst>
              <a:cxn ang="0">
                <a:pos x="0" y="45"/>
              </a:cxn>
              <a:cxn ang="0">
                <a:pos x="680" y="181"/>
              </a:cxn>
              <a:cxn ang="0">
                <a:pos x="907" y="0"/>
              </a:cxn>
            </a:cxnLst>
            <a:rect l="0" t="0" r="r" b="b"/>
            <a:pathLst>
              <a:path w="907" h="188">
                <a:moveTo>
                  <a:pt x="0" y="45"/>
                </a:moveTo>
                <a:cubicBezTo>
                  <a:pt x="264" y="116"/>
                  <a:pt x="529" y="188"/>
                  <a:pt x="680" y="181"/>
                </a:cubicBezTo>
                <a:cubicBezTo>
                  <a:pt x="831" y="174"/>
                  <a:pt x="869" y="30"/>
                  <a:pt x="907" y="0"/>
                </a:cubicBezTo>
              </a:path>
            </a:pathLst>
          </a:custGeom>
          <a:noFill/>
          <a:ln w="3175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641" name="Oval 57"/>
          <p:cNvSpPr>
            <a:spLocks noChangeAspect="1" noChangeArrowheads="1"/>
          </p:cNvSpPr>
          <p:nvPr/>
        </p:nvSpPr>
        <p:spPr bwMode="auto">
          <a:xfrm rot="15707267">
            <a:off x="503238" y="3446463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645" name="Oval 61"/>
          <p:cNvSpPr>
            <a:spLocks noChangeAspect="1" noChangeArrowheads="1"/>
          </p:cNvSpPr>
          <p:nvPr/>
        </p:nvSpPr>
        <p:spPr bwMode="auto">
          <a:xfrm rot="15707267">
            <a:off x="4221163" y="869950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650" name="Oval 66"/>
          <p:cNvSpPr>
            <a:spLocks noChangeAspect="1" noChangeArrowheads="1"/>
          </p:cNvSpPr>
          <p:nvPr/>
        </p:nvSpPr>
        <p:spPr bwMode="auto">
          <a:xfrm>
            <a:off x="2339975" y="2132013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651" name="Oval 67"/>
          <p:cNvSpPr>
            <a:spLocks noChangeAspect="1" noChangeArrowheads="1"/>
          </p:cNvSpPr>
          <p:nvPr/>
        </p:nvSpPr>
        <p:spPr bwMode="auto">
          <a:xfrm>
            <a:off x="2411413" y="4114800"/>
            <a:ext cx="179387" cy="1793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652" name="Line 68"/>
          <p:cNvSpPr>
            <a:spLocks noChangeShapeType="1"/>
          </p:cNvSpPr>
          <p:nvPr/>
        </p:nvSpPr>
        <p:spPr bwMode="auto">
          <a:xfrm flipH="1" flipV="1">
            <a:off x="2627313" y="2060575"/>
            <a:ext cx="1874837" cy="2808288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653" name="Oval 69"/>
          <p:cNvSpPr>
            <a:spLocks noChangeArrowheads="1"/>
          </p:cNvSpPr>
          <p:nvPr/>
        </p:nvSpPr>
        <p:spPr bwMode="auto">
          <a:xfrm>
            <a:off x="3363913" y="3213100"/>
            <a:ext cx="144462" cy="14287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654" name="Oval 70"/>
          <p:cNvSpPr>
            <a:spLocks noChangeAspect="1" noChangeArrowheads="1"/>
          </p:cNvSpPr>
          <p:nvPr/>
        </p:nvSpPr>
        <p:spPr bwMode="auto">
          <a:xfrm rot="15707267">
            <a:off x="4465638" y="4814888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658" name="Oval 74"/>
          <p:cNvSpPr>
            <a:spLocks noChangeArrowheads="1"/>
          </p:cNvSpPr>
          <p:nvPr/>
        </p:nvSpPr>
        <p:spPr bwMode="auto">
          <a:xfrm>
            <a:off x="2555875" y="1989138"/>
            <a:ext cx="179388" cy="17938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659" name="Oval 75"/>
          <p:cNvSpPr>
            <a:spLocks noChangeAspect="1" noChangeArrowheads="1"/>
          </p:cNvSpPr>
          <p:nvPr/>
        </p:nvSpPr>
        <p:spPr bwMode="auto">
          <a:xfrm>
            <a:off x="1873250" y="3284538"/>
            <a:ext cx="179388" cy="17938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660" name="Oval 76"/>
          <p:cNvSpPr>
            <a:spLocks noChangeAspect="1" noChangeArrowheads="1"/>
          </p:cNvSpPr>
          <p:nvPr/>
        </p:nvSpPr>
        <p:spPr bwMode="auto">
          <a:xfrm>
            <a:off x="4286250" y="2817813"/>
            <a:ext cx="179388" cy="17938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661" name="Oval 77"/>
          <p:cNvSpPr>
            <a:spLocks noChangeAspect="1" noChangeArrowheads="1"/>
          </p:cNvSpPr>
          <p:nvPr/>
        </p:nvSpPr>
        <p:spPr bwMode="auto">
          <a:xfrm>
            <a:off x="3892550" y="3994150"/>
            <a:ext cx="144463" cy="1444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662" name="Text Box 78"/>
          <p:cNvSpPr txBox="1">
            <a:spLocks noChangeArrowheads="1"/>
          </p:cNvSpPr>
          <p:nvPr/>
        </p:nvSpPr>
        <p:spPr bwMode="auto">
          <a:xfrm>
            <a:off x="0" y="44450"/>
            <a:ext cx="42116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aseline="0">
                <a:solidFill>
                  <a:srgbClr val="FD0333"/>
                </a:solidFill>
                <a:latin typeface="Monotype Corsiva" pitchFamily="66" charset="0"/>
              </a:rPr>
              <a:t>Окружность Эйлера</a:t>
            </a:r>
          </a:p>
        </p:txBody>
      </p:sp>
      <p:sp>
        <p:nvSpPr>
          <p:cNvPr id="67663" name="AutoShape 79"/>
          <p:cNvSpPr>
            <a:spLocks noChangeArrowheads="1"/>
          </p:cNvSpPr>
          <p:nvPr/>
        </p:nvSpPr>
        <p:spPr bwMode="auto">
          <a:xfrm>
            <a:off x="8748713" y="44450"/>
            <a:ext cx="360362" cy="360363"/>
          </a:xfrm>
          <a:prstGeom prst="wedgeRoundRectCallout">
            <a:avLst>
              <a:gd name="adj1" fmla="val -166301"/>
              <a:gd name="adj2" fmla="val 150000"/>
              <a:gd name="adj3" fmla="val 16667"/>
            </a:avLst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aseline="0">
                <a:solidFill>
                  <a:srgbClr val="333333"/>
                </a:solidFill>
              </a:rPr>
              <a:t>?</a:t>
            </a:r>
          </a:p>
        </p:txBody>
      </p:sp>
      <p:sp>
        <p:nvSpPr>
          <p:cNvPr id="67666" name="Text Box 82"/>
          <p:cNvSpPr txBox="1">
            <a:spLocks noChangeArrowheads="1"/>
          </p:cNvSpPr>
          <p:nvPr/>
        </p:nvSpPr>
        <p:spPr bwMode="auto">
          <a:xfrm>
            <a:off x="5148263" y="1700213"/>
            <a:ext cx="3527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В </a:t>
            </a:r>
            <a:r>
              <a:rPr lang="ru-RU" b="0" baseline="0">
                <a:cs typeface="Arial" charset="0"/>
              </a:rPr>
              <a:t>∆</a:t>
            </a:r>
            <a:r>
              <a:rPr lang="ru-RU" b="0" baseline="0"/>
              <a:t>АВН  ХС</a:t>
            </a:r>
            <a:r>
              <a:rPr lang="ru-RU" b="0"/>
              <a:t>1</a:t>
            </a:r>
            <a:r>
              <a:rPr lang="ru-RU" b="0" baseline="0"/>
              <a:t>.- средняя линия.</a:t>
            </a:r>
          </a:p>
        </p:txBody>
      </p:sp>
      <p:sp>
        <p:nvSpPr>
          <p:cNvPr id="67667" name="Text Box 83"/>
          <p:cNvSpPr txBox="1">
            <a:spLocks noChangeArrowheads="1"/>
          </p:cNvSpPr>
          <p:nvPr/>
        </p:nvSpPr>
        <p:spPr bwMode="auto">
          <a:xfrm>
            <a:off x="5148263" y="2349500"/>
            <a:ext cx="3527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Следовательно, С</a:t>
            </a:r>
            <a:r>
              <a:rPr lang="ru-RU" b="0"/>
              <a:t>1</a:t>
            </a:r>
            <a:r>
              <a:rPr lang="ru-RU" b="0" baseline="0"/>
              <a:t>Х </a:t>
            </a:r>
            <a:r>
              <a:rPr lang="en-US" sz="2000" b="0" baseline="0"/>
              <a:t>II</a:t>
            </a:r>
            <a:r>
              <a:rPr lang="en-US" b="0" baseline="0"/>
              <a:t> BF</a:t>
            </a:r>
            <a:r>
              <a:rPr lang="ru-RU" b="0" baseline="0"/>
              <a:t> .</a:t>
            </a:r>
          </a:p>
        </p:txBody>
      </p:sp>
      <p:sp>
        <p:nvSpPr>
          <p:cNvPr id="67669" name="AutoShape 8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Return">
            <a:avLst/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76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76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76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67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676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676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676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6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67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68" grpId="0" animBg="1"/>
      <p:bldP spid="67668" grpId="1" animBg="1"/>
      <p:bldP spid="67593" grpId="0" animBg="1"/>
      <p:bldP spid="67636" grpId="0" animBg="1"/>
      <p:bldP spid="67636" grpId="1" animBg="1"/>
      <p:bldP spid="67666" grpId="0"/>
      <p:bldP spid="6766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476375" y="188913"/>
            <a:ext cx="6192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i="1" baseline="0">
                <a:solidFill>
                  <a:srgbClr val="990099"/>
                </a:solidFill>
                <a:latin typeface="Monotype Corsiva" pitchFamily="66" charset="0"/>
              </a:rPr>
              <a:t>СОДЕРЖАНИЕ</a:t>
            </a:r>
          </a:p>
        </p:txBody>
      </p:sp>
      <p:sp>
        <p:nvSpPr>
          <p:cNvPr id="75779" name="AutoShap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647255">
            <a:off x="3779838" y="836613"/>
            <a:ext cx="2233612" cy="2808287"/>
          </a:xfrm>
          <a:prstGeom prst="triangle">
            <a:avLst>
              <a:gd name="adj" fmla="val 23458"/>
            </a:avLst>
          </a:prstGeom>
          <a:gradFill rotWithShape="1">
            <a:gsLst>
              <a:gs pos="0">
                <a:srgbClr val="00FF00"/>
              </a:gs>
              <a:gs pos="50000">
                <a:srgbClr val="00FF00">
                  <a:gamma/>
                  <a:shade val="46275"/>
                  <a:invGamma/>
                </a:srgbClr>
              </a:gs>
              <a:gs pos="100000">
                <a:srgbClr val="00FF00"/>
              </a:gs>
            </a:gsLst>
            <a:lin ang="2700000" scaled="1"/>
          </a:gradFill>
          <a:ln w="381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827088" y="765175"/>
            <a:ext cx="1516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0" baseline="0">
                <a:latin typeface="Monotype Corsiva" pitchFamily="66" charset="0"/>
              </a:rPr>
              <a:t>Ортоцентр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323850" y="1773238"/>
            <a:ext cx="25669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0" baseline="0">
                <a:latin typeface="Monotype Corsiva" pitchFamily="66" charset="0"/>
              </a:rPr>
              <a:t>Точка пересечения медиан</a:t>
            </a:r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auto">
          <a:xfrm>
            <a:off x="323850" y="5445125"/>
            <a:ext cx="44656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0" baseline="0">
                <a:latin typeface="Monotype Corsiva" pitchFamily="66" charset="0"/>
              </a:rPr>
              <a:t>Точки, симметричные ортоцентру относительно сторон треугольника</a:t>
            </a:r>
          </a:p>
        </p:txBody>
      </p:sp>
      <p:sp>
        <p:nvSpPr>
          <p:cNvPr id="75791" name="Text Box 15"/>
          <p:cNvSpPr txBox="1">
            <a:spLocks noChangeArrowheads="1"/>
          </p:cNvSpPr>
          <p:nvPr/>
        </p:nvSpPr>
        <p:spPr bwMode="auto">
          <a:xfrm>
            <a:off x="6300788" y="765175"/>
            <a:ext cx="2498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0" baseline="0">
                <a:latin typeface="Monotype Corsiva" pitchFamily="66" charset="0"/>
              </a:rPr>
              <a:t>Точка Торричелли</a:t>
            </a:r>
          </a:p>
        </p:txBody>
      </p:sp>
      <p:sp>
        <p:nvSpPr>
          <p:cNvPr id="75794" name="Text Box 18"/>
          <p:cNvSpPr txBox="1">
            <a:spLocks noChangeArrowheads="1"/>
          </p:cNvSpPr>
          <p:nvPr/>
        </p:nvSpPr>
        <p:spPr bwMode="auto">
          <a:xfrm>
            <a:off x="6372225" y="1987550"/>
            <a:ext cx="2316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0" baseline="0">
                <a:latin typeface="Monotype Corsiva" pitchFamily="66" charset="0"/>
              </a:rPr>
              <a:t>Прямая Симпсона</a:t>
            </a:r>
          </a:p>
        </p:txBody>
      </p:sp>
      <p:sp>
        <p:nvSpPr>
          <p:cNvPr id="75797" name="Text Box 21"/>
          <p:cNvSpPr txBox="1">
            <a:spLocks noChangeArrowheads="1"/>
          </p:cNvSpPr>
          <p:nvPr/>
        </p:nvSpPr>
        <p:spPr bwMode="auto">
          <a:xfrm>
            <a:off x="6227763" y="3213100"/>
            <a:ext cx="2492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0" baseline="0">
                <a:latin typeface="Monotype Corsiva" pitchFamily="66" charset="0"/>
              </a:rPr>
              <a:t>Окружность Эйлера</a:t>
            </a:r>
          </a:p>
        </p:txBody>
      </p:sp>
      <p:sp>
        <p:nvSpPr>
          <p:cNvPr id="75800" name="Text Box 24"/>
          <p:cNvSpPr txBox="1">
            <a:spLocks noChangeArrowheads="1"/>
          </p:cNvSpPr>
          <p:nvPr/>
        </p:nvSpPr>
        <p:spPr bwMode="auto">
          <a:xfrm>
            <a:off x="6516688" y="4365625"/>
            <a:ext cx="350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0" baseline="0">
                <a:latin typeface="Monotype Corsiva" pitchFamily="66" charset="0"/>
              </a:rPr>
              <a:t>Прямая Эйлера</a:t>
            </a:r>
          </a:p>
        </p:txBody>
      </p:sp>
      <p:sp>
        <p:nvSpPr>
          <p:cNvPr id="75803" name="Text Box 27"/>
          <p:cNvSpPr txBox="1">
            <a:spLocks noChangeArrowheads="1"/>
          </p:cNvSpPr>
          <p:nvPr/>
        </p:nvSpPr>
        <p:spPr bwMode="auto">
          <a:xfrm>
            <a:off x="6372225" y="5589588"/>
            <a:ext cx="3816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0" baseline="0">
                <a:latin typeface="Monotype Corsiva" pitchFamily="66" charset="0"/>
              </a:rPr>
              <a:t>Точки Фейербаха</a:t>
            </a:r>
          </a:p>
        </p:txBody>
      </p:sp>
      <p:sp>
        <p:nvSpPr>
          <p:cNvPr id="75806" name="Text Box 30"/>
          <p:cNvSpPr txBox="1">
            <a:spLocks noChangeArrowheads="1"/>
          </p:cNvSpPr>
          <p:nvPr/>
        </p:nvSpPr>
        <p:spPr bwMode="auto">
          <a:xfrm>
            <a:off x="250825" y="4221163"/>
            <a:ext cx="41036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0" baseline="0">
                <a:latin typeface="Monotype Corsiva" pitchFamily="66" charset="0"/>
              </a:rPr>
              <a:t>Точка пересечения серединных перпендикуляров</a:t>
            </a:r>
          </a:p>
        </p:txBody>
      </p:sp>
      <p:sp>
        <p:nvSpPr>
          <p:cNvPr id="75809" name="Text Box 33"/>
          <p:cNvSpPr txBox="1">
            <a:spLocks noChangeArrowheads="1"/>
          </p:cNvSpPr>
          <p:nvPr/>
        </p:nvSpPr>
        <p:spPr bwMode="auto">
          <a:xfrm>
            <a:off x="323850" y="2997200"/>
            <a:ext cx="25320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0" baseline="0">
                <a:latin typeface="Monotype Corsiva" pitchFamily="66" charset="0"/>
              </a:rPr>
              <a:t>Точка пересечения биссектрис</a:t>
            </a:r>
          </a:p>
        </p:txBody>
      </p:sp>
      <p:sp>
        <p:nvSpPr>
          <p:cNvPr id="75810" name="AutoShape 3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9388" y="477838"/>
            <a:ext cx="2879725" cy="1008062"/>
          </a:xfrm>
          <a:prstGeom prst="actionButtonBlank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5811" name="AutoShape 35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84888" y="5372100"/>
            <a:ext cx="2879725" cy="1008063"/>
          </a:xfrm>
          <a:prstGeom prst="actionButtonBlank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5812" name="AutoShape 36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84888" y="4148138"/>
            <a:ext cx="2879725" cy="1008062"/>
          </a:xfrm>
          <a:prstGeom prst="actionButtonBlank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5813" name="AutoShape 37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84888" y="2925763"/>
            <a:ext cx="2879725" cy="1008062"/>
          </a:xfrm>
          <a:prstGeom prst="actionButtonBlank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5814" name="AutoShape 38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84888" y="1701800"/>
            <a:ext cx="2879725" cy="1008063"/>
          </a:xfrm>
          <a:prstGeom prst="actionButtonBlank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5815" name="AutoShape 39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84888" y="477838"/>
            <a:ext cx="2879725" cy="1008062"/>
          </a:xfrm>
          <a:prstGeom prst="actionButtonBlank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5816" name="AutoShape 40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9388" y="1701800"/>
            <a:ext cx="2879725" cy="1008063"/>
          </a:xfrm>
          <a:prstGeom prst="actionButtonBlank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5817" name="AutoShape 41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9388" y="2925763"/>
            <a:ext cx="2879725" cy="1008062"/>
          </a:xfrm>
          <a:prstGeom prst="actionButtonBlank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5818" name="AutoShape 42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9388" y="4149725"/>
            <a:ext cx="4752975" cy="1008063"/>
          </a:xfrm>
          <a:prstGeom prst="actionButtonBlank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5819" name="AutoShape 43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9388" y="5373688"/>
            <a:ext cx="4752975" cy="1008062"/>
          </a:xfrm>
          <a:prstGeom prst="actionButtonBlank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>
                <a:gamma/>
                <a:tint val="0"/>
                <a:invGamma/>
              </a:srgbClr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29" name="Freeform 97"/>
          <p:cNvSpPr>
            <a:spLocks noChangeAspect="1"/>
          </p:cNvSpPr>
          <p:nvPr/>
        </p:nvSpPr>
        <p:spPr bwMode="auto">
          <a:xfrm>
            <a:off x="1982788" y="2224088"/>
            <a:ext cx="2403475" cy="1962150"/>
          </a:xfrm>
          <a:custGeom>
            <a:avLst/>
            <a:gdLst/>
            <a:ahLst/>
            <a:cxnLst>
              <a:cxn ang="0">
                <a:pos x="0" y="726"/>
              </a:cxn>
              <a:cxn ang="0">
                <a:pos x="318" y="1225"/>
              </a:cxn>
              <a:cxn ang="0">
                <a:pos x="1497" y="408"/>
              </a:cxn>
              <a:cxn ang="0">
                <a:pos x="272" y="0"/>
              </a:cxn>
              <a:cxn ang="0">
                <a:pos x="0" y="726"/>
              </a:cxn>
            </a:cxnLst>
            <a:rect l="0" t="0" r="r" b="b"/>
            <a:pathLst>
              <a:path w="1497" h="1225">
                <a:moveTo>
                  <a:pt x="0" y="726"/>
                </a:moveTo>
                <a:lnTo>
                  <a:pt x="318" y="1225"/>
                </a:lnTo>
                <a:lnTo>
                  <a:pt x="1497" y="408"/>
                </a:lnTo>
                <a:lnTo>
                  <a:pt x="272" y="0"/>
                </a:lnTo>
                <a:lnTo>
                  <a:pt x="0" y="726"/>
                </a:lnTo>
                <a:close/>
              </a:path>
            </a:pathLst>
          </a:custGeom>
          <a:gradFill rotWithShape="1">
            <a:gsLst>
              <a:gs pos="0">
                <a:srgbClr val="99CC00">
                  <a:gamma/>
                  <a:shade val="56078"/>
                  <a:invGamma/>
                </a:srgbClr>
              </a:gs>
              <a:gs pos="50000">
                <a:srgbClr val="99CC00">
                  <a:alpha val="58000"/>
                </a:srgbClr>
              </a:gs>
              <a:gs pos="100000">
                <a:srgbClr val="99CC00">
                  <a:gamma/>
                  <a:shade val="56078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9634" name="Oval 2"/>
          <p:cNvSpPr>
            <a:spLocks noChangeAspect="1" noChangeArrowheads="1"/>
          </p:cNvSpPr>
          <p:nvPr/>
        </p:nvSpPr>
        <p:spPr bwMode="auto">
          <a:xfrm>
            <a:off x="1962150" y="1916113"/>
            <a:ext cx="2465388" cy="2465387"/>
          </a:xfrm>
          <a:prstGeom prst="ellips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635" name="Line 3"/>
          <p:cNvSpPr>
            <a:spLocks noChangeShapeType="1"/>
          </p:cNvSpPr>
          <p:nvPr/>
        </p:nvSpPr>
        <p:spPr bwMode="auto">
          <a:xfrm>
            <a:off x="539750" y="3500438"/>
            <a:ext cx="3960813" cy="1368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9636" name="Line 4"/>
          <p:cNvSpPr>
            <a:spLocks noChangeShapeType="1"/>
          </p:cNvSpPr>
          <p:nvPr/>
        </p:nvSpPr>
        <p:spPr bwMode="auto">
          <a:xfrm flipV="1">
            <a:off x="541338" y="908050"/>
            <a:ext cx="3743325" cy="25923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9637" name="Line 5"/>
          <p:cNvSpPr>
            <a:spLocks noChangeShapeType="1"/>
          </p:cNvSpPr>
          <p:nvPr/>
        </p:nvSpPr>
        <p:spPr bwMode="auto">
          <a:xfrm>
            <a:off x="4284663" y="908050"/>
            <a:ext cx="217487" cy="39608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107950" y="3284538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A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4502150" y="4652963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C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4211638" y="450850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B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69641" name="Line 9"/>
          <p:cNvSpPr>
            <a:spLocks noChangeShapeType="1"/>
          </p:cNvSpPr>
          <p:nvPr/>
        </p:nvSpPr>
        <p:spPr bwMode="auto">
          <a:xfrm flipH="1">
            <a:off x="3059113" y="908050"/>
            <a:ext cx="1223962" cy="345757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2051050" y="42148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69643" name="Line 11"/>
          <p:cNvSpPr>
            <a:spLocks noChangeShapeType="1"/>
          </p:cNvSpPr>
          <p:nvPr/>
        </p:nvSpPr>
        <p:spPr bwMode="auto">
          <a:xfrm flipV="1">
            <a:off x="541338" y="3213100"/>
            <a:ext cx="3887787" cy="287338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4500563" y="2565400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A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1908175" y="184467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grpSp>
        <p:nvGrpSpPr>
          <p:cNvPr id="69646" name="Group 14"/>
          <p:cNvGrpSpPr>
            <a:grpSpLocks/>
          </p:cNvGrpSpPr>
          <p:nvPr/>
        </p:nvGrpSpPr>
        <p:grpSpPr bwMode="auto">
          <a:xfrm rot="5400000">
            <a:off x="4291807" y="2053431"/>
            <a:ext cx="69850" cy="230187"/>
            <a:chOff x="4740" y="1429"/>
            <a:chExt cx="44" cy="145"/>
          </a:xfrm>
        </p:grpSpPr>
        <p:sp>
          <p:nvSpPr>
            <p:cNvPr id="69647" name="Line 15"/>
            <p:cNvSpPr>
              <a:spLocks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9648" name="Line 16"/>
            <p:cNvSpPr>
              <a:spLocks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9649" name="Group 17"/>
          <p:cNvGrpSpPr>
            <a:grpSpLocks/>
          </p:cNvGrpSpPr>
          <p:nvPr/>
        </p:nvGrpSpPr>
        <p:grpSpPr bwMode="auto">
          <a:xfrm rot="-18948582">
            <a:off x="3708400" y="4508500"/>
            <a:ext cx="144463" cy="215900"/>
            <a:chOff x="4195" y="391"/>
            <a:chExt cx="91" cy="136"/>
          </a:xfrm>
        </p:grpSpPr>
        <p:sp>
          <p:nvSpPr>
            <p:cNvPr id="69650" name="Line 18"/>
            <p:cNvSpPr>
              <a:spLocks noChangeShapeType="1"/>
            </p:cNvSpPr>
            <p:nvPr/>
          </p:nvSpPr>
          <p:spPr bwMode="auto">
            <a:xfrm>
              <a:off x="4195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9651" name="Line 19"/>
            <p:cNvSpPr>
              <a:spLocks noChangeShapeType="1"/>
            </p:cNvSpPr>
            <p:nvPr/>
          </p:nvSpPr>
          <p:spPr bwMode="auto">
            <a:xfrm>
              <a:off x="4286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9652" name="Line 20"/>
            <p:cNvSpPr>
              <a:spLocks noChangeShapeType="1"/>
            </p:cNvSpPr>
            <p:nvPr/>
          </p:nvSpPr>
          <p:spPr bwMode="auto">
            <a:xfrm>
              <a:off x="4241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9653" name="Group 21"/>
          <p:cNvGrpSpPr>
            <a:grpSpLocks/>
          </p:cNvGrpSpPr>
          <p:nvPr/>
        </p:nvGrpSpPr>
        <p:grpSpPr bwMode="auto">
          <a:xfrm rot="-18948582">
            <a:off x="1835150" y="3860800"/>
            <a:ext cx="144463" cy="215900"/>
            <a:chOff x="4195" y="391"/>
            <a:chExt cx="91" cy="136"/>
          </a:xfrm>
        </p:grpSpPr>
        <p:sp>
          <p:nvSpPr>
            <p:cNvPr id="69654" name="Line 22"/>
            <p:cNvSpPr>
              <a:spLocks noChangeShapeType="1"/>
            </p:cNvSpPr>
            <p:nvPr/>
          </p:nvSpPr>
          <p:spPr bwMode="auto">
            <a:xfrm>
              <a:off x="4195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9655" name="Line 23"/>
            <p:cNvSpPr>
              <a:spLocks noChangeShapeType="1"/>
            </p:cNvSpPr>
            <p:nvPr/>
          </p:nvSpPr>
          <p:spPr bwMode="auto">
            <a:xfrm>
              <a:off x="4286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9656" name="Line 24"/>
            <p:cNvSpPr>
              <a:spLocks noChangeShapeType="1"/>
            </p:cNvSpPr>
            <p:nvPr/>
          </p:nvSpPr>
          <p:spPr bwMode="auto">
            <a:xfrm>
              <a:off x="4241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57" name="Line 25"/>
          <p:cNvSpPr>
            <a:spLocks noChangeShapeType="1"/>
          </p:cNvSpPr>
          <p:nvPr/>
        </p:nvSpPr>
        <p:spPr bwMode="auto">
          <a:xfrm rot="-3285455">
            <a:off x="3168650" y="1520825"/>
            <a:ext cx="0" cy="2159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9658" name="Line 26"/>
          <p:cNvSpPr>
            <a:spLocks noChangeShapeType="1"/>
          </p:cNvSpPr>
          <p:nvPr/>
        </p:nvSpPr>
        <p:spPr bwMode="auto">
          <a:xfrm rot="-3285455">
            <a:off x="1584325" y="2673350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9659" name="Rectangle 27"/>
          <p:cNvSpPr>
            <a:spLocks noChangeArrowheads="1"/>
          </p:cNvSpPr>
          <p:nvPr/>
        </p:nvSpPr>
        <p:spPr bwMode="auto">
          <a:xfrm rot="21420000">
            <a:off x="4192588" y="3011488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660" name="Rectangle 28"/>
          <p:cNvSpPr>
            <a:spLocks noChangeArrowheads="1"/>
          </p:cNvSpPr>
          <p:nvPr/>
        </p:nvSpPr>
        <p:spPr bwMode="auto">
          <a:xfrm rot="19500000">
            <a:off x="2484438" y="2097088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661" name="Rectangle 29"/>
          <p:cNvSpPr>
            <a:spLocks noChangeArrowheads="1"/>
          </p:cNvSpPr>
          <p:nvPr/>
        </p:nvSpPr>
        <p:spPr bwMode="auto">
          <a:xfrm rot="1200000">
            <a:off x="3090863" y="4192588"/>
            <a:ext cx="2540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662" name="Oval 30"/>
          <p:cNvSpPr>
            <a:spLocks noChangeArrowheads="1"/>
          </p:cNvSpPr>
          <p:nvPr/>
        </p:nvSpPr>
        <p:spPr bwMode="auto">
          <a:xfrm>
            <a:off x="2987675" y="4292600"/>
            <a:ext cx="144463" cy="144463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663" name="Oval 31"/>
          <p:cNvSpPr>
            <a:spLocks noChangeArrowheads="1"/>
          </p:cNvSpPr>
          <p:nvPr/>
        </p:nvSpPr>
        <p:spPr bwMode="auto">
          <a:xfrm>
            <a:off x="4322763" y="3140075"/>
            <a:ext cx="144462" cy="144463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9664" name="Group 32"/>
          <p:cNvGrpSpPr>
            <a:grpSpLocks/>
          </p:cNvGrpSpPr>
          <p:nvPr/>
        </p:nvGrpSpPr>
        <p:grpSpPr bwMode="auto">
          <a:xfrm rot="5400000">
            <a:off x="4436269" y="3780631"/>
            <a:ext cx="69850" cy="230188"/>
            <a:chOff x="4740" y="1429"/>
            <a:chExt cx="44" cy="145"/>
          </a:xfrm>
        </p:grpSpPr>
        <p:sp>
          <p:nvSpPr>
            <p:cNvPr id="69665" name="Line 33"/>
            <p:cNvSpPr>
              <a:spLocks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9666" name="Line 34"/>
            <p:cNvSpPr>
              <a:spLocks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68" name="Text Box 36"/>
          <p:cNvSpPr txBox="1">
            <a:spLocks noChangeArrowheads="1"/>
          </p:cNvSpPr>
          <p:nvPr/>
        </p:nvSpPr>
        <p:spPr bwMode="auto">
          <a:xfrm>
            <a:off x="2051050" y="3062288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X</a:t>
            </a:r>
            <a:endParaRPr lang="ru-RU" baseline="0"/>
          </a:p>
        </p:txBody>
      </p:sp>
      <p:sp>
        <p:nvSpPr>
          <p:cNvPr id="69671" name="Text Box 39"/>
          <p:cNvSpPr txBox="1">
            <a:spLocks noChangeArrowheads="1"/>
          </p:cNvSpPr>
          <p:nvPr/>
        </p:nvSpPr>
        <p:spPr bwMode="auto">
          <a:xfrm>
            <a:off x="4500563" y="2997200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E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69672" name="Text Box 40"/>
          <p:cNvSpPr txBox="1">
            <a:spLocks noChangeArrowheads="1"/>
          </p:cNvSpPr>
          <p:nvPr/>
        </p:nvSpPr>
        <p:spPr bwMode="auto">
          <a:xfrm>
            <a:off x="2555875" y="1549400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D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69673" name="Text Box 41"/>
          <p:cNvSpPr txBox="1">
            <a:spLocks noChangeArrowheads="1"/>
          </p:cNvSpPr>
          <p:nvPr/>
        </p:nvSpPr>
        <p:spPr bwMode="auto">
          <a:xfrm>
            <a:off x="2987675" y="45751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F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69674" name="Text Box 42"/>
          <p:cNvSpPr txBox="1">
            <a:spLocks noChangeArrowheads="1"/>
          </p:cNvSpPr>
          <p:nvPr/>
        </p:nvSpPr>
        <p:spPr bwMode="auto">
          <a:xfrm>
            <a:off x="3203575" y="270827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69680" name="Text Box 48"/>
          <p:cNvSpPr txBox="1">
            <a:spLocks noChangeArrowheads="1"/>
          </p:cNvSpPr>
          <p:nvPr/>
        </p:nvSpPr>
        <p:spPr bwMode="auto">
          <a:xfrm>
            <a:off x="5076825" y="549275"/>
            <a:ext cx="38877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Точки С</a:t>
            </a:r>
            <a:r>
              <a:rPr lang="ru-RU" b="0"/>
              <a:t>1</a:t>
            </a:r>
            <a:r>
              <a:rPr lang="ru-RU" b="0" baseline="0"/>
              <a:t>, А</a:t>
            </a:r>
            <a:r>
              <a:rPr lang="ru-RU" b="0"/>
              <a:t>1</a:t>
            </a:r>
            <a:r>
              <a:rPr lang="ru-RU" b="0" baseline="0"/>
              <a:t>, В</a:t>
            </a:r>
            <a:r>
              <a:rPr lang="ru-RU" b="0"/>
              <a:t>1</a:t>
            </a:r>
            <a:r>
              <a:rPr lang="ru-RU" b="0" baseline="0"/>
              <a:t>, Х – лежат на одной окружности.</a:t>
            </a:r>
          </a:p>
        </p:txBody>
      </p:sp>
      <p:sp>
        <p:nvSpPr>
          <p:cNvPr id="69684" name="Line 52"/>
          <p:cNvSpPr>
            <a:spLocks noChangeAspect="1" noChangeShapeType="1"/>
          </p:cNvSpPr>
          <p:nvPr/>
        </p:nvSpPr>
        <p:spPr bwMode="auto">
          <a:xfrm flipH="1">
            <a:off x="1979613" y="2205038"/>
            <a:ext cx="431800" cy="11874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9689" name="Oval 57"/>
          <p:cNvSpPr>
            <a:spLocks noChangeAspect="1" noChangeArrowheads="1"/>
          </p:cNvSpPr>
          <p:nvPr/>
        </p:nvSpPr>
        <p:spPr bwMode="auto">
          <a:xfrm rot="15707267">
            <a:off x="503238" y="3446463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692" name="Line 60"/>
          <p:cNvSpPr>
            <a:spLocks noChangeAspect="1" noChangeShapeType="1"/>
          </p:cNvSpPr>
          <p:nvPr/>
        </p:nvSpPr>
        <p:spPr bwMode="auto">
          <a:xfrm>
            <a:off x="2411413" y="2205038"/>
            <a:ext cx="1979612" cy="68421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9693" name="Oval 61"/>
          <p:cNvSpPr>
            <a:spLocks noChangeAspect="1" noChangeArrowheads="1"/>
          </p:cNvSpPr>
          <p:nvPr/>
        </p:nvSpPr>
        <p:spPr bwMode="auto">
          <a:xfrm rot="15707267">
            <a:off x="4221163" y="869950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694" name="Line 62"/>
          <p:cNvSpPr>
            <a:spLocks noChangeAspect="1" noChangeShapeType="1"/>
          </p:cNvSpPr>
          <p:nvPr/>
        </p:nvSpPr>
        <p:spPr bwMode="auto">
          <a:xfrm flipH="1" flipV="1">
            <a:off x="1985963" y="3392488"/>
            <a:ext cx="528637" cy="78898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9695" name="Line 63"/>
          <p:cNvSpPr>
            <a:spLocks noChangeAspect="1" noChangeShapeType="1"/>
          </p:cNvSpPr>
          <p:nvPr/>
        </p:nvSpPr>
        <p:spPr bwMode="auto">
          <a:xfrm flipV="1">
            <a:off x="2517775" y="2889250"/>
            <a:ext cx="1871663" cy="129698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9696" name="Rectangle 64"/>
          <p:cNvSpPr>
            <a:spLocks noChangeArrowheads="1"/>
          </p:cNvSpPr>
          <p:nvPr/>
        </p:nvSpPr>
        <p:spPr bwMode="auto">
          <a:xfrm rot="17280000">
            <a:off x="2366963" y="2241550"/>
            <a:ext cx="215900" cy="215900"/>
          </a:xfrm>
          <a:prstGeom prst="rect">
            <a:avLst/>
          </a:prstGeom>
          <a:solidFill>
            <a:srgbClr val="FF0000">
              <a:alpha val="41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697" name="Rectangle 65"/>
          <p:cNvSpPr>
            <a:spLocks noChangeArrowheads="1"/>
          </p:cNvSpPr>
          <p:nvPr/>
        </p:nvSpPr>
        <p:spPr bwMode="auto">
          <a:xfrm rot="19500000">
            <a:off x="2446338" y="3917950"/>
            <a:ext cx="215900" cy="215900"/>
          </a:xfrm>
          <a:prstGeom prst="rect">
            <a:avLst/>
          </a:prstGeom>
          <a:solidFill>
            <a:srgbClr val="FF0000">
              <a:alpha val="41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698" name="Oval 66"/>
          <p:cNvSpPr>
            <a:spLocks noChangeAspect="1" noChangeArrowheads="1"/>
          </p:cNvSpPr>
          <p:nvPr/>
        </p:nvSpPr>
        <p:spPr bwMode="auto">
          <a:xfrm>
            <a:off x="2339975" y="2132013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699" name="Oval 67"/>
          <p:cNvSpPr>
            <a:spLocks noChangeAspect="1" noChangeArrowheads="1"/>
          </p:cNvSpPr>
          <p:nvPr/>
        </p:nvSpPr>
        <p:spPr bwMode="auto">
          <a:xfrm>
            <a:off x="2411413" y="4114800"/>
            <a:ext cx="179387" cy="1793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700" name="Line 68"/>
          <p:cNvSpPr>
            <a:spLocks noChangeShapeType="1"/>
          </p:cNvSpPr>
          <p:nvPr/>
        </p:nvSpPr>
        <p:spPr bwMode="auto">
          <a:xfrm flipH="1" flipV="1">
            <a:off x="2627313" y="2060575"/>
            <a:ext cx="1874837" cy="2808288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9701" name="Oval 69"/>
          <p:cNvSpPr>
            <a:spLocks noChangeArrowheads="1"/>
          </p:cNvSpPr>
          <p:nvPr/>
        </p:nvSpPr>
        <p:spPr bwMode="auto">
          <a:xfrm>
            <a:off x="3363913" y="3213100"/>
            <a:ext cx="144462" cy="14287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702" name="Oval 70"/>
          <p:cNvSpPr>
            <a:spLocks noChangeAspect="1" noChangeArrowheads="1"/>
          </p:cNvSpPr>
          <p:nvPr/>
        </p:nvSpPr>
        <p:spPr bwMode="auto">
          <a:xfrm rot="15707267">
            <a:off x="4465638" y="4814888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706" name="Oval 74"/>
          <p:cNvSpPr>
            <a:spLocks noChangeArrowheads="1"/>
          </p:cNvSpPr>
          <p:nvPr/>
        </p:nvSpPr>
        <p:spPr bwMode="auto">
          <a:xfrm>
            <a:off x="2555875" y="1989138"/>
            <a:ext cx="179388" cy="17938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707" name="Oval 75"/>
          <p:cNvSpPr>
            <a:spLocks noChangeAspect="1" noChangeArrowheads="1"/>
          </p:cNvSpPr>
          <p:nvPr/>
        </p:nvSpPr>
        <p:spPr bwMode="auto">
          <a:xfrm>
            <a:off x="1873250" y="3284538"/>
            <a:ext cx="179388" cy="17938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708" name="Oval 76"/>
          <p:cNvSpPr>
            <a:spLocks noChangeAspect="1" noChangeArrowheads="1"/>
          </p:cNvSpPr>
          <p:nvPr/>
        </p:nvSpPr>
        <p:spPr bwMode="auto">
          <a:xfrm>
            <a:off x="4286250" y="2817813"/>
            <a:ext cx="179388" cy="17938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710" name="Text Box 78"/>
          <p:cNvSpPr txBox="1">
            <a:spLocks noChangeArrowheads="1"/>
          </p:cNvSpPr>
          <p:nvPr/>
        </p:nvSpPr>
        <p:spPr bwMode="auto">
          <a:xfrm>
            <a:off x="0" y="44450"/>
            <a:ext cx="42116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aseline="0">
                <a:solidFill>
                  <a:srgbClr val="FD0333"/>
                </a:solidFill>
                <a:latin typeface="Monotype Corsiva" pitchFamily="66" charset="0"/>
              </a:rPr>
              <a:t>Окружность Эйлера</a:t>
            </a:r>
          </a:p>
        </p:txBody>
      </p:sp>
      <p:sp>
        <p:nvSpPr>
          <p:cNvPr id="69712" name="AutoShape 80"/>
          <p:cNvSpPr>
            <a:spLocks noChangeArrowheads="1"/>
          </p:cNvSpPr>
          <p:nvPr/>
        </p:nvSpPr>
        <p:spPr bwMode="auto">
          <a:xfrm>
            <a:off x="8748713" y="1414463"/>
            <a:ext cx="360362" cy="360362"/>
          </a:xfrm>
          <a:prstGeom prst="wedgeRoundRectCallout">
            <a:avLst>
              <a:gd name="adj1" fmla="val -594051"/>
              <a:gd name="adj2" fmla="val -116519"/>
              <a:gd name="adj3" fmla="val 16667"/>
            </a:avLst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aseline="0">
                <a:solidFill>
                  <a:srgbClr val="333333"/>
                </a:solidFill>
              </a:rPr>
              <a:t>?</a:t>
            </a:r>
          </a:p>
        </p:txBody>
      </p:sp>
      <p:sp>
        <p:nvSpPr>
          <p:cNvPr id="69714" name="Text Box 82"/>
          <p:cNvSpPr txBox="1">
            <a:spLocks noChangeArrowheads="1"/>
          </p:cNvSpPr>
          <p:nvPr/>
        </p:nvSpPr>
        <p:spPr bwMode="auto">
          <a:xfrm>
            <a:off x="5076825" y="1558925"/>
            <a:ext cx="2952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Доказано, что </a:t>
            </a:r>
          </a:p>
          <a:p>
            <a:pPr>
              <a:spcBef>
                <a:spcPct val="50000"/>
              </a:spcBef>
            </a:pPr>
            <a:r>
              <a:rPr lang="ru-RU" b="0" baseline="0"/>
              <a:t>С</a:t>
            </a:r>
            <a:r>
              <a:rPr lang="ru-RU" b="0"/>
              <a:t>1</a:t>
            </a:r>
            <a:r>
              <a:rPr lang="ru-RU" b="0" baseline="0"/>
              <a:t>Х </a:t>
            </a:r>
            <a:r>
              <a:rPr lang="en-US" sz="3600" b="0">
                <a:cs typeface="Arial" charset="0"/>
              </a:rPr>
              <a:t>┴</a:t>
            </a:r>
            <a:r>
              <a:rPr lang="ru-RU" b="0" baseline="0"/>
              <a:t> А</a:t>
            </a:r>
            <a:r>
              <a:rPr lang="ru-RU" b="0"/>
              <a:t>1</a:t>
            </a:r>
            <a:r>
              <a:rPr lang="ru-RU" b="0" baseline="0"/>
              <a:t>С</a:t>
            </a:r>
            <a:r>
              <a:rPr lang="ru-RU" b="0"/>
              <a:t>1  </a:t>
            </a:r>
            <a:r>
              <a:rPr lang="ru-RU" b="0" baseline="0"/>
              <a:t>и В</a:t>
            </a:r>
            <a:r>
              <a:rPr lang="ru-RU" b="0"/>
              <a:t>1</a:t>
            </a:r>
            <a:r>
              <a:rPr lang="ru-RU" b="0" baseline="0"/>
              <a:t>Х </a:t>
            </a:r>
            <a:r>
              <a:rPr lang="en-US" sz="3600" b="0">
                <a:cs typeface="Arial" charset="0"/>
              </a:rPr>
              <a:t>┴</a:t>
            </a:r>
            <a:r>
              <a:rPr lang="ru-RU" b="0" baseline="0"/>
              <a:t> А</a:t>
            </a:r>
            <a:r>
              <a:rPr lang="ru-RU" b="0"/>
              <a:t>1</a:t>
            </a:r>
            <a:r>
              <a:rPr lang="ru-RU" b="0" baseline="0"/>
              <a:t>В</a:t>
            </a:r>
            <a:r>
              <a:rPr lang="ru-RU" b="0"/>
              <a:t>1</a:t>
            </a:r>
            <a:endParaRPr lang="ru-RU" b="0" baseline="0"/>
          </a:p>
        </p:txBody>
      </p:sp>
      <p:sp>
        <p:nvSpPr>
          <p:cNvPr id="69715" name="Text Box 83"/>
          <p:cNvSpPr txBox="1">
            <a:spLocks noChangeArrowheads="1"/>
          </p:cNvSpPr>
          <p:nvPr/>
        </p:nvSpPr>
        <p:spPr bwMode="auto">
          <a:xfrm>
            <a:off x="5003800" y="2997200"/>
            <a:ext cx="4140200" cy="174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Следовательно, в четырехугольнике </a:t>
            </a:r>
            <a:r>
              <a:rPr lang="ru-RU" sz="1600" b="0" baseline="0"/>
              <a:t>А</a:t>
            </a:r>
            <a:r>
              <a:rPr lang="ru-RU" sz="1600" b="0"/>
              <a:t>1</a:t>
            </a:r>
            <a:r>
              <a:rPr lang="ru-RU" sz="1600" b="0" baseline="0"/>
              <a:t>В</a:t>
            </a:r>
            <a:r>
              <a:rPr lang="ru-RU" sz="1600" b="0"/>
              <a:t>1</a:t>
            </a:r>
            <a:r>
              <a:rPr lang="ru-RU" sz="1600" b="0" baseline="0"/>
              <a:t>ХС</a:t>
            </a:r>
            <a:r>
              <a:rPr lang="ru-RU" sz="1600" b="0"/>
              <a:t>1</a:t>
            </a:r>
            <a:r>
              <a:rPr lang="ru-RU" b="0" baseline="0"/>
              <a:t>.сумма  противоположных углов равна </a:t>
            </a:r>
            <a:r>
              <a:rPr lang="ru-RU" b="0" i="1" baseline="0">
                <a:cs typeface="Arial" charset="0"/>
              </a:rPr>
              <a:t>180</a:t>
            </a:r>
            <a:r>
              <a:rPr lang="en-US" b="0" i="1" baseline="0">
                <a:cs typeface="Arial" charset="0"/>
              </a:rPr>
              <a:t>º</a:t>
            </a:r>
            <a:endParaRPr lang="ru-RU" b="0" baseline="0"/>
          </a:p>
          <a:p>
            <a:pPr>
              <a:spcBef>
                <a:spcPct val="50000"/>
              </a:spcBef>
            </a:pPr>
            <a:r>
              <a:rPr lang="ru-RU" b="0" baseline="0">
                <a:cs typeface="Arial" charset="0"/>
              </a:rPr>
              <a:t>Т.е. </a:t>
            </a:r>
            <a:r>
              <a:rPr lang="en-US" b="0" i="1" baseline="0">
                <a:cs typeface="Arial" charset="0"/>
              </a:rPr>
              <a:t>L</a:t>
            </a:r>
            <a:r>
              <a:rPr lang="ru-RU" b="0" i="1" baseline="0">
                <a:cs typeface="Arial" charset="0"/>
              </a:rPr>
              <a:t>А</a:t>
            </a:r>
            <a:r>
              <a:rPr lang="ru-RU" b="0" i="1">
                <a:cs typeface="Arial" charset="0"/>
              </a:rPr>
              <a:t>1</a:t>
            </a:r>
            <a:r>
              <a:rPr lang="ru-RU" b="0" i="1" baseline="0">
                <a:cs typeface="Arial" charset="0"/>
              </a:rPr>
              <a:t>С</a:t>
            </a:r>
            <a:r>
              <a:rPr lang="ru-RU" b="0" i="1">
                <a:cs typeface="Arial" charset="0"/>
              </a:rPr>
              <a:t>1</a:t>
            </a:r>
            <a:r>
              <a:rPr lang="ru-RU" b="0" i="1" baseline="0">
                <a:cs typeface="Arial" charset="0"/>
              </a:rPr>
              <a:t>Х +</a:t>
            </a:r>
            <a:r>
              <a:rPr lang="en-US" b="0" i="1" baseline="0">
                <a:cs typeface="Arial" charset="0"/>
              </a:rPr>
              <a:t> L</a:t>
            </a:r>
            <a:r>
              <a:rPr lang="ru-RU" b="0" i="1" baseline="0">
                <a:cs typeface="Arial" charset="0"/>
              </a:rPr>
              <a:t>А</a:t>
            </a:r>
            <a:r>
              <a:rPr lang="ru-RU" b="0" i="1">
                <a:cs typeface="Arial" charset="0"/>
              </a:rPr>
              <a:t>1</a:t>
            </a:r>
            <a:r>
              <a:rPr lang="ru-RU" b="0" i="1" baseline="0">
                <a:cs typeface="Arial" charset="0"/>
              </a:rPr>
              <a:t>В</a:t>
            </a:r>
            <a:r>
              <a:rPr lang="ru-RU" b="0" i="1">
                <a:cs typeface="Arial" charset="0"/>
              </a:rPr>
              <a:t>1</a:t>
            </a:r>
            <a:r>
              <a:rPr lang="ru-RU" b="0" i="1" baseline="0">
                <a:cs typeface="Arial" charset="0"/>
              </a:rPr>
              <a:t>Х = 180</a:t>
            </a:r>
            <a:r>
              <a:rPr lang="en-US" b="0" i="1" baseline="0">
                <a:cs typeface="Arial" charset="0"/>
              </a:rPr>
              <a:t>º</a:t>
            </a:r>
            <a:endParaRPr lang="ru-RU" b="0" i="1" baseline="0">
              <a:cs typeface="Arial" charset="0"/>
            </a:endParaRPr>
          </a:p>
          <a:p>
            <a:pPr>
              <a:spcBef>
                <a:spcPct val="50000"/>
              </a:spcBef>
            </a:pPr>
            <a:endParaRPr lang="ru-RU" b="0" baseline="0"/>
          </a:p>
        </p:txBody>
      </p:sp>
      <p:sp>
        <p:nvSpPr>
          <p:cNvPr id="69730" name="Text Box 98"/>
          <p:cNvSpPr txBox="1">
            <a:spLocks noChangeArrowheads="1"/>
          </p:cNvSpPr>
          <p:nvPr/>
        </p:nvSpPr>
        <p:spPr bwMode="auto">
          <a:xfrm>
            <a:off x="5559425" y="4816475"/>
            <a:ext cx="3116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 b="0" baseline="0"/>
          </a:p>
        </p:txBody>
      </p:sp>
      <p:sp>
        <p:nvSpPr>
          <p:cNvPr id="69731" name="Text Box 99"/>
          <p:cNvSpPr txBox="1">
            <a:spLocks noChangeArrowheads="1"/>
          </p:cNvSpPr>
          <p:nvPr/>
        </p:nvSpPr>
        <p:spPr bwMode="auto">
          <a:xfrm>
            <a:off x="4932363" y="4508500"/>
            <a:ext cx="40322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Следовательно, вокруг четырехугольника </a:t>
            </a:r>
            <a:r>
              <a:rPr lang="ru-RU" sz="1600" b="0" baseline="0"/>
              <a:t>А</a:t>
            </a:r>
            <a:r>
              <a:rPr lang="ru-RU" sz="1600" b="0"/>
              <a:t>1</a:t>
            </a:r>
            <a:r>
              <a:rPr lang="ru-RU" sz="1600" b="0" baseline="0"/>
              <a:t>В</a:t>
            </a:r>
            <a:r>
              <a:rPr lang="ru-RU" sz="1600" b="0"/>
              <a:t>1</a:t>
            </a:r>
            <a:r>
              <a:rPr lang="ru-RU" sz="1600" b="0" baseline="0"/>
              <a:t>ХС</a:t>
            </a:r>
            <a:r>
              <a:rPr lang="ru-RU" sz="1600" b="0"/>
              <a:t>1</a:t>
            </a:r>
            <a:r>
              <a:rPr lang="ru-RU" b="0" baseline="0"/>
              <a:t>.можно описать окружность.</a:t>
            </a:r>
          </a:p>
        </p:txBody>
      </p:sp>
      <p:sp>
        <p:nvSpPr>
          <p:cNvPr id="69732" name="Text Box 100"/>
          <p:cNvSpPr txBox="1">
            <a:spLocks noChangeArrowheads="1"/>
          </p:cNvSpPr>
          <p:nvPr/>
        </p:nvSpPr>
        <p:spPr bwMode="auto">
          <a:xfrm>
            <a:off x="4859338" y="5589588"/>
            <a:ext cx="38877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 Следовательно точки С</a:t>
            </a:r>
            <a:r>
              <a:rPr lang="ru-RU" b="0"/>
              <a:t>1</a:t>
            </a:r>
            <a:r>
              <a:rPr lang="ru-RU" b="0" baseline="0"/>
              <a:t>, А</a:t>
            </a:r>
            <a:r>
              <a:rPr lang="ru-RU" b="0"/>
              <a:t>1</a:t>
            </a:r>
            <a:r>
              <a:rPr lang="ru-RU" b="0" baseline="0"/>
              <a:t>, В</a:t>
            </a:r>
            <a:r>
              <a:rPr lang="ru-RU" b="0"/>
              <a:t>1</a:t>
            </a:r>
            <a:r>
              <a:rPr lang="ru-RU" b="0" baseline="0"/>
              <a:t>, Х – лежат на этой окружности.</a:t>
            </a:r>
            <a:r>
              <a:rPr lang="ru-RU" b="0" i="1" baseline="0"/>
              <a:t>                                     </a:t>
            </a:r>
            <a:endParaRPr lang="ru-RU" b="0" baseline="0"/>
          </a:p>
        </p:txBody>
      </p:sp>
      <p:sp>
        <p:nvSpPr>
          <p:cNvPr id="69733" name="AutoShape 101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Return">
            <a:avLst/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7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7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7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6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69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1000"/>
                                        <p:tgtEl>
                                          <p:spTgt spid="69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69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69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6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6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1000"/>
                                        <p:tgtEl>
                                          <p:spTgt spid="69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697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697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697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697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697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697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697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697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697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697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5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0" dur="1000" fill="hold"/>
                                        <p:tgtEl>
                                          <p:spTgt spid="6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2" dur="1000" fill="hold"/>
                                        <p:tgtEl>
                                          <p:spTgt spid="6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1000" fill="hold"/>
                                        <p:tgtEl>
                                          <p:spTgt spid="6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1000" fill="hold"/>
                                        <p:tgtEl>
                                          <p:spTgt spid="6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0"/>
                            </p:stCondLst>
                            <p:childTnLst>
                              <p:par>
                                <p:cTn id="88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" dur="500" fill="hold"/>
                                        <p:tgtEl>
                                          <p:spTgt spid="696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696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696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696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69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697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697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697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697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70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500" fill="hold"/>
                                        <p:tgtEl>
                                          <p:spTgt spid="696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animClr clrSpc="rgb" dir="cw">
                                      <p:cBhvr>
                                        <p:cTn id="100" dur="500" fill="hold"/>
                                        <p:tgtEl>
                                          <p:spTgt spid="696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696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696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69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" dur="500" fill="hold"/>
                                        <p:tgtEl>
                                          <p:spTgt spid="697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animClr clrSpc="rgb" dir="cw">
                                      <p:cBhvr>
                                        <p:cTn id="105" dur="500" fill="hold"/>
                                        <p:tgtEl>
                                          <p:spTgt spid="697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697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697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70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2000"/>
                                        <p:tgtEl>
                                          <p:spTgt spid="69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696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696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696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696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696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729" grpId="0" animBg="1"/>
      <p:bldP spid="69729" grpId="1" animBg="1"/>
      <p:bldP spid="69634" grpId="0" animBg="1"/>
      <p:bldP spid="69684" grpId="0" animBg="1"/>
      <p:bldP spid="69684" grpId="1" animBg="1"/>
      <p:bldP spid="69692" grpId="0" animBg="1"/>
      <p:bldP spid="69692" grpId="1" animBg="1"/>
      <p:bldP spid="69694" grpId="0" animBg="1"/>
      <p:bldP spid="69694" grpId="1" animBg="1"/>
      <p:bldP spid="69694" grpId="2" animBg="1"/>
      <p:bldP spid="69695" grpId="0" animBg="1"/>
      <p:bldP spid="69695" grpId="1" animBg="1"/>
      <p:bldP spid="69695" grpId="2" animBg="1"/>
      <p:bldP spid="69696" grpId="0" animBg="1"/>
      <p:bldP spid="69696" grpId="1" animBg="1"/>
      <p:bldP spid="69697" grpId="0" animBg="1"/>
      <p:bldP spid="69697" grpId="1" animBg="1"/>
      <p:bldP spid="69698" grpId="0" animBg="1"/>
      <p:bldP spid="69698" grpId="1" animBg="1"/>
      <p:bldP spid="69699" grpId="0" animBg="1"/>
      <p:bldP spid="69699" grpId="1" animBg="1"/>
      <p:bldP spid="69707" grpId="0" animBg="1"/>
      <p:bldP spid="69707" grpId="1" animBg="1"/>
      <p:bldP spid="69708" grpId="0" animBg="1"/>
      <p:bldP spid="69708" grpId="1" animBg="1"/>
      <p:bldP spid="69714" grpId="0"/>
      <p:bldP spid="69715" grpId="0"/>
      <p:bldP spid="69731" grpId="0"/>
      <p:bldP spid="6973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58" name="Freeform 46"/>
          <p:cNvSpPr>
            <a:spLocks/>
          </p:cNvSpPr>
          <p:nvPr/>
        </p:nvSpPr>
        <p:spPr bwMode="auto">
          <a:xfrm>
            <a:off x="3059113" y="2889250"/>
            <a:ext cx="1152525" cy="301625"/>
          </a:xfrm>
          <a:custGeom>
            <a:avLst/>
            <a:gdLst/>
            <a:ahLst/>
            <a:cxnLst>
              <a:cxn ang="0">
                <a:pos x="0" y="99"/>
              </a:cxn>
              <a:cxn ang="0">
                <a:pos x="499" y="8"/>
              </a:cxn>
              <a:cxn ang="0">
                <a:pos x="726" y="145"/>
              </a:cxn>
            </a:cxnLst>
            <a:rect l="0" t="0" r="r" b="b"/>
            <a:pathLst>
              <a:path w="726" h="145">
                <a:moveTo>
                  <a:pt x="0" y="99"/>
                </a:moveTo>
                <a:cubicBezTo>
                  <a:pt x="189" y="49"/>
                  <a:pt x="378" y="0"/>
                  <a:pt x="499" y="8"/>
                </a:cubicBezTo>
                <a:cubicBezTo>
                  <a:pt x="620" y="16"/>
                  <a:pt x="688" y="122"/>
                  <a:pt x="726" y="145"/>
                </a:cubicBezTo>
              </a:path>
            </a:pathLst>
          </a:custGeom>
          <a:noFill/>
          <a:ln w="25400">
            <a:solidFill>
              <a:srgbClr val="00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14" name="Oval 2"/>
          <p:cNvSpPr>
            <a:spLocks noChangeAspect="1" noChangeArrowheads="1"/>
          </p:cNvSpPr>
          <p:nvPr/>
        </p:nvSpPr>
        <p:spPr bwMode="auto">
          <a:xfrm>
            <a:off x="2601913" y="1603375"/>
            <a:ext cx="3194050" cy="3194050"/>
          </a:xfrm>
          <a:prstGeom prst="ellips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15" name="Line 3"/>
          <p:cNvSpPr>
            <a:spLocks noChangeAspect="1" noChangeShapeType="1"/>
          </p:cNvSpPr>
          <p:nvPr/>
        </p:nvSpPr>
        <p:spPr bwMode="auto">
          <a:xfrm flipV="1">
            <a:off x="115888" y="874713"/>
            <a:ext cx="5229225" cy="3457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16" name="Line 4"/>
          <p:cNvSpPr>
            <a:spLocks noChangeAspect="1" noChangeShapeType="1"/>
          </p:cNvSpPr>
          <p:nvPr/>
        </p:nvSpPr>
        <p:spPr bwMode="auto">
          <a:xfrm flipV="1">
            <a:off x="115888" y="4330700"/>
            <a:ext cx="59039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17" name="Rectangle 5"/>
          <p:cNvSpPr>
            <a:spLocks noChangeAspect="1" noChangeArrowheads="1"/>
          </p:cNvSpPr>
          <p:nvPr/>
        </p:nvSpPr>
        <p:spPr bwMode="auto">
          <a:xfrm>
            <a:off x="5337175" y="4079875"/>
            <a:ext cx="252413" cy="252413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18" name="Line 6"/>
          <p:cNvSpPr>
            <a:spLocks noChangeAspect="1" noChangeShapeType="1"/>
          </p:cNvSpPr>
          <p:nvPr/>
        </p:nvSpPr>
        <p:spPr bwMode="auto">
          <a:xfrm>
            <a:off x="5345113" y="874713"/>
            <a:ext cx="674687" cy="3457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19" name="Line 7"/>
          <p:cNvSpPr>
            <a:spLocks noChangeAspect="1" noChangeShapeType="1"/>
          </p:cNvSpPr>
          <p:nvPr/>
        </p:nvSpPr>
        <p:spPr bwMode="auto">
          <a:xfrm flipH="1">
            <a:off x="5337175" y="874713"/>
            <a:ext cx="7938" cy="3457575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20" name="Rectangle 8"/>
          <p:cNvSpPr>
            <a:spLocks noChangeAspect="1" noChangeArrowheads="1"/>
          </p:cNvSpPr>
          <p:nvPr/>
        </p:nvSpPr>
        <p:spPr bwMode="auto">
          <a:xfrm rot="3300000">
            <a:off x="4040187" y="1676401"/>
            <a:ext cx="252413" cy="252412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22" name="Line 10"/>
          <p:cNvSpPr>
            <a:spLocks noChangeAspect="1" noChangeShapeType="1"/>
          </p:cNvSpPr>
          <p:nvPr/>
        </p:nvSpPr>
        <p:spPr bwMode="auto">
          <a:xfrm rot="21540000" flipH="1" flipV="1">
            <a:off x="4222750" y="1608138"/>
            <a:ext cx="1774825" cy="2735262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25" name="Oval 13"/>
          <p:cNvSpPr>
            <a:spLocks noChangeAspect="1" noChangeArrowheads="1"/>
          </p:cNvSpPr>
          <p:nvPr/>
        </p:nvSpPr>
        <p:spPr bwMode="auto">
          <a:xfrm>
            <a:off x="5303838" y="2055813"/>
            <a:ext cx="84137" cy="857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27" name="Oval 15"/>
          <p:cNvSpPr>
            <a:spLocks noChangeAspect="1" noChangeArrowheads="1"/>
          </p:cNvSpPr>
          <p:nvPr/>
        </p:nvSpPr>
        <p:spPr bwMode="auto">
          <a:xfrm>
            <a:off x="2686050" y="2563813"/>
            <a:ext cx="84138" cy="841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28" name="Oval 16"/>
          <p:cNvSpPr>
            <a:spLocks noChangeAspect="1" noChangeArrowheads="1"/>
          </p:cNvSpPr>
          <p:nvPr/>
        </p:nvSpPr>
        <p:spPr bwMode="auto">
          <a:xfrm>
            <a:off x="2686050" y="3784600"/>
            <a:ext cx="84138" cy="857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29" name="Oval 17"/>
          <p:cNvSpPr>
            <a:spLocks noChangeAspect="1" noChangeArrowheads="1"/>
          </p:cNvSpPr>
          <p:nvPr/>
        </p:nvSpPr>
        <p:spPr bwMode="auto">
          <a:xfrm>
            <a:off x="3003550" y="4289425"/>
            <a:ext cx="84138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64530" name="Oval 18"/>
          <p:cNvSpPr>
            <a:spLocks noChangeAspect="1" noChangeArrowheads="1"/>
          </p:cNvSpPr>
          <p:nvPr/>
        </p:nvSpPr>
        <p:spPr bwMode="auto">
          <a:xfrm>
            <a:off x="5297488" y="4289425"/>
            <a:ext cx="84137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31" name="Oval 19"/>
          <p:cNvSpPr>
            <a:spLocks noChangeAspect="1" noChangeArrowheads="1"/>
          </p:cNvSpPr>
          <p:nvPr/>
        </p:nvSpPr>
        <p:spPr bwMode="auto">
          <a:xfrm>
            <a:off x="5637213" y="3784600"/>
            <a:ext cx="82550" cy="857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32" name="Oval 20"/>
          <p:cNvSpPr>
            <a:spLocks noChangeAspect="1" noChangeArrowheads="1"/>
          </p:cNvSpPr>
          <p:nvPr/>
        </p:nvSpPr>
        <p:spPr bwMode="auto">
          <a:xfrm>
            <a:off x="5303838" y="835025"/>
            <a:ext cx="84137" cy="84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64533" name="Oval 21"/>
          <p:cNvSpPr>
            <a:spLocks noChangeAspect="1" noChangeArrowheads="1"/>
          </p:cNvSpPr>
          <p:nvPr/>
        </p:nvSpPr>
        <p:spPr bwMode="auto">
          <a:xfrm>
            <a:off x="71438" y="4276725"/>
            <a:ext cx="84137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34" name="Oval 22"/>
          <p:cNvSpPr>
            <a:spLocks noChangeAspect="1" noChangeArrowheads="1"/>
          </p:cNvSpPr>
          <p:nvPr/>
        </p:nvSpPr>
        <p:spPr bwMode="auto">
          <a:xfrm>
            <a:off x="5973763" y="4276725"/>
            <a:ext cx="82550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35" name="Text Box 23"/>
          <p:cNvSpPr txBox="1">
            <a:spLocks noChangeAspect="1" noChangeArrowheads="1"/>
          </p:cNvSpPr>
          <p:nvPr/>
        </p:nvSpPr>
        <p:spPr bwMode="auto">
          <a:xfrm>
            <a:off x="179388" y="3573463"/>
            <a:ext cx="422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A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64536" name="Text Box 24"/>
          <p:cNvSpPr txBox="1">
            <a:spLocks noChangeAspect="1" noChangeArrowheads="1"/>
          </p:cNvSpPr>
          <p:nvPr/>
        </p:nvSpPr>
        <p:spPr bwMode="auto">
          <a:xfrm>
            <a:off x="5805488" y="4375150"/>
            <a:ext cx="338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C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64537" name="Text Box 25"/>
          <p:cNvSpPr txBox="1">
            <a:spLocks noChangeAspect="1" noChangeArrowheads="1"/>
          </p:cNvSpPr>
          <p:nvPr/>
        </p:nvSpPr>
        <p:spPr bwMode="auto">
          <a:xfrm>
            <a:off x="4964113" y="4048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B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64538" name="Text Box 26"/>
          <p:cNvSpPr txBox="1">
            <a:spLocks noChangeAspect="1" noChangeArrowheads="1"/>
          </p:cNvSpPr>
          <p:nvPr/>
        </p:nvSpPr>
        <p:spPr bwMode="auto">
          <a:xfrm>
            <a:off x="5805488" y="3017838"/>
            <a:ext cx="4206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E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64539" name="Text Box 27"/>
          <p:cNvSpPr txBox="1">
            <a:spLocks noChangeAspect="1" noChangeArrowheads="1"/>
          </p:cNvSpPr>
          <p:nvPr/>
        </p:nvSpPr>
        <p:spPr bwMode="auto">
          <a:xfrm>
            <a:off x="3895725" y="1163638"/>
            <a:ext cx="6461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D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64540" name="Text Box 28"/>
          <p:cNvSpPr txBox="1">
            <a:spLocks noChangeAspect="1" noChangeArrowheads="1"/>
          </p:cNvSpPr>
          <p:nvPr/>
        </p:nvSpPr>
        <p:spPr bwMode="auto">
          <a:xfrm>
            <a:off x="4992688" y="3870325"/>
            <a:ext cx="6461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F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64541" name="Text Box 29"/>
          <p:cNvSpPr txBox="1">
            <a:spLocks noChangeAspect="1" noChangeArrowheads="1"/>
          </p:cNvSpPr>
          <p:nvPr/>
        </p:nvSpPr>
        <p:spPr bwMode="auto">
          <a:xfrm>
            <a:off x="2709863" y="4375150"/>
            <a:ext cx="5667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64542" name="Text Box 30"/>
          <p:cNvSpPr txBox="1">
            <a:spLocks noChangeAspect="1" noChangeArrowheads="1"/>
          </p:cNvSpPr>
          <p:nvPr/>
        </p:nvSpPr>
        <p:spPr bwMode="auto">
          <a:xfrm>
            <a:off x="5638800" y="2098675"/>
            <a:ext cx="5889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A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64543" name="Text Box 31"/>
          <p:cNvSpPr txBox="1">
            <a:spLocks noChangeAspect="1" noChangeArrowheads="1"/>
          </p:cNvSpPr>
          <p:nvPr/>
        </p:nvSpPr>
        <p:spPr bwMode="auto">
          <a:xfrm>
            <a:off x="2263775" y="2260600"/>
            <a:ext cx="5683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64544" name="Text Box 32"/>
          <p:cNvSpPr txBox="1">
            <a:spLocks noChangeAspect="1" noChangeArrowheads="1"/>
          </p:cNvSpPr>
          <p:nvPr/>
        </p:nvSpPr>
        <p:spPr bwMode="auto">
          <a:xfrm>
            <a:off x="2625725" y="3363913"/>
            <a:ext cx="482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X</a:t>
            </a:r>
            <a:endParaRPr lang="ru-RU" baseline="0"/>
          </a:p>
        </p:txBody>
      </p:sp>
      <p:sp>
        <p:nvSpPr>
          <p:cNvPr id="64545" name="Text Box 33"/>
          <p:cNvSpPr txBox="1">
            <a:spLocks noChangeAspect="1" noChangeArrowheads="1"/>
          </p:cNvSpPr>
          <p:nvPr/>
        </p:nvSpPr>
        <p:spPr bwMode="auto">
          <a:xfrm>
            <a:off x="4964113" y="2006600"/>
            <a:ext cx="3476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Y</a:t>
            </a:r>
            <a:endParaRPr lang="ru-RU" baseline="0"/>
          </a:p>
        </p:txBody>
      </p:sp>
      <p:sp>
        <p:nvSpPr>
          <p:cNvPr id="64546" name="Text Box 34"/>
          <p:cNvSpPr txBox="1">
            <a:spLocks noChangeAspect="1" noChangeArrowheads="1"/>
          </p:cNvSpPr>
          <p:nvPr/>
        </p:nvSpPr>
        <p:spPr bwMode="auto">
          <a:xfrm>
            <a:off x="5554663" y="3862388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Z</a:t>
            </a:r>
            <a:endParaRPr lang="ru-RU" baseline="0"/>
          </a:p>
        </p:txBody>
      </p:sp>
      <p:sp>
        <p:nvSpPr>
          <p:cNvPr id="64547" name="Text Box 35"/>
          <p:cNvSpPr txBox="1">
            <a:spLocks noChangeArrowheads="1"/>
          </p:cNvSpPr>
          <p:nvPr/>
        </p:nvSpPr>
        <p:spPr bwMode="auto">
          <a:xfrm>
            <a:off x="6299200" y="260350"/>
            <a:ext cx="2160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Верите ли вы,</a:t>
            </a:r>
            <a:r>
              <a:rPr lang="en-US" b="0" baseline="0"/>
              <a:t> </a:t>
            </a:r>
            <a:r>
              <a:rPr lang="ru-RU" b="0" baseline="0"/>
              <a:t>что</a:t>
            </a:r>
          </a:p>
        </p:txBody>
      </p:sp>
      <p:sp>
        <p:nvSpPr>
          <p:cNvPr id="64548" name="Rectangle 3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453313" y="6237288"/>
            <a:ext cx="1582737" cy="503237"/>
          </a:xfrm>
          <a:prstGeom prst="rect">
            <a:avLst/>
          </a:prstGeom>
          <a:solidFill>
            <a:srgbClr val="CC99FF">
              <a:alpha val="30000"/>
            </a:srgbClr>
          </a:solidFill>
          <a:ln w="95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200" i="1" baseline="0">
                <a:solidFill>
                  <a:srgbClr val="993366"/>
                </a:solidFill>
              </a:rPr>
              <a:t>Доказательство</a:t>
            </a:r>
            <a:endParaRPr lang="ru-RU" sz="1200" i="1" baseline="0">
              <a:solidFill>
                <a:srgbClr val="800080"/>
              </a:solidFill>
            </a:endParaRPr>
          </a:p>
        </p:txBody>
      </p:sp>
      <p:sp>
        <p:nvSpPr>
          <p:cNvPr id="64549" name="Line 37"/>
          <p:cNvSpPr>
            <a:spLocks noChangeShapeType="1"/>
          </p:cNvSpPr>
          <p:nvPr/>
        </p:nvSpPr>
        <p:spPr bwMode="auto">
          <a:xfrm flipH="1">
            <a:off x="3057525" y="869950"/>
            <a:ext cx="2305050" cy="34559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50" name="Line 38"/>
          <p:cNvSpPr>
            <a:spLocks noChangeShapeType="1"/>
          </p:cNvSpPr>
          <p:nvPr/>
        </p:nvSpPr>
        <p:spPr bwMode="auto">
          <a:xfrm flipH="1" flipV="1">
            <a:off x="2701925" y="2601913"/>
            <a:ext cx="3311525" cy="172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51" name="Line 39"/>
          <p:cNvSpPr>
            <a:spLocks noChangeShapeType="1"/>
          </p:cNvSpPr>
          <p:nvPr/>
        </p:nvSpPr>
        <p:spPr bwMode="auto">
          <a:xfrm>
            <a:off x="0" y="4292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52" name="Line 40"/>
          <p:cNvSpPr>
            <a:spLocks noChangeShapeType="1"/>
          </p:cNvSpPr>
          <p:nvPr/>
        </p:nvSpPr>
        <p:spPr bwMode="auto">
          <a:xfrm flipV="1">
            <a:off x="0" y="2601913"/>
            <a:ext cx="5686425" cy="176371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53" name="Text Box 41"/>
          <p:cNvSpPr txBox="1">
            <a:spLocks noChangeAspect="1" noChangeArrowheads="1"/>
          </p:cNvSpPr>
          <p:nvPr/>
        </p:nvSpPr>
        <p:spPr bwMode="auto">
          <a:xfrm>
            <a:off x="3563938" y="2774950"/>
            <a:ext cx="373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G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64554" name="Text Box 42"/>
          <p:cNvSpPr txBox="1">
            <a:spLocks noChangeAspect="1" noChangeArrowheads="1"/>
          </p:cNvSpPr>
          <p:nvPr/>
        </p:nvSpPr>
        <p:spPr bwMode="auto">
          <a:xfrm>
            <a:off x="2686050" y="2708275"/>
            <a:ext cx="373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660066"/>
                </a:solidFill>
              </a:rPr>
              <a:t>O</a:t>
            </a:r>
            <a:endParaRPr lang="ru-RU" baseline="0">
              <a:solidFill>
                <a:srgbClr val="660066"/>
              </a:solidFill>
            </a:endParaRPr>
          </a:p>
        </p:txBody>
      </p:sp>
      <p:sp>
        <p:nvSpPr>
          <p:cNvPr id="64555" name="Rectangle 43"/>
          <p:cNvSpPr>
            <a:spLocks noChangeAspect="1" noChangeArrowheads="1"/>
          </p:cNvSpPr>
          <p:nvPr/>
        </p:nvSpPr>
        <p:spPr bwMode="auto">
          <a:xfrm rot="20940000">
            <a:off x="5581650" y="3259138"/>
            <a:ext cx="252413" cy="252412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56" name="Line 44"/>
          <p:cNvSpPr>
            <a:spLocks noChangeShapeType="1"/>
          </p:cNvSpPr>
          <p:nvPr/>
        </p:nvSpPr>
        <p:spPr bwMode="auto">
          <a:xfrm flipH="1" flipV="1">
            <a:off x="395288" y="2867025"/>
            <a:ext cx="5689600" cy="504825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57" name="Freeform 45"/>
          <p:cNvSpPr>
            <a:spLocks/>
          </p:cNvSpPr>
          <p:nvPr/>
        </p:nvSpPr>
        <p:spPr bwMode="auto">
          <a:xfrm>
            <a:off x="3059113" y="3097213"/>
            <a:ext cx="2305050" cy="4683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45" y="272"/>
              </a:cxn>
              <a:cxn ang="0">
                <a:pos x="1452" y="136"/>
              </a:cxn>
            </a:cxnLst>
            <a:rect l="0" t="0" r="r" b="b"/>
            <a:pathLst>
              <a:path w="1452" h="295">
                <a:moveTo>
                  <a:pt x="0" y="0"/>
                </a:moveTo>
                <a:cubicBezTo>
                  <a:pt x="151" y="124"/>
                  <a:pt x="303" y="249"/>
                  <a:pt x="545" y="272"/>
                </a:cubicBezTo>
                <a:cubicBezTo>
                  <a:pt x="787" y="295"/>
                  <a:pt x="1301" y="151"/>
                  <a:pt x="1452" y="136"/>
                </a:cubicBezTo>
              </a:path>
            </a:pathLst>
          </a:custGeom>
          <a:noFill/>
          <a:ln w="25400">
            <a:solidFill>
              <a:srgbClr val="00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59" name="Freeform 47"/>
          <p:cNvSpPr>
            <a:spLocks/>
          </p:cNvSpPr>
          <p:nvPr/>
        </p:nvSpPr>
        <p:spPr bwMode="auto">
          <a:xfrm rot="660420" flipH="1">
            <a:off x="4227513" y="3000375"/>
            <a:ext cx="1152525" cy="301625"/>
          </a:xfrm>
          <a:custGeom>
            <a:avLst/>
            <a:gdLst/>
            <a:ahLst/>
            <a:cxnLst>
              <a:cxn ang="0">
                <a:pos x="0" y="99"/>
              </a:cxn>
              <a:cxn ang="0">
                <a:pos x="499" y="8"/>
              </a:cxn>
              <a:cxn ang="0">
                <a:pos x="726" y="145"/>
              </a:cxn>
            </a:cxnLst>
            <a:rect l="0" t="0" r="r" b="b"/>
            <a:pathLst>
              <a:path w="726" h="145">
                <a:moveTo>
                  <a:pt x="0" y="99"/>
                </a:moveTo>
                <a:cubicBezTo>
                  <a:pt x="189" y="49"/>
                  <a:pt x="378" y="0"/>
                  <a:pt x="499" y="8"/>
                </a:cubicBezTo>
                <a:cubicBezTo>
                  <a:pt x="620" y="16"/>
                  <a:pt x="688" y="122"/>
                  <a:pt x="726" y="145"/>
                </a:cubicBezTo>
              </a:path>
            </a:pathLst>
          </a:custGeom>
          <a:noFill/>
          <a:ln w="25400">
            <a:solidFill>
              <a:srgbClr val="00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60" name="Oval 48"/>
          <p:cNvSpPr>
            <a:spLocks noChangeAspect="1" noChangeArrowheads="1"/>
          </p:cNvSpPr>
          <p:nvPr/>
        </p:nvSpPr>
        <p:spPr bwMode="auto">
          <a:xfrm>
            <a:off x="3003550" y="3033713"/>
            <a:ext cx="107950" cy="10795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61" name="Oval 49"/>
          <p:cNvSpPr>
            <a:spLocks noChangeAspect="1" noChangeArrowheads="1"/>
          </p:cNvSpPr>
          <p:nvPr/>
        </p:nvSpPr>
        <p:spPr bwMode="auto">
          <a:xfrm>
            <a:off x="4156075" y="3159125"/>
            <a:ext cx="107950" cy="10795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63" name="Oval 51"/>
          <p:cNvSpPr>
            <a:spLocks noChangeAspect="1" noChangeArrowheads="1"/>
          </p:cNvSpPr>
          <p:nvPr/>
        </p:nvSpPr>
        <p:spPr bwMode="auto">
          <a:xfrm>
            <a:off x="3767138" y="3122613"/>
            <a:ext cx="107950" cy="1079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64" name="Line 52"/>
          <p:cNvSpPr>
            <a:spLocks noChangeShapeType="1"/>
          </p:cNvSpPr>
          <p:nvPr/>
        </p:nvSpPr>
        <p:spPr bwMode="auto">
          <a:xfrm>
            <a:off x="4211638" y="32131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65" name="Line 53"/>
          <p:cNvSpPr>
            <a:spLocks noChangeShapeType="1"/>
          </p:cNvSpPr>
          <p:nvPr/>
        </p:nvSpPr>
        <p:spPr bwMode="auto">
          <a:xfrm rot="19980000" flipV="1">
            <a:off x="3492500" y="1773238"/>
            <a:ext cx="1439863" cy="2879725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66" name="Rectangle 54"/>
          <p:cNvSpPr>
            <a:spLocks noChangeArrowheads="1"/>
          </p:cNvSpPr>
          <p:nvPr/>
        </p:nvSpPr>
        <p:spPr bwMode="auto">
          <a:xfrm>
            <a:off x="107950" y="6237288"/>
            <a:ext cx="1511300" cy="503237"/>
          </a:xfrm>
          <a:prstGeom prst="rect">
            <a:avLst/>
          </a:prstGeom>
          <a:solidFill>
            <a:srgbClr val="CC99FF">
              <a:alpha val="47000"/>
            </a:srgbClr>
          </a:solidFill>
          <a:ln w="95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i="1" baseline="0">
                <a:solidFill>
                  <a:srgbClr val="993366"/>
                </a:solidFill>
              </a:rPr>
              <a:t>ПРОВЕРКА</a:t>
            </a:r>
          </a:p>
        </p:txBody>
      </p:sp>
      <p:sp>
        <p:nvSpPr>
          <p:cNvPr id="64567" name="Text Box 55"/>
          <p:cNvSpPr txBox="1">
            <a:spLocks noChangeAspect="1" noChangeArrowheads="1"/>
          </p:cNvSpPr>
          <p:nvPr/>
        </p:nvSpPr>
        <p:spPr bwMode="auto">
          <a:xfrm>
            <a:off x="3995738" y="2708275"/>
            <a:ext cx="373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6600"/>
                </a:solidFill>
              </a:rPr>
              <a:t>N</a:t>
            </a:r>
            <a:endParaRPr lang="ru-RU" baseline="0">
              <a:solidFill>
                <a:srgbClr val="FF6600"/>
              </a:solidFill>
            </a:endParaRPr>
          </a:p>
        </p:txBody>
      </p:sp>
      <p:sp>
        <p:nvSpPr>
          <p:cNvPr id="64568" name="Text Box 56"/>
          <p:cNvSpPr txBox="1">
            <a:spLocks noChangeAspect="1" noChangeArrowheads="1"/>
          </p:cNvSpPr>
          <p:nvPr/>
        </p:nvSpPr>
        <p:spPr bwMode="auto">
          <a:xfrm>
            <a:off x="5292725" y="2917825"/>
            <a:ext cx="376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64569" name="Text Box 57"/>
          <p:cNvSpPr txBox="1">
            <a:spLocks noChangeArrowheads="1"/>
          </p:cNvSpPr>
          <p:nvPr/>
        </p:nvSpPr>
        <p:spPr bwMode="auto">
          <a:xfrm>
            <a:off x="6154738" y="4797425"/>
            <a:ext cx="23050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 baseline="0"/>
              <a:t>лежат на одной прямой?</a:t>
            </a:r>
          </a:p>
        </p:txBody>
      </p:sp>
      <p:sp>
        <p:nvSpPr>
          <p:cNvPr id="64570" name="Text Box 58"/>
          <p:cNvSpPr txBox="1">
            <a:spLocks noChangeArrowheads="1"/>
          </p:cNvSpPr>
          <p:nvPr/>
        </p:nvSpPr>
        <p:spPr bwMode="auto">
          <a:xfrm>
            <a:off x="6516688" y="2205038"/>
            <a:ext cx="1943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/>
              <a:t>- </a:t>
            </a:r>
            <a:r>
              <a:rPr lang="ru-RU" b="0" baseline="0"/>
              <a:t>ортоцентр </a:t>
            </a:r>
            <a:r>
              <a:rPr lang="en-US" baseline="0">
                <a:solidFill>
                  <a:srgbClr val="008000"/>
                </a:solidFill>
              </a:rPr>
              <a:t>H</a:t>
            </a:r>
            <a:r>
              <a:rPr lang="ru-RU" b="0" baseline="0"/>
              <a:t>, </a:t>
            </a:r>
          </a:p>
        </p:txBody>
      </p:sp>
      <p:sp>
        <p:nvSpPr>
          <p:cNvPr id="64571" name="Text Box 59"/>
          <p:cNvSpPr txBox="1">
            <a:spLocks noChangeArrowheads="1"/>
          </p:cNvSpPr>
          <p:nvPr/>
        </p:nvSpPr>
        <p:spPr bwMode="auto">
          <a:xfrm>
            <a:off x="6518275" y="2781300"/>
            <a:ext cx="2374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- центр тяжести </a:t>
            </a:r>
            <a:r>
              <a:rPr lang="en-US" baseline="0">
                <a:solidFill>
                  <a:srgbClr val="FF0000"/>
                </a:solidFill>
              </a:rPr>
              <a:t>G</a:t>
            </a:r>
            <a:r>
              <a:rPr lang="ru-RU" b="0" baseline="0"/>
              <a:t>,</a:t>
            </a:r>
          </a:p>
        </p:txBody>
      </p:sp>
      <p:sp>
        <p:nvSpPr>
          <p:cNvPr id="64572" name="Text Box 60"/>
          <p:cNvSpPr txBox="1">
            <a:spLocks noChangeArrowheads="1"/>
          </p:cNvSpPr>
          <p:nvPr/>
        </p:nvSpPr>
        <p:spPr bwMode="auto">
          <a:xfrm>
            <a:off x="6623050" y="3500438"/>
            <a:ext cx="24130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- центр описанной около </a:t>
            </a:r>
            <a:r>
              <a:rPr lang="ru-RU" b="0" baseline="0">
                <a:cs typeface="Arial" charset="0"/>
              </a:rPr>
              <a:t>∆</a:t>
            </a:r>
            <a:r>
              <a:rPr lang="ru-RU" b="0" baseline="0"/>
              <a:t>АВС окружности т.</a:t>
            </a:r>
            <a:r>
              <a:rPr lang="en-US" baseline="0">
                <a:solidFill>
                  <a:srgbClr val="660066"/>
                </a:solidFill>
              </a:rPr>
              <a:t>O</a:t>
            </a:r>
            <a:endParaRPr lang="ru-RU" baseline="0">
              <a:solidFill>
                <a:srgbClr val="660066"/>
              </a:solidFill>
            </a:endParaRPr>
          </a:p>
        </p:txBody>
      </p:sp>
      <p:sp>
        <p:nvSpPr>
          <p:cNvPr id="64573" name="Text Box 61"/>
          <p:cNvSpPr txBox="1">
            <a:spLocks noChangeArrowheads="1"/>
          </p:cNvSpPr>
          <p:nvPr/>
        </p:nvSpPr>
        <p:spPr bwMode="auto">
          <a:xfrm>
            <a:off x="6011863" y="1557338"/>
            <a:ext cx="2881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В произвольном </a:t>
            </a:r>
            <a:r>
              <a:rPr lang="ru-RU" b="0" baseline="0">
                <a:cs typeface="Arial" charset="0"/>
              </a:rPr>
              <a:t>∆</a:t>
            </a:r>
            <a:r>
              <a:rPr lang="ru-RU" b="0" baseline="0"/>
              <a:t>АВС:</a:t>
            </a:r>
            <a:endParaRPr lang="ru-RU" b="0"/>
          </a:p>
        </p:txBody>
      </p:sp>
      <p:sp>
        <p:nvSpPr>
          <p:cNvPr id="64575" name="Text Box 63"/>
          <p:cNvSpPr txBox="1">
            <a:spLocks noChangeArrowheads="1"/>
          </p:cNvSpPr>
          <p:nvPr/>
        </p:nvSpPr>
        <p:spPr bwMode="auto">
          <a:xfrm>
            <a:off x="179388" y="981075"/>
            <a:ext cx="25193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A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ru-RU" baseline="0">
                <a:solidFill>
                  <a:srgbClr val="FF0000"/>
                </a:solidFill>
              </a:rPr>
              <a:t>, </a:t>
            </a: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ru-RU" baseline="0">
                <a:solidFill>
                  <a:srgbClr val="FF0000"/>
                </a:solidFill>
              </a:rPr>
              <a:t>, </a:t>
            </a: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ru-RU" baseline="0">
                <a:solidFill>
                  <a:srgbClr val="FF0000"/>
                </a:solidFill>
              </a:rPr>
              <a:t> – </a:t>
            </a:r>
            <a:r>
              <a:rPr lang="ru-RU" b="0" baseline="0"/>
              <a:t>середины сторон</a:t>
            </a:r>
            <a:r>
              <a:rPr lang="ru-RU" baseline="0"/>
              <a:t> </a:t>
            </a:r>
            <a:r>
              <a:rPr lang="ru-RU" b="0" baseline="0"/>
              <a:t>∆АВС</a:t>
            </a:r>
          </a:p>
        </p:txBody>
      </p:sp>
      <p:grpSp>
        <p:nvGrpSpPr>
          <p:cNvPr id="64576" name="Group 64"/>
          <p:cNvGrpSpPr>
            <a:grpSpLocks noChangeAspect="1"/>
          </p:cNvGrpSpPr>
          <p:nvPr/>
        </p:nvGrpSpPr>
        <p:grpSpPr bwMode="auto">
          <a:xfrm rot="11232139">
            <a:off x="3544888" y="3060700"/>
            <a:ext cx="46037" cy="152400"/>
            <a:chOff x="4740" y="1429"/>
            <a:chExt cx="44" cy="145"/>
          </a:xfrm>
        </p:grpSpPr>
        <p:sp>
          <p:nvSpPr>
            <p:cNvPr id="64577" name="Line 65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578" name="Line 66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4579" name="Group 67"/>
          <p:cNvGrpSpPr>
            <a:grpSpLocks noChangeAspect="1"/>
          </p:cNvGrpSpPr>
          <p:nvPr/>
        </p:nvGrpSpPr>
        <p:grpSpPr bwMode="auto">
          <a:xfrm rot="11232139">
            <a:off x="4525963" y="3141663"/>
            <a:ext cx="46037" cy="152400"/>
            <a:chOff x="4740" y="1429"/>
            <a:chExt cx="44" cy="145"/>
          </a:xfrm>
        </p:grpSpPr>
        <p:sp>
          <p:nvSpPr>
            <p:cNvPr id="64580" name="Line 68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581" name="Line 69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582" name="Line 70"/>
          <p:cNvSpPr>
            <a:spLocks noChangeAspect="1" noChangeShapeType="1"/>
          </p:cNvSpPr>
          <p:nvPr/>
        </p:nvSpPr>
        <p:spPr bwMode="auto">
          <a:xfrm flipV="1">
            <a:off x="115888" y="3235325"/>
            <a:ext cx="5716587" cy="1089025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83" name="Oval 71"/>
          <p:cNvSpPr>
            <a:spLocks noChangeAspect="1" noChangeArrowheads="1"/>
          </p:cNvSpPr>
          <p:nvPr/>
        </p:nvSpPr>
        <p:spPr bwMode="auto">
          <a:xfrm>
            <a:off x="5767388" y="3194050"/>
            <a:ext cx="82550" cy="841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84" name="Oval 72"/>
          <p:cNvSpPr>
            <a:spLocks noChangeAspect="1" noChangeArrowheads="1"/>
          </p:cNvSpPr>
          <p:nvPr/>
        </p:nvSpPr>
        <p:spPr bwMode="auto">
          <a:xfrm>
            <a:off x="5289550" y="3249613"/>
            <a:ext cx="107950" cy="112712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85" name="Oval 73"/>
          <p:cNvSpPr>
            <a:spLocks noChangeAspect="1" noChangeArrowheads="1"/>
          </p:cNvSpPr>
          <p:nvPr/>
        </p:nvSpPr>
        <p:spPr bwMode="auto">
          <a:xfrm>
            <a:off x="5637213" y="2563813"/>
            <a:ext cx="82550" cy="841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86" name="Oval 74"/>
          <p:cNvSpPr>
            <a:spLocks noChangeAspect="1" noChangeArrowheads="1"/>
          </p:cNvSpPr>
          <p:nvPr/>
        </p:nvSpPr>
        <p:spPr bwMode="auto">
          <a:xfrm>
            <a:off x="4164013" y="1571625"/>
            <a:ext cx="84137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87" name="Text Box 75"/>
          <p:cNvSpPr txBox="1">
            <a:spLocks noChangeArrowheads="1"/>
          </p:cNvSpPr>
          <p:nvPr/>
        </p:nvSpPr>
        <p:spPr bwMode="auto">
          <a:xfrm>
            <a:off x="1979613" y="0"/>
            <a:ext cx="31686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aseline="0">
                <a:solidFill>
                  <a:srgbClr val="FD0333"/>
                </a:solidFill>
                <a:latin typeface="Monotype Corsiva" pitchFamily="66" charset="0"/>
              </a:rPr>
              <a:t> </a:t>
            </a:r>
            <a:r>
              <a:rPr lang="ru-RU" sz="3600" baseline="0">
                <a:solidFill>
                  <a:srgbClr val="FD0333"/>
                </a:solidFill>
                <a:latin typeface="Monotype Corsiva" pitchFamily="66" charset="0"/>
              </a:rPr>
              <a:t>Прямая Эйлера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45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45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45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45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45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45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1000" fill="hold"/>
                                        <p:tgtEl>
                                          <p:spTgt spid="6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6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645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645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645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4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64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4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645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645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645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7 L -0.24948 0.00486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2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98" dur="2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59259E-6 L -0.01423 -0.09306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645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" y="-47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7.40741E-7 L -0.01302 -0.0956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645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" y="-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6 L -0.16128 0.13981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" y="70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48148E-6 L -0.16025 0.14283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" y="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5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5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5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5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5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5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5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5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9" dur="80"/>
                                        <p:tgtEl>
                                          <p:spTgt spid="645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0" dur="80"/>
                                        <p:tgtEl>
                                          <p:spTgt spid="64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80"/>
                                        <p:tgtEl>
                                          <p:spTgt spid="64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645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3000"/>
                                        <p:tgtEl>
                                          <p:spTgt spid="64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000"/>
                            </p:stCondLst>
                            <p:childTnLst>
                              <p:par>
                                <p:cTn id="159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0" dur="1000" fill="hold"/>
                                        <p:tgtEl>
                                          <p:spTgt spid="64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2" dur="1000" fill="hold"/>
                                        <p:tgtEl>
                                          <p:spTgt spid="64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4" dur="1000" fill="hold"/>
                                        <p:tgtEl>
                                          <p:spTgt spid="6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6" dur="1000" fill="hold"/>
                                        <p:tgtEl>
                                          <p:spTgt spid="6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8" dur="1000" fill="hold"/>
                                        <p:tgtEl>
                                          <p:spTgt spid="64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3000"/>
                                        <p:tgtEl>
                                          <p:spTgt spid="6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2000"/>
                                        <p:tgtEl>
                                          <p:spTgt spid="64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2000"/>
                                        <p:tgtEl>
                                          <p:spTgt spid="64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6" dur="2000"/>
                                        <p:tgtEl>
                                          <p:spTgt spid="64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5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5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5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5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5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5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5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5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64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64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4" dur="2000" fill="hold"/>
                                        <p:tgtEl>
                                          <p:spTgt spid="645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7" dur="2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66"/>
                  </p:tgtEl>
                </p:cond>
              </p:nextCondLst>
            </p:seq>
          </p:childTnLst>
        </p:cTn>
      </p:par>
    </p:tnLst>
    <p:bldLst>
      <p:bldP spid="64558" grpId="0" animBg="1"/>
      <p:bldP spid="64514" grpId="0" animBg="1"/>
      <p:bldP spid="64517" grpId="0" animBg="1"/>
      <p:bldP spid="64519" grpId="0" animBg="1"/>
      <p:bldP spid="64520" grpId="0" animBg="1"/>
      <p:bldP spid="64522" grpId="0" animBg="1"/>
      <p:bldP spid="64547" grpId="0"/>
      <p:bldP spid="64549" grpId="0" animBg="1"/>
      <p:bldP spid="64550" grpId="0" animBg="1"/>
      <p:bldP spid="64552" grpId="0" animBg="1"/>
      <p:bldP spid="64553" grpId="0"/>
      <p:bldP spid="64553" grpId="1"/>
      <p:bldP spid="64554" grpId="0"/>
      <p:bldP spid="64555" grpId="0" animBg="1"/>
      <p:bldP spid="64556" grpId="0" animBg="1"/>
      <p:bldP spid="64557" grpId="0" animBg="1"/>
      <p:bldP spid="64559" grpId="0" animBg="1"/>
      <p:bldP spid="64560" grpId="0" animBg="1"/>
      <p:bldP spid="64560" grpId="1" animBg="1"/>
      <p:bldP spid="64561" grpId="0" animBg="1"/>
      <p:bldP spid="64563" grpId="0" animBg="1"/>
      <p:bldP spid="64563" grpId="1" animBg="1"/>
      <p:bldP spid="64565" grpId="0" animBg="1"/>
      <p:bldP spid="64565" grpId="1" animBg="1"/>
      <p:bldP spid="64567" grpId="0"/>
      <p:bldP spid="64568" grpId="0"/>
      <p:bldP spid="64568" grpId="1"/>
      <p:bldP spid="64570" grpId="0"/>
      <p:bldP spid="64571" grpId="0"/>
      <p:bldP spid="64573" grpId="0"/>
      <p:bldP spid="64582" grpId="0" animBg="1"/>
      <p:bldP spid="64584" grpId="0" animBg="1"/>
      <p:bldP spid="64584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46" name="Freeform 70"/>
          <p:cNvSpPr>
            <a:spLocks/>
          </p:cNvSpPr>
          <p:nvPr/>
        </p:nvSpPr>
        <p:spPr bwMode="auto">
          <a:xfrm rot="10860000">
            <a:off x="2719388" y="2617788"/>
            <a:ext cx="1054100" cy="5429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98" y="90"/>
              </a:cxn>
              <a:cxn ang="0">
                <a:pos x="1452" y="771"/>
              </a:cxn>
              <a:cxn ang="0">
                <a:pos x="0" y="0"/>
              </a:cxn>
            </a:cxnLst>
            <a:rect l="0" t="0" r="r" b="b"/>
            <a:pathLst>
              <a:path w="1452" h="771">
                <a:moveTo>
                  <a:pt x="0" y="0"/>
                </a:moveTo>
                <a:lnTo>
                  <a:pt x="998" y="90"/>
                </a:lnTo>
                <a:lnTo>
                  <a:pt x="1452" y="771"/>
                </a:lnTo>
                <a:lnTo>
                  <a:pt x="0" y="0"/>
                </a:lnTo>
                <a:close/>
              </a:path>
            </a:pathLst>
          </a:custGeom>
          <a:solidFill>
            <a:srgbClr val="FF0000">
              <a:alpha val="50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645" name="Freeform 69"/>
          <p:cNvSpPr>
            <a:spLocks/>
          </p:cNvSpPr>
          <p:nvPr/>
        </p:nvSpPr>
        <p:spPr bwMode="auto">
          <a:xfrm>
            <a:off x="3814763" y="3176588"/>
            <a:ext cx="2206625" cy="11509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98" y="90"/>
              </a:cxn>
              <a:cxn ang="0">
                <a:pos x="1452" y="771"/>
              </a:cxn>
              <a:cxn ang="0">
                <a:pos x="0" y="0"/>
              </a:cxn>
            </a:cxnLst>
            <a:rect l="0" t="0" r="r" b="b"/>
            <a:pathLst>
              <a:path w="1452" h="771">
                <a:moveTo>
                  <a:pt x="0" y="0"/>
                </a:moveTo>
                <a:lnTo>
                  <a:pt x="998" y="90"/>
                </a:lnTo>
                <a:lnTo>
                  <a:pt x="1452" y="771"/>
                </a:lnTo>
                <a:lnTo>
                  <a:pt x="0" y="0"/>
                </a:lnTo>
                <a:close/>
              </a:path>
            </a:pathLst>
          </a:custGeom>
          <a:solidFill>
            <a:srgbClr val="FF0000">
              <a:alpha val="50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638" name="Freeform 62"/>
          <p:cNvSpPr>
            <a:spLocks/>
          </p:cNvSpPr>
          <p:nvPr/>
        </p:nvSpPr>
        <p:spPr bwMode="auto">
          <a:xfrm rot="-10800000">
            <a:off x="3057525" y="3105150"/>
            <a:ext cx="755650" cy="1216025"/>
          </a:xfrm>
          <a:custGeom>
            <a:avLst/>
            <a:gdLst/>
            <a:ahLst/>
            <a:cxnLst>
              <a:cxn ang="0">
                <a:pos x="0" y="1497"/>
              </a:cxn>
              <a:cxn ang="0">
                <a:pos x="953" y="1587"/>
              </a:cxn>
              <a:cxn ang="0">
                <a:pos x="953" y="0"/>
              </a:cxn>
              <a:cxn ang="0">
                <a:pos x="0" y="1497"/>
              </a:cxn>
            </a:cxnLst>
            <a:rect l="0" t="0" r="r" b="b"/>
            <a:pathLst>
              <a:path w="953" h="1587">
                <a:moveTo>
                  <a:pt x="0" y="1497"/>
                </a:moveTo>
                <a:lnTo>
                  <a:pt x="953" y="1587"/>
                </a:lnTo>
                <a:lnTo>
                  <a:pt x="953" y="0"/>
                </a:lnTo>
                <a:lnTo>
                  <a:pt x="0" y="1497"/>
                </a:lnTo>
                <a:close/>
              </a:path>
            </a:pathLst>
          </a:custGeom>
          <a:solidFill>
            <a:schemeClr val="accent1">
              <a:alpha val="59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637" name="Freeform 61"/>
          <p:cNvSpPr>
            <a:spLocks/>
          </p:cNvSpPr>
          <p:nvPr/>
        </p:nvSpPr>
        <p:spPr bwMode="auto">
          <a:xfrm>
            <a:off x="3829050" y="892175"/>
            <a:ext cx="1511300" cy="2411413"/>
          </a:xfrm>
          <a:custGeom>
            <a:avLst/>
            <a:gdLst/>
            <a:ahLst/>
            <a:cxnLst>
              <a:cxn ang="0">
                <a:pos x="0" y="1497"/>
              </a:cxn>
              <a:cxn ang="0">
                <a:pos x="953" y="1587"/>
              </a:cxn>
              <a:cxn ang="0">
                <a:pos x="953" y="0"/>
              </a:cxn>
              <a:cxn ang="0">
                <a:pos x="0" y="1497"/>
              </a:cxn>
            </a:cxnLst>
            <a:rect l="0" t="0" r="r" b="b"/>
            <a:pathLst>
              <a:path w="953" h="1587">
                <a:moveTo>
                  <a:pt x="0" y="1497"/>
                </a:moveTo>
                <a:lnTo>
                  <a:pt x="953" y="1587"/>
                </a:lnTo>
                <a:lnTo>
                  <a:pt x="953" y="0"/>
                </a:lnTo>
                <a:lnTo>
                  <a:pt x="0" y="1497"/>
                </a:lnTo>
                <a:close/>
              </a:path>
            </a:pathLst>
          </a:custGeom>
          <a:solidFill>
            <a:schemeClr val="accent1">
              <a:alpha val="59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578" name="Oval 2"/>
          <p:cNvSpPr>
            <a:spLocks noChangeAspect="1" noChangeArrowheads="1"/>
          </p:cNvSpPr>
          <p:nvPr/>
        </p:nvSpPr>
        <p:spPr bwMode="auto">
          <a:xfrm>
            <a:off x="2601913" y="1603375"/>
            <a:ext cx="3194050" cy="3194050"/>
          </a:xfrm>
          <a:prstGeom prst="ellips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79" name="Line 3"/>
          <p:cNvSpPr>
            <a:spLocks noChangeAspect="1" noChangeShapeType="1"/>
          </p:cNvSpPr>
          <p:nvPr/>
        </p:nvSpPr>
        <p:spPr bwMode="auto">
          <a:xfrm flipV="1">
            <a:off x="115888" y="874713"/>
            <a:ext cx="5229225" cy="34575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580" name="Line 4"/>
          <p:cNvSpPr>
            <a:spLocks noChangeAspect="1" noChangeShapeType="1"/>
          </p:cNvSpPr>
          <p:nvPr/>
        </p:nvSpPr>
        <p:spPr bwMode="auto">
          <a:xfrm flipV="1">
            <a:off x="115888" y="4330700"/>
            <a:ext cx="59039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581" name="Rectangle 5"/>
          <p:cNvSpPr>
            <a:spLocks noChangeAspect="1" noChangeArrowheads="1"/>
          </p:cNvSpPr>
          <p:nvPr/>
        </p:nvSpPr>
        <p:spPr bwMode="auto">
          <a:xfrm>
            <a:off x="5337175" y="4079875"/>
            <a:ext cx="252413" cy="252413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82" name="Line 6"/>
          <p:cNvSpPr>
            <a:spLocks noChangeAspect="1" noChangeShapeType="1"/>
          </p:cNvSpPr>
          <p:nvPr/>
        </p:nvSpPr>
        <p:spPr bwMode="auto">
          <a:xfrm>
            <a:off x="5345113" y="874713"/>
            <a:ext cx="674687" cy="3457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583" name="Line 7"/>
          <p:cNvSpPr>
            <a:spLocks noChangeAspect="1" noChangeShapeType="1"/>
          </p:cNvSpPr>
          <p:nvPr/>
        </p:nvSpPr>
        <p:spPr bwMode="auto">
          <a:xfrm flipH="1">
            <a:off x="5337175" y="874713"/>
            <a:ext cx="7938" cy="345757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584" name="Rectangle 8"/>
          <p:cNvSpPr>
            <a:spLocks noChangeAspect="1" noChangeArrowheads="1"/>
          </p:cNvSpPr>
          <p:nvPr/>
        </p:nvSpPr>
        <p:spPr bwMode="auto">
          <a:xfrm rot="3300000">
            <a:off x="4040187" y="1676401"/>
            <a:ext cx="252413" cy="252412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85" name="Line 9"/>
          <p:cNvSpPr>
            <a:spLocks noChangeAspect="1" noChangeShapeType="1"/>
          </p:cNvSpPr>
          <p:nvPr/>
        </p:nvSpPr>
        <p:spPr bwMode="auto">
          <a:xfrm rot="21540000" flipH="1" flipV="1">
            <a:off x="4211638" y="1628775"/>
            <a:ext cx="1774825" cy="2735263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586" name="Oval 10"/>
          <p:cNvSpPr>
            <a:spLocks noChangeAspect="1" noChangeArrowheads="1"/>
          </p:cNvSpPr>
          <p:nvPr/>
        </p:nvSpPr>
        <p:spPr bwMode="auto">
          <a:xfrm>
            <a:off x="4164013" y="1571625"/>
            <a:ext cx="84137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87" name="Oval 11"/>
          <p:cNvSpPr>
            <a:spLocks noChangeAspect="1" noChangeArrowheads="1"/>
          </p:cNvSpPr>
          <p:nvPr/>
        </p:nvSpPr>
        <p:spPr bwMode="auto">
          <a:xfrm>
            <a:off x="5297488" y="4289425"/>
            <a:ext cx="84137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89" name="Text Box 13"/>
          <p:cNvSpPr txBox="1">
            <a:spLocks noChangeAspect="1" noChangeArrowheads="1"/>
          </p:cNvSpPr>
          <p:nvPr/>
        </p:nvSpPr>
        <p:spPr bwMode="auto">
          <a:xfrm>
            <a:off x="250825" y="4508500"/>
            <a:ext cx="422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A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24590" name="Text Box 14"/>
          <p:cNvSpPr txBox="1">
            <a:spLocks noChangeAspect="1" noChangeArrowheads="1"/>
          </p:cNvSpPr>
          <p:nvPr/>
        </p:nvSpPr>
        <p:spPr bwMode="auto">
          <a:xfrm>
            <a:off x="5805488" y="4375150"/>
            <a:ext cx="338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C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24591" name="Text Box 15"/>
          <p:cNvSpPr txBox="1">
            <a:spLocks noChangeAspect="1" noChangeArrowheads="1"/>
          </p:cNvSpPr>
          <p:nvPr/>
        </p:nvSpPr>
        <p:spPr bwMode="auto">
          <a:xfrm>
            <a:off x="4964113" y="4048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B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24592" name="Text Box 16"/>
          <p:cNvSpPr txBox="1">
            <a:spLocks noChangeAspect="1" noChangeArrowheads="1"/>
          </p:cNvSpPr>
          <p:nvPr/>
        </p:nvSpPr>
        <p:spPr bwMode="auto">
          <a:xfrm>
            <a:off x="3895725" y="1163638"/>
            <a:ext cx="6461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D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24593" name="Text Box 17"/>
          <p:cNvSpPr txBox="1">
            <a:spLocks noChangeAspect="1" noChangeArrowheads="1"/>
          </p:cNvSpPr>
          <p:nvPr/>
        </p:nvSpPr>
        <p:spPr bwMode="auto">
          <a:xfrm>
            <a:off x="4992688" y="3870325"/>
            <a:ext cx="6461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F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24594" name="Text Box 18"/>
          <p:cNvSpPr txBox="1">
            <a:spLocks noChangeAspect="1" noChangeArrowheads="1"/>
          </p:cNvSpPr>
          <p:nvPr/>
        </p:nvSpPr>
        <p:spPr bwMode="auto">
          <a:xfrm>
            <a:off x="2709863" y="4375150"/>
            <a:ext cx="5667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24595" name="Text Box 19"/>
          <p:cNvSpPr txBox="1">
            <a:spLocks noChangeAspect="1" noChangeArrowheads="1"/>
          </p:cNvSpPr>
          <p:nvPr/>
        </p:nvSpPr>
        <p:spPr bwMode="auto">
          <a:xfrm>
            <a:off x="2263775" y="2260600"/>
            <a:ext cx="5683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 flipH="1">
            <a:off x="3057525" y="869950"/>
            <a:ext cx="2305050" cy="34559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 flipH="1" flipV="1">
            <a:off x="2700338" y="2579688"/>
            <a:ext cx="3311525" cy="172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>
            <a:off x="0" y="4292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599" name="Text Box 23"/>
          <p:cNvSpPr txBox="1">
            <a:spLocks noChangeAspect="1" noChangeArrowheads="1"/>
          </p:cNvSpPr>
          <p:nvPr/>
        </p:nvSpPr>
        <p:spPr bwMode="auto">
          <a:xfrm>
            <a:off x="3563938" y="2636838"/>
            <a:ext cx="373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G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24600" name="Text Box 24"/>
          <p:cNvSpPr txBox="1">
            <a:spLocks noChangeAspect="1" noChangeArrowheads="1"/>
          </p:cNvSpPr>
          <p:nvPr/>
        </p:nvSpPr>
        <p:spPr bwMode="auto">
          <a:xfrm>
            <a:off x="2686050" y="2846388"/>
            <a:ext cx="373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660066"/>
                </a:solidFill>
              </a:rPr>
              <a:t>О</a:t>
            </a:r>
          </a:p>
        </p:txBody>
      </p:sp>
      <p:sp>
        <p:nvSpPr>
          <p:cNvPr id="24601" name="Line 25"/>
          <p:cNvSpPr>
            <a:spLocks noChangeAspect="1" noChangeShapeType="1"/>
          </p:cNvSpPr>
          <p:nvPr/>
        </p:nvSpPr>
        <p:spPr bwMode="auto">
          <a:xfrm flipH="1" flipV="1">
            <a:off x="3057525" y="3111500"/>
            <a:ext cx="2270125" cy="203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602" name="Oval 26"/>
          <p:cNvSpPr>
            <a:spLocks noChangeAspect="1" noChangeArrowheads="1"/>
          </p:cNvSpPr>
          <p:nvPr/>
        </p:nvSpPr>
        <p:spPr bwMode="auto">
          <a:xfrm>
            <a:off x="4156075" y="3159125"/>
            <a:ext cx="107950" cy="10795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605" name="Line 29"/>
          <p:cNvSpPr>
            <a:spLocks noChangeShapeType="1"/>
          </p:cNvSpPr>
          <p:nvPr/>
        </p:nvSpPr>
        <p:spPr bwMode="auto">
          <a:xfrm>
            <a:off x="4211638" y="32131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606" name="Text Box 30"/>
          <p:cNvSpPr txBox="1">
            <a:spLocks noChangeAspect="1" noChangeArrowheads="1"/>
          </p:cNvSpPr>
          <p:nvPr/>
        </p:nvSpPr>
        <p:spPr bwMode="auto">
          <a:xfrm>
            <a:off x="3995738" y="2708275"/>
            <a:ext cx="373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6600"/>
                </a:solidFill>
              </a:rPr>
              <a:t>N</a:t>
            </a:r>
            <a:endParaRPr lang="ru-RU" baseline="0">
              <a:solidFill>
                <a:srgbClr val="FF6600"/>
              </a:solidFill>
            </a:endParaRPr>
          </a:p>
        </p:txBody>
      </p:sp>
      <p:sp>
        <p:nvSpPr>
          <p:cNvPr id="24607" name="Text Box 31"/>
          <p:cNvSpPr txBox="1">
            <a:spLocks noChangeAspect="1" noChangeArrowheads="1"/>
          </p:cNvSpPr>
          <p:nvPr/>
        </p:nvSpPr>
        <p:spPr bwMode="auto">
          <a:xfrm>
            <a:off x="5292725" y="2917825"/>
            <a:ext cx="376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24608" name="Text Box 32"/>
          <p:cNvSpPr txBox="1">
            <a:spLocks noChangeArrowheads="1"/>
          </p:cNvSpPr>
          <p:nvPr/>
        </p:nvSpPr>
        <p:spPr bwMode="auto">
          <a:xfrm>
            <a:off x="900113" y="765175"/>
            <a:ext cx="2951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b="0"/>
          </a:p>
        </p:txBody>
      </p:sp>
      <p:sp>
        <p:nvSpPr>
          <p:cNvPr id="24610" name="Oval 34"/>
          <p:cNvSpPr>
            <a:spLocks noChangeAspect="1" noChangeArrowheads="1"/>
          </p:cNvSpPr>
          <p:nvPr/>
        </p:nvSpPr>
        <p:spPr bwMode="auto">
          <a:xfrm>
            <a:off x="71438" y="4276725"/>
            <a:ext cx="84137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611" name="Text Box 35"/>
          <p:cNvSpPr txBox="1">
            <a:spLocks noChangeArrowheads="1"/>
          </p:cNvSpPr>
          <p:nvPr/>
        </p:nvSpPr>
        <p:spPr bwMode="auto">
          <a:xfrm>
            <a:off x="179388" y="100013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aseline="0">
                <a:solidFill>
                  <a:schemeClr val="accent2"/>
                </a:solidFill>
              </a:rPr>
              <a:t>Дано:</a:t>
            </a:r>
          </a:p>
        </p:txBody>
      </p:sp>
      <p:sp>
        <p:nvSpPr>
          <p:cNvPr id="24612" name="Text Box 36"/>
          <p:cNvSpPr txBox="1">
            <a:spLocks noChangeArrowheads="1"/>
          </p:cNvSpPr>
          <p:nvPr/>
        </p:nvSpPr>
        <p:spPr bwMode="auto">
          <a:xfrm>
            <a:off x="107950" y="403225"/>
            <a:ext cx="3276600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b="0" baseline="0"/>
              <a:t>Пусть в </a:t>
            </a:r>
            <a:r>
              <a:rPr lang="ru-RU" b="0" baseline="0">
                <a:cs typeface="Arial" charset="0"/>
              </a:rPr>
              <a:t>∆</a:t>
            </a:r>
            <a:r>
              <a:rPr lang="ru-RU" baseline="0">
                <a:solidFill>
                  <a:srgbClr val="0000CC"/>
                </a:solidFill>
              </a:rPr>
              <a:t>АВС</a:t>
            </a:r>
          </a:p>
          <a:p>
            <a:pPr marL="342900" indent="-342900">
              <a:spcBef>
                <a:spcPct val="50000"/>
              </a:spcBef>
            </a:pPr>
            <a:r>
              <a:rPr lang="ru-RU" b="0" baseline="0"/>
              <a:t>т.</a:t>
            </a:r>
            <a:r>
              <a:rPr lang="en-US" baseline="0">
                <a:solidFill>
                  <a:srgbClr val="990099"/>
                </a:solidFill>
              </a:rPr>
              <a:t>O</a:t>
            </a:r>
            <a:r>
              <a:rPr lang="ru-RU" b="0" baseline="0"/>
              <a:t>-центр описанной окр-ти</a:t>
            </a:r>
          </a:p>
          <a:p>
            <a:pPr marL="342900" indent="-342900"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G</a:t>
            </a:r>
            <a:r>
              <a:rPr lang="en-US" b="0" baseline="0"/>
              <a:t> – </a:t>
            </a:r>
            <a:r>
              <a:rPr lang="ru-RU" b="0" baseline="0"/>
              <a:t>т. пересечения медиан</a:t>
            </a:r>
          </a:p>
          <a:p>
            <a:pPr marL="342900" indent="-342900">
              <a:spcBef>
                <a:spcPct val="50000"/>
              </a:spcBef>
            </a:pPr>
            <a:r>
              <a:rPr lang="ru-RU" baseline="0">
                <a:solidFill>
                  <a:srgbClr val="FF0000"/>
                </a:solidFill>
              </a:rPr>
              <a:t>В1, С1</a:t>
            </a:r>
            <a:r>
              <a:rPr lang="ru-RU" b="0" baseline="0"/>
              <a:t> – середины АС и АВ</a:t>
            </a:r>
          </a:p>
          <a:p>
            <a:pPr marL="342900" indent="-342900">
              <a:spcBef>
                <a:spcPct val="50000"/>
              </a:spcBef>
            </a:pPr>
            <a:r>
              <a:rPr lang="en-US" baseline="0">
                <a:solidFill>
                  <a:srgbClr val="0000CC"/>
                </a:solidFill>
              </a:rPr>
              <a:t>B</a:t>
            </a:r>
            <a:r>
              <a:rPr lang="en-US" baseline="0">
                <a:solidFill>
                  <a:srgbClr val="008000"/>
                </a:solidFill>
              </a:rPr>
              <a:t>F</a:t>
            </a:r>
            <a:r>
              <a:rPr lang="ru-RU" b="0" baseline="0"/>
              <a:t> – высота</a:t>
            </a:r>
          </a:p>
        </p:txBody>
      </p:sp>
      <p:sp>
        <p:nvSpPr>
          <p:cNvPr id="24613" name="Text Box 37"/>
          <p:cNvSpPr txBox="1">
            <a:spLocks noChangeArrowheads="1"/>
          </p:cNvSpPr>
          <p:nvPr/>
        </p:nvSpPr>
        <p:spPr bwMode="auto">
          <a:xfrm>
            <a:off x="5795963" y="188913"/>
            <a:ext cx="284321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Пусть т.</a:t>
            </a:r>
            <a:r>
              <a:rPr lang="ru-RU" baseline="0">
                <a:solidFill>
                  <a:srgbClr val="008000"/>
                </a:solidFill>
              </a:rPr>
              <a:t>Н</a:t>
            </a:r>
            <a:r>
              <a:rPr lang="ru-RU" b="0" baseline="0"/>
              <a:t> - т.пресечения прямой </a:t>
            </a:r>
            <a:r>
              <a:rPr lang="en-US" b="0" baseline="0"/>
              <a:t>OG </a:t>
            </a:r>
            <a:r>
              <a:rPr lang="ru-RU" b="0" baseline="0"/>
              <a:t>с высотой </a:t>
            </a:r>
            <a:r>
              <a:rPr lang="en-US" b="0" baseline="0"/>
              <a:t>BF.</a:t>
            </a:r>
            <a:endParaRPr lang="ru-RU" b="0" baseline="0"/>
          </a:p>
        </p:txBody>
      </p:sp>
      <p:sp>
        <p:nvSpPr>
          <p:cNvPr id="24614" name="Text Box 38"/>
          <p:cNvSpPr txBox="1">
            <a:spLocks noChangeArrowheads="1"/>
          </p:cNvSpPr>
          <p:nvPr/>
        </p:nvSpPr>
        <p:spPr bwMode="auto">
          <a:xfrm>
            <a:off x="5830888" y="1196975"/>
            <a:ext cx="3313112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/>
              <a:t>Докажем, что</a:t>
            </a:r>
            <a:r>
              <a:rPr lang="ru-RU" b="0" baseline="0"/>
              <a:t> </a:t>
            </a:r>
          </a:p>
          <a:p>
            <a:pPr>
              <a:spcBef>
                <a:spcPct val="50000"/>
              </a:spcBef>
            </a:pPr>
            <a:r>
              <a:rPr lang="ru-RU" b="0" baseline="0"/>
              <a:t>Н – точка пересечения высот.</a:t>
            </a:r>
          </a:p>
        </p:txBody>
      </p:sp>
      <p:sp>
        <p:nvSpPr>
          <p:cNvPr id="24615" name="Line 39"/>
          <p:cNvSpPr>
            <a:spLocks noChangeAspect="1" noChangeShapeType="1"/>
          </p:cNvSpPr>
          <p:nvPr/>
        </p:nvSpPr>
        <p:spPr bwMode="auto">
          <a:xfrm>
            <a:off x="2733675" y="2601913"/>
            <a:ext cx="312738" cy="500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616" name="Line 40"/>
          <p:cNvSpPr>
            <a:spLocks noChangeShapeType="1"/>
          </p:cNvSpPr>
          <p:nvPr/>
        </p:nvSpPr>
        <p:spPr bwMode="auto">
          <a:xfrm>
            <a:off x="3048000" y="3094038"/>
            <a:ext cx="0" cy="12239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620" name="Text Box 44"/>
          <p:cNvSpPr txBox="1">
            <a:spLocks noChangeArrowheads="1"/>
          </p:cNvSpPr>
          <p:nvPr/>
        </p:nvSpPr>
        <p:spPr bwMode="auto">
          <a:xfrm>
            <a:off x="6156325" y="3357563"/>
            <a:ext cx="2376488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1.Т.к. </a:t>
            </a:r>
            <a:r>
              <a:rPr lang="en-US" b="0" baseline="0"/>
              <a:t>BF </a:t>
            </a:r>
            <a:r>
              <a:rPr lang="en-US" sz="2000" b="0" baseline="0"/>
              <a:t>II</a:t>
            </a:r>
            <a:r>
              <a:rPr lang="en-US" b="0" baseline="0"/>
              <a:t> OB</a:t>
            </a:r>
            <a:r>
              <a:rPr lang="en-US" b="0"/>
              <a:t>1</a:t>
            </a:r>
            <a:r>
              <a:rPr lang="ru-RU" b="0" baseline="0"/>
              <a:t>, </a:t>
            </a:r>
            <a:endParaRPr lang="en-US" b="0" baseline="0"/>
          </a:p>
          <a:p>
            <a:pPr>
              <a:spcBef>
                <a:spcPct val="50000"/>
              </a:spcBef>
            </a:pPr>
            <a:r>
              <a:rPr lang="ru-RU" b="0" baseline="0"/>
              <a:t>то </a:t>
            </a:r>
            <a:r>
              <a:rPr lang="ru-RU" b="0" baseline="0">
                <a:cs typeface="Arial" charset="0"/>
              </a:rPr>
              <a:t>∆</a:t>
            </a:r>
            <a:r>
              <a:rPr lang="en-US" b="0" baseline="0">
                <a:cs typeface="Arial" charset="0"/>
              </a:rPr>
              <a:t>BGH ~ </a:t>
            </a:r>
            <a:r>
              <a:rPr lang="ru-RU" b="0" baseline="0">
                <a:cs typeface="Arial" charset="0"/>
              </a:rPr>
              <a:t> ∆</a:t>
            </a:r>
            <a:r>
              <a:rPr lang="en-US" b="0" baseline="0">
                <a:cs typeface="Arial" charset="0"/>
              </a:rPr>
              <a:t>B</a:t>
            </a:r>
            <a:r>
              <a:rPr lang="en-US" b="0">
                <a:cs typeface="Arial" charset="0"/>
              </a:rPr>
              <a:t>1</a:t>
            </a:r>
            <a:r>
              <a:rPr lang="en-US" b="0" baseline="0">
                <a:cs typeface="Arial" charset="0"/>
              </a:rPr>
              <a:t>GO</a:t>
            </a:r>
            <a:r>
              <a:rPr lang="ru-RU" b="0" baseline="0">
                <a:cs typeface="Arial" charset="0"/>
              </a:rPr>
              <a:t>.</a:t>
            </a:r>
          </a:p>
        </p:txBody>
      </p:sp>
      <p:sp>
        <p:nvSpPr>
          <p:cNvPr id="24621" name="Text Box 45"/>
          <p:cNvSpPr txBox="1">
            <a:spLocks noChangeArrowheads="1"/>
          </p:cNvSpPr>
          <p:nvPr/>
        </p:nvSpPr>
        <p:spPr bwMode="auto">
          <a:xfrm>
            <a:off x="6084888" y="4365625"/>
            <a:ext cx="30591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/>
              <a:t> </a:t>
            </a:r>
            <a:r>
              <a:rPr lang="ru-RU" b="0" baseline="0"/>
              <a:t>2.</a:t>
            </a:r>
            <a:r>
              <a:rPr lang="ru-RU" baseline="0"/>
              <a:t> Сл-но </a:t>
            </a:r>
            <a:r>
              <a:rPr lang="en-US" baseline="0"/>
              <a:t>HG</a:t>
            </a:r>
            <a:r>
              <a:rPr lang="ru-RU" baseline="0"/>
              <a:t>:</a:t>
            </a:r>
            <a:r>
              <a:rPr lang="en-US" baseline="0"/>
              <a:t>GO=BG</a:t>
            </a:r>
            <a:r>
              <a:rPr lang="ru-RU" baseline="0"/>
              <a:t>:</a:t>
            </a:r>
            <a:r>
              <a:rPr lang="en-US" baseline="0"/>
              <a:t>GB</a:t>
            </a:r>
            <a:r>
              <a:rPr lang="en-US"/>
              <a:t>1</a:t>
            </a:r>
            <a:r>
              <a:rPr lang="en-US" baseline="0"/>
              <a:t>=</a:t>
            </a:r>
            <a:r>
              <a:rPr lang="ru-RU" baseline="0"/>
              <a:t>2:1, </a:t>
            </a:r>
          </a:p>
        </p:txBody>
      </p:sp>
      <p:sp>
        <p:nvSpPr>
          <p:cNvPr id="24622" name="Text Box 46"/>
          <p:cNvSpPr txBox="1">
            <a:spLocks noChangeArrowheads="1"/>
          </p:cNvSpPr>
          <p:nvPr/>
        </p:nvSpPr>
        <p:spPr bwMode="auto">
          <a:xfrm>
            <a:off x="395288" y="5157788"/>
            <a:ext cx="8353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3. </a:t>
            </a:r>
            <a:r>
              <a:rPr lang="en-US" baseline="0"/>
              <a:t>CG</a:t>
            </a:r>
            <a:r>
              <a:rPr lang="ru-RU" baseline="0"/>
              <a:t>:</a:t>
            </a:r>
            <a:r>
              <a:rPr lang="en-US" baseline="0"/>
              <a:t>GC</a:t>
            </a:r>
            <a:r>
              <a:rPr lang="en-US"/>
              <a:t>1</a:t>
            </a:r>
            <a:r>
              <a:rPr lang="en-US" baseline="0"/>
              <a:t>=</a:t>
            </a:r>
            <a:r>
              <a:rPr lang="ru-RU" baseline="0"/>
              <a:t> 2:1. Значит, </a:t>
            </a:r>
            <a:r>
              <a:rPr lang="en-US" baseline="0"/>
              <a:t>CG</a:t>
            </a:r>
            <a:r>
              <a:rPr lang="ru-RU" baseline="0"/>
              <a:t>:</a:t>
            </a:r>
            <a:r>
              <a:rPr lang="en-US" baseline="0"/>
              <a:t>GC</a:t>
            </a:r>
            <a:r>
              <a:rPr lang="en-US"/>
              <a:t>1</a:t>
            </a:r>
            <a:r>
              <a:rPr lang="en-US" baseline="0"/>
              <a:t>=HG</a:t>
            </a:r>
            <a:r>
              <a:rPr lang="ru-RU" baseline="0"/>
              <a:t>:</a:t>
            </a:r>
            <a:r>
              <a:rPr lang="en-US" baseline="0"/>
              <a:t>GO</a:t>
            </a:r>
            <a:r>
              <a:rPr lang="ru-RU" baseline="0"/>
              <a:t>. </a:t>
            </a:r>
            <a:r>
              <a:rPr lang="ru-RU" b="0" baseline="0"/>
              <a:t>Сл-но, </a:t>
            </a:r>
            <a:r>
              <a:rPr lang="ru-RU" b="0" baseline="0">
                <a:cs typeface="Arial" charset="0"/>
              </a:rPr>
              <a:t>∆С</a:t>
            </a:r>
            <a:r>
              <a:rPr lang="en-US" b="0" baseline="0">
                <a:cs typeface="Arial" charset="0"/>
              </a:rPr>
              <a:t>GH ~</a:t>
            </a:r>
            <a:r>
              <a:rPr lang="ru-RU" b="0" baseline="0">
                <a:cs typeface="Arial" charset="0"/>
              </a:rPr>
              <a:t> ∆С</a:t>
            </a:r>
            <a:r>
              <a:rPr lang="en-US" b="0">
                <a:cs typeface="Arial" charset="0"/>
              </a:rPr>
              <a:t>1</a:t>
            </a:r>
            <a:r>
              <a:rPr lang="en-US" b="0" baseline="0">
                <a:cs typeface="Arial" charset="0"/>
              </a:rPr>
              <a:t>GO</a:t>
            </a:r>
            <a:r>
              <a:rPr lang="ru-RU" b="0" baseline="0">
                <a:cs typeface="Arial" charset="0"/>
              </a:rPr>
              <a:t>. </a:t>
            </a:r>
          </a:p>
        </p:txBody>
      </p:sp>
      <p:sp>
        <p:nvSpPr>
          <p:cNvPr id="24623" name="Text Box 47"/>
          <p:cNvSpPr txBox="1">
            <a:spLocks noChangeArrowheads="1"/>
          </p:cNvSpPr>
          <p:nvPr/>
        </p:nvSpPr>
        <p:spPr bwMode="auto">
          <a:xfrm>
            <a:off x="6443663" y="2997200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aseline="0">
                <a:solidFill>
                  <a:schemeClr val="accent2"/>
                </a:solidFill>
              </a:rPr>
              <a:t>Доказательство:</a:t>
            </a:r>
          </a:p>
        </p:txBody>
      </p:sp>
      <p:sp>
        <p:nvSpPr>
          <p:cNvPr id="24629" name="Line 53"/>
          <p:cNvSpPr>
            <a:spLocks noChangeShapeType="1"/>
          </p:cNvSpPr>
          <p:nvPr/>
        </p:nvSpPr>
        <p:spPr bwMode="auto">
          <a:xfrm>
            <a:off x="684213" y="54451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641" name="Oval 65"/>
          <p:cNvSpPr>
            <a:spLocks noChangeAspect="1" noChangeArrowheads="1"/>
          </p:cNvSpPr>
          <p:nvPr/>
        </p:nvSpPr>
        <p:spPr bwMode="auto">
          <a:xfrm>
            <a:off x="5303838" y="835025"/>
            <a:ext cx="84137" cy="84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24642" name="Oval 66"/>
          <p:cNvSpPr>
            <a:spLocks noChangeAspect="1" noChangeArrowheads="1"/>
          </p:cNvSpPr>
          <p:nvPr/>
        </p:nvSpPr>
        <p:spPr bwMode="auto">
          <a:xfrm>
            <a:off x="3003550" y="4289425"/>
            <a:ext cx="84138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24647" name="Oval 71"/>
          <p:cNvSpPr>
            <a:spLocks noChangeAspect="1" noChangeArrowheads="1"/>
          </p:cNvSpPr>
          <p:nvPr/>
        </p:nvSpPr>
        <p:spPr bwMode="auto">
          <a:xfrm>
            <a:off x="5973763" y="4276725"/>
            <a:ext cx="82550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648" name="Oval 72"/>
          <p:cNvSpPr>
            <a:spLocks noChangeAspect="1" noChangeArrowheads="1"/>
          </p:cNvSpPr>
          <p:nvPr/>
        </p:nvSpPr>
        <p:spPr bwMode="auto">
          <a:xfrm>
            <a:off x="2686050" y="2563813"/>
            <a:ext cx="84138" cy="841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649" name="Oval 73"/>
          <p:cNvSpPr>
            <a:spLocks noChangeAspect="1" noChangeArrowheads="1"/>
          </p:cNvSpPr>
          <p:nvPr/>
        </p:nvSpPr>
        <p:spPr bwMode="auto">
          <a:xfrm>
            <a:off x="3767138" y="3122613"/>
            <a:ext cx="107950" cy="1079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650" name="Oval 74"/>
          <p:cNvSpPr>
            <a:spLocks noChangeAspect="1" noChangeArrowheads="1"/>
          </p:cNvSpPr>
          <p:nvPr/>
        </p:nvSpPr>
        <p:spPr bwMode="auto">
          <a:xfrm>
            <a:off x="5289550" y="3249613"/>
            <a:ext cx="107950" cy="112712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651" name="Oval 75"/>
          <p:cNvSpPr>
            <a:spLocks noChangeAspect="1" noChangeArrowheads="1"/>
          </p:cNvSpPr>
          <p:nvPr/>
        </p:nvSpPr>
        <p:spPr bwMode="auto">
          <a:xfrm>
            <a:off x="3003550" y="3051175"/>
            <a:ext cx="107950" cy="10795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652" name="Text Box 76"/>
          <p:cNvSpPr txBox="1">
            <a:spLocks noChangeArrowheads="1"/>
          </p:cNvSpPr>
          <p:nvPr/>
        </p:nvSpPr>
        <p:spPr bwMode="auto">
          <a:xfrm>
            <a:off x="395288" y="5445125"/>
            <a:ext cx="84248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cs typeface="Arial" charset="0"/>
              </a:rPr>
              <a:t>4. </a:t>
            </a:r>
            <a:r>
              <a:rPr lang="ru-RU" b="0" baseline="0">
                <a:cs typeface="Arial" charset="0"/>
              </a:rPr>
              <a:t>Поэтому </a:t>
            </a:r>
            <a:r>
              <a:rPr lang="en-US" b="0" i="1" baseline="0"/>
              <a:t>L</a:t>
            </a:r>
            <a:r>
              <a:rPr lang="en-US" b="0" baseline="0"/>
              <a:t>GH</a:t>
            </a:r>
            <a:r>
              <a:rPr lang="ru-RU" b="0" baseline="0"/>
              <a:t>С =</a:t>
            </a:r>
            <a:r>
              <a:rPr lang="ru-RU" b="0" i="1" baseline="0"/>
              <a:t> </a:t>
            </a:r>
            <a:r>
              <a:rPr lang="en-US" b="0" i="1" baseline="0"/>
              <a:t>L</a:t>
            </a:r>
            <a:r>
              <a:rPr lang="en-US" b="0" baseline="0">
                <a:cs typeface="Arial" charset="0"/>
              </a:rPr>
              <a:t>GO</a:t>
            </a:r>
            <a:r>
              <a:rPr lang="ru-RU" b="0" baseline="0">
                <a:cs typeface="Arial" charset="0"/>
              </a:rPr>
              <a:t>С</a:t>
            </a:r>
            <a:r>
              <a:rPr lang="ru-RU" b="0">
                <a:cs typeface="Arial" charset="0"/>
              </a:rPr>
              <a:t>1</a:t>
            </a:r>
            <a:r>
              <a:rPr lang="ru-RU" b="0" baseline="0">
                <a:cs typeface="Arial" charset="0"/>
              </a:rPr>
              <a:t>, а значит СН</a:t>
            </a:r>
            <a:r>
              <a:rPr lang="en-US" sz="2000" b="0" baseline="0"/>
              <a:t>II</a:t>
            </a:r>
            <a:r>
              <a:rPr lang="en-US" b="0" baseline="0"/>
              <a:t>OC</a:t>
            </a:r>
            <a:r>
              <a:rPr lang="en-US" b="0"/>
              <a:t>1</a:t>
            </a:r>
            <a:r>
              <a:rPr lang="ru-RU" b="0" baseline="0"/>
              <a:t>, а  ОС</a:t>
            </a:r>
            <a:r>
              <a:rPr lang="ru-RU" b="0"/>
              <a:t>1 </a:t>
            </a:r>
            <a:r>
              <a:rPr lang="en-US" sz="3200" b="0"/>
              <a:t>┴</a:t>
            </a:r>
            <a:r>
              <a:rPr lang="ru-RU" b="0" baseline="0"/>
              <a:t> АВ</a:t>
            </a:r>
            <a:r>
              <a:rPr lang="en-US" b="0" baseline="0"/>
              <a:t>.</a:t>
            </a:r>
            <a:r>
              <a:rPr lang="ru-RU" b="0" baseline="0"/>
              <a:t> </a:t>
            </a:r>
          </a:p>
        </p:txBody>
      </p:sp>
      <p:sp>
        <p:nvSpPr>
          <p:cNvPr id="24653" name="Text Box 77"/>
          <p:cNvSpPr txBox="1">
            <a:spLocks noChangeArrowheads="1"/>
          </p:cNvSpPr>
          <p:nvPr/>
        </p:nvSpPr>
        <p:spPr bwMode="auto">
          <a:xfrm>
            <a:off x="395288" y="5805488"/>
            <a:ext cx="49688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/>
              <a:t>5.</a:t>
            </a:r>
            <a:r>
              <a:rPr lang="ru-RU" b="0" baseline="0"/>
              <a:t> </a:t>
            </a:r>
            <a:r>
              <a:rPr lang="en-US" b="0" baseline="0"/>
              <a:t>C</a:t>
            </a:r>
            <a:r>
              <a:rPr lang="ru-RU" b="0" baseline="0"/>
              <a:t>л-но СН</a:t>
            </a:r>
            <a:r>
              <a:rPr lang="en-US" b="0" baseline="0"/>
              <a:t> </a:t>
            </a:r>
            <a:r>
              <a:rPr lang="en-US" sz="3200" b="0"/>
              <a:t>┴</a:t>
            </a:r>
            <a:r>
              <a:rPr lang="ru-RU" b="0" baseline="0"/>
              <a:t> АВ, т.е. </a:t>
            </a:r>
            <a:r>
              <a:rPr lang="en-US" b="0" baseline="0"/>
              <a:t>CD</a:t>
            </a:r>
            <a:r>
              <a:rPr lang="ru-RU" b="0" baseline="0"/>
              <a:t> – высота ∆А</a:t>
            </a:r>
            <a:r>
              <a:rPr lang="en-US" b="0" baseline="0"/>
              <a:t>B</a:t>
            </a:r>
            <a:r>
              <a:rPr lang="ru-RU" b="0" baseline="0"/>
              <a:t>С.</a:t>
            </a:r>
            <a:r>
              <a:rPr lang="en-US" b="0" baseline="0"/>
              <a:t> </a:t>
            </a:r>
            <a:endParaRPr lang="ru-RU" b="0" baseline="0"/>
          </a:p>
        </p:txBody>
      </p:sp>
      <p:sp>
        <p:nvSpPr>
          <p:cNvPr id="24654" name="Text Box 78"/>
          <p:cNvSpPr txBox="1">
            <a:spLocks noChangeArrowheads="1"/>
          </p:cNvSpPr>
          <p:nvPr/>
        </p:nvSpPr>
        <p:spPr bwMode="auto">
          <a:xfrm>
            <a:off x="395288" y="6165850"/>
            <a:ext cx="46085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/>
              <a:t>6. </a:t>
            </a:r>
            <a:r>
              <a:rPr lang="ru-RU" b="0" baseline="0"/>
              <a:t>Значит т.Н – точка пересечения высот.</a:t>
            </a:r>
          </a:p>
        </p:txBody>
      </p:sp>
      <p:sp>
        <p:nvSpPr>
          <p:cNvPr id="24655" name="Text Box 79"/>
          <p:cNvSpPr txBox="1">
            <a:spLocks noChangeArrowheads="1"/>
          </p:cNvSpPr>
          <p:nvPr/>
        </p:nvSpPr>
        <p:spPr bwMode="auto">
          <a:xfrm>
            <a:off x="1979613" y="0"/>
            <a:ext cx="31686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aseline="0">
                <a:solidFill>
                  <a:srgbClr val="FD0333"/>
                </a:solidFill>
                <a:latin typeface="Monotype Corsiva" pitchFamily="66" charset="0"/>
              </a:rPr>
              <a:t> </a:t>
            </a:r>
            <a:r>
              <a:rPr lang="ru-RU" sz="3600" baseline="0">
                <a:solidFill>
                  <a:srgbClr val="FD0333"/>
                </a:solidFill>
                <a:latin typeface="Monotype Corsiva" pitchFamily="66" charset="0"/>
              </a:rPr>
              <a:t>Прямая Эйлера</a:t>
            </a:r>
          </a:p>
        </p:txBody>
      </p:sp>
      <p:sp>
        <p:nvSpPr>
          <p:cNvPr id="24656" name="AutoShape 80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604250" y="3141663"/>
            <a:ext cx="360363" cy="360362"/>
          </a:xfrm>
          <a:prstGeom prst="wedgeRoundRectCallout">
            <a:avLst>
              <a:gd name="adj1" fmla="val -255287"/>
              <a:gd name="adj2" fmla="val 145153"/>
              <a:gd name="adj3" fmla="val 16667"/>
            </a:avLst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aseline="0">
                <a:solidFill>
                  <a:srgbClr val="333333"/>
                </a:solidFill>
              </a:rPr>
              <a:t>?</a:t>
            </a:r>
          </a:p>
        </p:txBody>
      </p:sp>
      <p:sp>
        <p:nvSpPr>
          <p:cNvPr id="24657" name="AutoShape 8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748713" y="5229225"/>
            <a:ext cx="360362" cy="360363"/>
          </a:xfrm>
          <a:prstGeom prst="wedgeRoundRectCallout">
            <a:avLst>
              <a:gd name="adj1" fmla="val -128412"/>
              <a:gd name="adj2" fmla="val -209472"/>
              <a:gd name="adj3" fmla="val 16667"/>
            </a:avLst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aseline="0">
                <a:solidFill>
                  <a:srgbClr val="333333"/>
                </a:solidFill>
              </a:rPr>
              <a:t>?</a:t>
            </a:r>
          </a:p>
        </p:txBody>
      </p:sp>
      <p:pic>
        <p:nvPicPr>
          <p:cNvPr id="24659" name="Picture 83" descr="anim076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-403353">
            <a:off x="9251950" y="5805488"/>
            <a:ext cx="547688" cy="896937"/>
          </a:xfrm>
          <a:prstGeom prst="rect">
            <a:avLst/>
          </a:prstGeom>
          <a:noFill/>
        </p:spPr>
      </p:pic>
      <p:sp>
        <p:nvSpPr>
          <p:cNvPr id="24660" name="Text Box 84"/>
          <p:cNvSpPr txBox="1">
            <a:spLocks noChangeArrowheads="1"/>
          </p:cNvSpPr>
          <p:nvPr/>
        </p:nvSpPr>
        <p:spPr bwMode="auto">
          <a:xfrm>
            <a:off x="5868988" y="6381750"/>
            <a:ext cx="935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Ч.Т.Д.</a:t>
            </a:r>
          </a:p>
        </p:txBody>
      </p:sp>
      <p:sp>
        <p:nvSpPr>
          <p:cNvPr id="24661" name="AutoShape 85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6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6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46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46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46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46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24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000"/>
                                        <p:tgtEl>
                                          <p:spTgt spid="2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24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500" fill="hold"/>
                                        <p:tgtEl>
                                          <p:spTgt spid="2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500" fill="hold"/>
                                        <p:tgtEl>
                                          <p:spTgt spid="2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246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246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24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246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24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20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2000"/>
                                        <p:tgtEl>
                                          <p:spTgt spid="2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2000"/>
                                        <p:tgtEl>
                                          <p:spTgt spid="2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5" dur="1000" fill="hold"/>
                                        <p:tgtEl>
                                          <p:spTgt spid="2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7" dur="1000" fill="hold"/>
                                        <p:tgtEl>
                                          <p:spTgt spid="2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2" dur="80"/>
                                        <p:tgtEl>
                                          <p:spTgt spid="246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3" dur="80"/>
                                        <p:tgtEl>
                                          <p:spTgt spid="246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80"/>
                                        <p:tgtEl>
                                          <p:spTgt spid="246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5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8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0" dur="500" fill="hold"/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5" dur="80"/>
                                        <p:tgtEl>
                                          <p:spTgt spid="246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6" dur="80"/>
                                        <p:tgtEl>
                                          <p:spTgt spid="246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80"/>
                                        <p:tgtEl>
                                          <p:spTgt spid="246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1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3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8" dur="80"/>
                                        <p:tgtEl>
                                          <p:spTgt spid="246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9" dur="80"/>
                                        <p:tgtEl>
                                          <p:spTgt spid="246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80"/>
                                        <p:tgtEl>
                                          <p:spTgt spid="246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5" dur="80"/>
                                        <p:tgtEl>
                                          <p:spTgt spid="246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6" dur="80"/>
                                        <p:tgtEl>
                                          <p:spTgt spid="246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80"/>
                                        <p:tgtEl>
                                          <p:spTgt spid="246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21094 0.0081 " pathEditMode="relative" rAng="0" ptsTypes="AA">
                                      <p:cBhvr>
                                        <p:cTn id="161" dur="5000" fill="hold"/>
                                        <p:tgtEl>
                                          <p:spTgt spid="246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" y="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46" grpId="0" animBg="1"/>
      <p:bldP spid="24646" grpId="1" animBg="1"/>
      <p:bldP spid="24645" grpId="0" animBg="1"/>
      <p:bldP spid="24645" grpId="1" animBg="1"/>
      <p:bldP spid="24638" grpId="0" animBg="1"/>
      <p:bldP spid="24638" grpId="1" animBg="1"/>
      <p:bldP spid="24637" grpId="0" animBg="1"/>
      <p:bldP spid="24637" grpId="1" animBg="1"/>
      <p:bldP spid="24579" grpId="0" animBg="1"/>
      <p:bldP spid="24583" grpId="0" animBg="1"/>
      <p:bldP spid="24585" grpId="0" animBg="1"/>
      <p:bldP spid="24585" grpId="1" animBg="1"/>
      <p:bldP spid="24613" grpId="0"/>
      <p:bldP spid="24614" grpId="0"/>
      <p:bldP spid="24615" grpId="0" animBg="1"/>
      <p:bldP spid="24615" grpId="1" animBg="1"/>
      <p:bldP spid="24616" grpId="0" animBg="1"/>
      <p:bldP spid="24616" grpId="1" animBg="1"/>
      <p:bldP spid="24620" grpId="0"/>
      <p:bldP spid="24621" grpId="0"/>
      <p:bldP spid="24622" grpId="0"/>
      <p:bldP spid="24652" grpId="0"/>
      <p:bldP spid="24653" grpId="0"/>
      <p:bldP spid="24654" grpId="0"/>
      <p:bldP spid="24656" grpId="0" animBg="1"/>
      <p:bldP spid="24657" grpId="0" animBg="1"/>
      <p:bldP spid="2466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>
                <a:gamma/>
                <a:tint val="0"/>
                <a:invGamma/>
              </a:srgbClr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98" name="Freeform 42"/>
          <p:cNvSpPr>
            <a:spLocks/>
          </p:cNvSpPr>
          <p:nvPr/>
        </p:nvSpPr>
        <p:spPr bwMode="auto">
          <a:xfrm>
            <a:off x="3829050" y="892175"/>
            <a:ext cx="1511300" cy="2411413"/>
          </a:xfrm>
          <a:custGeom>
            <a:avLst/>
            <a:gdLst/>
            <a:ahLst/>
            <a:cxnLst>
              <a:cxn ang="0">
                <a:pos x="0" y="1497"/>
              </a:cxn>
              <a:cxn ang="0">
                <a:pos x="953" y="1587"/>
              </a:cxn>
              <a:cxn ang="0">
                <a:pos x="953" y="0"/>
              </a:cxn>
              <a:cxn ang="0">
                <a:pos x="0" y="1497"/>
              </a:cxn>
            </a:cxnLst>
            <a:rect l="0" t="0" r="r" b="b"/>
            <a:pathLst>
              <a:path w="953" h="1587">
                <a:moveTo>
                  <a:pt x="0" y="1497"/>
                </a:moveTo>
                <a:lnTo>
                  <a:pt x="953" y="1587"/>
                </a:lnTo>
                <a:lnTo>
                  <a:pt x="953" y="0"/>
                </a:lnTo>
                <a:lnTo>
                  <a:pt x="0" y="1497"/>
                </a:lnTo>
                <a:close/>
              </a:path>
            </a:pathLst>
          </a:custGeom>
          <a:solidFill>
            <a:schemeClr val="accent1">
              <a:alpha val="59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0658" name="Oval 2"/>
          <p:cNvSpPr>
            <a:spLocks noChangeAspect="1" noChangeArrowheads="1"/>
          </p:cNvSpPr>
          <p:nvPr/>
        </p:nvSpPr>
        <p:spPr bwMode="auto">
          <a:xfrm>
            <a:off x="2601913" y="1603375"/>
            <a:ext cx="3194050" cy="3194050"/>
          </a:xfrm>
          <a:prstGeom prst="ellips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659" name="Line 3"/>
          <p:cNvSpPr>
            <a:spLocks noChangeAspect="1" noChangeShapeType="1"/>
          </p:cNvSpPr>
          <p:nvPr/>
        </p:nvSpPr>
        <p:spPr bwMode="auto">
          <a:xfrm flipV="1">
            <a:off x="115888" y="874713"/>
            <a:ext cx="5229225" cy="34575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0660" name="Line 4"/>
          <p:cNvSpPr>
            <a:spLocks noChangeAspect="1" noChangeShapeType="1"/>
          </p:cNvSpPr>
          <p:nvPr/>
        </p:nvSpPr>
        <p:spPr bwMode="auto">
          <a:xfrm flipV="1">
            <a:off x="115888" y="4330700"/>
            <a:ext cx="59039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0661" name="Rectangle 5"/>
          <p:cNvSpPr>
            <a:spLocks noChangeAspect="1" noChangeArrowheads="1"/>
          </p:cNvSpPr>
          <p:nvPr/>
        </p:nvSpPr>
        <p:spPr bwMode="auto">
          <a:xfrm>
            <a:off x="5337175" y="4079875"/>
            <a:ext cx="252413" cy="252413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662" name="Line 6"/>
          <p:cNvSpPr>
            <a:spLocks noChangeAspect="1" noChangeShapeType="1"/>
          </p:cNvSpPr>
          <p:nvPr/>
        </p:nvSpPr>
        <p:spPr bwMode="auto">
          <a:xfrm>
            <a:off x="5345113" y="874713"/>
            <a:ext cx="674687" cy="3457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0663" name="Line 7"/>
          <p:cNvSpPr>
            <a:spLocks noChangeAspect="1" noChangeShapeType="1"/>
          </p:cNvSpPr>
          <p:nvPr/>
        </p:nvSpPr>
        <p:spPr bwMode="auto">
          <a:xfrm flipH="1">
            <a:off x="5337175" y="874713"/>
            <a:ext cx="7938" cy="345757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0666" name="Oval 10"/>
          <p:cNvSpPr>
            <a:spLocks noChangeAspect="1" noChangeArrowheads="1"/>
          </p:cNvSpPr>
          <p:nvPr/>
        </p:nvSpPr>
        <p:spPr bwMode="auto">
          <a:xfrm>
            <a:off x="4164013" y="1571625"/>
            <a:ext cx="84137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667" name="Oval 11"/>
          <p:cNvSpPr>
            <a:spLocks noChangeAspect="1" noChangeArrowheads="1"/>
          </p:cNvSpPr>
          <p:nvPr/>
        </p:nvSpPr>
        <p:spPr bwMode="auto">
          <a:xfrm>
            <a:off x="5297488" y="4289425"/>
            <a:ext cx="84137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668" name="Text Box 12"/>
          <p:cNvSpPr txBox="1">
            <a:spLocks noChangeAspect="1" noChangeArrowheads="1"/>
          </p:cNvSpPr>
          <p:nvPr/>
        </p:nvSpPr>
        <p:spPr bwMode="auto">
          <a:xfrm>
            <a:off x="250825" y="4508500"/>
            <a:ext cx="422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A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70669" name="Text Box 13"/>
          <p:cNvSpPr txBox="1">
            <a:spLocks noChangeAspect="1" noChangeArrowheads="1"/>
          </p:cNvSpPr>
          <p:nvPr/>
        </p:nvSpPr>
        <p:spPr bwMode="auto">
          <a:xfrm>
            <a:off x="5805488" y="4375150"/>
            <a:ext cx="338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C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70670" name="Text Box 14"/>
          <p:cNvSpPr txBox="1">
            <a:spLocks noChangeAspect="1" noChangeArrowheads="1"/>
          </p:cNvSpPr>
          <p:nvPr/>
        </p:nvSpPr>
        <p:spPr bwMode="auto">
          <a:xfrm>
            <a:off x="4964113" y="4048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B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70671" name="Text Box 15"/>
          <p:cNvSpPr txBox="1">
            <a:spLocks noChangeAspect="1" noChangeArrowheads="1"/>
          </p:cNvSpPr>
          <p:nvPr/>
        </p:nvSpPr>
        <p:spPr bwMode="auto">
          <a:xfrm>
            <a:off x="3895725" y="1163638"/>
            <a:ext cx="6461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D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70672" name="Text Box 16"/>
          <p:cNvSpPr txBox="1">
            <a:spLocks noChangeAspect="1" noChangeArrowheads="1"/>
          </p:cNvSpPr>
          <p:nvPr/>
        </p:nvSpPr>
        <p:spPr bwMode="auto">
          <a:xfrm>
            <a:off x="4992688" y="3870325"/>
            <a:ext cx="6461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F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70673" name="Text Box 17"/>
          <p:cNvSpPr txBox="1">
            <a:spLocks noChangeAspect="1" noChangeArrowheads="1"/>
          </p:cNvSpPr>
          <p:nvPr/>
        </p:nvSpPr>
        <p:spPr bwMode="auto">
          <a:xfrm>
            <a:off x="2709863" y="4375150"/>
            <a:ext cx="5667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70674" name="Text Box 18"/>
          <p:cNvSpPr txBox="1">
            <a:spLocks noChangeAspect="1" noChangeArrowheads="1"/>
          </p:cNvSpPr>
          <p:nvPr/>
        </p:nvSpPr>
        <p:spPr bwMode="auto">
          <a:xfrm>
            <a:off x="2263775" y="2260600"/>
            <a:ext cx="5683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70675" name="Line 19"/>
          <p:cNvSpPr>
            <a:spLocks noChangeShapeType="1"/>
          </p:cNvSpPr>
          <p:nvPr/>
        </p:nvSpPr>
        <p:spPr bwMode="auto">
          <a:xfrm flipH="1">
            <a:off x="3057525" y="869950"/>
            <a:ext cx="2305050" cy="34559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0677" name="Line 21"/>
          <p:cNvSpPr>
            <a:spLocks noChangeShapeType="1"/>
          </p:cNvSpPr>
          <p:nvPr/>
        </p:nvSpPr>
        <p:spPr bwMode="auto">
          <a:xfrm>
            <a:off x="0" y="4292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0678" name="Text Box 22"/>
          <p:cNvSpPr txBox="1">
            <a:spLocks noChangeAspect="1" noChangeArrowheads="1"/>
          </p:cNvSpPr>
          <p:nvPr/>
        </p:nvSpPr>
        <p:spPr bwMode="auto">
          <a:xfrm>
            <a:off x="3563938" y="2636838"/>
            <a:ext cx="373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G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70679" name="Text Box 23"/>
          <p:cNvSpPr txBox="1">
            <a:spLocks noChangeAspect="1" noChangeArrowheads="1"/>
          </p:cNvSpPr>
          <p:nvPr/>
        </p:nvSpPr>
        <p:spPr bwMode="auto">
          <a:xfrm>
            <a:off x="2686050" y="2846388"/>
            <a:ext cx="373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660066"/>
                </a:solidFill>
              </a:rPr>
              <a:t>О</a:t>
            </a:r>
          </a:p>
        </p:txBody>
      </p:sp>
      <p:sp>
        <p:nvSpPr>
          <p:cNvPr id="70680" name="Line 24"/>
          <p:cNvSpPr>
            <a:spLocks noChangeAspect="1" noChangeShapeType="1"/>
          </p:cNvSpPr>
          <p:nvPr/>
        </p:nvSpPr>
        <p:spPr bwMode="auto">
          <a:xfrm flipH="1" flipV="1">
            <a:off x="3057525" y="3111500"/>
            <a:ext cx="2270125" cy="203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0681" name="Oval 25"/>
          <p:cNvSpPr>
            <a:spLocks noChangeAspect="1" noChangeArrowheads="1"/>
          </p:cNvSpPr>
          <p:nvPr/>
        </p:nvSpPr>
        <p:spPr bwMode="auto">
          <a:xfrm>
            <a:off x="4156075" y="3159125"/>
            <a:ext cx="107950" cy="10795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682" name="Line 26"/>
          <p:cNvSpPr>
            <a:spLocks noChangeShapeType="1"/>
          </p:cNvSpPr>
          <p:nvPr/>
        </p:nvSpPr>
        <p:spPr bwMode="auto">
          <a:xfrm>
            <a:off x="4211638" y="32131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0683" name="Text Box 27"/>
          <p:cNvSpPr txBox="1">
            <a:spLocks noChangeAspect="1" noChangeArrowheads="1"/>
          </p:cNvSpPr>
          <p:nvPr/>
        </p:nvSpPr>
        <p:spPr bwMode="auto">
          <a:xfrm>
            <a:off x="3995738" y="2708275"/>
            <a:ext cx="373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6600"/>
                </a:solidFill>
              </a:rPr>
              <a:t>N</a:t>
            </a:r>
            <a:endParaRPr lang="ru-RU" baseline="0">
              <a:solidFill>
                <a:srgbClr val="FF6600"/>
              </a:solidFill>
            </a:endParaRPr>
          </a:p>
        </p:txBody>
      </p:sp>
      <p:sp>
        <p:nvSpPr>
          <p:cNvPr id="70684" name="Text Box 28"/>
          <p:cNvSpPr txBox="1">
            <a:spLocks noChangeAspect="1" noChangeArrowheads="1"/>
          </p:cNvSpPr>
          <p:nvPr/>
        </p:nvSpPr>
        <p:spPr bwMode="auto">
          <a:xfrm>
            <a:off x="5292725" y="2917825"/>
            <a:ext cx="376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70685" name="Text Box 29"/>
          <p:cNvSpPr txBox="1">
            <a:spLocks noChangeArrowheads="1"/>
          </p:cNvSpPr>
          <p:nvPr/>
        </p:nvSpPr>
        <p:spPr bwMode="auto">
          <a:xfrm>
            <a:off x="900113" y="765175"/>
            <a:ext cx="2951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b="0"/>
          </a:p>
        </p:txBody>
      </p:sp>
      <p:sp>
        <p:nvSpPr>
          <p:cNvPr id="70686" name="Oval 30"/>
          <p:cNvSpPr>
            <a:spLocks noChangeAspect="1" noChangeArrowheads="1"/>
          </p:cNvSpPr>
          <p:nvPr/>
        </p:nvSpPr>
        <p:spPr bwMode="auto">
          <a:xfrm>
            <a:off x="71438" y="4276725"/>
            <a:ext cx="84137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687" name="Text Box 31"/>
          <p:cNvSpPr txBox="1">
            <a:spLocks noChangeArrowheads="1"/>
          </p:cNvSpPr>
          <p:nvPr/>
        </p:nvSpPr>
        <p:spPr bwMode="auto">
          <a:xfrm>
            <a:off x="179388" y="100013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aseline="0">
                <a:solidFill>
                  <a:schemeClr val="accent2"/>
                </a:solidFill>
              </a:rPr>
              <a:t>Дано:</a:t>
            </a:r>
          </a:p>
        </p:txBody>
      </p:sp>
      <p:sp>
        <p:nvSpPr>
          <p:cNvPr id="70688" name="Text Box 32"/>
          <p:cNvSpPr txBox="1">
            <a:spLocks noChangeArrowheads="1"/>
          </p:cNvSpPr>
          <p:nvPr/>
        </p:nvSpPr>
        <p:spPr bwMode="auto">
          <a:xfrm>
            <a:off x="107950" y="403225"/>
            <a:ext cx="3276600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b="0" baseline="0"/>
              <a:t>Пусть в </a:t>
            </a:r>
            <a:r>
              <a:rPr lang="ru-RU" b="0" baseline="0">
                <a:cs typeface="Arial" charset="0"/>
              </a:rPr>
              <a:t>∆</a:t>
            </a:r>
            <a:r>
              <a:rPr lang="ru-RU" baseline="0">
                <a:solidFill>
                  <a:srgbClr val="0000CC"/>
                </a:solidFill>
              </a:rPr>
              <a:t>АВС</a:t>
            </a:r>
          </a:p>
          <a:p>
            <a:pPr marL="342900" indent="-342900">
              <a:spcBef>
                <a:spcPct val="50000"/>
              </a:spcBef>
            </a:pPr>
            <a:r>
              <a:rPr lang="ru-RU" b="0" baseline="0"/>
              <a:t>т.</a:t>
            </a:r>
            <a:r>
              <a:rPr lang="en-US" baseline="0">
                <a:solidFill>
                  <a:srgbClr val="990099"/>
                </a:solidFill>
              </a:rPr>
              <a:t>O</a:t>
            </a:r>
            <a:r>
              <a:rPr lang="ru-RU" b="0" baseline="0"/>
              <a:t>-центр описанной окр-ти</a:t>
            </a:r>
          </a:p>
          <a:p>
            <a:pPr marL="342900" indent="-342900"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G</a:t>
            </a:r>
            <a:r>
              <a:rPr lang="en-US" b="0" baseline="0"/>
              <a:t> – </a:t>
            </a:r>
            <a:r>
              <a:rPr lang="ru-RU" b="0" baseline="0"/>
              <a:t>т. пересечения медиан</a:t>
            </a:r>
          </a:p>
          <a:p>
            <a:pPr marL="342900" indent="-342900">
              <a:spcBef>
                <a:spcPct val="50000"/>
              </a:spcBef>
            </a:pPr>
            <a:r>
              <a:rPr lang="ru-RU" baseline="0">
                <a:solidFill>
                  <a:srgbClr val="FF0000"/>
                </a:solidFill>
              </a:rPr>
              <a:t>В1 </a:t>
            </a:r>
            <a:r>
              <a:rPr lang="ru-RU" b="0" baseline="0"/>
              <a:t> – середина АС </a:t>
            </a:r>
          </a:p>
          <a:p>
            <a:pPr marL="342900" indent="-342900">
              <a:spcBef>
                <a:spcPct val="50000"/>
              </a:spcBef>
            </a:pPr>
            <a:r>
              <a:rPr lang="en-US" baseline="0">
                <a:solidFill>
                  <a:srgbClr val="0000CC"/>
                </a:solidFill>
              </a:rPr>
              <a:t>B</a:t>
            </a:r>
            <a:r>
              <a:rPr lang="en-US" baseline="0">
                <a:solidFill>
                  <a:srgbClr val="008000"/>
                </a:solidFill>
              </a:rPr>
              <a:t>F</a:t>
            </a:r>
            <a:r>
              <a:rPr lang="ru-RU" b="0" baseline="0"/>
              <a:t> – высота</a:t>
            </a:r>
          </a:p>
        </p:txBody>
      </p:sp>
      <p:sp>
        <p:nvSpPr>
          <p:cNvPr id="70689" name="Text Box 33"/>
          <p:cNvSpPr txBox="1">
            <a:spLocks noChangeArrowheads="1"/>
          </p:cNvSpPr>
          <p:nvPr/>
        </p:nvSpPr>
        <p:spPr bwMode="auto">
          <a:xfrm>
            <a:off x="5795963" y="188913"/>
            <a:ext cx="284321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Пусть т.</a:t>
            </a:r>
            <a:r>
              <a:rPr lang="ru-RU" baseline="0">
                <a:solidFill>
                  <a:srgbClr val="008000"/>
                </a:solidFill>
              </a:rPr>
              <a:t>Н</a:t>
            </a:r>
            <a:r>
              <a:rPr lang="ru-RU" b="0" baseline="0"/>
              <a:t> - т.пресечения прямой </a:t>
            </a:r>
            <a:r>
              <a:rPr lang="en-US" b="0" baseline="0"/>
              <a:t>OG </a:t>
            </a:r>
            <a:r>
              <a:rPr lang="ru-RU" b="0" baseline="0"/>
              <a:t>с высотой </a:t>
            </a:r>
            <a:r>
              <a:rPr lang="en-US" b="0" baseline="0"/>
              <a:t>BF.</a:t>
            </a:r>
            <a:endParaRPr lang="ru-RU" b="0" baseline="0"/>
          </a:p>
        </p:txBody>
      </p:sp>
      <p:sp>
        <p:nvSpPr>
          <p:cNvPr id="70692" name="Line 36"/>
          <p:cNvSpPr>
            <a:spLocks noChangeShapeType="1"/>
          </p:cNvSpPr>
          <p:nvPr/>
        </p:nvSpPr>
        <p:spPr bwMode="auto">
          <a:xfrm>
            <a:off x="3048000" y="3094038"/>
            <a:ext cx="0" cy="12239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0693" name="Text Box 37"/>
          <p:cNvSpPr txBox="1">
            <a:spLocks noChangeArrowheads="1"/>
          </p:cNvSpPr>
          <p:nvPr/>
        </p:nvSpPr>
        <p:spPr bwMode="auto">
          <a:xfrm>
            <a:off x="5940425" y="1916113"/>
            <a:ext cx="29876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1.Т.к. </a:t>
            </a:r>
            <a:r>
              <a:rPr lang="en-US" b="0" baseline="0"/>
              <a:t>BF </a:t>
            </a:r>
            <a:r>
              <a:rPr lang="en-US" sz="2000" b="0" baseline="0"/>
              <a:t>II</a:t>
            </a:r>
            <a:r>
              <a:rPr lang="en-US" b="0" baseline="0"/>
              <a:t> OB</a:t>
            </a:r>
            <a:r>
              <a:rPr lang="en-US" b="0"/>
              <a:t>1</a:t>
            </a:r>
            <a:r>
              <a:rPr lang="ru-RU" b="0" baseline="0"/>
              <a:t>,</a:t>
            </a:r>
            <a:endParaRPr lang="en-US" b="0" baseline="0"/>
          </a:p>
          <a:p>
            <a:pPr>
              <a:spcBef>
                <a:spcPct val="50000"/>
              </a:spcBef>
            </a:pPr>
            <a:r>
              <a:rPr lang="ru-RU" b="0" baseline="0"/>
              <a:t>то </a:t>
            </a:r>
            <a:r>
              <a:rPr lang="ru-RU" b="0" baseline="0">
                <a:cs typeface="Arial" charset="0"/>
              </a:rPr>
              <a:t>∆</a:t>
            </a:r>
            <a:r>
              <a:rPr lang="en-US" b="0" baseline="0">
                <a:cs typeface="Arial" charset="0"/>
              </a:rPr>
              <a:t>BGH ~</a:t>
            </a:r>
            <a:r>
              <a:rPr lang="ru-RU" b="0" baseline="0">
                <a:cs typeface="Arial" charset="0"/>
              </a:rPr>
              <a:t> ∆</a:t>
            </a:r>
            <a:r>
              <a:rPr lang="en-US" b="0" baseline="0">
                <a:cs typeface="Arial" charset="0"/>
              </a:rPr>
              <a:t>B</a:t>
            </a:r>
            <a:r>
              <a:rPr lang="en-US" b="0">
                <a:cs typeface="Arial" charset="0"/>
              </a:rPr>
              <a:t>1</a:t>
            </a:r>
            <a:r>
              <a:rPr lang="en-US" b="0" baseline="0">
                <a:cs typeface="Arial" charset="0"/>
              </a:rPr>
              <a:t>GO.</a:t>
            </a:r>
            <a:endParaRPr lang="ru-RU" b="0" baseline="0">
              <a:cs typeface="Arial" charset="0"/>
            </a:endParaRPr>
          </a:p>
        </p:txBody>
      </p:sp>
      <p:sp>
        <p:nvSpPr>
          <p:cNvPr id="70696" name="Text Box 40"/>
          <p:cNvSpPr txBox="1">
            <a:spLocks noChangeArrowheads="1"/>
          </p:cNvSpPr>
          <p:nvPr/>
        </p:nvSpPr>
        <p:spPr bwMode="auto">
          <a:xfrm>
            <a:off x="6011863" y="1341438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aseline="0">
                <a:solidFill>
                  <a:schemeClr val="accent2"/>
                </a:solidFill>
              </a:rPr>
              <a:t>Доказательство:</a:t>
            </a:r>
          </a:p>
        </p:txBody>
      </p:sp>
      <p:sp>
        <p:nvSpPr>
          <p:cNvPr id="70699" name="Freeform 43"/>
          <p:cNvSpPr>
            <a:spLocks/>
          </p:cNvSpPr>
          <p:nvPr/>
        </p:nvSpPr>
        <p:spPr bwMode="auto">
          <a:xfrm rot="-10800000">
            <a:off x="3057525" y="3105150"/>
            <a:ext cx="755650" cy="1216025"/>
          </a:xfrm>
          <a:custGeom>
            <a:avLst/>
            <a:gdLst/>
            <a:ahLst/>
            <a:cxnLst>
              <a:cxn ang="0">
                <a:pos x="0" y="1497"/>
              </a:cxn>
              <a:cxn ang="0">
                <a:pos x="953" y="1587"/>
              </a:cxn>
              <a:cxn ang="0">
                <a:pos x="953" y="0"/>
              </a:cxn>
              <a:cxn ang="0">
                <a:pos x="0" y="1497"/>
              </a:cxn>
            </a:cxnLst>
            <a:rect l="0" t="0" r="r" b="b"/>
            <a:pathLst>
              <a:path w="953" h="1587">
                <a:moveTo>
                  <a:pt x="0" y="1497"/>
                </a:moveTo>
                <a:lnTo>
                  <a:pt x="953" y="1587"/>
                </a:lnTo>
                <a:lnTo>
                  <a:pt x="953" y="0"/>
                </a:lnTo>
                <a:lnTo>
                  <a:pt x="0" y="1497"/>
                </a:lnTo>
                <a:close/>
              </a:path>
            </a:pathLst>
          </a:custGeom>
          <a:solidFill>
            <a:schemeClr val="accent1">
              <a:alpha val="59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0700" name="Oval 44"/>
          <p:cNvSpPr>
            <a:spLocks noChangeAspect="1" noChangeArrowheads="1"/>
          </p:cNvSpPr>
          <p:nvPr/>
        </p:nvSpPr>
        <p:spPr bwMode="auto">
          <a:xfrm>
            <a:off x="5303838" y="835025"/>
            <a:ext cx="84137" cy="84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70704" name="Oval 48"/>
          <p:cNvSpPr>
            <a:spLocks noChangeAspect="1" noChangeArrowheads="1"/>
          </p:cNvSpPr>
          <p:nvPr/>
        </p:nvSpPr>
        <p:spPr bwMode="auto">
          <a:xfrm>
            <a:off x="5973763" y="4276725"/>
            <a:ext cx="82550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705" name="Oval 49"/>
          <p:cNvSpPr>
            <a:spLocks noChangeAspect="1" noChangeArrowheads="1"/>
          </p:cNvSpPr>
          <p:nvPr/>
        </p:nvSpPr>
        <p:spPr bwMode="auto">
          <a:xfrm>
            <a:off x="2686050" y="2563813"/>
            <a:ext cx="84138" cy="841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707" name="Oval 51"/>
          <p:cNvSpPr>
            <a:spLocks noChangeAspect="1" noChangeArrowheads="1"/>
          </p:cNvSpPr>
          <p:nvPr/>
        </p:nvSpPr>
        <p:spPr bwMode="auto">
          <a:xfrm>
            <a:off x="5289550" y="3249613"/>
            <a:ext cx="107950" cy="112712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708" name="Oval 52"/>
          <p:cNvSpPr>
            <a:spLocks noChangeAspect="1" noChangeArrowheads="1"/>
          </p:cNvSpPr>
          <p:nvPr/>
        </p:nvSpPr>
        <p:spPr bwMode="auto">
          <a:xfrm>
            <a:off x="3003550" y="3051175"/>
            <a:ext cx="107950" cy="10795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712" name="Text Box 56"/>
          <p:cNvSpPr txBox="1">
            <a:spLocks noChangeArrowheads="1"/>
          </p:cNvSpPr>
          <p:nvPr/>
        </p:nvSpPr>
        <p:spPr bwMode="auto">
          <a:xfrm>
            <a:off x="1979613" y="0"/>
            <a:ext cx="31686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aseline="0">
                <a:solidFill>
                  <a:srgbClr val="FD0333"/>
                </a:solidFill>
                <a:latin typeface="Monotype Corsiva" pitchFamily="66" charset="0"/>
              </a:rPr>
              <a:t> </a:t>
            </a:r>
            <a:r>
              <a:rPr lang="ru-RU" sz="3600" baseline="0">
                <a:solidFill>
                  <a:srgbClr val="FD0333"/>
                </a:solidFill>
                <a:latin typeface="Monotype Corsiva" pitchFamily="66" charset="0"/>
              </a:rPr>
              <a:t>Прямая Эйлера</a:t>
            </a:r>
          </a:p>
        </p:txBody>
      </p:sp>
      <p:sp>
        <p:nvSpPr>
          <p:cNvPr id="70713" name="AutoShape 57"/>
          <p:cNvSpPr>
            <a:spLocks noChangeArrowheads="1"/>
          </p:cNvSpPr>
          <p:nvPr/>
        </p:nvSpPr>
        <p:spPr bwMode="auto">
          <a:xfrm>
            <a:off x="8316913" y="2781300"/>
            <a:ext cx="360362" cy="360363"/>
          </a:xfrm>
          <a:prstGeom prst="wedgeRoundRectCallout">
            <a:avLst>
              <a:gd name="adj1" fmla="val -266741"/>
              <a:gd name="adj2" fmla="val -103306"/>
              <a:gd name="adj3" fmla="val 16667"/>
            </a:avLst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aseline="0">
                <a:solidFill>
                  <a:srgbClr val="333333"/>
                </a:solidFill>
              </a:rPr>
              <a:t>?</a:t>
            </a:r>
          </a:p>
        </p:txBody>
      </p:sp>
      <p:sp>
        <p:nvSpPr>
          <p:cNvPr id="70715" name="Rectangle 59"/>
          <p:cNvSpPr>
            <a:spLocks noChangeAspect="1" noChangeArrowheads="1"/>
          </p:cNvSpPr>
          <p:nvPr/>
        </p:nvSpPr>
        <p:spPr bwMode="auto">
          <a:xfrm>
            <a:off x="2792413" y="4076700"/>
            <a:ext cx="252412" cy="252413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716" name="Text Box 60"/>
          <p:cNvSpPr txBox="1">
            <a:spLocks noChangeArrowheads="1"/>
          </p:cNvSpPr>
          <p:nvPr/>
        </p:nvSpPr>
        <p:spPr bwMode="auto">
          <a:xfrm>
            <a:off x="6191250" y="3141663"/>
            <a:ext cx="2844800" cy="123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b="0" baseline="0"/>
              <a:t>О –центр описанной окружности,              В</a:t>
            </a:r>
            <a:r>
              <a:rPr lang="ru-RU" b="0"/>
              <a:t>1</a:t>
            </a:r>
            <a:r>
              <a:rPr lang="ru-RU" b="0" baseline="0"/>
              <a:t> – середина АС.        Сл-но, ОВ</a:t>
            </a:r>
            <a:r>
              <a:rPr lang="ru-RU" b="0"/>
              <a:t>1</a:t>
            </a:r>
            <a:r>
              <a:rPr lang="ru-RU" b="0" baseline="0"/>
              <a:t> </a:t>
            </a:r>
            <a:r>
              <a:rPr lang="ru-RU" b="0"/>
              <a:t> </a:t>
            </a:r>
            <a:r>
              <a:rPr lang="en-US" sz="3200" b="0"/>
              <a:t>┴</a:t>
            </a:r>
            <a:r>
              <a:rPr lang="ru-RU" b="0" baseline="0"/>
              <a:t>  АС.</a:t>
            </a:r>
          </a:p>
        </p:txBody>
      </p:sp>
      <p:sp>
        <p:nvSpPr>
          <p:cNvPr id="70718" name="Text Box 62"/>
          <p:cNvSpPr txBox="1">
            <a:spLocks noChangeArrowheads="1"/>
          </p:cNvSpPr>
          <p:nvPr/>
        </p:nvSpPr>
        <p:spPr bwMode="auto">
          <a:xfrm>
            <a:off x="684213" y="6021388"/>
            <a:ext cx="1008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b="0" baseline="0"/>
          </a:p>
        </p:txBody>
      </p:sp>
      <p:sp>
        <p:nvSpPr>
          <p:cNvPr id="70719" name="Text Box 63"/>
          <p:cNvSpPr txBox="1">
            <a:spLocks noChangeArrowheads="1"/>
          </p:cNvSpPr>
          <p:nvPr/>
        </p:nvSpPr>
        <p:spPr bwMode="auto">
          <a:xfrm>
            <a:off x="6156325" y="4437063"/>
            <a:ext cx="244792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b="0" baseline="0"/>
              <a:t>2.  ОВ</a:t>
            </a:r>
            <a:r>
              <a:rPr lang="ru-RU" b="0"/>
              <a:t>1</a:t>
            </a:r>
            <a:r>
              <a:rPr lang="ru-RU" b="0" baseline="0"/>
              <a:t> </a:t>
            </a:r>
            <a:r>
              <a:rPr lang="ru-RU" b="0"/>
              <a:t> </a:t>
            </a:r>
            <a:r>
              <a:rPr lang="en-US" sz="3200" b="0"/>
              <a:t>┴</a:t>
            </a:r>
            <a:r>
              <a:rPr lang="ru-RU" b="0" baseline="0"/>
              <a:t>  АС,                </a:t>
            </a:r>
            <a:r>
              <a:rPr lang="en-US" b="0" baseline="0"/>
              <a:t>BF </a:t>
            </a:r>
            <a:r>
              <a:rPr lang="ru-RU" b="0" baseline="0"/>
              <a:t>  </a:t>
            </a:r>
            <a:r>
              <a:rPr lang="en-US" sz="3200" b="0"/>
              <a:t>┴</a:t>
            </a:r>
            <a:r>
              <a:rPr lang="ru-RU" b="0" baseline="0"/>
              <a:t>  АС.                 Сл-но, </a:t>
            </a:r>
            <a:r>
              <a:rPr lang="en-US" b="0" baseline="0"/>
              <a:t>BF </a:t>
            </a:r>
            <a:r>
              <a:rPr lang="en-US" sz="2000" b="0" baseline="0"/>
              <a:t>II</a:t>
            </a:r>
            <a:r>
              <a:rPr lang="en-US" b="0" baseline="0"/>
              <a:t> OB</a:t>
            </a:r>
            <a:r>
              <a:rPr lang="en-US" b="0"/>
              <a:t>1</a:t>
            </a:r>
            <a:r>
              <a:rPr lang="ru-RU" b="0"/>
              <a:t> </a:t>
            </a:r>
            <a:endParaRPr lang="ru-RU" b="0" baseline="0"/>
          </a:p>
        </p:txBody>
      </p:sp>
      <p:sp>
        <p:nvSpPr>
          <p:cNvPr id="70720" name="Text Box 64"/>
          <p:cNvSpPr txBox="1">
            <a:spLocks noChangeArrowheads="1"/>
          </p:cNvSpPr>
          <p:nvPr/>
        </p:nvSpPr>
        <p:spPr bwMode="auto">
          <a:xfrm>
            <a:off x="468313" y="5445125"/>
            <a:ext cx="8675687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3. Т.к. </a:t>
            </a:r>
            <a:r>
              <a:rPr lang="en-US" b="0" baseline="0"/>
              <a:t>BF </a:t>
            </a:r>
            <a:r>
              <a:rPr lang="en-US" sz="2000" b="0" baseline="0"/>
              <a:t>II</a:t>
            </a:r>
            <a:r>
              <a:rPr lang="en-US" b="0" baseline="0"/>
              <a:t> OB</a:t>
            </a:r>
            <a:r>
              <a:rPr lang="en-US" b="0"/>
              <a:t>1</a:t>
            </a:r>
            <a:r>
              <a:rPr lang="ru-RU" b="0" baseline="0"/>
              <a:t>, а </a:t>
            </a:r>
            <a:r>
              <a:rPr lang="en-US" b="0" i="1" baseline="0"/>
              <a:t>L </a:t>
            </a:r>
            <a:r>
              <a:rPr lang="en-US" b="0" baseline="0"/>
              <a:t>BGH</a:t>
            </a:r>
            <a:r>
              <a:rPr lang="ru-RU" b="0" baseline="0"/>
              <a:t> и </a:t>
            </a:r>
            <a:r>
              <a:rPr lang="ru-RU" b="0" i="1" baseline="0"/>
              <a:t> </a:t>
            </a:r>
            <a:r>
              <a:rPr lang="en-US" b="0" i="1" baseline="0"/>
              <a:t>L </a:t>
            </a:r>
            <a:r>
              <a:rPr lang="en-US" b="0" baseline="0">
                <a:cs typeface="Arial" charset="0"/>
              </a:rPr>
              <a:t>B</a:t>
            </a:r>
            <a:r>
              <a:rPr lang="en-US" b="0">
                <a:cs typeface="Arial" charset="0"/>
              </a:rPr>
              <a:t>1</a:t>
            </a:r>
            <a:r>
              <a:rPr lang="en-US" b="0" baseline="0">
                <a:cs typeface="Arial" charset="0"/>
              </a:rPr>
              <a:t>GO</a:t>
            </a:r>
            <a:r>
              <a:rPr lang="ru-RU" b="0" i="1" baseline="0"/>
              <a:t> –</a:t>
            </a:r>
            <a:r>
              <a:rPr lang="ru-RU" b="0" baseline="0"/>
              <a:t> вертикальные, то   соответственные углы  ∆</a:t>
            </a:r>
            <a:r>
              <a:rPr lang="en-US" b="0" baseline="0"/>
              <a:t>BGH </a:t>
            </a:r>
            <a:r>
              <a:rPr lang="ru-RU" b="0" baseline="0"/>
              <a:t>и ∆ </a:t>
            </a:r>
            <a:r>
              <a:rPr lang="en-US" b="0" baseline="0">
                <a:cs typeface="Arial" charset="0"/>
              </a:rPr>
              <a:t>B</a:t>
            </a:r>
            <a:r>
              <a:rPr lang="en-US" b="0">
                <a:cs typeface="Arial" charset="0"/>
              </a:rPr>
              <a:t>1</a:t>
            </a:r>
            <a:r>
              <a:rPr lang="en-US" b="0" baseline="0">
                <a:cs typeface="Arial" charset="0"/>
              </a:rPr>
              <a:t>GO</a:t>
            </a:r>
            <a:r>
              <a:rPr lang="ru-RU" b="0" baseline="0"/>
              <a:t> равны. </a:t>
            </a:r>
          </a:p>
        </p:txBody>
      </p:sp>
      <p:sp>
        <p:nvSpPr>
          <p:cNvPr id="70721" name="Oval 65"/>
          <p:cNvSpPr>
            <a:spLocks noChangeAspect="1" noChangeArrowheads="1"/>
          </p:cNvSpPr>
          <p:nvPr/>
        </p:nvSpPr>
        <p:spPr bwMode="auto">
          <a:xfrm>
            <a:off x="3003550" y="4289425"/>
            <a:ext cx="84138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70723" name="Arc 67"/>
          <p:cNvSpPr>
            <a:spLocks/>
          </p:cNvSpPr>
          <p:nvPr/>
        </p:nvSpPr>
        <p:spPr bwMode="auto">
          <a:xfrm>
            <a:off x="3059113" y="3940175"/>
            <a:ext cx="185737" cy="3587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5495"/>
              <a:gd name="T1" fmla="*/ 0 h 21600"/>
              <a:gd name="T2" fmla="*/ 15495 w 15495"/>
              <a:gd name="T3" fmla="*/ 6552 h 21600"/>
              <a:gd name="T4" fmla="*/ 0 w 1549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495" h="21600" fill="none" extrusionOk="0">
                <a:moveTo>
                  <a:pt x="-1" y="0"/>
                </a:moveTo>
                <a:cubicBezTo>
                  <a:pt x="5838" y="0"/>
                  <a:pt x="11427" y="2363"/>
                  <a:pt x="15495" y="6551"/>
                </a:cubicBezTo>
              </a:path>
              <a:path w="15495" h="21600" stroke="0" extrusionOk="0">
                <a:moveTo>
                  <a:pt x="-1" y="0"/>
                </a:moveTo>
                <a:cubicBezTo>
                  <a:pt x="5838" y="0"/>
                  <a:pt x="11427" y="2363"/>
                  <a:pt x="15495" y="6551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F00FF">
              <a:alpha val="50000"/>
            </a:srgb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724" name="Arc 68"/>
          <p:cNvSpPr>
            <a:spLocks/>
          </p:cNvSpPr>
          <p:nvPr/>
        </p:nvSpPr>
        <p:spPr bwMode="auto">
          <a:xfrm rot="3240000" flipV="1">
            <a:off x="4917282" y="1012031"/>
            <a:ext cx="590550" cy="744537"/>
          </a:xfrm>
          <a:custGeom>
            <a:avLst/>
            <a:gdLst>
              <a:gd name="G0" fmla="+- 0 0 0"/>
              <a:gd name="G1" fmla="+- 20187 0 0"/>
              <a:gd name="G2" fmla="+- 21600 0 0"/>
              <a:gd name="T0" fmla="*/ 7685 w 18156"/>
              <a:gd name="T1" fmla="*/ 0 h 20187"/>
              <a:gd name="T2" fmla="*/ 18156 w 18156"/>
              <a:gd name="T3" fmla="*/ 8485 h 20187"/>
              <a:gd name="T4" fmla="*/ 0 w 18156"/>
              <a:gd name="T5" fmla="*/ 20187 h 20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156" h="20187" fill="none" extrusionOk="0">
                <a:moveTo>
                  <a:pt x="7684" y="0"/>
                </a:moveTo>
                <a:cubicBezTo>
                  <a:pt x="11990" y="1639"/>
                  <a:pt x="15659" y="4612"/>
                  <a:pt x="18155" y="8485"/>
                </a:cubicBezTo>
              </a:path>
              <a:path w="18156" h="20187" stroke="0" extrusionOk="0">
                <a:moveTo>
                  <a:pt x="7684" y="0"/>
                </a:moveTo>
                <a:cubicBezTo>
                  <a:pt x="11990" y="1639"/>
                  <a:pt x="15659" y="4612"/>
                  <a:pt x="18155" y="8485"/>
                </a:cubicBezTo>
                <a:lnTo>
                  <a:pt x="0" y="20187"/>
                </a:lnTo>
                <a:close/>
              </a:path>
            </a:pathLst>
          </a:custGeom>
          <a:solidFill>
            <a:srgbClr val="FF00FF">
              <a:alpha val="50000"/>
            </a:srgb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726" name="Arc 70"/>
          <p:cNvSpPr>
            <a:spLocks/>
          </p:cNvSpPr>
          <p:nvPr/>
        </p:nvSpPr>
        <p:spPr bwMode="auto">
          <a:xfrm rot="10681503" flipH="1">
            <a:off x="3052763" y="3097213"/>
            <a:ext cx="212725" cy="4000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531"/>
              <a:gd name="T1" fmla="*/ 0 h 21600"/>
              <a:gd name="T2" fmla="*/ 21531 w 21531"/>
              <a:gd name="T3" fmla="*/ 19869 h 21600"/>
              <a:gd name="T4" fmla="*/ 0 w 2153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31" h="21600" fill="none" extrusionOk="0">
                <a:moveTo>
                  <a:pt x="-1" y="0"/>
                </a:moveTo>
                <a:cubicBezTo>
                  <a:pt x="11258" y="0"/>
                  <a:pt x="20628" y="8647"/>
                  <a:pt x="21530" y="19869"/>
                </a:cubicBezTo>
              </a:path>
              <a:path w="21531" h="21600" stroke="0" extrusionOk="0">
                <a:moveTo>
                  <a:pt x="-1" y="0"/>
                </a:moveTo>
                <a:cubicBezTo>
                  <a:pt x="11258" y="0"/>
                  <a:pt x="20628" y="8647"/>
                  <a:pt x="21530" y="19869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00FF00">
              <a:alpha val="50000"/>
            </a:srgb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727" name="Arc 71"/>
          <p:cNvSpPr>
            <a:spLocks/>
          </p:cNvSpPr>
          <p:nvPr/>
        </p:nvSpPr>
        <p:spPr bwMode="auto">
          <a:xfrm flipH="1">
            <a:off x="5003800" y="2781300"/>
            <a:ext cx="341313" cy="5397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566"/>
              <a:gd name="T1" fmla="*/ 0 h 21600"/>
              <a:gd name="T2" fmla="*/ 21566 w 21566"/>
              <a:gd name="T3" fmla="*/ 20389 h 21600"/>
              <a:gd name="T4" fmla="*/ 0 w 2156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66" h="21600" fill="none" extrusionOk="0">
                <a:moveTo>
                  <a:pt x="-1" y="0"/>
                </a:moveTo>
                <a:cubicBezTo>
                  <a:pt x="11458" y="0"/>
                  <a:pt x="20923" y="8948"/>
                  <a:pt x="21566" y="20388"/>
                </a:cubicBezTo>
              </a:path>
              <a:path w="21566" h="21600" stroke="0" extrusionOk="0">
                <a:moveTo>
                  <a:pt x="-1" y="0"/>
                </a:moveTo>
                <a:cubicBezTo>
                  <a:pt x="11458" y="0"/>
                  <a:pt x="20923" y="8948"/>
                  <a:pt x="21566" y="20388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00FF00">
              <a:alpha val="50000"/>
            </a:srgb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728" name="Arc 72"/>
          <p:cNvSpPr>
            <a:spLocks/>
          </p:cNvSpPr>
          <p:nvPr/>
        </p:nvSpPr>
        <p:spPr bwMode="auto">
          <a:xfrm rot="19053917" flipH="1">
            <a:off x="3543300" y="3074988"/>
            <a:ext cx="288925" cy="257175"/>
          </a:xfrm>
          <a:custGeom>
            <a:avLst/>
            <a:gdLst>
              <a:gd name="G0" fmla="+- 0 0 0"/>
              <a:gd name="G1" fmla="+- 15224 0 0"/>
              <a:gd name="G2" fmla="+- 21600 0 0"/>
              <a:gd name="T0" fmla="*/ 15322 w 21600"/>
              <a:gd name="T1" fmla="*/ 0 h 19234"/>
              <a:gd name="T2" fmla="*/ 21224 w 21600"/>
              <a:gd name="T3" fmla="*/ 19234 h 19234"/>
              <a:gd name="T4" fmla="*/ 0 w 21600"/>
              <a:gd name="T5" fmla="*/ 15224 h 19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9234" fill="none" extrusionOk="0">
                <a:moveTo>
                  <a:pt x="15322" y="-1"/>
                </a:moveTo>
                <a:cubicBezTo>
                  <a:pt x="19343" y="4046"/>
                  <a:pt x="21600" y="9519"/>
                  <a:pt x="21600" y="15224"/>
                </a:cubicBezTo>
                <a:cubicBezTo>
                  <a:pt x="21600" y="16569"/>
                  <a:pt x="21474" y="17912"/>
                  <a:pt x="21224" y="19234"/>
                </a:cubicBezTo>
              </a:path>
              <a:path w="21600" h="19234" stroke="0" extrusionOk="0">
                <a:moveTo>
                  <a:pt x="15322" y="-1"/>
                </a:moveTo>
                <a:cubicBezTo>
                  <a:pt x="19343" y="4046"/>
                  <a:pt x="21600" y="9519"/>
                  <a:pt x="21600" y="15224"/>
                </a:cubicBezTo>
                <a:cubicBezTo>
                  <a:pt x="21600" y="16569"/>
                  <a:pt x="21474" y="17912"/>
                  <a:pt x="21224" y="19234"/>
                </a:cubicBezTo>
                <a:lnTo>
                  <a:pt x="0" y="15224"/>
                </a:lnTo>
                <a:close/>
              </a:path>
            </a:pathLst>
          </a:custGeom>
          <a:solidFill>
            <a:srgbClr val="3366FF">
              <a:alpha val="50000"/>
            </a:srgb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729" name="Arc 73"/>
          <p:cNvSpPr>
            <a:spLocks/>
          </p:cNvSpPr>
          <p:nvPr/>
        </p:nvSpPr>
        <p:spPr bwMode="auto">
          <a:xfrm rot="21120000">
            <a:off x="3798888" y="2957513"/>
            <a:ext cx="288925" cy="257175"/>
          </a:xfrm>
          <a:custGeom>
            <a:avLst/>
            <a:gdLst>
              <a:gd name="G0" fmla="+- 0 0 0"/>
              <a:gd name="G1" fmla="+- 15224 0 0"/>
              <a:gd name="G2" fmla="+- 21600 0 0"/>
              <a:gd name="T0" fmla="*/ 15322 w 21600"/>
              <a:gd name="T1" fmla="*/ 0 h 19234"/>
              <a:gd name="T2" fmla="*/ 21224 w 21600"/>
              <a:gd name="T3" fmla="*/ 19234 h 19234"/>
              <a:gd name="T4" fmla="*/ 0 w 21600"/>
              <a:gd name="T5" fmla="*/ 15224 h 19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9234" fill="none" extrusionOk="0">
                <a:moveTo>
                  <a:pt x="15322" y="-1"/>
                </a:moveTo>
                <a:cubicBezTo>
                  <a:pt x="19343" y="4046"/>
                  <a:pt x="21600" y="9519"/>
                  <a:pt x="21600" y="15224"/>
                </a:cubicBezTo>
                <a:cubicBezTo>
                  <a:pt x="21600" y="16569"/>
                  <a:pt x="21474" y="17912"/>
                  <a:pt x="21224" y="19234"/>
                </a:cubicBezTo>
              </a:path>
              <a:path w="21600" h="19234" stroke="0" extrusionOk="0">
                <a:moveTo>
                  <a:pt x="15322" y="-1"/>
                </a:moveTo>
                <a:cubicBezTo>
                  <a:pt x="19343" y="4046"/>
                  <a:pt x="21600" y="9519"/>
                  <a:pt x="21600" y="15224"/>
                </a:cubicBezTo>
                <a:cubicBezTo>
                  <a:pt x="21600" y="16569"/>
                  <a:pt x="21474" y="17912"/>
                  <a:pt x="21224" y="19234"/>
                </a:cubicBezTo>
                <a:lnTo>
                  <a:pt x="0" y="15224"/>
                </a:lnTo>
                <a:close/>
              </a:path>
            </a:pathLst>
          </a:custGeom>
          <a:solidFill>
            <a:srgbClr val="3366FF">
              <a:alpha val="50000"/>
            </a:srgb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730" name="Oval 74"/>
          <p:cNvSpPr>
            <a:spLocks noChangeAspect="1" noChangeArrowheads="1"/>
          </p:cNvSpPr>
          <p:nvPr/>
        </p:nvSpPr>
        <p:spPr bwMode="auto">
          <a:xfrm>
            <a:off x="3767138" y="3122613"/>
            <a:ext cx="107950" cy="1079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0731" name="Text Box 75"/>
          <p:cNvSpPr txBox="1">
            <a:spLocks noChangeArrowheads="1"/>
          </p:cNvSpPr>
          <p:nvPr/>
        </p:nvSpPr>
        <p:spPr bwMode="auto">
          <a:xfrm>
            <a:off x="3492500" y="6597650"/>
            <a:ext cx="4319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b="0" baseline="0"/>
          </a:p>
        </p:txBody>
      </p:sp>
      <p:sp>
        <p:nvSpPr>
          <p:cNvPr id="70732" name="Text Box 76"/>
          <p:cNvSpPr txBox="1">
            <a:spLocks noChangeArrowheads="1"/>
          </p:cNvSpPr>
          <p:nvPr/>
        </p:nvSpPr>
        <p:spPr bwMode="auto">
          <a:xfrm>
            <a:off x="179388" y="6165850"/>
            <a:ext cx="50403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Сл-но треугольники </a:t>
            </a:r>
            <a:r>
              <a:rPr lang="ru-RU" b="0" baseline="0">
                <a:cs typeface="Arial" charset="0"/>
              </a:rPr>
              <a:t>∆</a:t>
            </a:r>
            <a:r>
              <a:rPr lang="en-US" b="0" baseline="0">
                <a:cs typeface="Arial" charset="0"/>
              </a:rPr>
              <a:t>BGH ~</a:t>
            </a:r>
            <a:r>
              <a:rPr lang="ru-RU" b="0" baseline="0">
                <a:cs typeface="Arial" charset="0"/>
              </a:rPr>
              <a:t> ∆</a:t>
            </a:r>
            <a:r>
              <a:rPr lang="en-US" b="0" baseline="0">
                <a:cs typeface="Arial" charset="0"/>
              </a:rPr>
              <a:t>B</a:t>
            </a:r>
            <a:r>
              <a:rPr lang="en-US" b="0">
                <a:cs typeface="Arial" charset="0"/>
              </a:rPr>
              <a:t>1</a:t>
            </a:r>
            <a:r>
              <a:rPr lang="en-US" b="0" baseline="0">
                <a:cs typeface="Arial" charset="0"/>
              </a:rPr>
              <a:t>GO</a:t>
            </a:r>
            <a:r>
              <a:rPr lang="ru-RU" b="0" baseline="0">
                <a:cs typeface="Arial" charset="0"/>
              </a:rPr>
              <a:t>.</a:t>
            </a:r>
            <a:endParaRPr lang="ru-RU" b="0" baseline="0"/>
          </a:p>
        </p:txBody>
      </p:sp>
      <p:sp>
        <p:nvSpPr>
          <p:cNvPr id="70733" name="AutoShape 7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Return">
            <a:avLst/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7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7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7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70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70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707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707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707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7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70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707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707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707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7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2000"/>
                                        <p:tgtEl>
                                          <p:spTgt spid="7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6" dur="2000"/>
                                        <p:tgtEl>
                                          <p:spTgt spid="7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9" dur="2000"/>
                                        <p:tgtEl>
                                          <p:spTgt spid="7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2000"/>
                                        <p:tgtEl>
                                          <p:spTgt spid="7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7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707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707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707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2000"/>
                                        <p:tgtEl>
                                          <p:spTgt spid="70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2000"/>
                                        <p:tgtEl>
                                          <p:spTgt spid="70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98" grpId="0" animBg="1"/>
      <p:bldP spid="70661" grpId="0" animBg="1"/>
      <p:bldP spid="70663" grpId="0" animBg="1"/>
      <p:bldP spid="70692" grpId="0" animBg="1"/>
      <p:bldP spid="70692" grpId="1" animBg="1"/>
      <p:bldP spid="70699" grpId="0" animBg="1"/>
      <p:bldP spid="70715" grpId="0" animBg="1"/>
      <p:bldP spid="70715" grpId="1" animBg="1"/>
      <p:bldP spid="70716" grpId="0"/>
      <p:bldP spid="70719" grpId="0"/>
      <p:bldP spid="70720" grpId="0"/>
      <p:bldP spid="70723" grpId="0" animBg="1"/>
      <p:bldP spid="70724" grpId="0" animBg="1"/>
      <p:bldP spid="70726" grpId="0" animBg="1"/>
      <p:bldP spid="70727" grpId="0" animBg="1"/>
      <p:bldP spid="70728" grpId="0" animBg="1"/>
      <p:bldP spid="70729" grpId="0" animBg="1"/>
      <p:bldP spid="7073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>
                <a:gamma/>
                <a:tint val="0"/>
                <a:invGamma/>
              </a:srgbClr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Oval 2"/>
          <p:cNvSpPr>
            <a:spLocks noChangeAspect="1" noChangeArrowheads="1"/>
          </p:cNvSpPr>
          <p:nvPr/>
        </p:nvSpPr>
        <p:spPr bwMode="auto">
          <a:xfrm>
            <a:off x="2601913" y="1603375"/>
            <a:ext cx="3194050" cy="3194050"/>
          </a:xfrm>
          <a:prstGeom prst="ellips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683" name="Line 3"/>
          <p:cNvSpPr>
            <a:spLocks noChangeAspect="1" noChangeShapeType="1"/>
          </p:cNvSpPr>
          <p:nvPr/>
        </p:nvSpPr>
        <p:spPr bwMode="auto">
          <a:xfrm flipV="1">
            <a:off x="115888" y="874713"/>
            <a:ext cx="5229225" cy="34575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684" name="Line 4"/>
          <p:cNvSpPr>
            <a:spLocks noChangeAspect="1" noChangeShapeType="1"/>
          </p:cNvSpPr>
          <p:nvPr/>
        </p:nvSpPr>
        <p:spPr bwMode="auto">
          <a:xfrm flipV="1">
            <a:off x="115888" y="4330700"/>
            <a:ext cx="59039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685" name="Rectangle 5"/>
          <p:cNvSpPr>
            <a:spLocks noChangeAspect="1" noChangeArrowheads="1"/>
          </p:cNvSpPr>
          <p:nvPr/>
        </p:nvSpPr>
        <p:spPr bwMode="auto">
          <a:xfrm>
            <a:off x="5337175" y="4079875"/>
            <a:ext cx="252413" cy="252413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686" name="Line 6"/>
          <p:cNvSpPr>
            <a:spLocks noChangeAspect="1" noChangeShapeType="1"/>
          </p:cNvSpPr>
          <p:nvPr/>
        </p:nvSpPr>
        <p:spPr bwMode="auto">
          <a:xfrm>
            <a:off x="5345113" y="874713"/>
            <a:ext cx="674687" cy="3457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687" name="Line 7"/>
          <p:cNvSpPr>
            <a:spLocks noChangeAspect="1" noChangeShapeType="1"/>
          </p:cNvSpPr>
          <p:nvPr/>
        </p:nvSpPr>
        <p:spPr bwMode="auto">
          <a:xfrm flipH="1">
            <a:off x="5337175" y="874713"/>
            <a:ext cx="7938" cy="345757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688" name="Rectangle 8"/>
          <p:cNvSpPr>
            <a:spLocks noChangeAspect="1" noChangeArrowheads="1"/>
          </p:cNvSpPr>
          <p:nvPr/>
        </p:nvSpPr>
        <p:spPr bwMode="auto">
          <a:xfrm rot="3300000">
            <a:off x="4040187" y="1676401"/>
            <a:ext cx="252413" cy="252412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689" name="Line 9"/>
          <p:cNvSpPr>
            <a:spLocks noChangeAspect="1" noChangeShapeType="1"/>
          </p:cNvSpPr>
          <p:nvPr/>
        </p:nvSpPr>
        <p:spPr bwMode="auto">
          <a:xfrm rot="21540000" flipH="1" flipV="1">
            <a:off x="4211638" y="1628775"/>
            <a:ext cx="1774825" cy="2735263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690" name="Oval 10"/>
          <p:cNvSpPr>
            <a:spLocks noChangeAspect="1" noChangeArrowheads="1"/>
          </p:cNvSpPr>
          <p:nvPr/>
        </p:nvSpPr>
        <p:spPr bwMode="auto">
          <a:xfrm>
            <a:off x="4164013" y="1571625"/>
            <a:ext cx="84137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691" name="Oval 11"/>
          <p:cNvSpPr>
            <a:spLocks noChangeAspect="1" noChangeArrowheads="1"/>
          </p:cNvSpPr>
          <p:nvPr/>
        </p:nvSpPr>
        <p:spPr bwMode="auto">
          <a:xfrm>
            <a:off x="5297488" y="4289425"/>
            <a:ext cx="84137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692" name="Text Box 12"/>
          <p:cNvSpPr txBox="1">
            <a:spLocks noChangeAspect="1" noChangeArrowheads="1"/>
          </p:cNvSpPr>
          <p:nvPr/>
        </p:nvSpPr>
        <p:spPr bwMode="auto">
          <a:xfrm>
            <a:off x="250825" y="4508500"/>
            <a:ext cx="422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A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71693" name="Text Box 13"/>
          <p:cNvSpPr txBox="1">
            <a:spLocks noChangeAspect="1" noChangeArrowheads="1"/>
          </p:cNvSpPr>
          <p:nvPr/>
        </p:nvSpPr>
        <p:spPr bwMode="auto">
          <a:xfrm>
            <a:off x="5805488" y="4375150"/>
            <a:ext cx="338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C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71694" name="Text Box 14"/>
          <p:cNvSpPr txBox="1">
            <a:spLocks noChangeAspect="1" noChangeArrowheads="1"/>
          </p:cNvSpPr>
          <p:nvPr/>
        </p:nvSpPr>
        <p:spPr bwMode="auto">
          <a:xfrm>
            <a:off x="4964113" y="4048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B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71695" name="Text Box 15"/>
          <p:cNvSpPr txBox="1">
            <a:spLocks noChangeAspect="1" noChangeArrowheads="1"/>
          </p:cNvSpPr>
          <p:nvPr/>
        </p:nvSpPr>
        <p:spPr bwMode="auto">
          <a:xfrm>
            <a:off x="3895725" y="1163638"/>
            <a:ext cx="6461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D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71696" name="Text Box 16"/>
          <p:cNvSpPr txBox="1">
            <a:spLocks noChangeAspect="1" noChangeArrowheads="1"/>
          </p:cNvSpPr>
          <p:nvPr/>
        </p:nvSpPr>
        <p:spPr bwMode="auto">
          <a:xfrm>
            <a:off x="4992688" y="3870325"/>
            <a:ext cx="6461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F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71697" name="Text Box 17"/>
          <p:cNvSpPr txBox="1">
            <a:spLocks noChangeAspect="1" noChangeArrowheads="1"/>
          </p:cNvSpPr>
          <p:nvPr/>
        </p:nvSpPr>
        <p:spPr bwMode="auto">
          <a:xfrm>
            <a:off x="2709863" y="4375150"/>
            <a:ext cx="5667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71698" name="Text Box 18"/>
          <p:cNvSpPr txBox="1">
            <a:spLocks noChangeAspect="1" noChangeArrowheads="1"/>
          </p:cNvSpPr>
          <p:nvPr/>
        </p:nvSpPr>
        <p:spPr bwMode="auto">
          <a:xfrm>
            <a:off x="2263775" y="2260600"/>
            <a:ext cx="5683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71699" name="Line 19"/>
          <p:cNvSpPr>
            <a:spLocks noChangeShapeType="1"/>
          </p:cNvSpPr>
          <p:nvPr/>
        </p:nvSpPr>
        <p:spPr bwMode="auto">
          <a:xfrm flipH="1">
            <a:off x="3057525" y="869950"/>
            <a:ext cx="2305050" cy="34559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00" name="Line 20"/>
          <p:cNvSpPr>
            <a:spLocks noChangeShapeType="1"/>
          </p:cNvSpPr>
          <p:nvPr/>
        </p:nvSpPr>
        <p:spPr bwMode="auto">
          <a:xfrm flipH="1" flipV="1">
            <a:off x="2700338" y="2579688"/>
            <a:ext cx="3311525" cy="172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01" name="Line 21"/>
          <p:cNvSpPr>
            <a:spLocks noChangeShapeType="1"/>
          </p:cNvSpPr>
          <p:nvPr/>
        </p:nvSpPr>
        <p:spPr bwMode="auto">
          <a:xfrm>
            <a:off x="0" y="4292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02" name="Text Box 22"/>
          <p:cNvSpPr txBox="1">
            <a:spLocks noChangeAspect="1" noChangeArrowheads="1"/>
          </p:cNvSpPr>
          <p:nvPr/>
        </p:nvSpPr>
        <p:spPr bwMode="auto">
          <a:xfrm>
            <a:off x="3563938" y="2636838"/>
            <a:ext cx="373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G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71703" name="Text Box 23"/>
          <p:cNvSpPr txBox="1">
            <a:spLocks noChangeAspect="1" noChangeArrowheads="1"/>
          </p:cNvSpPr>
          <p:nvPr/>
        </p:nvSpPr>
        <p:spPr bwMode="auto">
          <a:xfrm>
            <a:off x="2686050" y="2846388"/>
            <a:ext cx="373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660066"/>
                </a:solidFill>
              </a:rPr>
              <a:t>О</a:t>
            </a:r>
          </a:p>
        </p:txBody>
      </p:sp>
      <p:sp>
        <p:nvSpPr>
          <p:cNvPr id="71704" name="Line 24"/>
          <p:cNvSpPr>
            <a:spLocks noChangeAspect="1" noChangeShapeType="1"/>
          </p:cNvSpPr>
          <p:nvPr/>
        </p:nvSpPr>
        <p:spPr bwMode="auto">
          <a:xfrm flipH="1" flipV="1">
            <a:off x="3057525" y="3111500"/>
            <a:ext cx="2270125" cy="203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05" name="Oval 25"/>
          <p:cNvSpPr>
            <a:spLocks noChangeAspect="1" noChangeArrowheads="1"/>
          </p:cNvSpPr>
          <p:nvPr/>
        </p:nvSpPr>
        <p:spPr bwMode="auto">
          <a:xfrm>
            <a:off x="4156075" y="3159125"/>
            <a:ext cx="107950" cy="10795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06" name="Line 26"/>
          <p:cNvSpPr>
            <a:spLocks noChangeShapeType="1"/>
          </p:cNvSpPr>
          <p:nvPr/>
        </p:nvSpPr>
        <p:spPr bwMode="auto">
          <a:xfrm>
            <a:off x="4211638" y="32131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07" name="Text Box 27"/>
          <p:cNvSpPr txBox="1">
            <a:spLocks noChangeAspect="1" noChangeArrowheads="1"/>
          </p:cNvSpPr>
          <p:nvPr/>
        </p:nvSpPr>
        <p:spPr bwMode="auto">
          <a:xfrm>
            <a:off x="3995738" y="2708275"/>
            <a:ext cx="373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6600"/>
                </a:solidFill>
              </a:rPr>
              <a:t>N</a:t>
            </a:r>
            <a:endParaRPr lang="ru-RU" baseline="0">
              <a:solidFill>
                <a:srgbClr val="FF6600"/>
              </a:solidFill>
            </a:endParaRPr>
          </a:p>
        </p:txBody>
      </p:sp>
      <p:sp>
        <p:nvSpPr>
          <p:cNvPr id="71708" name="Text Box 28"/>
          <p:cNvSpPr txBox="1">
            <a:spLocks noChangeAspect="1" noChangeArrowheads="1"/>
          </p:cNvSpPr>
          <p:nvPr/>
        </p:nvSpPr>
        <p:spPr bwMode="auto">
          <a:xfrm>
            <a:off x="5292725" y="2917825"/>
            <a:ext cx="376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71709" name="Text Box 29"/>
          <p:cNvSpPr txBox="1">
            <a:spLocks noChangeArrowheads="1"/>
          </p:cNvSpPr>
          <p:nvPr/>
        </p:nvSpPr>
        <p:spPr bwMode="auto">
          <a:xfrm>
            <a:off x="900113" y="765175"/>
            <a:ext cx="2951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b="0"/>
          </a:p>
        </p:txBody>
      </p:sp>
      <p:sp>
        <p:nvSpPr>
          <p:cNvPr id="71710" name="Oval 30"/>
          <p:cNvSpPr>
            <a:spLocks noChangeAspect="1" noChangeArrowheads="1"/>
          </p:cNvSpPr>
          <p:nvPr/>
        </p:nvSpPr>
        <p:spPr bwMode="auto">
          <a:xfrm>
            <a:off x="71438" y="4276725"/>
            <a:ext cx="84137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11" name="Text Box 31"/>
          <p:cNvSpPr txBox="1">
            <a:spLocks noChangeArrowheads="1"/>
          </p:cNvSpPr>
          <p:nvPr/>
        </p:nvSpPr>
        <p:spPr bwMode="auto">
          <a:xfrm>
            <a:off x="179388" y="100013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1400" baseline="0">
                <a:solidFill>
                  <a:schemeClr val="accent2"/>
                </a:solidFill>
              </a:rPr>
              <a:t>Дано:</a:t>
            </a:r>
          </a:p>
        </p:txBody>
      </p:sp>
      <p:sp>
        <p:nvSpPr>
          <p:cNvPr id="71712" name="Text Box 32"/>
          <p:cNvSpPr txBox="1">
            <a:spLocks noChangeArrowheads="1"/>
          </p:cNvSpPr>
          <p:nvPr/>
        </p:nvSpPr>
        <p:spPr bwMode="auto">
          <a:xfrm>
            <a:off x="107950" y="403225"/>
            <a:ext cx="3276600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b="0" baseline="0"/>
              <a:t>Пусть в </a:t>
            </a:r>
            <a:r>
              <a:rPr lang="ru-RU" b="0" baseline="0">
                <a:cs typeface="Arial" charset="0"/>
              </a:rPr>
              <a:t>∆</a:t>
            </a:r>
            <a:r>
              <a:rPr lang="ru-RU" baseline="0">
                <a:solidFill>
                  <a:srgbClr val="0000CC"/>
                </a:solidFill>
              </a:rPr>
              <a:t>АВС</a:t>
            </a:r>
          </a:p>
          <a:p>
            <a:pPr marL="342900" indent="-342900">
              <a:spcBef>
                <a:spcPct val="50000"/>
              </a:spcBef>
            </a:pPr>
            <a:r>
              <a:rPr lang="ru-RU" b="0" baseline="0"/>
              <a:t>т.</a:t>
            </a:r>
            <a:r>
              <a:rPr lang="en-US" baseline="0">
                <a:solidFill>
                  <a:srgbClr val="990099"/>
                </a:solidFill>
              </a:rPr>
              <a:t>O</a:t>
            </a:r>
            <a:r>
              <a:rPr lang="ru-RU" b="0" baseline="0"/>
              <a:t>-центр описанной окр-ти</a:t>
            </a:r>
          </a:p>
          <a:p>
            <a:pPr marL="342900" indent="-342900"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G</a:t>
            </a:r>
            <a:r>
              <a:rPr lang="en-US" b="0" baseline="0"/>
              <a:t> – </a:t>
            </a:r>
            <a:r>
              <a:rPr lang="ru-RU" b="0" baseline="0"/>
              <a:t>т. пересечения медиан</a:t>
            </a:r>
          </a:p>
          <a:p>
            <a:pPr marL="342900" indent="-342900">
              <a:spcBef>
                <a:spcPct val="50000"/>
              </a:spcBef>
            </a:pPr>
            <a:r>
              <a:rPr lang="ru-RU" baseline="0">
                <a:solidFill>
                  <a:srgbClr val="FF0000"/>
                </a:solidFill>
              </a:rPr>
              <a:t>В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ru-RU" baseline="0">
                <a:solidFill>
                  <a:srgbClr val="FF0000"/>
                </a:solidFill>
              </a:rPr>
              <a:t>, С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ru-RU" b="0" baseline="0"/>
              <a:t> – середины АС и АВ</a:t>
            </a:r>
          </a:p>
          <a:p>
            <a:pPr marL="342900" indent="-342900">
              <a:spcBef>
                <a:spcPct val="50000"/>
              </a:spcBef>
            </a:pPr>
            <a:r>
              <a:rPr lang="en-US" baseline="0">
                <a:solidFill>
                  <a:srgbClr val="0000CC"/>
                </a:solidFill>
              </a:rPr>
              <a:t>B</a:t>
            </a:r>
            <a:r>
              <a:rPr lang="en-US" baseline="0">
                <a:solidFill>
                  <a:srgbClr val="008000"/>
                </a:solidFill>
              </a:rPr>
              <a:t>F</a:t>
            </a:r>
            <a:r>
              <a:rPr lang="ru-RU" b="0" baseline="0"/>
              <a:t> – высота</a:t>
            </a:r>
          </a:p>
        </p:txBody>
      </p:sp>
      <p:sp>
        <p:nvSpPr>
          <p:cNvPr id="71713" name="Text Box 33"/>
          <p:cNvSpPr txBox="1">
            <a:spLocks noChangeArrowheads="1"/>
          </p:cNvSpPr>
          <p:nvPr/>
        </p:nvSpPr>
        <p:spPr bwMode="auto">
          <a:xfrm>
            <a:off x="5795963" y="188913"/>
            <a:ext cx="284321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Пусть т.</a:t>
            </a:r>
            <a:r>
              <a:rPr lang="ru-RU" baseline="0">
                <a:solidFill>
                  <a:srgbClr val="008000"/>
                </a:solidFill>
              </a:rPr>
              <a:t>Н</a:t>
            </a:r>
            <a:r>
              <a:rPr lang="ru-RU" b="0" baseline="0"/>
              <a:t> - т.пресечения прямой </a:t>
            </a:r>
            <a:r>
              <a:rPr lang="en-US" b="0" baseline="0"/>
              <a:t>OG </a:t>
            </a:r>
            <a:r>
              <a:rPr lang="ru-RU" b="0" baseline="0"/>
              <a:t>с высотой </a:t>
            </a:r>
            <a:r>
              <a:rPr lang="en-US" b="0" baseline="0"/>
              <a:t>BF.</a:t>
            </a:r>
            <a:endParaRPr lang="ru-RU" b="0" baseline="0"/>
          </a:p>
        </p:txBody>
      </p:sp>
      <p:sp>
        <p:nvSpPr>
          <p:cNvPr id="71715" name="Line 35"/>
          <p:cNvSpPr>
            <a:spLocks noChangeAspect="1" noChangeShapeType="1"/>
          </p:cNvSpPr>
          <p:nvPr/>
        </p:nvSpPr>
        <p:spPr bwMode="auto">
          <a:xfrm>
            <a:off x="2733675" y="2601913"/>
            <a:ext cx="312738" cy="500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16" name="Line 36"/>
          <p:cNvSpPr>
            <a:spLocks noChangeShapeType="1"/>
          </p:cNvSpPr>
          <p:nvPr/>
        </p:nvSpPr>
        <p:spPr bwMode="auto">
          <a:xfrm>
            <a:off x="3048000" y="3094038"/>
            <a:ext cx="0" cy="12239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18" name="Text Box 38"/>
          <p:cNvSpPr txBox="1">
            <a:spLocks noChangeArrowheads="1"/>
          </p:cNvSpPr>
          <p:nvPr/>
        </p:nvSpPr>
        <p:spPr bwMode="auto">
          <a:xfrm>
            <a:off x="6084888" y="1357313"/>
            <a:ext cx="30591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/>
              <a:t> </a:t>
            </a:r>
            <a:r>
              <a:rPr lang="ru-RU" b="0" baseline="0"/>
              <a:t>2.</a:t>
            </a:r>
            <a:r>
              <a:rPr lang="ru-RU" baseline="0"/>
              <a:t> </a:t>
            </a:r>
            <a:r>
              <a:rPr lang="en-US" baseline="0"/>
              <a:t>HG</a:t>
            </a:r>
            <a:r>
              <a:rPr lang="ru-RU" baseline="0"/>
              <a:t>:</a:t>
            </a:r>
            <a:r>
              <a:rPr lang="en-US" baseline="0"/>
              <a:t>GO=BG</a:t>
            </a:r>
            <a:r>
              <a:rPr lang="ru-RU" baseline="0"/>
              <a:t>:</a:t>
            </a:r>
            <a:r>
              <a:rPr lang="en-US" baseline="0"/>
              <a:t>GB</a:t>
            </a:r>
            <a:r>
              <a:rPr lang="en-US"/>
              <a:t>1</a:t>
            </a:r>
            <a:r>
              <a:rPr lang="en-US" baseline="0"/>
              <a:t>=</a:t>
            </a:r>
            <a:r>
              <a:rPr lang="ru-RU" baseline="0"/>
              <a:t>2:1, </a:t>
            </a:r>
            <a:r>
              <a:rPr lang="en-US" baseline="0"/>
              <a:t>CG</a:t>
            </a:r>
            <a:r>
              <a:rPr lang="ru-RU" baseline="0"/>
              <a:t>:</a:t>
            </a:r>
            <a:r>
              <a:rPr lang="en-US" baseline="0"/>
              <a:t>GC</a:t>
            </a:r>
            <a:r>
              <a:rPr lang="en-US"/>
              <a:t>1</a:t>
            </a:r>
            <a:r>
              <a:rPr lang="en-US" baseline="0"/>
              <a:t>=HG</a:t>
            </a:r>
            <a:r>
              <a:rPr lang="ru-RU" baseline="0"/>
              <a:t>:</a:t>
            </a:r>
            <a:r>
              <a:rPr lang="en-US" baseline="0"/>
              <a:t>GO</a:t>
            </a:r>
            <a:r>
              <a:rPr lang="ru-RU" baseline="0"/>
              <a:t>. </a:t>
            </a:r>
          </a:p>
        </p:txBody>
      </p:sp>
      <p:sp>
        <p:nvSpPr>
          <p:cNvPr id="71724" name="Oval 44"/>
          <p:cNvSpPr>
            <a:spLocks noChangeAspect="1" noChangeArrowheads="1"/>
          </p:cNvSpPr>
          <p:nvPr/>
        </p:nvSpPr>
        <p:spPr bwMode="auto">
          <a:xfrm>
            <a:off x="5303838" y="835025"/>
            <a:ext cx="84137" cy="84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71725" name="Oval 45"/>
          <p:cNvSpPr>
            <a:spLocks noChangeAspect="1" noChangeArrowheads="1"/>
          </p:cNvSpPr>
          <p:nvPr/>
        </p:nvSpPr>
        <p:spPr bwMode="auto">
          <a:xfrm>
            <a:off x="3003550" y="4289425"/>
            <a:ext cx="84138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71728" name="Oval 48"/>
          <p:cNvSpPr>
            <a:spLocks noChangeAspect="1" noChangeArrowheads="1"/>
          </p:cNvSpPr>
          <p:nvPr/>
        </p:nvSpPr>
        <p:spPr bwMode="auto">
          <a:xfrm>
            <a:off x="6002338" y="4279900"/>
            <a:ext cx="82550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29" name="Oval 49"/>
          <p:cNvSpPr>
            <a:spLocks noChangeAspect="1" noChangeArrowheads="1"/>
          </p:cNvSpPr>
          <p:nvPr/>
        </p:nvSpPr>
        <p:spPr bwMode="auto">
          <a:xfrm>
            <a:off x="2686050" y="2563813"/>
            <a:ext cx="84138" cy="841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30" name="Oval 50"/>
          <p:cNvSpPr>
            <a:spLocks noChangeAspect="1" noChangeArrowheads="1"/>
          </p:cNvSpPr>
          <p:nvPr/>
        </p:nvSpPr>
        <p:spPr bwMode="auto">
          <a:xfrm>
            <a:off x="3767138" y="3122613"/>
            <a:ext cx="107950" cy="1079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31" name="Oval 51"/>
          <p:cNvSpPr>
            <a:spLocks noChangeAspect="1" noChangeArrowheads="1"/>
          </p:cNvSpPr>
          <p:nvPr/>
        </p:nvSpPr>
        <p:spPr bwMode="auto">
          <a:xfrm>
            <a:off x="5289550" y="3249613"/>
            <a:ext cx="107950" cy="112712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32" name="Oval 52"/>
          <p:cNvSpPr>
            <a:spLocks noChangeAspect="1" noChangeArrowheads="1"/>
          </p:cNvSpPr>
          <p:nvPr/>
        </p:nvSpPr>
        <p:spPr bwMode="auto">
          <a:xfrm>
            <a:off x="3003550" y="3051175"/>
            <a:ext cx="107950" cy="10795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36" name="Text Box 56"/>
          <p:cNvSpPr txBox="1">
            <a:spLocks noChangeArrowheads="1"/>
          </p:cNvSpPr>
          <p:nvPr/>
        </p:nvSpPr>
        <p:spPr bwMode="auto">
          <a:xfrm>
            <a:off x="1979613" y="0"/>
            <a:ext cx="31686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aseline="0">
                <a:solidFill>
                  <a:srgbClr val="FD0333"/>
                </a:solidFill>
                <a:latin typeface="Monotype Corsiva" pitchFamily="66" charset="0"/>
              </a:rPr>
              <a:t> </a:t>
            </a:r>
            <a:r>
              <a:rPr lang="ru-RU" sz="3600" baseline="0">
                <a:solidFill>
                  <a:srgbClr val="FD0333"/>
                </a:solidFill>
                <a:latin typeface="Monotype Corsiva" pitchFamily="66" charset="0"/>
              </a:rPr>
              <a:t>Прямая Эйлера</a:t>
            </a:r>
          </a:p>
        </p:txBody>
      </p:sp>
      <p:sp>
        <p:nvSpPr>
          <p:cNvPr id="71738" name="AutoShape 58"/>
          <p:cNvSpPr>
            <a:spLocks noChangeArrowheads="1"/>
          </p:cNvSpPr>
          <p:nvPr/>
        </p:nvSpPr>
        <p:spPr bwMode="auto">
          <a:xfrm>
            <a:off x="8748713" y="2220913"/>
            <a:ext cx="360362" cy="360362"/>
          </a:xfrm>
          <a:prstGeom prst="wedgeRoundRectCallout">
            <a:avLst>
              <a:gd name="adj1" fmla="val -128412"/>
              <a:gd name="adj2" fmla="val -209472"/>
              <a:gd name="adj3" fmla="val 16667"/>
            </a:avLst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aseline="0">
                <a:solidFill>
                  <a:srgbClr val="333333"/>
                </a:solidFill>
              </a:rPr>
              <a:t>?</a:t>
            </a:r>
          </a:p>
        </p:txBody>
      </p:sp>
      <p:sp>
        <p:nvSpPr>
          <p:cNvPr id="71739" name="Text Box 59"/>
          <p:cNvSpPr txBox="1">
            <a:spLocks noChangeArrowheads="1"/>
          </p:cNvSpPr>
          <p:nvPr/>
        </p:nvSpPr>
        <p:spPr bwMode="auto">
          <a:xfrm>
            <a:off x="6300788" y="2781300"/>
            <a:ext cx="2663825" cy="242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/>
              <a:t> </a:t>
            </a:r>
            <a:r>
              <a:rPr lang="en-US" b="0" baseline="0"/>
              <a:t>BG</a:t>
            </a:r>
            <a:r>
              <a:rPr lang="ru-RU" b="0" baseline="0"/>
              <a:t>:</a:t>
            </a:r>
            <a:r>
              <a:rPr lang="en-US" b="0" baseline="0"/>
              <a:t>GB</a:t>
            </a:r>
            <a:r>
              <a:rPr lang="en-US" b="0"/>
              <a:t>1</a:t>
            </a:r>
            <a:r>
              <a:rPr lang="en-US" b="0" baseline="0"/>
              <a:t>=1</a:t>
            </a:r>
            <a:r>
              <a:rPr lang="ru-RU" b="0" baseline="0"/>
              <a:t>:2, т.к. </a:t>
            </a:r>
          </a:p>
          <a:p>
            <a:pPr>
              <a:spcBef>
                <a:spcPct val="50000"/>
              </a:spcBef>
            </a:pPr>
            <a:r>
              <a:rPr lang="ru-RU" b="0" baseline="0"/>
              <a:t> т. </a:t>
            </a:r>
            <a:r>
              <a:rPr lang="en-US" b="0" baseline="0"/>
              <a:t>G</a:t>
            </a:r>
            <a:r>
              <a:rPr lang="ru-RU" b="0" baseline="0"/>
              <a:t> – точка пересечения медиан     ВВ</a:t>
            </a:r>
            <a:r>
              <a:rPr lang="ru-RU" b="0"/>
              <a:t>1</a:t>
            </a:r>
            <a:r>
              <a:rPr lang="ru-RU" b="0" baseline="0"/>
              <a:t> и СС</a:t>
            </a:r>
            <a:r>
              <a:rPr lang="ru-RU" b="0"/>
              <a:t>1     </a:t>
            </a:r>
            <a:r>
              <a:rPr lang="ru-RU" b="0" baseline="0"/>
              <a:t>∆А</a:t>
            </a:r>
            <a:r>
              <a:rPr lang="en-US" b="0" baseline="0"/>
              <a:t>B</a:t>
            </a:r>
            <a:r>
              <a:rPr lang="ru-RU" b="0" baseline="0"/>
              <a:t>С</a:t>
            </a:r>
            <a:r>
              <a:rPr lang="en-US" b="0" baseline="0"/>
              <a:t> </a:t>
            </a:r>
            <a:r>
              <a:rPr lang="ru-RU" b="0" baseline="0"/>
              <a:t>, а значит делит медианы  треугольника в отношении 2:1, считая от вершины.</a:t>
            </a:r>
          </a:p>
        </p:txBody>
      </p:sp>
      <p:sp>
        <p:nvSpPr>
          <p:cNvPr id="71740" name="AutoShape 6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Return">
            <a:avLst/>
          </a:prstGeom>
          <a:gradFill rotWithShape="1">
            <a:gsLst>
              <a:gs pos="0">
                <a:srgbClr val="E6DEE1">
                  <a:gamma/>
                  <a:shade val="46275"/>
                  <a:invGamma/>
                </a:srgbClr>
              </a:gs>
              <a:gs pos="50000">
                <a:srgbClr val="E6DEE1"/>
              </a:gs>
              <a:gs pos="100000">
                <a:srgbClr val="E6DEE1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717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71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717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716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716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717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71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717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71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717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716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716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717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71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716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716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717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717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717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 animBg="1"/>
      <p:bldP spid="71687" grpId="0" animBg="1"/>
      <p:bldP spid="71688" grpId="0" animBg="1"/>
      <p:bldP spid="71689" grpId="0" animBg="1"/>
      <p:bldP spid="71690" grpId="0" animBg="1"/>
      <p:bldP spid="71691" grpId="0" animBg="1"/>
      <p:bldP spid="71695" grpId="0"/>
      <p:bldP spid="71696" grpId="0"/>
      <p:bldP spid="71703" grpId="0"/>
      <p:bldP spid="71704" grpId="0" animBg="1"/>
      <p:bldP spid="71705" grpId="0" animBg="1"/>
      <p:bldP spid="71706" grpId="0" animBg="1"/>
      <p:bldP spid="71707" grpId="0"/>
      <p:bldP spid="71708" grpId="0"/>
      <p:bldP spid="71715" grpId="0" animBg="1"/>
      <p:bldP spid="71716" grpId="0" animBg="1"/>
      <p:bldP spid="71731" grpId="0" animBg="1"/>
      <p:bldP spid="71732" grpId="0" animBg="1"/>
      <p:bldP spid="7173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Oval 2"/>
          <p:cNvSpPr>
            <a:spLocks noChangeAspect="1" noChangeArrowheads="1"/>
          </p:cNvSpPr>
          <p:nvPr/>
        </p:nvSpPr>
        <p:spPr bwMode="auto">
          <a:xfrm>
            <a:off x="3543300" y="1898650"/>
            <a:ext cx="3206750" cy="3206750"/>
          </a:xfrm>
          <a:prstGeom prst="ellipse">
            <a:avLst/>
          </a:prstGeom>
          <a:noFill/>
          <a:ln w="635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44" name="Line 4"/>
          <p:cNvSpPr>
            <a:spLocks noChangeAspect="1" noChangeShapeType="1"/>
          </p:cNvSpPr>
          <p:nvPr/>
        </p:nvSpPr>
        <p:spPr bwMode="auto">
          <a:xfrm flipV="1">
            <a:off x="-3421063" y="-747713"/>
            <a:ext cx="12565063" cy="8307388"/>
          </a:xfrm>
          <a:prstGeom prst="line">
            <a:avLst/>
          </a:prstGeom>
          <a:noFill/>
          <a:ln w="635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445" name="Line 5"/>
          <p:cNvSpPr>
            <a:spLocks noChangeAspect="1" noChangeShapeType="1"/>
          </p:cNvSpPr>
          <p:nvPr/>
        </p:nvSpPr>
        <p:spPr bwMode="auto">
          <a:xfrm flipV="1">
            <a:off x="-6732588" y="4618038"/>
            <a:ext cx="17784763" cy="0"/>
          </a:xfrm>
          <a:prstGeom prst="line">
            <a:avLst/>
          </a:prstGeom>
          <a:noFill/>
          <a:ln w="635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446" name="Rectangle 6"/>
          <p:cNvSpPr>
            <a:spLocks noChangeAspect="1" noChangeArrowheads="1"/>
          </p:cNvSpPr>
          <p:nvPr/>
        </p:nvSpPr>
        <p:spPr bwMode="auto">
          <a:xfrm>
            <a:off x="6273800" y="4367213"/>
            <a:ext cx="252413" cy="252412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47" name="Line 7"/>
          <p:cNvSpPr>
            <a:spLocks noChangeAspect="1" noChangeShapeType="1"/>
          </p:cNvSpPr>
          <p:nvPr/>
        </p:nvSpPr>
        <p:spPr bwMode="auto">
          <a:xfrm>
            <a:off x="4686300" y="-7011988"/>
            <a:ext cx="3978275" cy="20378738"/>
          </a:xfrm>
          <a:prstGeom prst="line">
            <a:avLst/>
          </a:prstGeom>
          <a:noFill/>
          <a:ln w="635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448" name="Line 8"/>
          <p:cNvSpPr>
            <a:spLocks noChangeAspect="1" noChangeShapeType="1"/>
          </p:cNvSpPr>
          <p:nvPr/>
        </p:nvSpPr>
        <p:spPr bwMode="auto">
          <a:xfrm flipH="1">
            <a:off x="6273800" y="1196975"/>
            <a:ext cx="7938" cy="3422650"/>
          </a:xfrm>
          <a:prstGeom prst="line">
            <a:avLst/>
          </a:prstGeom>
          <a:noFill/>
          <a:ln w="63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449" name="Rectangle 9"/>
          <p:cNvSpPr>
            <a:spLocks noChangeAspect="1" noChangeArrowheads="1"/>
          </p:cNvSpPr>
          <p:nvPr/>
        </p:nvSpPr>
        <p:spPr bwMode="auto">
          <a:xfrm rot="3360000">
            <a:off x="4976812" y="1946276"/>
            <a:ext cx="252413" cy="252412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50" name="Rectangle 10"/>
          <p:cNvSpPr>
            <a:spLocks noChangeAspect="1" noChangeArrowheads="1"/>
          </p:cNvSpPr>
          <p:nvPr/>
        </p:nvSpPr>
        <p:spPr bwMode="auto">
          <a:xfrm rot="20940000">
            <a:off x="6513513" y="3551238"/>
            <a:ext cx="252412" cy="252412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rot="21540000" flipH="1" flipV="1">
            <a:off x="5173663" y="1892300"/>
            <a:ext cx="1763712" cy="2735263"/>
          </a:xfrm>
          <a:prstGeom prst="line">
            <a:avLst/>
          </a:prstGeom>
          <a:noFill/>
          <a:ln w="63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462" name="Oval 22"/>
          <p:cNvSpPr>
            <a:spLocks noChangeAspect="1" noChangeArrowheads="1"/>
          </p:cNvSpPr>
          <p:nvPr/>
        </p:nvSpPr>
        <p:spPr bwMode="auto">
          <a:xfrm>
            <a:off x="6599238" y="4094163"/>
            <a:ext cx="53975" cy="53975"/>
          </a:xfrm>
          <a:prstGeom prst="ellipse">
            <a:avLst/>
          </a:prstGeom>
          <a:solidFill>
            <a:srgbClr val="FFFF0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63" name="Oval 23"/>
          <p:cNvSpPr>
            <a:spLocks noChangeAspect="1" noChangeArrowheads="1"/>
          </p:cNvSpPr>
          <p:nvPr/>
        </p:nvSpPr>
        <p:spPr bwMode="auto">
          <a:xfrm>
            <a:off x="6240463" y="1122363"/>
            <a:ext cx="84137" cy="84137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61465" name="Oval 25"/>
          <p:cNvSpPr>
            <a:spLocks noChangeAspect="1" noChangeArrowheads="1"/>
          </p:cNvSpPr>
          <p:nvPr/>
        </p:nvSpPr>
        <p:spPr bwMode="auto">
          <a:xfrm>
            <a:off x="6926263" y="4576763"/>
            <a:ext cx="71437" cy="74612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66" name="Text Box 26"/>
          <p:cNvSpPr txBox="1">
            <a:spLocks noChangeAspect="1" noChangeArrowheads="1"/>
          </p:cNvSpPr>
          <p:nvPr/>
        </p:nvSpPr>
        <p:spPr bwMode="auto">
          <a:xfrm>
            <a:off x="755650" y="4286250"/>
            <a:ext cx="422275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A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61467" name="Text Box 27"/>
          <p:cNvSpPr txBox="1">
            <a:spLocks noChangeAspect="1" noChangeArrowheads="1"/>
          </p:cNvSpPr>
          <p:nvPr/>
        </p:nvSpPr>
        <p:spPr bwMode="auto">
          <a:xfrm>
            <a:off x="6897688" y="4365625"/>
            <a:ext cx="338137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chemeClr val="accent2"/>
                </a:solidFill>
              </a:rPr>
              <a:t>C</a:t>
            </a:r>
            <a:endParaRPr lang="ru-RU" sz="1600" baseline="0">
              <a:solidFill>
                <a:schemeClr val="accent2"/>
              </a:solidFill>
            </a:endParaRPr>
          </a:p>
        </p:txBody>
      </p:sp>
      <p:sp>
        <p:nvSpPr>
          <p:cNvPr id="61468" name="Text Box 28"/>
          <p:cNvSpPr txBox="1">
            <a:spLocks noChangeAspect="1" noChangeArrowheads="1"/>
          </p:cNvSpPr>
          <p:nvPr/>
        </p:nvSpPr>
        <p:spPr bwMode="auto">
          <a:xfrm>
            <a:off x="5964238" y="931863"/>
            <a:ext cx="336550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chemeClr val="accent2"/>
                </a:solidFill>
              </a:rPr>
              <a:t>B</a:t>
            </a:r>
            <a:endParaRPr lang="ru-RU" sz="1600" baseline="0">
              <a:solidFill>
                <a:schemeClr val="accent2"/>
              </a:solidFill>
            </a:endParaRPr>
          </a:p>
        </p:txBody>
      </p:sp>
      <p:sp>
        <p:nvSpPr>
          <p:cNvPr id="61469" name="Text Box 29"/>
          <p:cNvSpPr txBox="1">
            <a:spLocks noChangeAspect="1" noChangeArrowheads="1"/>
          </p:cNvSpPr>
          <p:nvPr/>
        </p:nvSpPr>
        <p:spPr bwMode="auto">
          <a:xfrm>
            <a:off x="6453188" y="3213100"/>
            <a:ext cx="350837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008000"/>
                </a:solidFill>
              </a:rPr>
              <a:t>E</a:t>
            </a:r>
            <a:endParaRPr lang="ru-RU" sz="1600" baseline="0">
              <a:solidFill>
                <a:srgbClr val="008000"/>
              </a:solidFill>
            </a:endParaRPr>
          </a:p>
        </p:txBody>
      </p:sp>
      <p:sp>
        <p:nvSpPr>
          <p:cNvPr id="61470" name="Text Box 30"/>
          <p:cNvSpPr txBox="1">
            <a:spLocks noChangeAspect="1" noChangeArrowheads="1"/>
          </p:cNvSpPr>
          <p:nvPr/>
        </p:nvSpPr>
        <p:spPr bwMode="auto">
          <a:xfrm>
            <a:off x="4932363" y="1939925"/>
            <a:ext cx="315912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008000"/>
                </a:solidFill>
              </a:rPr>
              <a:t>D</a:t>
            </a:r>
            <a:endParaRPr lang="ru-RU" sz="1600" baseline="0">
              <a:solidFill>
                <a:srgbClr val="008000"/>
              </a:solidFill>
            </a:endParaRPr>
          </a:p>
        </p:txBody>
      </p:sp>
      <p:sp>
        <p:nvSpPr>
          <p:cNvPr id="61471" name="Text Box 31"/>
          <p:cNvSpPr txBox="1">
            <a:spLocks noChangeAspect="1" noChangeArrowheads="1"/>
          </p:cNvSpPr>
          <p:nvPr/>
        </p:nvSpPr>
        <p:spPr bwMode="auto">
          <a:xfrm>
            <a:off x="6011863" y="4316413"/>
            <a:ext cx="298450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008000"/>
                </a:solidFill>
              </a:rPr>
              <a:t>F</a:t>
            </a:r>
            <a:endParaRPr lang="ru-RU" sz="1600" baseline="0">
              <a:solidFill>
                <a:srgbClr val="008000"/>
              </a:solidFill>
            </a:endParaRPr>
          </a:p>
        </p:txBody>
      </p:sp>
      <p:sp>
        <p:nvSpPr>
          <p:cNvPr id="61472" name="Text Box 32"/>
          <p:cNvSpPr txBox="1">
            <a:spLocks noChangeAspect="1" noChangeArrowheads="1"/>
          </p:cNvSpPr>
          <p:nvPr/>
        </p:nvSpPr>
        <p:spPr bwMode="auto">
          <a:xfrm>
            <a:off x="3932238" y="4316413"/>
            <a:ext cx="423862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FF0000"/>
                </a:solidFill>
              </a:rPr>
              <a:t>B</a:t>
            </a:r>
            <a:r>
              <a:rPr lang="ru-RU" sz="1600">
                <a:solidFill>
                  <a:srgbClr val="FF0000"/>
                </a:solidFill>
              </a:rPr>
              <a:t>1</a:t>
            </a:r>
            <a:endParaRPr lang="ru-RU" sz="1600" baseline="0">
              <a:solidFill>
                <a:srgbClr val="FF0000"/>
              </a:solidFill>
            </a:endParaRPr>
          </a:p>
        </p:txBody>
      </p:sp>
      <p:sp>
        <p:nvSpPr>
          <p:cNvPr id="61473" name="Text Box 33"/>
          <p:cNvSpPr txBox="1">
            <a:spLocks noChangeAspect="1" noChangeArrowheads="1"/>
          </p:cNvSpPr>
          <p:nvPr/>
        </p:nvSpPr>
        <p:spPr bwMode="auto">
          <a:xfrm>
            <a:off x="6300788" y="2774950"/>
            <a:ext cx="444500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FF0000"/>
                </a:solidFill>
              </a:rPr>
              <a:t>A</a:t>
            </a:r>
            <a:r>
              <a:rPr lang="ru-RU" sz="1600">
                <a:solidFill>
                  <a:srgbClr val="FF0000"/>
                </a:solidFill>
              </a:rPr>
              <a:t>1</a:t>
            </a:r>
            <a:endParaRPr lang="ru-RU" sz="1600" baseline="0">
              <a:solidFill>
                <a:srgbClr val="FF0000"/>
              </a:solidFill>
            </a:endParaRPr>
          </a:p>
        </p:txBody>
      </p:sp>
      <p:sp>
        <p:nvSpPr>
          <p:cNvPr id="61474" name="Text Box 34"/>
          <p:cNvSpPr txBox="1">
            <a:spLocks noChangeAspect="1" noChangeArrowheads="1"/>
          </p:cNvSpPr>
          <p:nvPr/>
        </p:nvSpPr>
        <p:spPr bwMode="auto">
          <a:xfrm>
            <a:off x="3563938" y="2852738"/>
            <a:ext cx="434975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FF0000"/>
                </a:solidFill>
              </a:rPr>
              <a:t>C</a:t>
            </a:r>
            <a:r>
              <a:rPr lang="ru-RU" sz="1600">
                <a:solidFill>
                  <a:srgbClr val="FF0000"/>
                </a:solidFill>
              </a:rPr>
              <a:t>1</a:t>
            </a:r>
            <a:endParaRPr lang="ru-RU" sz="1600" baseline="0">
              <a:solidFill>
                <a:srgbClr val="FF0000"/>
              </a:solidFill>
            </a:endParaRPr>
          </a:p>
        </p:txBody>
      </p:sp>
      <p:sp>
        <p:nvSpPr>
          <p:cNvPr id="61475" name="Text Box 35"/>
          <p:cNvSpPr txBox="1">
            <a:spLocks noChangeAspect="1" noChangeArrowheads="1"/>
          </p:cNvSpPr>
          <p:nvPr/>
        </p:nvSpPr>
        <p:spPr bwMode="auto">
          <a:xfrm>
            <a:off x="3562350" y="3813175"/>
            <a:ext cx="288925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/>
              <a:t>X</a:t>
            </a:r>
            <a:endParaRPr lang="ru-RU" sz="1600" baseline="0"/>
          </a:p>
        </p:txBody>
      </p:sp>
      <p:sp>
        <p:nvSpPr>
          <p:cNvPr id="61476" name="Text Box 36"/>
          <p:cNvSpPr txBox="1">
            <a:spLocks noChangeAspect="1" noChangeArrowheads="1"/>
          </p:cNvSpPr>
          <p:nvPr/>
        </p:nvSpPr>
        <p:spPr bwMode="auto">
          <a:xfrm>
            <a:off x="5900738" y="2293938"/>
            <a:ext cx="347662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/>
              <a:t>Y</a:t>
            </a:r>
            <a:endParaRPr lang="ru-RU" sz="1600" baseline="0"/>
          </a:p>
        </p:txBody>
      </p:sp>
      <p:sp>
        <p:nvSpPr>
          <p:cNvPr id="61477" name="Text Box 37"/>
          <p:cNvSpPr txBox="1">
            <a:spLocks noChangeAspect="1" noChangeArrowheads="1"/>
          </p:cNvSpPr>
          <p:nvPr/>
        </p:nvSpPr>
        <p:spPr bwMode="auto">
          <a:xfrm>
            <a:off x="6323013" y="4029075"/>
            <a:ext cx="336550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/>
              <a:t>Z</a:t>
            </a:r>
            <a:endParaRPr lang="ru-RU" sz="1600" baseline="0"/>
          </a:p>
        </p:txBody>
      </p:sp>
      <p:sp>
        <p:nvSpPr>
          <p:cNvPr id="61481" name="Text Box 41"/>
          <p:cNvSpPr txBox="1">
            <a:spLocks noChangeArrowheads="1"/>
          </p:cNvSpPr>
          <p:nvPr/>
        </p:nvSpPr>
        <p:spPr bwMode="auto">
          <a:xfrm>
            <a:off x="323850" y="5661025"/>
            <a:ext cx="43561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- Середины его сторон </a:t>
            </a:r>
            <a:r>
              <a:rPr lang="ru-RU" baseline="0">
                <a:solidFill>
                  <a:srgbClr val="FF0000"/>
                </a:solidFill>
              </a:rPr>
              <a:t>А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ru-RU" baseline="0"/>
              <a:t>,</a:t>
            </a:r>
            <a:r>
              <a:rPr lang="ru-RU">
                <a:solidFill>
                  <a:srgbClr val="FF0000"/>
                </a:solidFill>
              </a:rPr>
              <a:t> </a:t>
            </a:r>
            <a:r>
              <a:rPr lang="ru-RU" baseline="0">
                <a:solidFill>
                  <a:srgbClr val="FF0000"/>
                </a:solidFill>
              </a:rPr>
              <a:t>В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ru-RU" baseline="0"/>
              <a:t>,</a:t>
            </a:r>
            <a:r>
              <a:rPr lang="ru-RU" baseline="0">
                <a:solidFill>
                  <a:srgbClr val="FF0000"/>
                </a:solidFill>
              </a:rPr>
              <a:t> С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ru-RU" baseline="0"/>
              <a:t>,        </a:t>
            </a:r>
            <a:r>
              <a:rPr lang="ru-RU" b="0" baseline="0"/>
              <a:t> - Основания его высот </a:t>
            </a:r>
            <a:r>
              <a:rPr lang="en-US" baseline="0">
                <a:solidFill>
                  <a:srgbClr val="008000"/>
                </a:solidFill>
              </a:rPr>
              <a:t>D</a:t>
            </a:r>
            <a:r>
              <a:rPr lang="ru-RU" baseline="0"/>
              <a:t>,</a:t>
            </a:r>
            <a:r>
              <a:rPr lang="en-US" baseline="0">
                <a:solidFill>
                  <a:srgbClr val="008000"/>
                </a:solidFill>
              </a:rPr>
              <a:t> E</a:t>
            </a:r>
            <a:r>
              <a:rPr lang="ru-RU" baseline="0"/>
              <a:t>,</a:t>
            </a:r>
            <a:r>
              <a:rPr lang="en-US" baseline="0">
                <a:solidFill>
                  <a:srgbClr val="008000"/>
                </a:solidFill>
              </a:rPr>
              <a:t> F</a:t>
            </a:r>
            <a:r>
              <a:rPr lang="en-US" baseline="0"/>
              <a:t>,</a:t>
            </a:r>
            <a:r>
              <a:rPr lang="ru-RU" baseline="0"/>
              <a:t>              </a:t>
            </a:r>
            <a:r>
              <a:rPr lang="ru-RU" b="0" baseline="0"/>
              <a:t>- Середины  </a:t>
            </a:r>
            <a:r>
              <a:rPr lang="en-US" b="0" baseline="0"/>
              <a:t>AH,</a:t>
            </a:r>
            <a:r>
              <a:rPr lang="ru-RU" b="0" baseline="0"/>
              <a:t> </a:t>
            </a:r>
            <a:r>
              <a:rPr lang="en-US" b="0" baseline="0"/>
              <a:t>BH,</a:t>
            </a:r>
            <a:r>
              <a:rPr lang="ru-RU" b="0" baseline="0"/>
              <a:t> </a:t>
            </a:r>
            <a:r>
              <a:rPr lang="en-US" b="0" baseline="0"/>
              <a:t>CH – </a:t>
            </a:r>
            <a:r>
              <a:rPr lang="ru-RU" b="0" baseline="0"/>
              <a:t>точки </a:t>
            </a:r>
            <a:r>
              <a:rPr lang="en-US" baseline="0"/>
              <a:t>X,Y,Z</a:t>
            </a:r>
            <a:r>
              <a:rPr lang="ru-RU" b="0" baseline="0"/>
              <a:t>  </a:t>
            </a:r>
            <a:endParaRPr lang="en-US" b="0" baseline="0"/>
          </a:p>
        </p:txBody>
      </p:sp>
      <p:sp>
        <p:nvSpPr>
          <p:cNvPr id="61484" name="Oval 44"/>
          <p:cNvSpPr>
            <a:spLocks noChangeAspect="1" noChangeArrowheads="1"/>
          </p:cNvSpPr>
          <p:nvPr/>
        </p:nvSpPr>
        <p:spPr bwMode="auto">
          <a:xfrm>
            <a:off x="4073525" y="2014538"/>
            <a:ext cx="2605088" cy="2605087"/>
          </a:xfrm>
          <a:prstGeom prst="ellipse">
            <a:avLst/>
          </a:prstGeom>
          <a:noFill/>
          <a:ln w="635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85" name="Oval 45"/>
          <p:cNvSpPr>
            <a:spLocks noChangeAspect="1" noChangeArrowheads="1"/>
          </p:cNvSpPr>
          <p:nvPr/>
        </p:nvSpPr>
        <p:spPr bwMode="auto">
          <a:xfrm>
            <a:off x="5364163" y="4598988"/>
            <a:ext cx="36512" cy="3651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86" name="Line 46"/>
          <p:cNvSpPr>
            <a:spLocks noChangeAspect="1" noChangeShapeType="1"/>
          </p:cNvSpPr>
          <p:nvPr/>
        </p:nvSpPr>
        <p:spPr bwMode="auto">
          <a:xfrm flipV="1">
            <a:off x="1052513" y="3529013"/>
            <a:ext cx="5680075" cy="1082675"/>
          </a:xfrm>
          <a:prstGeom prst="line">
            <a:avLst/>
          </a:prstGeom>
          <a:noFill/>
          <a:ln w="63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487" name="Oval 47"/>
          <p:cNvSpPr>
            <a:spLocks noChangeAspect="1" noChangeArrowheads="1"/>
          </p:cNvSpPr>
          <p:nvPr/>
        </p:nvSpPr>
        <p:spPr bwMode="auto">
          <a:xfrm>
            <a:off x="3633788" y="4090988"/>
            <a:ext cx="53975" cy="53975"/>
          </a:xfrm>
          <a:prstGeom prst="ellipse">
            <a:avLst/>
          </a:prstGeom>
          <a:solidFill>
            <a:srgbClr val="FFFF0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88" name="Oval 48"/>
          <p:cNvSpPr>
            <a:spLocks noChangeAspect="1" noChangeArrowheads="1"/>
          </p:cNvSpPr>
          <p:nvPr/>
        </p:nvSpPr>
        <p:spPr bwMode="auto">
          <a:xfrm>
            <a:off x="6632575" y="3033713"/>
            <a:ext cx="36513" cy="36512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89" name="Oval 49"/>
          <p:cNvSpPr>
            <a:spLocks noChangeAspect="1" noChangeArrowheads="1"/>
          </p:cNvSpPr>
          <p:nvPr/>
        </p:nvSpPr>
        <p:spPr bwMode="auto">
          <a:xfrm>
            <a:off x="6372225" y="2492375"/>
            <a:ext cx="53975" cy="53975"/>
          </a:xfrm>
          <a:prstGeom prst="ellipse">
            <a:avLst/>
          </a:prstGeom>
          <a:solidFill>
            <a:srgbClr val="00CCFF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90" name="Oval 50"/>
          <p:cNvSpPr>
            <a:spLocks noChangeAspect="1" noChangeArrowheads="1"/>
          </p:cNvSpPr>
          <p:nvPr/>
        </p:nvSpPr>
        <p:spPr bwMode="auto">
          <a:xfrm>
            <a:off x="4659313" y="2187575"/>
            <a:ext cx="36512" cy="36513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91" name="Oval 51"/>
          <p:cNvSpPr>
            <a:spLocks noChangeAspect="1" noChangeArrowheads="1"/>
          </p:cNvSpPr>
          <p:nvPr/>
        </p:nvSpPr>
        <p:spPr bwMode="auto">
          <a:xfrm>
            <a:off x="6249988" y="2360613"/>
            <a:ext cx="53975" cy="53975"/>
          </a:xfrm>
          <a:prstGeom prst="ellipse">
            <a:avLst/>
          </a:prstGeom>
          <a:solidFill>
            <a:srgbClr val="FFFF0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93" name="Oval 53"/>
          <p:cNvSpPr>
            <a:spLocks noChangeArrowheads="1"/>
          </p:cNvSpPr>
          <p:nvPr/>
        </p:nvSpPr>
        <p:spPr bwMode="auto">
          <a:xfrm>
            <a:off x="6257925" y="3594100"/>
            <a:ext cx="36513" cy="36513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99" name="Oval 59"/>
          <p:cNvSpPr>
            <a:spLocks noChangeAspect="1" noChangeArrowheads="1"/>
          </p:cNvSpPr>
          <p:nvPr/>
        </p:nvSpPr>
        <p:spPr bwMode="auto">
          <a:xfrm>
            <a:off x="-7369175" y="-8320088"/>
            <a:ext cx="12938125" cy="12938126"/>
          </a:xfrm>
          <a:prstGeom prst="ellipse">
            <a:avLst/>
          </a:prstGeom>
          <a:noFill/>
          <a:ln w="6350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00" name="Oval 60"/>
          <p:cNvSpPr>
            <a:spLocks noChangeAspect="1" noChangeArrowheads="1"/>
          </p:cNvSpPr>
          <p:nvPr/>
        </p:nvSpPr>
        <p:spPr bwMode="auto">
          <a:xfrm>
            <a:off x="3924300" y="2395538"/>
            <a:ext cx="53975" cy="53975"/>
          </a:xfrm>
          <a:prstGeom prst="ellipse">
            <a:avLst/>
          </a:prstGeom>
          <a:solidFill>
            <a:srgbClr val="80008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01" name="Oval 61"/>
          <p:cNvSpPr>
            <a:spLocks noChangeAspect="1" noChangeArrowheads="1"/>
          </p:cNvSpPr>
          <p:nvPr/>
        </p:nvSpPr>
        <p:spPr bwMode="auto">
          <a:xfrm>
            <a:off x="2627313" y="3519488"/>
            <a:ext cx="71437" cy="71437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02" name="Oval 62"/>
          <p:cNvSpPr>
            <a:spLocks noChangeAspect="1" noChangeArrowheads="1"/>
          </p:cNvSpPr>
          <p:nvPr/>
        </p:nvSpPr>
        <p:spPr bwMode="auto">
          <a:xfrm>
            <a:off x="-952500" y="4581525"/>
            <a:ext cx="71437" cy="71438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03" name="Oval 63"/>
          <p:cNvSpPr>
            <a:spLocks noChangeAspect="1" noChangeArrowheads="1"/>
          </p:cNvSpPr>
          <p:nvPr/>
        </p:nvSpPr>
        <p:spPr bwMode="auto">
          <a:xfrm>
            <a:off x="5414963" y="-3124200"/>
            <a:ext cx="71437" cy="71437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04" name="Text Box 64"/>
          <p:cNvSpPr txBox="1">
            <a:spLocks noChangeAspect="1" noChangeArrowheads="1"/>
          </p:cNvSpPr>
          <p:nvPr/>
        </p:nvSpPr>
        <p:spPr bwMode="auto">
          <a:xfrm>
            <a:off x="3492500" y="2133600"/>
            <a:ext cx="431800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 baseline="0">
                <a:solidFill>
                  <a:srgbClr val="990099"/>
                </a:solidFill>
                <a:latin typeface="Monotype Corsiva" pitchFamily="66" charset="0"/>
              </a:rPr>
              <a:t>K</a:t>
            </a:r>
            <a:r>
              <a:rPr lang="en-US" sz="2000" i="1">
                <a:solidFill>
                  <a:srgbClr val="990099"/>
                </a:solidFill>
                <a:latin typeface="Monotype Corsiva" pitchFamily="66" charset="0"/>
              </a:rPr>
              <a:t>3</a:t>
            </a:r>
            <a:endParaRPr lang="ru-RU" sz="2000" i="1">
              <a:solidFill>
                <a:srgbClr val="990099"/>
              </a:solidFill>
              <a:latin typeface="Monotype Corsiva" pitchFamily="66" charset="0"/>
            </a:endParaRPr>
          </a:p>
        </p:txBody>
      </p:sp>
      <p:sp>
        <p:nvSpPr>
          <p:cNvPr id="61505" name="Oval 65"/>
          <p:cNvSpPr>
            <a:spLocks noChangeAspect="1" noChangeArrowheads="1"/>
          </p:cNvSpPr>
          <p:nvPr/>
        </p:nvSpPr>
        <p:spPr bwMode="auto">
          <a:xfrm>
            <a:off x="6548438" y="-114300"/>
            <a:ext cx="4721225" cy="4721225"/>
          </a:xfrm>
          <a:prstGeom prst="ellipse">
            <a:avLst/>
          </a:prstGeom>
          <a:noFill/>
          <a:ln w="6350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06" name="Oval 66"/>
          <p:cNvSpPr>
            <a:spLocks noChangeAspect="1" noChangeArrowheads="1"/>
          </p:cNvSpPr>
          <p:nvPr/>
        </p:nvSpPr>
        <p:spPr bwMode="auto">
          <a:xfrm>
            <a:off x="6564313" y="2673350"/>
            <a:ext cx="36512" cy="36513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61508" name="Oval 68"/>
          <p:cNvSpPr>
            <a:spLocks noChangeAspect="1" noChangeArrowheads="1"/>
          </p:cNvSpPr>
          <p:nvPr/>
        </p:nvSpPr>
        <p:spPr bwMode="auto">
          <a:xfrm>
            <a:off x="8859838" y="4573588"/>
            <a:ext cx="71437" cy="71437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61509" name="Oval 69"/>
          <p:cNvSpPr>
            <a:spLocks noChangeAspect="1" noChangeArrowheads="1"/>
          </p:cNvSpPr>
          <p:nvPr/>
        </p:nvSpPr>
        <p:spPr bwMode="auto">
          <a:xfrm>
            <a:off x="7567613" y="247650"/>
            <a:ext cx="71437" cy="71438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61511" name="Oval 71"/>
          <p:cNvSpPr>
            <a:spLocks noChangeAspect="1" noChangeArrowheads="1"/>
          </p:cNvSpPr>
          <p:nvPr/>
        </p:nvSpPr>
        <p:spPr bwMode="auto">
          <a:xfrm>
            <a:off x="-2659063" y="4627563"/>
            <a:ext cx="10541001" cy="10541000"/>
          </a:xfrm>
          <a:prstGeom prst="ellipse">
            <a:avLst/>
          </a:prstGeom>
          <a:noFill/>
          <a:ln w="6350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12" name="Text Box 72"/>
          <p:cNvSpPr txBox="1">
            <a:spLocks noChangeAspect="1" noChangeArrowheads="1"/>
          </p:cNvSpPr>
          <p:nvPr/>
        </p:nvSpPr>
        <p:spPr bwMode="auto">
          <a:xfrm>
            <a:off x="6588125" y="2744788"/>
            <a:ext cx="431800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 baseline="0">
                <a:solidFill>
                  <a:srgbClr val="990099"/>
                </a:solidFill>
                <a:latin typeface="Monotype Corsiva" pitchFamily="66" charset="0"/>
              </a:rPr>
              <a:t>K</a:t>
            </a:r>
            <a:r>
              <a:rPr lang="en-US" sz="2000" i="1">
                <a:solidFill>
                  <a:srgbClr val="990099"/>
                </a:solidFill>
                <a:latin typeface="Monotype Corsiva" pitchFamily="66" charset="0"/>
              </a:rPr>
              <a:t>1</a:t>
            </a:r>
            <a:endParaRPr lang="ru-RU" sz="2000" i="1">
              <a:solidFill>
                <a:srgbClr val="990099"/>
              </a:solidFill>
              <a:latin typeface="Monotype Corsiva" pitchFamily="66" charset="0"/>
            </a:endParaRPr>
          </a:p>
        </p:txBody>
      </p:sp>
      <p:sp>
        <p:nvSpPr>
          <p:cNvPr id="61513" name="Text Box 73"/>
          <p:cNvSpPr txBox="1">
            <a:spLocks noChangeAspect="1" noChangeArrowheads="1"/>
          </p:cNvSpPr>
          <p:nvPr/>
        </p:nvSpPr>
        <p:spPr bwMode="auto">
          <a:xfrm>
            <a:off x="4284663" y="4976813"/>
            <a:ext cx="431800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 baseline="0">
                <a:solidFill>
                  <a:srgbClr val="990099"/>
                </a:solidFill>
                <a:latin typeface="Monotype Corsiva" pitchFamily="66" charset="0"/>
              </a:rPr>
              <a:t>K</a:t>
            </a:r>
            <a:r>
              <a:rPr lang="en-US" sz="2000" i="1">
                <a:solidFill>
                  <a:srgbClr val="990099"/>
                </a:solidFill>
                <a:latin typeface="Monotype Corsiva" pitchFamily="66" charset="0"/>
              </a:rPr>
              <a:t>2</a:t>
            </a:r>
            <a:endParaRPr lang="ru-RU" sz="2000" i="1">
              <a:solidFill>
                <a:srgbClr val="990099"/>
              </a:solidFill>
              <a:latin typeface="Monotype Corsiva" pitchFamily="66" charset="0"/>
            </a:endParaRPr>
          </a:p>
        </p:txBody>
      </p:sp>
      <p:sp>
        <p:nvSpPr>
          <p:cNvPr id="61514" name="Text Box 74"/>
          <p:cNvSpPr txBox="1">
            <a:spLocks noChangeAspect="1" noChangeArrowheads="1"/>
          </p:cNvSpPr>
          <p:nvPr/>
        </p:nvSpPr>
        <p:spPr bwMode="auto">
          <a:xfrm>
            <a:off x="6227763" y="2205038"/>
            <a:ext cx="288925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 baseline="0">
                <a:solidFill>
                  <a:srgbClr val="00CCFF"/>
                </a:solidFill>
                <a:latin typeface="Monotype Corsiva" pitchFamily="66" charset="0"/>
              </a:rPr>
              <a:t>K</a:t>
            </a:r>
            <a:endParaRPr lang="ru-RU" sz="2000" i="1" baseline="0">
              <a:solidFill>
                <a:srgbClr val="00CCFF"/>
              </a:solidFill>
              <a:latin typeface="Monotype Corsiva" pitchFamily="66" charset="0"/>
            </a:endParaRPr>
          </a:p>
        </p:txBody>
      </p:sp>
      <p:sp>
        <p:nvSpPr>
          <p:cNvPr id="61515" name="Oval 75"/>
          <p:cNvSpPr>
            <a:spLocks noChangeAspect="1" noChangeArrowheads="1"/>
          </p:cNvSpPr>
          <p:nvPr/>
        </p:nvSpPr>
        <p:spPr bwMode="auto">
          <a:xfrm>
            <a:off x="2616200" y="4581525"/>
            <a:ext cx="71438" cy="71438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16" name="Oval 76"/>
          <p:cNvSpPr>
            <a:spLocks noChangeAspect="1" noChangeArrowheads="1"/>
          </p:cNvSpPr>
          <p:nvPr/>
        </p:nvSpPr>
        <p:spPr bwMode="auto">
          <a:xfrm>
            <a:off x="7747000" y="8829675"/>
            <a:ext cx="71438" cy="71438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17" name="Oval 77"/>
          <p:cNvSpPr>
            <a:spLocks noChangeAspect="1" noChangeArrowheads="1"/>
          </p:cNvSpPr>
          <p:nvPr/>
        </p:nvSpPr>
        <p:spPr bwMode="auto">
          <a:xfrm>
            <a:off x="4500563" y="4941888"/>
            <a:ext cx="71437" cy="71437"/>
          </a:xfrm>
          <a:prstGeom prst="ellipse">
            <a:avLst/>
          </a:prstGeom>
          <a:solidFill>
            <a:srgbClr val="80008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18" name="Oval 78"/>
          <p:cNvSpPr>
            <a:spLocks noChangeAspect="1" noChangeArrowheads="1"/>
          </p:cNvSpPr>
          <p:nvPr/>
        </p:nvSpPr>
        <p:spPr bwMode="auto">
          <a:xfrm>
            <a:off x="-269875" y="5437188"/>
            <a:ext cx="71437" cy="71437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19" name="Oval 79"/>
          <p:cNvSpPr>
            <a:spLocks noChangeAspect="1" noChangeArrowheads="1"/>
          </p:cNvSpPr>
          <p:nvPr/>
        </p:nvSpPr>
        <p:spPr bwMode="auto">
          <a:xfrm>
            <a:off x="1008063" y="4576763"/>
            <a:ext cx="71437" cy="71437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20" name="Line 80"/>
          <p:cNvSpPr>
            <a:spLocks noChangeAspect="1" noChangeShapeType="1"/>
          </p:cNvSpPr>
          <p:nvPr/>
        </p:nvSpPr>
        <p:spPr bwMode="auto">
          <a:xfrm flipV="1">
            <a:off x="1042988" y="4616450"/>
            <a:ext cx="5905500" cy="1588"/>
          </a:xfrm>
          <a:prstGeom prst="line">
            <a:avLst/>
          </a:prstGeom>
          <a:noFill/>
          <a:ln w="698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21" name="Line 81"/>
          <p:cNvSpPr>
            <a:spLocks noChangeAspect="1" noChangeShapeType="1"/>
          </p:cNvSpPr>
          <p:nvPr/>
        </p:nvSpPr>
        <p:spPr bwMode="auto">
          <a:xfrm>
            <a:off x="6283325" y="1165225"/>
            <a:ext cx="669925" cy="3429000"/>
          </a:xfrm>
          <a:prstGeom prst="line">
            <a:avLst/>
          </a:prstGeom>
          <a:noFill/>
          <a:ln w="698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23" name="Oval 83"/>
          <p:cNvSpPr>
            <a:spLocks noChangeAspect="1" noChangeArrowheads="1"/>
          </p:cNvSpPr>
          <p:nvPr/>
        </p:nvSpPr>
        <p:spPr bwMode="auto">
          <a:xfrm>
            <a:off x="6602413" y="2849563"/>
            <a:ext cx="53975" cy="53975"/>
          </a:xfrm>
          <a:prstGeom prst="ellipse">
            <a:avLst/>
          </a:prstGeom>
          <a:solidFill>
            <a:srgbClr val="FF000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24" name="Oval 84"/>
          <p:cNvSpPr>
            <a:spLocks noChangeAspect="1" noChangeArrowheads="1"/>
          </p:cNvSpPr>
          <p:nvPr/>
        </p:nvSpPr>
        <p:spPr bwMode="auto">
          <a:xfrm>
            <a:off x="6721475" y="3497263"/>
            <a:ext cx="53975" cy="53975"/>
          </a:xfrm>
          <a:prstGeom prst="ellipse">
            <a:avLst/>
          </a:prstGeom>
          <a:solidFill>
            <a:srgbClr val="00800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25" name="Oval 85"/>
          <p:cNvSpPr>
            <a:spLocks noChangeAspect="1" noChangeArrowheads="1"/>
          </p:cNvSpPr>
          <p:nvPr/>
        </p:nvSpPr>
        <p:spPr bwMode="auto">
          <a:xfrm>
            <a:off x="6646863" y="2979738"/>
            <a:ext cx="53975" cy="53975"/>
          </a:xfrm>
          <a:prstGeom prst="ellipse">
            <a:avLst/>
          </a:prstGeom>
          <a:solidFill>
            <a:srgbClr val="80008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61526" name="Oval 86"/>
          <p:cNvSpPr>
            <a:spLocks noChangeAspect="1" noChangeArrowheads="1"/>
          </p:cNvSpPr>
          <p:nvPr/>
        </p:nvSpPr>
        <p:spPr bwMode="auto">
          <a:xfrm>
            <a:off x="6246813" y="4594225"/>
            <a:ext cx="53975" cy="53975"/>
          </a:xfrm>
          <a:prstGeom prst="ellipse">
            <a:avLst/>
          </a:prstGeom>
          <a:solidFill>
            <a:srgbClr val="00800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27" name="Oval 87"/>
          <p:cNvSpPr>
            <a:spLocks noChangeAspect="1" noChangeArrowheads="1"/>
          </p:cNvSpPr>
          <p:nvPr/>
        </p:nvSpPr>
        <p:spPr bwMode="auto">
          <a:xfrm>
            <a:off x="3971925" y="4598988"/>
            <a:ext cx="53975" cy="53975"/>
          </a:xfrm>
          <a:prstGeom prst="ellipse">
            <a:avLst/>
          </a:prstGeom>
          <a:solidFill>
            <a:srgbClr val="FF000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61530" name="Text Box 90"/>
          <p:cNvSpPr txBox="1">
            <a:spLocks noChangeArrowheads="1"/>
          </p:cNvSpPr>
          <p:nvPr/>
        </p:nvSpPr>
        <p:spPr bwMode="auto">
          <a:xfrm>
            <a:off x="250825" y="333375"/>
            <a:ext cx="3995738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i="1" baseline="0">
                <a:solidFill>
                  <a:srgbClr val="FF0000"/>
                </a:solidFill>
                <a:latin typeface="Monotype Corsiva" pitchFamily="66" charset="0"/>
              </a:rPr>
              <a:t>Точки Фейербаха</a:t>
            </a:r>
            <a:r>
              <a:rPr lang="ru-RU" sz="3200" baseline="0"/>
              <a:t> </a:t>
            </a:r>
          </a:p>
          <a:p>
            <a:pPr>
              <a:spcBef>
                <a:spcPct val="50000"/>
              </a:spcBef>
            </a:pPr>
            <a:r>
              <a:rPr lang="ru-RU" sz="3200" baseline="0">
                <a:solidFill>
                  <a:srgbClr val="FF0000"/>
                </a:solidFill>
              </a:rPr>
              <a:t>- </a:t>
            </a:r>
            <a:r>
              <a:rPr lang="ru-RU" sz="3200" i="1" baseline="0">
                <a:solidFill>
                  <a:srgbClr val="FF0000"/>
                </a:solidFill>
                <a:latin typeface="Monotype Corsiva" pitchFamily="66" charset="0"/>
              </a:rPr>
              <a:t>т. </a:t>
            </a:r>
            <a:r>
              <a:rPr lang="en-US" sz="3200" i="1" baseline="0">
                <a:solidFill>
                  <a:srgbClr val="00CCFF"/>
                </a:solidFill>
                <a:latin typeface="Monotype Corsiva" pitchFamily="66" charset="0"/>
              </a:rPr>
              <a:t>K</a:t>
            </a:r>
            <a:r>
              <a:rPr lang="ru-RU" sz="3200" i="1" baseline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3200" i="1" baseline="0">
                <a:solidFill>
                  <a:srgbClr val="990099"/>
                </a:solidFill>
                <a:latin typeface="Monotype Corsiva" pitchFamily="66" charset="0"/>
              </a:rPr>
              <a:t>, К</a:t>
            </a:r>
            <a:r>
              <a:rPr lang="ru-RU" sz="3200" i="1">
                <a:solidFill>
                  <a:srgbClr val="990099"/>
                </a:solidFill>
                <a:latin typeface="Monotype Corsiva" pitchFamily="66" charset="0"/>
              </a:rPr>
              <a:t>1 </a:t>
            </a:r>
            <a:r>
              <a:rPr lang="ru-RU" sz="3200" i="1" baseline="0">
                <a:solidFill>
                  <a:srgbClr val="990099"/>
                </a:solidFill>
                <a:latin typeface="Monotype Corsiva" pitchFamily="66" charset="0"/>
              </a:rPr>
              <a:t>, К</a:t>
            </a:r>
            <a:r>
              <a:rPr lang="ru-RU" sz="3200" i="1">
                <a:solidFill>
                  <a:srgbClr val="990099"/>
                </a:solidFill>
                <a:latin typeface="Monotype Corsiva" pitchFamily="66" charset="0"/>
              </a:rPr>
              <a:t>2 </a:t>
            </a:r>
            <a:r>
              <a:rPr lang="ru-RU" sz="3200" i="1" baseline="0">
                <a:solidFill>
                  <a:srgbClr val="990099"/>
                </a:solidFill>
                <a:latin typeface="Monotype Corsiva" pitchFamily="66" charset="0"/>
              </a:rPr>
              <a:t>, К</a:t>
            </a:r>
            <a:r>
              <a:rPr lang="ru-RU" sz="3200" i="1">
                <a:solidFill>
                  <a:srgbClr val="990099"/>
                </a:solidFill>
                <a:latin typeface="Monotype Corsiva" pitchFamily="66" charset="0"/>
              </a:rPr>
              <a:t>3</a:t>
            </a:r>
            <a:endParaRPr lang="ru-RU" sz="3200" baseline="0"/>
          </a:p>
        </p:txBody>
      </p:sp>
      <p:sp>
        <p:nvSpPr>
          <p:cNvPr id="61531" name="Line 91"/>
          <p:cNvSpPr>
            <a:spLocks noChangeAspect="1" noChangeShapeType="1"/>
          </p:cNvSpPr>
          <p:nvPr/>
        </p:nvSpPr>
        <p:spPr bwMode="auto">
          <a:xfrm flipV="1">
            <a:off x="1049338" y="1150938"/>
            <a:ext cx="5221287" cy="3452812"/>
          </a:xfrm>
          <a:prstGeom prst="line">
            <a:avLst/>
          </a:prstGeom>
          <a:noFill/>
          <a:ln w="7112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32" name="Oval 92"/>
          <p:cNvSpPr>
            <a:spLocks noChangeAspect="1" noChangeArrowheads="1"/>
          </p:cNvSpPr>
          <p:nvPr/>
        </p:nvSpPr>
        <p:spPr bwMode="auto">
          <a:xfrm>
            <a:off x="3652838" y="2835275"/>
            <a:ext cx="53975" cy="53975"/>
          </a:xfrm>
          <a:prstGeom prst="ellipse">
            <a:avLst/>
          </a:prstGeom>
          <a:solidFill>
            <a:srgbClr val="FF000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33" name="Oval 93"/>
          <p:cNvSpPr>
            <a:spLocks noChangeAspect="1" noChangeArrowheads="1"/>
          </p:cNvSpPr>
          <p:nvPr/>
        </p:nvSpPr>
        <p:spPr bwMode="auto">
          <a:xfrm>
            <a:off x="5116513" y="1870075"/>
            <a:ext cx="53975" cy="53975"/>
          </a:xfrm>
          <a:prstGeom prst="ellipse">
            <a:avLst/>
          </a:prstGeom>
          <a:solidFill>
            <a:srgbClr val="008000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34" name="AutoShape 9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61535" name="Picture 95" descr="anim076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403353">
            <a:off x="9251950" y="5805488"/>
            <a:ext cx="547688" cy="8969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20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2000"/>
                                        <p:tgtEl>
                                          <p:spTgt spid="614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2" dur="2000"/>
                                        <p:tgtEl>
                                          <p:spTgt spid="61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20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2000"/>
                                        <p:tgtEl>
                                          <p:spTgt spid="614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20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2000"/>
                                        <p:tgtEl>
                                          <p:spTgt spid="61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3000"/>
                                        <p:tgtEl>
                                          <p:spTgt spid="61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2000"/>
                                        <p:tgtEl>
                                          <p:spTgt spid="6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5" dur="3000"/>
                                        <p:tgtEl>
                                          <p:spTgt spid="6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000"/>
                            </p:stCondLst>
                            <p:childTnLst>
                              <p:par>
                                <p:cTn id="1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2000"/>
                                        <p:tgtEl>
                                          <p:spTgt spid="6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2" dur="3000"/>
                                        <p:tgtEl>
                                          <p:spTgt spid="6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2000"/>
                            </p:stCondLst>
                            <p:childTnLst>
                              <p:par>
                                <p:cTn id="27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4" dur="2000"/>
                                        <p:tgtEl>
                                          <p:spTgt spid="6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9" dur="3000"/>
                                        <p:tgtEl>
                                          <p:spTgt spid="61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2000"/>
                            </p:stCondLst>
                            <p:childTnLst>
                              <p:par>
                                <p:cTn id="3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1" dur="2000"/>
                                        <p:tgtEl>
                                          <p:spTgt spid="61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5" dur="2000"/>
                                        <p:tgtEl>
                                          <p:spTgt spid="614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6" dur="2000"/>
                                        <p:tgtEl>
                                          <p:spTgt spid="61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2000"/>
                                        <p:tgtEl>
                                          <p:spTgt spid="61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0" dur="2000"/>
                                        <p:tgtEl>
                                          <p:spTgt spid="614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1" dur="2000"/>
                                        <p:tgtEl>
                                          <p:spTgt spid="61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2000"/>
                                        <p:tgtEl>
                                          <p:spTgt spid="61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5" dur="2000"/>
                                        <p:tgtEl>
                                          <p:spTgt spid="6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6" dur="2000"/>
                                        <p:tgtEl>
                                          <p:spTgt spid="6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2000"/>
                                        <p:tgtEl>
                                          <p:spTgt spid="6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0" dur="2000"/>
                                        <p:tgtEl>
                                          <p:spTgt spid="614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1" dur="2000"/>
                                        <p:tgtEl>
                                          <p:spTgt spid="61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2000"/>
                                        <p:tgtEl>
                                          <p:spTgt spid="61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5" dur="2000"/>
                                        <p:tgtEl>
                                          <p:spTgt spid="615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2000"/>
                                        <p:tgtEl>
                                          <p:spTgt spid="61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2000"/>
                                        <p:tgtEl>
                                          <p:spTgt spid="61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9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0" dur="2000"/>
                                        <p:tgtEl>
                                          <p:spTgt spid="615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1" dur="2000"/>
                                        <p:tgtEl>
                                          <p:spTgt spid="6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2000"/>
                                        <p:tgtEl>
                                          <p:spTgt spid="6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5" dur="2000"/>
                                        <p:tgtEl>
                                          <p:spTgt spid="615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6" dur="2000"/>
                                        <p:tgtEl>
                                          <p:spTgt spid="6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2000"/>
                                        <p:tgtEl>
                                          <p:spTgt spid="6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0" dur="2000"/>
                                        <p:tgtEl>
                                          <p:spTgt spid="6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1" dur="2000"/>
                                        <p:tgtEl>
                                          <p:spTgt spid="6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2000"/>
                                        <p:tgtEl>
                                          <p:spTgt spid="6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>
                      <p:stCondLst>
                        <p:cond delay="indefinite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8" dur="80"/>
                                        <p:tgtEl>
                                          <p:spTgt spid="615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9" dur="80"/>
                                        <p:tgtEl>
                                          <p:spTgt spid="615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0" dur="80"/>
                                        <p:tgtEl>
                                          <p:spTgt spid="615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21094 0.0081 " pathEditMode="relative" rAng="0" ptsTypes="AA">
                                      <p:cBhvr>
                                        <p:cTn id="404" dur="5000" fill="hold"/>
                                        <p:tgtEl>
                                          <p:spTgt spid="615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" y="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animBg="1"/>
      <p:bldP spid="61445" grpId="0" animBg="1"/>
      <p:bldP spid="61446" grpId="0" animBg="1"/>
      <p:bldP spid="61447" grpId="0" animBg="1"/>
      <p:bldP spid="61448" grpId="0" animBg="1"/>
      <p:bldP spid="61449" grpId="0" animBg="1"/>
      <p:bldP spid="61450" grpId="0" animBg="1"/>
      <p:bldP spid="61452" grpId="0" animBg="1"/>
      <p:bldP spid="61484" grpId="0" animBg="1"/>
      <p:bldP spid="61485" grpId="0" animBg="1"/>
      <p:bldP spid="61485" grpId="1" animBg="1"/>
      <p:bldP spid="61486" grpId="0" animBg="1"/>
      <p:bldP spid="61488" grpId="0" animBg="1"/>
      <p:bldP spid="61488" grpId="1" animBg="1"/>
      <p:bldP spid="61489" grpId="0" animBg="1"/>
      <p:bldP spid="61490" grpId="0" animBg="1"/>
      <p:bldP spid="61490" grpId="1" animBg="1"/>
      <p:bldP spid="61493" grpId="0" animBg="1"/>
      <p:bldP spid="61499" grpId="0" animBg="1"/>
      <p:bldP spid="61500" grpId="0" animBg="1"/>
      <p:bldP spid="61501" grpId="0" animBg="1"/>
      <p:bldP spid="61501" grpId="1" animBg="1"/>
      <p:bldP spid="61502" grpId="0" animBg="1"/>
      <p:bldP spid="61503" grpId="0" animBg="1"/>
      <p:bldP spid="61504" grpId="0"/>
      <p:bldP spid="61505" grpId="0" animBg="1"/>
      <p:bldP spid="61506" grpId="0" animBg="1"/>
      <p:bldP spid="61506" grpId="1" animBg="1"/>
      <p:bldP spid="61508" grpId="0" animBg="1"/>
      <p:bldP spid="61508" grpId="1" animBg="1"/>
      <p:bldP spid="61509" grpId="0" animBg="1"/>
      <p:bldP spid="61509" grpId="1" animBg="1"/>
      <p:bldP spid="61511" grpId="0" animBg="1"/>
      <p:bldP spid="61512" grpId="0"/>
      <p:bldP spid="61513" grpId="0"/>
      <p:bldP spid="61514" grpId="0"/>
      <p:bldP spid="61515" grpId="0" animBg="1"/>
      <p:bldP spid="61515" grpId="1" animBg="1"/>
      <p:bldP spid="61516" grpId="0" animBg="1"/>
      <p:bldP spid="61517" grpId="0" animBg="1"/>
      <p:bldP spid="61518" grpId="0" animBg="1"/>
      <p:bldP spid="61525" grpId="0" animBg="1"/>
      <p:bldP spid="6153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8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2051050" y="3500438"/>
            <a:ext cx="3927475" cy="1368425"/>
          </a:xfrm>
          <a:prstGeom prst="line">
            <a:avLst/>
          </a:prstGeom>
          <a:noFill/>
          <a:ln w="25400">
            <a:pattFill prst="solidDmnd">
              <a:fgClr>
                <a:srgbClr val="FF00FF"/>
              </a:fgClr>
              <a:bgClr>
                <a:schemeClr val="tx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V="1">
            <a:off x="2017713" y="1484313"/>
            <a:ext cx="3744912" cy="2016125"/>
          </a:xfrm>
          <a:prstGeom prst="line">
            <a:avLst/>
          </a:prstGeom>
          <a:noFill/>
          <a:ln w="25400">
            <a:pattFill prst="solidDmnd">
              <a:fgClr>
                <a:srgbClr val="FF00FF"/>
              </a:fgClr>
              <a:bgClr>
                <a:schemeClr val="tx2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5795963" y="1484313"/>
            <a:ext cx="215900" cy="3384550"/>
          </a:xfrm>
          <a:prstGeom prst="line">
            <a:avLst/>
          </a:prstGeom>
          <a:noFill/>
          <a:ln w="25400">
            <a:pattFill prst="solidDmnd">
              <a:fgClr>
                <a:srgbClr val="FF00FF"/>
              </a:fgClr>
              <a:bgClr>
                <a:schemeClr val="tx2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403350" y="3357563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chemeClr val="accent2"/>
                </a:solidFill>
              </a:rPr>
              <a:t>A</a:t>
            </a:r>
            <a:endParaRPr lang="ru-RU" b="0" baseline="0">
              <a:solidFill>
                <a:schemeClr val="accent2"/>
              </a:solidFill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6227763" y="4941888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chemeClr val="accent2"/>
                </a:solidFill>
              </a:rPr>
              <a:t>C</a:t>
            </a:r>
            <a:endParaRPr lang="ru-RU" b="0" baseline="0">
              <a:solidFill>
                <a:schemeClr val="accent2"/>
              </a:solidFill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6011863" y="1052513"/>
            <a:ext cx="539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chemeClr val="accent2"/>
                </a:solidFill>
              </a:rPr>
              <a:t>B</a:t>
            </a:r>
            <a:endParaRPr lang="ru-RU" b="0" baseline="0">
              <a:solidFill>
                <a:schemeClr val="accent2"/>
              </a:solidFill>
            </a:endParaRPr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>
            <a:off x="4681538" y="1484313"/>
            <a:ext cx="1079500" cy="287972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572000" y="458152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008000"/>
                </a:solidFill>
              </a:rPr>
              <a:t>B</a:t>
            </a:r>
            <a:r>
              <a:rPr lang="ru-RU" b="0">
                <a:solidFill>
                  <a:srgbClr val="008000"/>
                </a:solidFill>
              </a:rPr>
              <a:t>1</a:t>
            </a:r>
            <a:endParaRPr lang="ru-RU" b="0" baseline="0">
              <a:solidFill>
                <a:srgbClr val="008000"/>
              </a:solidFill>
            </a:endParaRP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V="1">
            <a:off x="2017713" y="3213100"/>
            <a:ext cx="3887787" cy="287338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H="1" flipV="1">
            <a:off x="4465638" y="2205038"/>
            <a:ext cx="1512887" cy="266382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4895850" y="270827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008000"/>
                </a:solidFill>
              </a:rPr>
              <a:t>H</a:t>
            </a:r>
            <a:endParaRPr lang="ru-RU" b="0" baseline="0">
              <a:solidFill>
                <a:srgbClr val="008000"/>
              </a:solidFill>
            </a:endParaRP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5834063" y="2781300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008000"/>
                </a:solidFill>
              </a:rPr>
              <a:t>A</a:t>
            </a:r>
            <a:r>
              <a:rPr lang="ru-RU">
                <a:solidFill>
                  <a:srgbClr val="008000"/>
                </a:solidFill>
              </a:rPr>
              <a:t>1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3960813" y="1838325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C</a:t>
            </a:r>
            <a:r>
              <a:rPr lang="ru-RU">
                <a:solidFill>
                  <a:srgbClr val="008000"/>
                </a:solidFill>
              </a:rPr>
              <a:t>1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1280" name="Oval 16"/>
          <p:cNvSpPr>
            <a:spLocks noChangeArrowheads="1"/>
          </p:cNvSpPr>
          <p:nvPr/>
        </p:nvSpPr>
        <p:spPr bwMode="auto">
          <a:xfrm>
            <a:off x="1979613" y="908050"/>
            <a:ext cx="4678362" cy="4678363"/>
          </a:xfrm>
          <a:prstGeom prst="ellipse">
            <a:avLst/>
          </a:prstGeom>
          <a:noFill/>
          <a:ln w="50800">
            <a:pattFill prst="wave">
              <a:fgClr>
                <a:srgbClr val="FFFF00"/>
              </a:fgClr>
              <a:bgClr>
                <a:schemeClr val="tx1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V="1">
            <a:off x="5113338" y="3213100"/>
            <a:ext cx="755650" cy="7143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V="1">
            <a:off x="5905500" y="3140075"/>
            <a:ext cx="755650" cy="730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6875463" y="2997200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>
                <a:solidFill>
                  <a:srgbClr val="FF0000"/>
                </a:solidFill>
              </a:rPr>
              <a:t>А</a:t>
            </a:r>
            <a:r>
              <a:rPr lang="ru-RU" b="0">
                <a:solidFill>
                  <a:srgbClr val="FF0000"/>
                </a:solidFill>
              </a:rPr>
              <a:t>2</a:t>
            </a:r>
            <a:endParaRPr lang="ru-RU" b="0" baseline="0">
              <a:solidFill>
                <a:srgbClr val="FF0000"/>
              </a:solidFill>
            </a:endParaRPr>
          </a:p>
        </p:txBody>
      </p:sp>
      <p:sp>
        <p:nvSpPr>
          <p:cNvPr id="11284" name="Oval 20"/>
          <p:cNvSpPr>
            <a:spLocks noChangeAspect="1" noChangeArrowheads="1"/>
          </p:cNvSpPr>
          <p:nvPr/>
        </p:nvSpPr>
        <p:spPr bwMode="auto">
          <a:xfrm>
            <a:off x="6588125" y="3068638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rot="21420000" flipH="1" flipV="1">
            <a:off x="4479925" y="2170113"/>
            <a:ext cx="576263" cy="115093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rot="21480000" flipH="1" flipV="1">
            <a:off x="3814763" y="981075"/>
            <a:ext cx="576262" cy="115093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3924300" y="4048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2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11288" name="Oval 24"/>
          <p:cNvSpPr>
            <a:spLocks noChangeAspect="1" noChangeArrowheads="1"/>
          </p:cNvSpPr>
          <p:nvPr/>
        </p:nvSpPr>
        <p:spPr bwMode="auto">
          <a:xfrm rot="15712194">
            <a:off x="4140201" y="5516562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 rot="15600000" flipH="1" flipV="1">
            <a:off x="4343400" y="3497263"/>
            <a:ext cx="1082675" cy="65087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3817938" y="4940300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FF0000"/>
                </a:solidFill>
              </a:rPr>
              <a:t>B</a:t>
            </a:r>
            <a:r>
              <a:rPr lang="ru-RU" b="0">
                <a:solidFill>
                  <a:srgbClr val="FF0000"/>
                </a:solidFill>
              </a:rPr>
              <a:t>2</a:t>
            </a:r>
            <a:endParaRPr lang="ru-RU" b="0" baseline="0">
              <a:solidFill>
                <a:srgbClr val="FF0000"/>
              </a:solidFill>
            </a:endParaRPr>
          </a:p>
        </p:txBody>
      </p:sp>
      <p:sp>
        <p:nvSpPr>
          <p:cNvPr id="11291" name="Line 27"/>
          <p:cNvSpPr>
            <a:spLocks noChangeShapeType="1"/>
          </p:cNvSpPr>
          <p:nvPr/>
        </p:nvSpPr>
        <p:spPr bwMode="auto">
          <a:xfrm rot="15600000" flipH="1" flipV="1">
            <a:off x="3903663" y="4652963"/>
            <a:ext cx="1082675" cy="65087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2" name="Oval 28"/>
          <p:cNvSpPr>
            <a:spLocks noChangeAspect="1" noChangeArrowheads="1"/>
          </p:cNvSpPr>
          <p:nvPr/>
        </p:nvSpPr>
        <p:spPr bwMode="auto">
          <a:xfrm>
            <a:off x="5829300" y="3140075"/>
            <a:ext cx="144463" cy="1444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93" name="Oval 29"/>
          <p:cNvSpPr>
            <a:spLocks noChangeAspect="1" noChangeArrowheads="1"/>
          </p:cNvSpPr>
          <p:nvPr/>
        </p:nvSpPr>
        <p:spPr bwMode="auto">
          <a:xfrm>
            <a:off x="5006975" y="3213100"/>
            <a:ext cx="144463" cy="1444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94" name="Oval 30"/>
          <p:cNvSpPr>
            <a:spLocks noChangeAspect="1" noChangeArrowheads="1"/>
          </p:cNvSpPr>
          <p:nvPr/>
        </p:nvSpPr>
        <p:spPr bwMode="auto">
          <a:xfrm rot="15707267">
            <a:off x="1906587" y="3429001"/>
            <a:ext cx="144463" cy="1444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95" name="Oval 31"/>
          <p:cNvSpPr>
            <a:spLocks noChangeAspect="1" noChangeArrowheads="1"/>
          </p:cNvSpPr>
          <p:nvPr/>
        </p:nvSpPr>
        <p:spPr bwMode="auto">
          <a:xfrm rot="15707267">
            <a:off x="5942013" y="4833938"/>
            <a:ext cx="144462" cy="1444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96" name="Oval 32"/>
          <p:cNvSpPr>
            <a:spLocks noChangeAspect="1" noChangeArrowheads="1"/>
          </p:cNvSpPr>
          <p:nvPr/>
        </p:nvSpPr>
        <p:spPr bwMode="auto">
          <a:xfrm rot="15707267">
            <a:off x="5722937" y="1377951"/>
            <a:ext cx="144463" cy="1444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97" name="Oval 33"/>
          <p:cNvSpPr>
            <a:spLocks noChangeAspect="1" noChangeArrowheads="1"/>
          </p:cNvSpPr>
          <p:nvPr/>
        </p:nvSpPr>
        <p:spPr bwMode="auto">
          <a:xfrm>
            <a:off x="4570413" y="4346575"/>
            <a:ext cx="144462" cy="1444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98" name="Oval 34"/>
          <p:cNvSpPr>
            <a:spLocks noChangeAspect="1" noChangeArrowheads="1"/>
          </p:cNvSpPr>
          <p:nvPr/>
        </p:nvSpPr>
        <p:spPr bwMode="auto">
          <a:xfrm>
            <a:off x="4371975" y="2097088"/>
            <a:ext cx="144463" cy="144462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99" name="AutoShape 35"/>
          <p:cNvSpPr>
            <a:spLocks noChangeArrowheads="1"/>
          </p:cNvSpPr>
          <p:nvPr/>
        </p:nvSpPr>
        <p:spPr bwMode="auto">
          <a:xfrm>
            <a:off x="5581650" y="1268413"/>
            <a:ext cx="360363" cy="360362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00" name="AutoShape 36" descr="Крупное конфетти"/>
          <p:cNvSpPr>
            <a:spLocks noChangeArrowheads="1"/>
          </p:cNvSpPr>
          <p:nvPr/>
        </p:nvSpPr>
        <p:spPr bwMode="auto">
          <a:xfrm>
            <a:off x="4284663" y="1990725"/>
            <a:ext cx="360362" cy="358775"/>
          </a:xfrm>
          <a:prstGeom prst="star5">
            <a:avLst/>
          </a:prstGeom>
          <a:pattFill prst="lgConfetti">
            <a:fgClr>
              <a:srgbClr val="00FF00"/>
            </a:fgClr>
            <a:bgClr>
              <a:srgbClr val="FFFF66"/>
            </a:bgClr>
          </a:patt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01" name="Oval 37"/>
          <p:cNvSpPr>
            <a:spLocks noChangeAspect="1" noChangeArrowheads="1"/>
          </p:cNvSpPr>
          <p:nvPr/>
        </p:nvSpPr>
        <p:spPr bwMode="auto">
          <a:xfrm>
            <a:off x="3708400" y="908050"/>
            <a:ext cx="144463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1302" name="Group 38"/>
          <p:cNvGrpSpPr>
            <a:grpSpLocks/>
          </p:cNvGrpSpPr>
          <p:nvPr/>
        </p:nvGrpSpPr>
        <p:grpSpPr bwMode="auto">
          <a:xfrm>
            <a:off x="3492500" y="654050"/>
            <a:ext cx="650875" cy="649288"/>
            <a:chOff x="1383" y="436"/>
            <a:chExt cx="410" cy="409"/>
          </a:xfrm>
        </p:grpSpPr>
        <p:sp>
          <p:nvSpPr>
            <p:cNvPr id="11303" name="AutoShape 39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1304" name="AutoShape 40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grpSp>
        <p:nvGrpSpPr>
          <p:cNvPr id="11305" name="Group 41"/>
          <p:cNvGrpSpPr>
            <a:grpSpLocks/>
          </p:cNvGrpSpPr>
          <p:nvPr/>
        </p:nvGrpSpPr>
        <p:grpSpPr bwMode="auto">
          <a:xfrm>
            <a:off x="6300788" y="2851150"/>
            <a:ext cx="650875" cy="649288"/>
            <a:chOff x="1383" y="436"/>
            <a:chExt cx="410" cy="409"/>
          </a:xfrm>
        </p:grpSpPr>
        <p:sp>
          <p:nvSpPr>
            <p:cNvPr id="11306" name="AutoShape 42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1307" name="AutoShape 43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grpSp>
        <p:nvGrpSpPr>
          <p:cNvPr id="11308" name="Group 44"/>
          <p:cNvGrpSpPr>
            <a:grpSpLocks/>
          </p:cNvGrpSpPr>
          <p:nvPr/>
        </p:nvGrpSpPr>
        <p:grpSpPr bwMode="auto">
          <a:xfrm>
            <a:off x="3886200" y="5264150"/>
            <a:ext cx="650875" cy="649288"/>
            <a:chOff x="1383" y="436"/>
            <a:chExt cx="410" cy="409"/>
          </a:xfrm>
        </p:grpSpPr>
        <p:sp>
          <p:nvSpPr>
            <p:cNvPr id="11309" name="AutoShape 45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1310" name="AutoShape 46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sp>
        <p:nvSpPr>
          <p:cNvPr id="11311" name="AutoShape 47" descr="Крупное конфетти"/>
          <p:cNvSpPr>
            <a:spLocks noChangeArrowheads="1"/>
          </p:cNvSpPr>
          <p:nvPr/>
        </p:nvSpPr>
        <p:spPr bwMode="auto">
          <a:xfrm>
            <a:off x="5724525" y="2997200"/>
            <a:ext cx="360363" cy="358775"/>
          </a:xfrm>
          <a:prstGeom prst="star5">
            <a:avLst/>
          </a:prstGeom>
          <a:pattFill prst="lgConfetti">
            <a:fgClr>
              <a:srgbClr val="00FF00"/>
            </a:fgClr>
            <a:bgClr>
              <a:srgbClr val="FFFF66"/>
            </a:bgClr>
          </a:patt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12" name="AutoShape 48"/>
          <p:cNvSpPr>
            <a:spLocks noChangeArrowheads="1"/>
          </p:cNvSpPr>
          <p:nvPr/>
        </p:nvSpPr>
        <p:spPr bwMode="auto">
          <a:xfrm>
            <a:off x="4894263" y="3082925"/>
            <a:ext cx="388937" cy="358775"/>
          </a:xfrm>
          <a:prstGeom prst="star5">
            <a:avLst/>
          </a:prstGeom>
          <a:gradFill rotWithShape="0">
            <a:gsLst>
              <a:gs pos="0">
                <a:srgbClr val="DDDDDD"/>
              </a:gs>
              <a:gs pos="100000">
                <a:srgbClr val="DDDDDD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13" name="AutoShape 49" descr="Крупное конфетти"/>
          <p:cNvSpPr>
            <a:spLocks noChangeArrowheads="1"/>
          </p:cNvSpPr>
          <p:nvPr/>
        </p:nvSpPr>
        <p:spPr bwMode="auto">
          <a:xfrm>
            <a:off x="4422775" y="4235450"/>
            <a:ext cx="360363" cy="358775"/>
          </a:xfrm>
          <a:prstGeom prst="star5">
            <a:avLst/>
          </a:prstGeom>
          <a:pattFill prst="lgConfetti">
            <a:fgClr>
              <a:srgbClr val="00FF00"/>
            </a:fgClr>
            <a:bgClr>
              <a:srgbClr val="FFFF66"/>
            </a:bgClr>
          </a:patt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14" name="AutoShape 50"/>
          <p:cNvSpPr>
            <a:spLocks noChangeArrowheads="1"/>
          </p:cNvSpPr>
          <p:nvPr/>
        </p:nvSpPr>
        <p:spPr bwMode="auto">
          <a:xfrm>
            <a:off x="1763713" y="3357563"/>
            <a:ext cx="360362" cy="360362"/>
          </a:xfrm>
          <a:prstGeom prst="star24">
            <a:avLst>
              <a:gd name="adj" fmla="val 37500"/>
            </a:avLst>
          </a:prstGeom>
          <a:gradFill rotWithShape="0">
            <a:gsLst>
              <a:gs pos="0">
                <a:srgbClr val="FF99CC">
                  <a:gamma/>
                  <a:shade val="46275"/>
                  <a:invGamma/>
                </a:srgbClr>
              </a:gs>
              <a:gs pos="100000">
                <a:srgbClr val="FF99CC"/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15" name="AutoShape 51"/>
          <p:cNvSpPr>
            <a:spLocks noChangeArrowheads="1"/>
          </p:cNvSpPr>
          <p:nvPr/>
        </p:nvSpPr>
        <p:spPr bwMode="auto">
          <a:xfrm>
            <a:off x="5794375" y="4687888"/>
            <a:ext cx="360363" cy="360362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16" name="WordArt 52"/>
          <p:cNvSpPr>
            <a:spLocks noChangeArrowheads="1" noChangeShapeType="1" noTextEdit="1"/>
          </p:cNvSpPr>
          <p:nvPr/>
        </p:nvSpPr>
        <p:spPr bwMode="auto">
          <a:xfrm>
            <a:off x="0" y="260350"/>
            <a:ext cx="9396413" cy="388778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421909"/>
              </a:avLst>
            </a:prstTxWarp>
          </a:bodyPr>
          <a:lstStyle/>
          <a:p>
            <a:pPr algn="ctr"/>
            <a:r>
              <a:rPr lang="ru-RU" sz="4000" i="1" kern="10">
                <a:ln w="12700" cap="rnd">
                  <a:solidFill>
                    <a:srgbClr val="FFFF00"/>
                  </a:solidFill>
                  <a:prstDash val="sysDot"/>
                  <a:round/>
                  <a:headEnd/>
                  <a:tailEnd/>
                </a:ln>
                <a:solidFill>
                  <a:srgbClr val="FF00FF">
                    <a:alpha val="58000"/>
                  </a:srgbClr>
                </a:solidFill>
                <a:latin typeface="Monotype Corsiva"/>
              </a:rPr>
              <a:t>Точки, симметричные ортоцентру относительно сторон остроугольного треугольника</a:t>
            </a:r>
          </a:p>
        </p:txBody>
      </p:sp>
      <p:sp>
        <p:nvSpPr>
          <p:cNvPr id="11318" name="AutoShape 5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243888" y="6092825"/>
            <a:ext cx="792162" cy="647700"/>
          </a:xfrm>
          <a:prstGeom prst="star5">
            <a:avLst/>
          </a:prstGeom>
          <a:gradFill rotWithShape="1">
            <a:gsLst>
              <a:gs pos="0">
                <a:schemeClr val="tx1">
                  <a:gamma/>
                  <a:tint val="53725"/>
                  <a:invGamma/>
                </a:schemeClr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</a:gradFill>
          <a:ln w="25400" cap="rnd">
            <a:solidFill>
              <a:schemeClr val="bg2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2" dur="20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4" dur="2000" fill="hold"/>
                                        <p:tgtEl>
                                          <p:spTgt spid="113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6" dur="2000" fill="hold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8" dur="2000" fill="hold"/>
                                        <p:tgtEl>
                                          <p:spTgt spid="113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9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0" dur="2000" fill="hold"/>
                                        <p:tgtEl>
                                          <p:spTgt spid="113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1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2" dur="2000" fill="hold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3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4" dur="2000" fill="hold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6" dur="2000" fill="hold"/>
                                        <p:tgtEl>
                                          <p:spTgt spid="11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8" dur="2000" fill="hold"/>
                                        <p:tgtEl>
                                          <p:spTgt spid="113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9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0" dur="20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4" dur="2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20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2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8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2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2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2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2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2000"/>
                                        <p:tgtEl>
                                          <p:spTgt spid="1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/>
      <p:bldP spid="11268" grpId="0" animBg="1"/>
      <p:bldP spid="11269" grpId="0" animBg="1"/>
      <p:bldP spid="11273" grpId="0" animBg="1"/>
      <p:bldP spid="11275" grpId="0" animBg="1"/>
      <p:bldP spid="11276" grpId="0" animBg="1"/>
      <p:bldP spid="11280" grpId="0" animBg="1"/>
      <p:bldP spid="11280" grpId="1" animBg="1"/>
      <p:bldP spid="11281" grpId="0" animBg="1"/>
      <p:bldP spid="11282" grpId="0" animBg="1"/>
      <p:bldP spid="11285" grpId="0" animBg="1"/>
      <p:bldP spid="11286" grpId="0" animBg="1"/>
      <p:bldP spid="11289" grpId="0" animBg="1"/>
      <p:bldP spid="11291" grpId="0" animBg="1"/>
      <p:bldP spid="11299" grpId="0" animBg="1"/>
      <p:bldP spid="11299" grpId="1" animBg="1"/>
      <p:bldP spid="11300" grpId="0" animBg="1"/>
      <p:bldP spid="11300" grpId="1" animBg="1"/>
      <p:bldP spid="11311" grpId="0" animBg="1"/>
      <p:bldP spid="11311" grpId="1" animBg="1"/>
      <p:bldP spid="11312" grpId="0" animBg="1"/>
      <p:bldP spid="11312" grpId="1" animBg="1"/>
      <p:bldP spid="11313" grpId="0" animBg="1"/>
      <p:bldP spid="11313" grpId="1" animBg="1"/>
      <p:bldP spid="11314" grpId="0" animBg="1"/>
      <p:bldP spid="11314" grpId="1" animBg="1"/>
      <p:bldP spid="11315" grpId="0" animBg="1"/>
      <p:bldP spid="11315" grpId="1" animBg="1"/>
      <p:bldP spid="1131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8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4925" y="-26988"/>
            <a:ext cx="9178925" cy="6884988"/>
          </a:xfrm>
          <a:prstGeom prst="rect">
            <a:avLst/>
          </a:prstGeom>
          <a:noFill/>
        </p:spPr>
      </p:pic>
      <p:sp>
        <p:nvSpPr>
          <p:cNvPr id="15363" name="Line 3"/>
          <p:cNvSpPr>
            <a:spLocks noChangeShapeType="1"/>
          </p:cNvSpPr>
          <p:nvPr/>
        </p:nvSpPr>
        <p:spPr bwMode="auto">
          <a:xfrm flipV="1">
            <a:off x="2197100" y="2636838"/>
            <a:ext cx="4175125" cy="1585912"/>
          </a:xfrm>
          <a:prstGeom prst="line">
            <a:avLst/>
          </a:prstGeom>
          <a:noFill/>
          <a:ln w="25400">
            <a:pattFill prst="solidDmnd">
              <a:fgClr>
                <a:srgbClr val="FF00FF"/>
              </a:fgClr>
              <a:bgClr>
                <a:schemeClr val="tx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2195513" y="1846263"/>
            <a:ext cx="2447925" cy="2374900"/>
          </a:xfrm>
          <a:prstGeom prst="line">
            <a:avLst/>
          </a:prstGeom>
          <a:noFill/>
          <a:ln w="25400">
            <a:pattFill prst="solidDmnd">
              <a:fgClr>
                <a:srgbClr val="FF00FF"/>
              </a:fgClr>
              <a:bgClr>
                <a:schemeClr val="tx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763713" y="4006850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chemeClr val="accent2"/>
                </a:solidFill>
              </a:rPr>
              <a:t>A</a:t>
            </a:r>
            <a:endParaRPr lang="ru-RU" b="0" baseline="0">
              <a:solidFill>
                <a:schemeClr val="accent2"/>
              </a:solidFill>
            </a:endParaRP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588125" y="239712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chemeClr val="accent2"/>
                </a:solidFill>
              </a:rPr>
              <a:t>C</a:t>
            </a:r>
            <a:endParaRPr lang="ru-RU" b="0" baseline="0">
              <a:solidFill>
                <a:schemeClr val="accent2"/>
              </a:solidFill>
            </a:endParaRP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500563" y="1333500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chemeClr val="accent2"/>
                </a:solidFill>
              </a:rPr>
              <a:t>B</a:t>
            </a:r>
            <a:endParaRPr lang="ru-RU" b="0" baseline="0">
              <a:solidFill>
                <a:schemeClr val="accent2"/>
              </a:solidFill>
            </a:endParaRP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4140200" y="46038"/>
            <a:ext cx="358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008000"/>
                </a:solidFill>
              </a:rPr>
              <a:t>H</a:t>
            </a:r>
            <a:endParaRPr lang="ru-RU" b="0" baseline="0">
              <a:solidFill>
                <a:srgbClr val="008000"/>
              </a:solidFill>
            </a:endParaRP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2989263" y="126841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008000"/>
                </a:solidFill>
              </a:rPr>
              <a:t>A</a:t>
            </a:r>
            <a:r>
              <a:rPr lang="ru-RU" b="0">
                <a:solidFill>
                  <a:srgbClr val="008000"/>
                </a:solidFill>
              </a:rPr>
              <a:t>1</a:t>
            </a:r>
            <a:endParaRPr lang="ru-RU" b="0" baseline="0">
              <a:solidFill>
                <a:srgbClr val="008000"/>
              </a:solidFill>
            </a:endParaRPr>
          </a:p>
        </p:txBody>
      </p:sp>
      <p:sp>
        <p:nvSpPr>
          <p:cNvPr id="15370" name="Oval 10"/>
          <p:cNvSpPr>
            <a:spLocks noChangeArrowheads="1"/>
          </p:cNvSpPr>
          <p:nvPr/>
        </p:nvSpPr>
        <p:spPr bwMode="auto">
          <a:xfrm>
            <a:off x="2195513" y="1844675"/>
            <a:ext cx="4789487" cy="4794250"/>
          </a:xfrm>
          <a:prstGeom prst="ellipse">
            <a:avLst/>
          </a:prstGeom>
          <a:noFill/>
          <a:ln w="50800">
            <a:pattFill prst="wave">
              <a:fgClr>
                <a:srgbClr val="FFFF00"/>
              </a:fgClr>
              <a:bgClr>
                <a:schemeClr val="tx1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6372225" y="594836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>
                <a:solidFill>
                  <a:srgbClr val="FF0000"/>
                </a:solidFill>
              </a:rPr>
              <a:t>В</a:t>
            </a:r>
            <a:r>
              <a:rPr lang="ru-RU" b="0">
                <a:solidFill>
                  <a:srgbClr val="FF0000"/>
                </a:solidFill>
              </a:rPr>
              <a:t>2</a:t>
            </a:r>
            <a:endParaRPr lang="ru-RU" b="0" baseline="0">
              <a:solidFill>
                <a:srgbClr val="FF0000"/>
              </a:solidFill>
            </a:endParaRP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5148263" y="3070225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008000"/>
                </a:solidFill>
              </a:rPr>
              <a:t>B</a:t>
            </a:r>
            <a:r>
              <a:rPr lang="ru-RU" b="0">
                <a:solidFill>
                  <a:srgbClr val="008000"/>
                </a:solidFill>
              </a:rPr>
              <a:t>1</a:t>
            </a:r>
            <a:endParaRPr lang="ru-RU" b="0" baseline="0">
              <a:solidFill>
                <a:srgbClr val="008000"/>
              </a:solidFill>
            </a:endParaRPr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2627313" y="979488"/>
            <a:ext cx="1944687" cy="865187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4" name="Oval 14"/>
          <p:cNvSpPr>
            <a:spLocks noChangeArrowheads="1"/>
          </p:cNvSpPr>
          <p:nvPr/>
        </p:nvSpPr>
        <p:spPr bwMode="auto">
          <a:xfrm>
            <a:off x="6118225" y="5948363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2339975" y="1917700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>
                <a:solidFill>
                  <a:srgbClr val="FF0000"/>
                </a:solidFill>
              </a:rPr>
              <a:t>А</a:t>
            </a:r>
            <a:r>
              <a:rPr lang="ru-RU" b="0">
                <a:solidFill>
                  <a:srgbClr val="FF0000"/>
                </a:solidFill>
              </a:rPr>
              <a:t>2</a:t>
            </a:r>
            <a:endParaRPr lang="ru-RU" b="0" baseline="0">
              <a:solidFill>
                <a:srgbClr val="FF0000"/>
              </a:solidFill>
            </a:endParaRPr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4606925" y="1881188"/>
            <a:ext cx="468313" cy="1223962"/>
          </a:xfrm>
          <a:prstGeom prst="line">
            <a:avLst/>
          </a:prstGeom>
          <a:noFill/>
          <a:ln w="2540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rot="60000">
            <a:off x="3956050" y="365125"/>
            <a:ext cx="2271713" cy="5654675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 flipV="1">
            <a:off x="4572000" y="1846263"/>
            <a:ext cx="1800225" cy="792162"/>
          </a:xfrm>
          <a:prstGeom prst="line">
            <a:avLst/>
          </a:prstGeom>
          <a:noFill/>
          <a:ln w="25400">
            <a:pattFill prst="solidDmnd">
              <a:fgClr>
                <a:srgbClr val="FF00FF"/>
              </a:fgClr>
              <a:bgClr>
                <a:schemeClr val="tx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9" name="Oval 19"/>
          <p:cNvSpPr>
            <a:spLocks noChangeArrowheads="1"/>
          </p:cNvSpPr>
          <p:nvPr/>
        </p:nvSpPr>
        <p:spPr bwMode="auto">
          <a:xfrm>
            <a:off x="5003800" y="3070225"/>
            <a:ext cx="144463" cy="144463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 rot="120000" flipV="1">
            <a:off x="4643438" y="692150"/>
            <a:ext cx="1154112" cy="1182688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1" name="Oval 21"/>
          <p:cNvSpPr>
            <a:spLocks noChangeArrowheads="1"/>
          </p:cNvSpPr>
          <p:nvPr/>
        </p:nvSpPr>
        <p:spPr bwMode="auto">
          <a:xfrm>
            <a:off x="6081713" y="2349500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4930775" y="836613"/>
            <a:ext cx="433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009900"/>
                </a:solidFill>
              </a:rPr>
              <a:t>C</a:t>
            </a:r>
            <a:r>
              <a:rPr lang="en-US" b="0">
                <a:solidFill>
                  <a:srgbClr val="009900"/>
                </a:solidFill>
              </a:rPr>
              <a:t>1</a:t>
            </a:r>
            <a:endParaRPr lang="ru-RU" b="0">
              <a:solidFill>
                <a:srgbClr val="009900"/>
              </a:solidFill>
            </a:endParaRP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6300788" y="191611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FF0000"/>
                </a:solidFill>
              </a:rPr>
              <a:t>C</a:t>
            </a:r>
            <a:r>
              <a:rPr lang="ru-RU" b="0">
                <a:solidFill>
                  <a:srgbClr val="FF0000"/>
                </a:solidFill>
              </a:rPr>
              <a:t>2</a:t>
            </a:r>
            <a:endParaRPr lang="ru-RU" b="0" baseline="0">
              <a:solidFill>
                <a:srgbClr val="FF0000"/>
              </a:solidFill>
            </a:endParaRPr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 flipH="1">
            <a:off x="2195513" y="-387350"/>
            <a:ext cx="2160587" cy="4608513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 flipH="1" flipV="1">
            <a:off x="3454400" y="-241300"/>
            <a:ext cx="2879725" cy="286067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 flipH="1">
            <a:off x="3060700" y="331788"/>
            <a:ext cx="935038" cy="20161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7" name="Line 27"/>
          <p:cNvSpPr>
            <a:spLocks noChangeShapeType="1"/>
          </p:cNvSpPr>
          <p:nvPr/>
        </p:nvSpPr>
        <p:spPr bwMode="auto">
          <a:xfrm flipH="1" flipV="1">
            <a:off x="3995738" y="260350"/>
            <a:ext cx="2178050" cy="21939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8" name="Oval 28"/>
          <p:cNvSpPr>
            <a:spLocks noChangeArrowheads="1"/>
          </p:cNvSpPr>
          <p:nvPr/>
        </p:nvSpPr>
        <p:spPr bwMode="auto">
          <a:xfrm>
            <a:off x="3940175" y="244475"/>
            <a:ext cx="144463" cy="144463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89" name="Oval 29"/>
          <p:cNvSpPr>
            <a:spLocks noChangeArrowheads="1"/>
          </p:cNvSpPr>
          <p:nvPr/>
        </p:nvSpPr>
        <p:spPr bwMode="auto">
          <a:xfrm>
            <a:off x="3429000" y="1312863"/>
            <a:ext cx="144463" cy="14287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90" name="Oval 30"/>
          <p:cNvSpPr>
            <a:spLocks noChangeArrowheads="1"/>
          </p:cNvSpPr>
          <p:nvPr/>
        </p:nvSpPr>
        <p:spPr bwMode="auto">
          <a:xfrm>
            <a:off x="2968625" y="2347913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91" name="Oval 31"/>
          <p:cNvSpPr>
            <a:spLocks noChangeAspect="1" noChangeArrowheads="1"/>
          </p:cNvSpPr>
          <p:nvPr/>
        </p:nvSpPr>
        <p:spPr bwMode="auto">
          <a:xfrm rot="15707267">
            <a:off x="2124075" y="4127500"/>
            <a:ext cx="144463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92" name="Oval 32"/>
          <p:cNvSpPr>
            <a:spLocks noChangeAspect="1" noChangeArrowheads="1"/>
          </p:cNvSpPr>
          <p:nvPr/>
        </p:nvSpPr>
        <p:spPr bwMode="auto">
          <a:xfrm rot="15707267">
            <a:off x="6300787" y="2565401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93" name="Oval 33"/>
          <p:cNvSpPr>
            <a:spLocks noChangeArrowheads="1"/>
          </p:cNvSpPr>
          <p:nvPr/>
        </p:nvSpPr>
        <p:spPr bwMode="auto">
          <a:xfrm>
            <a:off x="5038725" y="1304925"/>
            <a:ext cx="144463" cy="144463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94" name="Oval 34"/>
          <p:cNvSpPr>
            <a:spLocks noChangeAspect="1" noChangeArrowheads="1"/>
          </p:cNvSpPr>
          <p:nvPr/>
        </p:nvSpPr>
        <p:spPr bwMode="auto">
          <a:xfrm>
            <a:off x="4533900" y="1792288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95" name="AutoShape 35"/>
          <p:cNvSpPr>
            <a:spLocks noChangeArrowheads="1"/>
          </p:cNvSpPr>
          <p:nvPr/>
        </p:nvSpPr>
        <p:spPr bwMode="auto">
          <a:xfrm>
            <a:off x="2047875" y="4003675"/>
            <a:ext cx="360363" cy="360363"/>
          </a:xfrm>
          <a:prstGeom prst="star24">
            <a:avLst>
              <a:gd name="adj" fmla="val 37500"/>
            </a:avLst>
          </a:prstGeom>
          <a:gradFill rotWithShape="0">
            <a:gsLst>
              <a:gs pos="0">
                <a:srgbClr val="FF99CC">
                  <a:gamma/>
                  <a:shade val="46275"/>
                  <a:invGamma/>
                </a:srgbClr>
              </a:gs>
              <a:gs pos="100000">
                <a:srgbClr val="FF99CC"/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96" name="AutoShape 36"/>
          <p:cNvSpPr>
            <a:spLocks noChangeArrowheads="1"/>
          </p:cNvSpPr>
          <p:nvPr/>
        </p:nvSpPr>
        <p:spPr bwMode="auto">
          <a:xfrm>
            <a:off x="4422775" y="1698625"/>
            <a:ext cx="360363" cy="360363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97" name="AutoShape 37"/>
          <p:cNvSpPr>
            <a:spLocks noChangeArrowheads="1"/>
          </p:cNvSpPr>
          <p:nvPr/>
        </p:nvSpPr>
        <p:spPr bwMode="auto">
          <a:xfrm>
            <a:off x="6224588" y="2490788"/>
            <a:ext cx="360362" cy="360362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5398" name="Group 38"/>
          <p:cNvGrpSpPr>
            <a:grpSpLocks/>
          </p:cNvGrpSpPr>
          <p:nvPr/>
        </p:nvGrpSpPr>
        <p:grpSpPr bwMode="auto">
          <a:xfrm>
            <a:off x="5865813" y="5730875"/>
            <a:ext cx="650875" cy="649288"/>
            <a:chOff x="1383" y="436"/>
            <a:chExt cx="410" cy="409"/>
          </a:xfrm>
        </p:grpSpPr>
        <p:sp>
          <p:nvSpPr>
            <p:cNvPr id="15399" name="AutoShape 39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5400" name="AutoShape 40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sp>
        <p:nvSpPr>
          <p:cNvPr id="15401" name="AutoShape 41" descr="Крупное конфетти"/>
          <p:cNvSpPr>
            <a:spLocks noChangeArrowheads="1"/>
          </p:cNvSpPr>
          <p:nvPr/>
        </p:nvSpPr>
        <p:spPr bwMode="auto">
          <a:xfrm>
            <a:off x="4894263" y="2924175"/>
            <a:ext cx="360362" cy="358775"/>
          </a:xfrm>
          <a:prstGeom prst="star5">
            <a:avLst/>
          </a:prstGeom>
          <a:pattFill prst="lgConfetti">
            <a:fgClr>
              <a:srgbClr val="00FF00"/>
            </a:fgClr>
            <a:bgClr>
              <a:srgbClr val="FFFF66"/>
            </a:bgClr>
          </a:patt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402" name="AutoShape 42" descr="Крупное конфетти"/>
          <p:cNvSpPr>
            <a:spLocks noChangeArrowheads="1"/>
          </p:cNvSpPr>
          <p:nvPr/>
        </p:nvSpPr>
        <p:spPr bwMode="auto">
          <a:xfrm>
            <a:off x="3328988" y="1179513"/>
            <a:ext cx="360362" cy="358775"/>
          </a:xfrm>
          <a:prstGeom prst="star5">
            <a:avLst/>
          </a:prstGeom>
          <a:pattFill prst="lgConfetti">
            <a:fgClr>
              <a:srgbClr val="00FF00"/>
            </a:fgClr>
            <a:bgClr>
              <a:srgbClr val="FFFF66"/>
            </a:bgClr>
          </a:patt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403" name="AutoShape 43"/>
          <p:cNvSpPr>
            <a:spLocks noChangeArrowheads="1"/>
          </p:cNvSpPr>
          <p:nvPr/>
        </p:nvSpPr>
        <p:spPr bwMode="auto">
          <a:xfrm>
            <a:off x="3851275" y="114300"/>
            <a:ext cx="360363" cy="358775"/>
          </a:xfrm>
          <a:prstGeom prst="star5">
            <a:avLst/>
          </a:prstGeom>
          <a:gradFill rotWithShape="0">
            <a:gsLst>
              <a:gs pos="0">
                <a:srgbClr val="DDDDDD"/>
              </a:gs>
              <a:gs pos="100000">
                <a:srgbClr val="DDDDDD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404" name="AutoShape 44" descr="Крупное конфетти"/>
          <p:cNvSpPr>
            <a:spLocks noChangeArrowheads="1"/>
          </p:cNvSpPr>
          <p:nvPr/>
        </p:nvSpPr>
        <p:spPr bwMode="auto">
          <a:xfrm>
            <a:off x="4932363" y="1195388"/>
            <a:ext cx="360362" cy="358775"/>
          </a:xfrm>
          <a:prstGeom prst="star5">
            <a:avLst/>
          </a:prstGeom>
          <a:pattFill prst="lgConfetti">
            <a:fgClr>
              <a:srgbClr val="00FF00"/>
            </a:fgClr>
            <a:bgClr>
              <a:srgbClr val="FFFF66"/>
            </a:bgClr>
          </a:patt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5405" name="Group 45"/>
          <p:cNvGrpSpPr>
            <a:grpSpLocks/>
          </p:cNvGrpSpPr>
          <p:nvPr/>
        </p:nvGrpSpPr>
        <p:grpSpPr bwMode="auto">
          <a:xfrm>
            <a:off x="5795963" y="2058988"/>
            <a:ext cx="650875" cy="649287"/>
            <a:chOff x="1383" y="436"/>
            <a:chExt cx="410" cy="409"/>
          </a:xfrm>
        </p:grpSpPr>
        <p:sp>
          <p:nvSpPr>
            <p:cNvPr id="15406" name="AutoShape 46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5407" name="AutoShape 47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grpSp>
        <p:nvGrpSpPr>
          <p:cNvPr id="15408" name="Group 48"/>
          <p:cNvGrpSpPr>
            <a:grpSpLocks/>
          </p:cNvGrpSpPr>
          <p:nvPr/>
        </p:nvGrpSpPr>
        <p:grpSpPr bwMode="auto">
          <a:xfrm>
            <a:off x="2700338" y="2130425"/>
            <a:ext cx="650875" cy="649288"/>
            <a:chOff x="1383" y="436"/>
            <a:chExt cx="410" cy="409"/>
          </a:xfrm>
        </p:grpSpPr>
        <p:sp>
          <p:nvSpPr>
            <p:cNvPr id="15409" name="AutoShape 49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5410" name="AutoShape 50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sp>
        <p:nvSpPr>
          <p:cNvPr id="15411" name="WordArt 51"/>
          <p:cNvSpPr>
            <a:spLocks noChangeArrowheads="1" noChangeShapeType="1" noTextEdit="1"/>
          </p:cNvSpPr>
          <p:nvPr/>
        </p:nvSpPr>
        <p:spPr bwMode="auto">
          <a:xfrm>
            <a:off x="0" y="260350"/>
            <a:ext cx="9396413" cy="388778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421909"/>
              </a:avLst>
            </a:prstTxWarp>
          </a:bodyPr>
          <a:lstStyle/>
          <a:p>
            <a:pPr algn="ctr"/>
            <a:r>
              <a:rPr lang="ru-RU" sz="4000" i="1" kern="10">
                <a:ln w="12700" cap="rnd">
                  <a:solidFill>
                    <a:srgbClr val="FFFF00"/>
                  </a:solidFill>
                  <a:prstDash val="sysDot"/>
                  <a:round/>
                  <a:headEnd/>
                  <a:tailEnd/>
                </a:ln>
                <a:solidFill>
                  <a:srgbClr val="FF00FF">
                    <a:alpha val="58000"/>
                  </a:srgbClr>
                </a:solidFill>
                <a:latin typeface="Monotype Corsiva"/>
              </a:rPr>
              <a:t>Точки, симметричные ортоцентру относительно сторон тупоугольного треугольника</a:t>
            </a:r>
          </a:p>
        </p:txBody>
      </p:sp>
      <p:sp>
        <p:nvSpPr>
          <p:cNvPr id="15412" name="AutoShape 5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243888" y="6092825"/>
            <a:ext cx="792162" cy="647700"/>
          </a:xfrm>
          <a:prstGeom prst="star5">
            <a:avLst/>
          </a:prstGeom>
          <a:gradFill rotWithShape="1">
            <a:gsLst>
              <a:gs pos="0">
                <a:schemeClr val="tx1">
                  <a:gamma/>
                  <a:tint val="53725"/>
                  <a:invGamma/>
                </a:schemeClr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</a:gradFill>
          <a:ln w="25400" cap="rnd">
            <a:solidFill>
              <a:schemeClr val="bg2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8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6" dur="20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8" dur="2000" fill="hold"/>
                                        <p:tgtEl>
                                          <p:spTgt spid="153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9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0" dur="2000" fill="hold"/>
                                        <p:tgtEl>
                                          <p:spTgt spid="153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2" dur="2000" fill="hold"/>
                                        <p:tgtEl>
                                          <p:spTgt spid="153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3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4" dur="2000" fill="hold"/>
                                        <p:tgtEl>
                                          <p:spTgt spid="154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6" dur="2000" fill="hold"/>
                                        <p:tgtEl>
                                          <p:spTgt spid="154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8" dur="2000" fill="hold"/>
                                        <p:tgtEl>
                                          <p:spTgt spid="154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9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0" dur="20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2" dur="2000" fill="hold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4" dur="2000" fill="hold"/>
                                        <p:tgtEl>
                                          <p:spTgt spid="154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2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2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20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20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20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20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20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2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2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2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2000"/>
                                        <p:tgtEl>
                                          <p:spTgt spid="1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  <p:bldP spid="15364" grpId="0" animBg="1"/>
      <p:bldP spid="15370" grpId="0" animBg="1"/>
      <p:bldP spid="15370" grpId="1" animBg="1"/>
      <p:bldP spid="15373" grpId="0" animBg="1"/>
      <p:bldP spid="15376" grpId="0" animBg="1"/>
      <p:bldP spid="15377" grpId="0" animBg="1"/>
      <p:bldP spid="15378" grpId="0" animBg="1"/>
      <p:bldP spid="15380" grpId="0" animBg="1"/>
      <p:bldP spid="15384" grpId="0" animBg="1"/>
      <p:bldP spid="15385" grpId="0" animBg="1"/>
      <p:bldP spid="15386" grpId="0" animBg="1"/>
      <p:bldP spid="15387" grpId="0" animBg="1"/>
      <p:bldP spid="15395" grpId="0" animBg="1"/>
      <p:bldP spid="15395" grpId="1" animBg="1"/>
      <p:bldP spid="15396" grpId="0" animBg="1"/>
      <p:bldP spid="15396" grpId="1" animBg="1"/>
      <p:bldP spid="15397" grpId="0" animBg="1"/>
      <p:bldP spid="15397" grpId="1" animBg="1"/>
      <p:bldP spid="15401" grpId="0" animBg="1"/>
      <p:bldP spid="15401" grpId="1" animBg="1"/>
      <p:bldP spid="15402" grpId="0" animBg="1"/>
      <p:bldP spid="15402" grpId="1" animBg="1"/>
      <p:bldP spid="15403" grpId="0" animBg="1"/>
      <p:bldP spid="15403" grpId="1" animBg="1"/>
      <p:bldP spid="15404" grpId="0" animBg="1"/>
      <p:bldP spid="15404" grpId="1" animBg="1"/>
      <p:bldP spid="1541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8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8435" name="AutoShape 3"/>
          <p:cNvSpPr>
            <a:spLocks noChangeAspect="1" noChangeArrowheads="1"/>
          </p:cNvSpPr>
          <p:nvPr/>
        </p:nvSpPr>
        <p:spPr bwMode="auto">
          <a:xfrm rot="7260000">
            <a:off x="4138613" y="758825"/>
            <a:ext cx="1974850" cy="1755775"/>
          </a:xfrm>
          <a:prstGeom prst="triangle">
            <a:avLst>
              <a:gd name="adj" fmla="val 50000"/>
            </a:avLst>
          </a:prstGeom>
          <a:noFill/>
          <a:ln w="38100">
            <a:pattFill prst="sphere">
              <a:fgClr>
                <a:srgbClr val="0000FF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36" name="Oval 4"/>
          <p:cNvSpPr>
            <a:spLocks noChangeAspect="1" noChangeArrowheads="1"/>
          </p:cNvSpPr>
          <p:nvPr/>
        </p:nvSpPr>
        <p:spPr bwMode="auto">
          <a:xfrm rot="7260000">
            <a:off x="3696494" y="326231"/>
            <a:ext cx="2317750" cy="2319338"/>
          </a:xfrm>
          <a:prstGeom prst="ellipse">
            <a:avLst/>
          </a:prstGeom>
          <a:noFill/>
          <a:ln w="38100">
            <a:pattFill prst="sphere">
              <a:fgClr>
                <a:srgbClr val="0000FF"/>
              </a:fgClr>
              <a:bgClr>
                <a:srgbClr val="FFFF00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37" name="AutoShape 5"/>
          <p:cNvSpPr>
            <a:spLocks noChangeAspect="1" noChangeArrowheads="1"/>
          </p:cNvSpPr>
          <p:nvPr/>
        </p:nvSpPr>
        <p:spPr bwMode="auto">
          <a:xfrm>
            <a:off x="2036763" y="2060575"/>
            <a:ext cx="3579812" cy="3016250"/>
          </a:xfrm>
          <a:prstGeom prst="triangle">
            <a:avLst>
              <a:gd name="adj" fmla="val 50000"/>
            </a:avLst>
          </a:prstGeom>
          <a:noFill/>
          <a:ln w="38100">
            <a:pattFill prst="sphere">
              <a:fgClr>
                <a:srgbClr val="FF66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38" name="Oval 6"/>
          <p:cNvSpPr>
            <a:spLocks noChangeArrowheads="1"/>
          </p:cNvSpPr>
          <p:nvPr/>
        </p:nvSpPr>
        <p:spPr bwMode="auto">
          <a:xfrm>
            <a:off x="1771650" y="2060575"/>
            <a:ext cx="4067175" cy="4067175"/>
          </a:xfrm>
          <a:prstGeom prst="ellipse">
            <a:avLst/>
          </a:prstGeom>
          <a:noFill/>
          <a:ln w="38100">
            <a:pattFill prst="sphere">
              <a:fgClr>
                <a:srgbClr val="FF0000"/>
              </a:fgClr>
              <a:bgClr>
                <a:srgbClr val="FFFF00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39" name="AutoShape 7"/>
          <p:cNvSpPr>
            <a:spLocks noChangeAspect="1" noChangeArrowheads="1"/>
          </p:cNvSpPr>
          <p:nvPr/>
        </p:nvSpPr>
        <p:spPr bwMode="auto">
          <a:xfrm rot="20025839">
            <a:off x="4878388" y="1957388"/>
            <a:ext cx="3078162" cy="2568575"/>
          </a:xfrm>
          <a:prstGeom prst="triangle">
            <a:avLst>
              <a:gd name="adj" fmla="val 50000"/>
            </a:avLst>
          </a:prstGeom>
          <a:noFill/>
          <a:ln w="38100">
            <a:pattFill prst="sphere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40" name="Oval 8"/>
          <p:cNvSpPr>
            <a:spLocks noChangeAspect="1" noChangeArrowheads="1"/>
          </p:cNvSpPr>
          <p:nvPr/>
        </p:nvSpPr>
        <p:spPr bwMode="auto">
          <a:xfrm rot="20025839">
            <a:off x="4867275" y="1920875"/>
            <a:ext cx="3502025" cy="3502025"/>
          </a:xfrm>
          <a:prstGeom prst="ellipse">
            <a:avLst/>
          </a:prstGeom>
          <a:noFill/>
          <a:ln w="38100">
            <a:pattFill prst="solidDmnd">
              <a:fgClr>
                <a:srgbClr val="00FF00"/>
              </a:fgClr>
              <a:bgClr>
                <a:srgbClr val="FFFF00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41" name="Oval 9"/>
          <p:cNvSpPr>
            <a:spLocks noChangeAspect="1" noChangeArrowheads="1"/>
          </p:cNvSpPr>
          <p:nvPr/>
        </p:nvSpPr>
        <p:spPr bwMode="auto">
          <a:xfrm rot="-725685">
            <a:off x="5145088" y="2563813"/>
            <a:ext cx="133350" cy="1333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 rot="60000" flipH="1" flipV="1">
            <a:off x="3849688" y="2058988"/>
            <a:ext cx="1728787" cy="2952750"/>
          </a:xfrm>
          <a:prstGeom prst="line">
            <a:avLst/>
          </a:prstGeom>
          <a:noFill/>
          <a:ln w="25400">
            <a:pattFill prst="sphere">
              <a:fgClr>
                <a:srgbClr val="FF00FF"/>
              </a:fgClr>
              <a:bgClr>
                <a:srgbClr val="FFFF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 rot="21540000">
            <a:off x="3849688" y="2025650"/>
            <a:ext cx="1979612" cy="73025"/>
          </a:xfrm>
          <a:prstGeom prst="line">
            <a:avLst/>
          </a:prstGeom>
          <a:noFill/>
          <a:ln w="38100">
            <a:pattFill prst="sphere">
              <a:fgClr>
                <a:srgbClr val="FF00FF"/>
              </a:fgClr>
              <a:bgClr>
                <a:srgbClr val="FFFF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8459788" y="3573463"/>
            <a:ext cx="433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C</a:t>
            </a:r>
            <a:endParaRPr lang="ru-RU" baseline="0"/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3276600" y="1773238"/>
            <a:ext cx="433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A</a:t>
            </a:r>
            <a:r>
              <a:rPr lang="en-US"/>
              <a:t>1</a:t>
            </a:r>
            <a:endParaRPr lang="ru-RU" baseline="0"/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1476375" y="5013325"/>
            <a:ext cx="433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B</a:t>
            </a:r>
            <a:endParaRPr lang="ru-RU" baseline="0"/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5219700" y="188913"/>
            <a:ext cx="433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D</a:t>
            </a:r>
            <a:endParaRPr lang="ru-RU" baseline="0"/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6084888" y="1484313"/>
            <a:ext cx="433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A</a:t>
            </a:r>
            <a:r>
              <a:rPr lang="en-US"/>
              <a:t>2</a:t>
            </a:r>
            <a:endParaRPr lang="ru-RU" baseline="0"/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5508625" y="5229225"/>
            <a:ext cx="433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A</a:t>
            </a:r>
            <a:r>
              <a:rPr lang="en-US"/>
              <a:t>3</a:t>
            </a:r>
            <a:endParaRPr lang="ru-RU" baseline="0"/>
          </a:p>
        </p:txBody>
      </p:sp>
      <p:sp>
        <p:nvSpPr>
          <p:cNvPr id="18450" name="Oval 18"/>
          <p:cNvSpPr>
            <a:spLocks noChangeAspect="1" noChangeArrowheads="1"/>
          </p:cNvSpPr>
          <p:nvPr/>
        </p:nvSpPr>
        <p:spPr bwMode="auto">
          <a:xfrm>
            <a:off x="3778250" y="1952625"/>
            <a:ext cx="144463" cy="144463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1" name="Oval 19"/>
          <p:cNvSpPr>
            <a:spLocks noChangeAspect="1" noChangeArrowheads="1"/>
          </p:cNvSpPr>
          <p:nvPr/>
        </p:nvSpPr>
        <p:spPr bwMode="auto">
          <a:xfrm>
            <a:off x="5508625" y="5013325"/>
            <a:ext cx="144463" cy="144463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2" name="Line 20"/>
          <p:cNvSpPr>
            <a:spLocks noChangeShapeType="1"/>
          </p:cNvSpPr>
          <p:nvPr/>
        </p:nvSpPr>
        <p:spPr bwMode="auto">
          <a:xfrm flipV="1">
            <a:off x="5630863" y="2097088"/>
            <a:ext cx="215900" cy="2951162"/>
          </a:xfrm>
          <a:prstGeom prst="line">
            <a:avLst/>
          </a:prstGeom>
          <a:noFill/>
          <a:ln w="38100">
            <a:pattFill prst="sphere">
              <a:fgClr>
                <a:srgbClr val="FF00FF"/>
              </a:fgClr>
              <a:bgClr>
                <a:srgbClr val="FFFF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53" name="AutoShape 21"/>
          <p:cNvSpPr>
            <a:spLocks noChangeArrowheads="1"/>
          </p:cNvSpPr>
          <p:nvPr/>
        </p:nvSpPr>
        <p:spPr bwMode="auto">
          <a:xfrm>
            <a:off x="5435600" y="4868863"/>
            <a:ext cx="360363" cy="360362"/>
          </a:xfrm>
          <a:prstGeom prst="star24">
            <a:avLst>
              <a:gd name="adj" fmla="val 37500"/>
            </a:avLst>
          </a:prstGeom>
          <a:gradFill rotWithShape="0">
            <a:gsLst>
              <a:gs pos="0">
                <a:srgbClr val="FF99CC">
                  <a:gamma/>
                  <a:shade val="46275"/>
                  <a:invGamma/>
                </a:srgbClr>
              </a:gs>
              <a:gs pos="100000">
                <a:srgbClr val="FF99CC"/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4" name="AutoShape 22"/>
          <p:cNvSpPr>
            <a:spLocks noChangeArrowheads="1"/>
          </p:cNvSpPr>
          <p:nvPr/>
        </p:nvSpPr>
        <p:spPr bwMode="auto">
          <a:xfrm>
            <a:off x="3706813" y="1916113"/>
            <a:ext cx="360362" cy="360362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5" name="AutoShape 23"/>
          <p:cNvSpPr>
            <a:spLocks noChangeArrowheads="1"/>
          </p:cNvSpPr>
          <p:nvPr/>
        </p:nvSpPr>
        <p:spPr bwMode="auto">
          <a:xfrm rot="21000000">
            <a:off x="5002213" y="2449513"/>
            <a:ext cx="360362" cy="366712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6" name="AutoShape 24"/>
          <p:cNvSpPr>
            <a:spLocks noChangeArrowheads="1"/>
          </p:cNvSpPr>
          <p:nvPr/>
        </p:nvSpPr>
        <p:spPr bwMode="auto">
          <a:xfrm rot="18715177">
            <a:off x="4964906" y="2478882"/>
            <a:ext cx="377825" cy="369888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7" name="AutoShape 25" descr="Крупное конфетти"/>
          <p:cNvSpPr>
            <a:spLocks noChangeArrowheads="1"/>
          </p:cNvSpPr>
          <p:nvPr/>
        </p:nvSpPr>
        <p:spPr bwMode="auto">
          <a:xfrm>
            <a:off x="1835150" y="4868863"/>
            <a:ext cx="360363" cy="358775"/>
          </a:xfrm>
          <a:prstGeom prst="star5">
            <a:avLst/>
          </a:prstGeom>
          <a:pattFill prst="lgConfetti">
            <a:fgClr>
              <a:srgbClr val="00FF00"/>
            </a:fgClr>
            <a:bgClr>
              <a:srgbClr val="FFFF66"/>
            </a:bgClr>
          </a:patt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8" name="AutoShape 26" descr="Крупное конфетти"/>
          <p:cNvSpPr>
            <a:spLocks noChangeArrowheads="1"/>
          </p:cNvSpPr>
          <p:nvPr/>
        </p:nvSpPr>
        <p:spPr bwMode="auto">
          <a:xfrm>
            <a:off x="4716463" y="115888"/>
            <a:ext cx="360362" cy="358775"/>
          </a:xfrm>
          <a:prstGeom prst="star5">
            <a:avLst/>
          </a:prstGeom>
          <a:pattFill prst="lgConfetti">
            <a:fgClr>
              <a:srgbClr val="00FF00"/>
            </a:fgClr>
            <a:bgClr>
              <a:srgbClr val="FFFF66"/>
            </a:bgClr>
          </a:patt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9" name="AutoShape 27" descr="Крупное конфетти"/>
          <p:cNvSpPr>
            <a:spLocks noChangeArrowheads="1"/>
          </p:cNvSpPr>
          <p:nvPr/>
        </p:nvSpPr>
        <p:spPr bwMode="auto">
          <a:xfrm>
            <a:off x="8172450" y="3500438"/>
            <a:ext cx="360363" cy="358775"/>
          </a:xfrm>
          <a:prstGeom prst="star5">
            <a:avLst/>
          </a:prstGeom>
          <a:pattFill prst="lgConfetti">
            <a:fgClr>
              <a:srgbClr val="00FF00"/>
            </a:fgClr>
            <a:bgClr>
              <a:srgbClr val="FFFF66"/>
            </a:bgClr>
          </a:patt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60" name="Oval 28"/>
          <p:cNvSpPr>
            <a:spLocks noChangeAspect="1" noChangeArrowheads="1"/>
          </p:cNvSpPr>
          <p:nvPr/>
        </p:nvSpPr>
        <p:spPr bwMode="auto">
          <a:xfrm>
            <a:off x="5775325" y="2014538"/>
            <a:ext cx="144463" cy="144462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61" name="AutoShape 29"/>
          <p:cNvSpPr>
            <a:spLocks noChangeArrowheads="1"/>
          </p:cNvSpPr>
          <p:nvPr/>
        </p:nvSpPr>
        <p:spPr bwMode="auto">
          <a:xfrm>
            <a:off x="5667375" y="1906588"/>
            <a:ext cx="360363" cy="360362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62" name="WordArt 30"/>
          <p:cNvSpPr>
            <a:spLocks noChangeArrowheads="1" noChangeShapeType="1" noTextEdit="1"/>
          </p:cNvSpPr>
          <p:nvPr/>
        </p:nvSpPr>
        <p:spPr bwMode="auto">
          <a:xfrm>
            <a:off x="1331913" y="776288"/>
            <a:ext cx="6840537" cy="609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58208"/>
              </a:avLst>
            </a:prstTxWarp>
          </a:bodyPr>
          <a:lstStyle/>
          <a:p>
            <a:pPr algn="ctr"/>
            <a:r>
              <a:rPr lang="ru-RU" sz="4000" i="1" kern="10">
                <a:ln w="25400" cap="rnd">
                  <a:solidFill>
                    <a:srgbClr val="FFFF00"/>
                  </a:solidFill>
                  <a:prstDash val="sysDot"/>
                  <a:round/>
                  <a:headEnd/>
                  <a:tailEnd/>
                </a:ln>
                <a:solidFill>
                  <a:srgbClr val="FF00FF">
                    <a:alpha val="58000"/>
                  </a:srgbClr>
                </a:solidFill>
                <a:latin typeface="Monotype Corsiva"/>
              </a:rPr>
              <a:t>Точка Торричелли</a:t>
            </a:r>
          </a:p>
        </p:txBody>
      </p:sp>
      <p:sp>
        <p:nvSpPr>
          <p:cNvPr id="18463" name="AutoShape 3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243888" y="6092825"/>
            <a:ext cx="792162" cy="647700"/>
          </a:xfrm>
          <a:prstGeom prst="star5">
            <a:avLst/>
          </a:prstGeom>
          <a:gradFill rotWithShape="1">
            <a:gsLst>
              <a:gs pos="0">
                <a:schemeClr val="tx1">
                  <a:gamma/>
                  <a:tint val="53725"/>
                  <a:invGamma/>
                </a:schemeClr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</a:gradFill>
          <a:ln w="25400" cap="rnd">
            <a:solidFill>
              <a:schemeClr val="bg2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8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8" dur="2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9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0" dur="20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1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2" dur="20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3" presetID="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4" dur="3000" fill="hold"/>
                                        <p:tgtEl>
                                          <p:spTgt spid="1845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6" dur="3000" fill="hold"/>
                                        <p:tgtEl>
                                          <p:spTgt spid="1845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8" dur="20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9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0" dur="2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1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2" dur="2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2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2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2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20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18436" grpId="0" animBg="1"/>
      <p:bldP spid="18436" grpId="1" animBg="1"/>
      <p:bldP spid="18437" grpId="0" animBg="1"/>
      <p:bldP spid="18438" grpId="0" animBg="1"/>
      <p:bldP spid="18438" grpId="1" animBg="1"/>
      <p:bldP spid="18439" grpId="0" animBg="1"/>
      <p:bldP spid="18440" grpId="0" animBg="1"/>
      <p:bldP spid="18440" grpId="1" animBg="1"/>
      <p:bldP spid="18442" grpId="0" animBg="1"/>
      <p:bldP spid="18443" grpId="0" animBg="1"/>
      <p:bldP spid="18452" grpId="0" animBg="1"/>
      <p:bldP spid="18453" grpId="0" animBg="1"/>
      <p:bldP spid="18453" grpId="1" animBg="1"/>
      <p:bldP spid="18454" grpId="0" animBg="1"/>
      <p:bldP spid="18454" grpId="1" animBg="1"/>
      <p:bldP spid="18455" grpId="0" animBg="1"/>
      <p:bldP spid="18455" grpId="1" animBg="1"/>
      <p:bldP spid="18456" grpId="0" animBg="1"/>
      <p:bldP spid="18456" grpId="1" animBg="1"/>
      <p:bldP spid="18457" grpId="0" animBg="1"/>
      <p:bldP spid="18457" grpId="1" animBg="1"/>
      <p:bldP spid="18458" grpId="0" animBg="1"/>
      <p:bldP spid="18458" grpId="1" animBg="1"/>
      <p:bldP spid="18459" grpId="0" animBg="1"/>
      <p:bldP spid="18459" grpId="1" animBg="1"/>
      <p:bldP spid="18461" grpId="0" animBg="1"/>
      <p:bldP spid="18461" grpId="1" animBg="1"/>
      <p:bldP spid="1846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4" name="Picture 4" descr="8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80963"/>
            <a:ext cx="9288463" cy="6965951"/>
          </a:xfrm>
          <a:prstGeom prst="rect">
            <a:avLst/>
          </a:prstGeom>
          <a:noFill/>
        </p:spPr>
      </p:pic>
      <p:sp>
        <p:nvSpPr>
          <p:cNvPr id="56325" name="Line 5"/>
          <p:cNvSpPr>
            <a:spLocks noChangeShapeType="1"/>
          </p:cNvSpPr>
          <p:nvPr/>
        </p:nvSpPr>
        <p:spPr bwMode="auto">
          <a:xfrm>
            <a:off x="2917825" y="5084763"/>
            <a:ext cx="35274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26" name="Line 6"/>
          <p:cNvSpPr>
            <a:spLocks noChangeShapeType="1"/>
          </p:cNvSpPr>
          <p:nvPr/>
        </p:nvSpPr>
        <p:spPr bwMode="auto">
          <a:xfrm flipV="1">
            <a:off x="2917825" y="1341438"/>
            <a:ext cx="1008063" cy="3743325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>
            <a:off x="3925888" y="1341438"/>
            <a:ext cx="2519362" cy="3743325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2341563" y="501332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chemeClr val="accent2"/>
                </a:solidFill>
              </a:rPr>
              <a:t>A</a:t>
            </a:r>
            <a:endParaRPr lang="ru-RU" b="0" baseline="0">
              <a:solidFill>
                <a:schemeClr val="accent2"/>
              </a:solidFill>
            </a:endParaRPr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6518275" y="5084763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chemeClr val="accent2"/>
                </a:solidFill>
              </a:rPr>
              <a:t>B</a:t>
            </a:r>
            <a:endParaRPr lang="ru-RU" b="0" baseline="0">
              <a:solidFill>
                <a:schemeClr val="accent2"/>
              </a:solidFill>
            </a:endParaRPr>
          </a:p>
        </p:txBody>
      </p: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3421063" y="76517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chemeClr val="accent2"/>
                </a:solidFill>
              </a:rPr>
              <a:t>C</a:t>
            </a:r>
            <a:endParaRPr lang="ru-RU" b="0" baseline="0">
              <a:solidFill>
                <a:schemeClr val="accent2"/>
              </a:solidFill>
            </a:endParaRPr>
          </a:p>
        </p:txBody>
      </p:sp>
      <p:sp>
        <p:nvSpPr>
          <p:cNvPr id="56331" name="Oval 11"/>
          <p:cNvSpPr>
            <a:spLocks noChangeAspect="1" noChangeArrowheads="1"/>
          </p:cNvSpPr>
          <p:nvPr/>
        </p:nvSpPr>
        <p:spPr bwMode="auto">
          <a:xfrm>
            <a:off x="2341563" y="1196975"/>
            <a:ext cx="4678362" cy="4678363"/>
          </a:xfrm>
          <a:prstGeom prst="ellipse">
            <a:avLst/>
          </a:prstGeom>
          <a:noFill/>
          <a:ln w="50800" cap="rnd">
            <a:solidFill>
              <a:srgbClr val="FFFF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32" name="Oval 12"/>
          <p:cNvSpPr>
            <a:spLocks noChangeAspect="1" noChangeArrowheads="1"/>
          </p:cNvSpPr>
          <p:nvPr/>
        </p:nvSpPr>
        <p:spPr bwMode="auto">
          <a:xfrm>
            <a:off x="4789488" y="3357563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4860925" y="3284538"/>
            <a:ext cx="433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i="1" baseline="0">
                <a:latin typeface="Times New Roman" pitchFamily="18" charset="0"/>
              </a:rPr>
              <a:t>О</a:t>
            </a:r>
          </a:p>
        </p:txBody>
      </p:sp>
      <p:sp>
        <p:nvSpPr>
          <p:cNvPr id="56334" name="Oval 14"/>
          <p:cNvSpPr>
            <a:spLocks noChangeAspect="1" noChangeArrowheads="1"/>
          </p:cNvSpPr>
          <p:nvPr/>
        </p:nvSpPr>
        <p:spPr bwMode="auto">
          <a:xfrm rot="15707267">
            <a:off x="2862263" y="5011738"/>
            <a:ext cx="107950" cy="10795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>
            <a:off x="6445250" y="5084763"/>
            <a:ext cx="1439863" cy="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39" name="Line 19"/>
          <p:cNvSpPr>
            <a:spLocks noChangeShapeType="1"/>
          </p:cNvSpPr>
          <p:nvPr/>
        </p:nvSpPr>
        <p:spPr bwMode="auto">
          <a:xfrm>
            <a:off x="7004050" y="3789363"/>
            <a:ext cx="0" cy="1295400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40" name="Line 20"/>
          <p:cNvSpPr>
            <a:spLocks noChangeAspect="1" noChangeShapeType="1"/>
          </p:cNvSpPr>
          <p:nvPr/>
        </p:nvSpPr>
        <p:spPr bwMode="auto">
          <a:xfrm rot="5400000" flipV="1">
            <a:off x="4801394" y="1580357"/>
            <a:ext cx="939800" cy="3484562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41" name="Line 21"/>
          <p:cNvSpPr>
            <a:spLocks noChangeAspect="1" noChangeShapeType="1"/>
          </p:cNvSpPr>
          <p:nvPr/>
        </p:nvSpPr>
        <p:spPr bwMode="auto">
          <a:xfrm rot="5400000">
            <a:off x="6176962" y="3630613"/>
            <a:ext cx="671513" cy="998538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42" name="Text Box 22"/>
          <p:cNvSpPr txBox="1">
            <a:spLocks noChangeArrowheads="1"/>
          </p:cNvSpPr>
          <p:nvPr/>
        </p:nvSpPr>
        <p:spPr bwMode="auto">
          <a:xfrm>
            <a:off x="7165975" y="2990850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FF0000"/>
                </a:solidFill>
              </a:rPr>
              <a:t>P</a:t>
            </a:r>
            <a:endParaRPr lang="ru-RU" b="0" baseline="0">
              <a:solidFill>
                <a:srgbClr val="FF0000"/>
              </a:solidFill>
            </a:endParaRPr>
          </a:p>
        </p:txBody>
      </p:sp>
      <p:sp>
        <p:nvSpPr>
          <p:cNvPr id="56343" name="Text Box 23"/>
          <p:cNvSpPr txBox="1">
            <a:spLocks noChangeArrowheads="1"/>
          </p:cNvSpPr>
          <p:nvPr/>
        </p:nvSpPr>
        <p:spPr bwMode="auto">
          <a:xfrm>
            <a:off x="3205163" y="2205038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FF0000"/>
                </a:solidFill>
              </a:rPr>
              <a:t>F</a:t>
            </a:r>
            <a:endParaRPr lang="ru-RU" b="0" baseline="0">
              <a:solidFill>
                <a:srgbClr val="FF0000"/>
              </a:solidFill>
            </a:endParaRPr>
          </a:p>
        </p:txBody>
      </p:sp>
      <p:sp>
        <p:nvSpPr>
          <p:cNvPr id="56344" name="Text Box 24"/>
          <p:cNvSpPr txBox="1">
            <a:spLocks noChangeArrowheads="1"/>
          </p:cNvSpPr>
          <p:nvPr/>
        </p:nvSpPr>
        <p:spPr bwMode="auto">
          <a:xfrm>
            <a:off x="5581650" y="4292600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FF0000"/>
                </a:solidFill>
              </a:rPr>
              <a:t>E</a:t>
            </a:r>
            <a:endParaRPr lang="ru-RU" b="0" baseline="0">
              <a:solidFill>
                <a:srgbClr val="FF0000"/>
              </a:solidFill>
            </a:endParaRPr>
          </a:p>
        </p:txBody>
      </p:sp>
      <p:sp>
        <p:nvSpPr>
          <p:cNvPr id="56345" name="Text Box 25"/>
          <p:cNvSpPr txBox="1">
            <a:spLocks noChangeArrowheads="1"/>
          </p:cNvSpPr>
          <p:nvPr/>
        </p:nvSpPr>
        <p:spPr bwMode="auto">
          <a:xfrm>
            <a:off x="7021513" y="4652963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FF0000"/>
                </a:solidFill>
              </a:rPr>
              <a:t>D</a:t>
            </a:r>
            <a:endParaRPr lang="ru-RU" b="0" baseline="0">
              <a:solidFill>
                <a:srgbClr val="FF0000"/>
              </a:solidFill>
            </a:endParaRPr>
          </a:p>
        </p:txBody>
      </p:sp>
      <p:sp>
        <p:nvSpPr>
          <p:cNvPr id="56348" name="Oval 28"/>
          <p:cNvSpPr>
            <a:spLocks noChangeAspect="1" noChangeArrowheads="1"/>
          </p:cNvSpPr>
          <p:nvPr/>
        </p:nvSpPr>
        <p:spPr bwMode="auto">
          <a:xfrm rot="15707267">
            <a:off x="3870325" y="1268413"/>
            <a:ext cx="107950" cy="10795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49" name="Oval 29"/>
          <p:cNvSpPr>
            <a:spLocks noChangeAspect="1" noChangeArrowheads="1"/>
          </p:cNvSpPr>
          <p:nvPr/>
        </p:nvSpPr>
        <p:spPr bwMode="auto">
          <a:xfrm rot="15707267">
            <a:off x="6950075" y="3717925"/>
            <a:ext cx="107950" cy="1079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50" name="Oval 30"/>
          <p:cNvSpPr>
            <a:spLocks noChangeAspect="1" noChangeArrowheads="1"/>
          </p:cNvSpPr>
          <p:nvPr/>
        </p:nvSpPr>
        <p:spPr bwMode="auto">
          <a:xfrm rot="15707267">
            <a:off x="6384925" y="5019675"/>
            <a:ext cx="107950" cy="10795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51" name="Line 31"/>
          <p:cNvSpPr>
            <a:spLocks noChangeAspect="1" noChangeShapeType="1"/>
          </p:cNvSpPr>
          <p:nvPr/>
        </p:nvSpPr>
        <p:spPr bwMode="auto">
          <a:xfrm>
            <a:off x="-3924300" y="-1827213"/>
            <a:ext cx="18000663" cy="11390313"/>
          </a:xfrm>
          <a:prstGeom prst="line">
            <a:avLst/>
          </a:prstGeom>
          <a:noFill/>
          <a:ln w="50800" cap="rnd">
            <a:pattFill prst="lgCheck">
              <a:fgClr>
                <a:srgbClr val="FF0000"/>
              </a:fgClr>
              <a:bgClr>
                <a:schemeClr val="tx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52" name="Oval 32"/>
          <p:cNvSpPr>
            <a:spLocks noChangeAspect="1" noChangeArrowheads="1"/>
          </p:cNvSpPr>
          <p:nvPr/>
        </p:nvSpPr>
        <p:spPr bwMode="auto">
          <a:xfrm rot="15707267">
            <a:off x="6950075" y="5013325"/>
            <a:ext cx="107950" cy="1079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53" name="Oval 33"/>
          <p:cNvSpPr>
            <a:spLocks noChangeAspect="1" noChangeArrowheads="1"/>
          </p:cNvSpPr>
          <p:nvPr/>
        </p:nvSpPr>
        <p:spPr bwMode="auto">
          <a:xfrm rot="15707267">
            <a:off x="5959475" y="4383088"/>
            <a:ext cx="107950" cy="1079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54" name="Oval 34"/>
          <p:cNvSpPr>
            <a:spLocks noChangeAspect="1" noChangeArrowheads="1"/>
          </p:cNvSpPr>
          <p:nvPr/>
        </p:nvSpPr>
        <p:spPr bwMode="auto">
          <a:xfrm rot="15707267">
            <a:off x="3457575" y="2817813"/>
            <a:ext cx="107950" cy="1079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55" name="Line 35"/>
          <p:cNvSpPr>
            <a:spLocks noChangeShapeType="1"/>
          </p:cNvSpPr>
          <p:nvPr/>
        </p:nvSpPr>
        <p:spPr bwMode="auto">
          <a:xfrm>
            <a:off x="3925888" y="13414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60" name="AutoShape 40"/>
          <p:cNvSpPr>
            <a:spLocks noChangeArrowheads="1"/>
          </p:cNvSpPr>
          <p:nvPr/>
        </p:nvSpPr>
        <p:spPr bwMode="auto">
          <a:xfrm>
            <a:off x="2771775" y="4868863"/>
            <a:ext cx="360363" cy="360362"/>
          </a:xfrm>
          <a:prstGeom prst="star24">
            <a:avLst>
              <a:gd name="adj" fmla="val 37500"/>
            </a:avLst>
          </a:prstGeom>
          <a:gradFill rotWithShape="0">
            <a:gsLst>
              <a:gs pos="0">
                <a:srgbClr val="FF99CC">
                  <a:gamma/>
                  <a:shade val="46275"/>
                  <a:invGamma/>
                </a:srgbClr>
              </a:gs>
              <a:gs pos="100000">
                <a:srgbClr val="FF99CC"/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61" name="AutoShape 41"/>
          <p:cNvSpPr>
            <a:spLocks noChangeArrowheads="1"/>
          </p:cNvSpPr>
          <p:nvPr/>
        </p:nvSpPr>
        <p:spPr bwMode="auto">
          <a:xfrm>
            <a:off x="3779838" y="1125538"/>
            <a:ext cx="360362" cy="360362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62" name="AutoShape 42"/>
          <p:cNvSpPr>
            <a:spLocks noChangeArrowheads="1"/>
          </p:cNvSpPr>
          <p:nvPr/>
        </p:nvSpPr>
        <p:spPr bwMode="auto">
          <a:xfrm>
            <a:off x="6300788" y="4868863"/>
            <a:ext cx="360362" cy="360362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63" name="AutoShape 43"/>
          <p:cNvSpPr>
            <a:spLocks noChangeArrowheads="1"/>
          </p:cNvSpPr>
          <p:nvPr/>
        </p:nvSpPr>
        <p:spPr bwMode="auto">
          <a:xfrm>
            <a:off x="6877050" y="4941888"/>
            <a:ext cx="287338" cy="287337"/>
          </a:xfrm>
          <a:prstGeom prst="star5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64" name="AutoShape 44"/>
          <p:cNvSpPr>
            <a:spLocks noChangeArrowheads="1"/>
          </p:cNvSpPr>
          <p:nvPr/>
        </p:nvSpPr>
        <p:spPr bwMode="auto">
          <a:xfrm>
            <a:off x="3348038" y="2708275"/>
            <a:ext cx="287337" cy="287338"/>
          </a:xfrm>
          <a:prstGeom prst="star5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65" name="AutoShape 45"/>
          <p:cNvSpPr>
            <a:spLocks noChangeArrowheads="1"/>
          </p:cNvSpPr>
          <p:nvPr/>
        </p:nvSpPr>
        <p:spPr bwMode="auto">
          <a:xfrm>
            <a:off x="5867400" y="4292600"/>
            <a:ext cx="287338" cy="287338"/>
          </a:xfrm>
          <a:prstGeom prst="star5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66" name="AutoShape 46"/>
          <p:cNvSpPr>
            <a:spLocks noChangeAspect="1" noChangeArrowheads="1"/>
          </p:cNvSpPr>
          <p:nvPr/>
        </p:nvSpPr>
        <p:spPr bwMode="auto">
          <a:xfrm>
            <a:off x="6804025" y="3573463"/>
            <a:ext cx="431800" cy="431800"/>
          </a:xfrm>
          <a:prstGeom prst="star5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67" name="WordArt 47"/>
          <p:cNvSpPr>
            <a:spLocks noChangeArrowheads="1" noChangeShapeType="1" noTextEdit="1"/>
          </p:cNvSpPr>
          <p:nvPr/>
        </p:nvSpPr>
        <p:spPr bwMode="auto">
          <a:xfrm>
            <a:off x="827088" y="620713"/>
            <a:ext cx="7777162" cy="3744912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263184"/>
              </a:avLst>
            </a:prstTxWarp>
          </a:bodyPr>
          <a:lstStyle/>
          <a:p>
            <a:pPr algn="ctr"/>
            <a:r>
              <a:rPr lang="ru-RU" sz="4000" i="1" kern="10">
                <a:ln w="25400" cap="rnd">
                  <a:solidFill>
                    <a:srgbClr val="FFFF00"/>
                  </a:solidFill>
                  <a:prstDash val="sysDot"/>
                  <a:round/>
                  <a:headEnd/>
                  <a:tailEnd/>
                </a:ln>
                <a:solidFill>
                  <a:srgbClr val="FF00FF">
                    <a:alpha val="58000"/>
                  </a:srgbClr>
                </a:solidFill>
                <a:latin typeface="Monotype Corsiva"/>
              </a:rPr>
              <a:t>Прямая Симпсона</a:t>
            </a:r>
          </a:p>
        </p:txBody>
      </p:sp>
      <p:sp>
        <p:nvSpPr>
          <p:cNvPr id="56368" name="AutoShape 4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243888" y="6092825"/>
            <a:ext cx="792162" cy="647700"/>
          </a:xfrm>
          <a:prstGeom prst="star5">
            <a:avLst/>
          </a:prstGeom>
          <a:gradFill rotWithShape="1">
            <a:gsLst>
              <a:gs pos="0">
                <a:schemeClr val="tx1">
                  <a:gamma/>
                  <a:tint val="53725"/>
                  <a:invGamma/>
                </a:schemeClr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</a:gradFill>
          <a:ln w="25400" cap="rnd">
            <a:solidFill>
              <a:schemeClr val="bg2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5902 -0.47382 L 0.38594 0.32484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563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2" y="3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563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2000" fill="hold"/>
                                        <p:tgtEl>
                                          <p:spTgt spid="563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4" dur="2000" fill="hold"/>
                                        <p:tgtEl>
                                          <p:spTgt spid="563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84" dur="2000" fill="hold"/>
                                        <p:tgtEl>
                                          <p:spTgt spid="563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3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3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3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3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3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3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3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3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36" dur="2000" fill="hold"/>
                                        <p:tgtEl>
                                          <p:spTgt spid="563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38" dur="2000" fill="hold"/>
                                        <p:tgtEl>
                                          <p:spTgt spid="563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9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40" dur="2000" fill="hold"/>
                                        <p:tgtEl>
                                          <p:spTgt spid="563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0"/>
                                        <p:tgtEl>
                                          <p:spTgt spid="56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2000"/>
                                        <p:tgtEl>
                                          <p:spTgt spid="56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5" grpId="0" animBg="1"/>
      <p:bldP spid="56326" grpId="0" animBg="1"/>
      <p:bldP spid="56327" grpId="0" animBg="1"/>
      <p:bldP spid="56331" grpId="0" animBg="1"/>
      <p:bldP spid="56331" grpId="1" animBg="1"/>
      <p:bldP spid="56335" grpId="0" animBg="1"/>
      <p:bldP spid="56339" grpId="0" animBg="1"/>
      <p:bldP spid="56340" grpId="0" animBg="1"/>
      <p:bldP spid="56341" grpId="0" animBg="1"/>
      <p:bldP spid="56351" grpId="0" animBg="1"/>
      <p:bldP spid="56351" grpId="1" animBg="1"/>
      <p:bldP spid="56360" grpId="0" animBg="1"/>
      <p:bldP spid="56360" grpId="1" animBg="1"/>
      <p:bldP spid="56361" grpId="0" animBg="1"/>
      <p:bldP spid="56361" grpId="1" animBg="1"/>
      <p:bldP spid="56362" grpId="0" animBg="1"/>
      <p:bldP spid="56362" grpId="1" animBg="1"/>
      <p:bldP spid="56363" grpId="0" animBg="1"/>
      <p:bldP spid="56363" grpId="1" animBg="1"/>
      <p:bldP spid="56364" grpId="0" animBg="1"/>
      <p:bldP spid="56364" grpId="1" animBg="1"/>
      <p:bldP spid="56365" grpId="0" animBg="1"/>
      <p:bldP spid="56365" grpId="1" animBg="1"/>
      <p:bldP spid="56366" grpId="0" animBg="1"/>
      <p:bldP spid="56366" grpId="1" animBg="1"/>
      <p:bldP spid="5636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Line 2"/>
          <p:cNvSpPr>
            <a:spLocks noChangeShapeType="1"/>
          </p:cNvSpPr>
          <p:nvPr/>
        </p:nvSpPr>
        <p:spPr bwMode="auto">
          <a:xfrm rot="5400000" flipV="1">
            <a:off x="5436394" y="1772444"/>
            <a:ext cx="2806700" cy="1223962"/>
          </a:xfrm>
          <a:prstGeom prst="line">
            <a:avLst/>
          </a:prstGeom>
          <a:noFill/>
          <a:ln w="25400">
            <a:solidFill>
              <a:srgbClr val="99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291" name="Line 3"/>
          <p:cNvSpPr>
            <a:spLocks noChangeShapeType="1"/>
          </p:cNvSpPr>
          <p:nvPr/>
        </p:nvSpPr>
        <p:spPr bwMode="auto">
          <a:xfrm rot="5400000" flipV="1">
            <a:off x="6744493" y="3082132"/>
            <a:ext cx="989013" cy="42545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250825" y="115888"/>
            <a:ext cx="37449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aseline="0">
                <a:solidFill>
                  <a:srgbClr val="006600"/>
                </a:solidFill>
                <a:latin typeface="Monotype Corsiva" pitchFamily="66" charset="0"/>
              </a:rPr>
              <a:t>Ортоцентр</a:t>
            </a:r>
            <a:r>
              <a:rPr lang="en-US" sz="2800" baseline="0">
                <a:solidFill>
                  <a:srgbClr val="006600"/>
                </a:solidFill>
                <a:latin typeface="Monotype Corsiva" pitchFamily="66" charset="0"/>
              </a:rPr>
              <a:t> </a:t>
            </a:r>
            <a:r>
              <a:rPr lang="ru-RU" sz="2800" baseline="0">
                <a:solidFill>
                  <a:srgbClr val="006600"/>
                </a:solidFill>
                <a:latin typeface="Monotype Corsiva" pitchFamily="66" charset="0"/>
              </a:rPr>
              <a:t>треугольника</a:t>
            </a:r>
            <a:endParaRPr lang="ru-RU" sz="2400" b="0" baseline="0">
              <a:solidFill>
                <a:srgbClr val="006600"/>
              </a:solidFill>
              <a:latin typeface="Monotype Corsiva" pitchFamily="66" charset="0"/>
            </a:endParaRPr>
          </a:p>
        </p:txBody>
      </p:sp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107950" y="5661025"/>
            <a:ext cx="4392613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A</a:t>
            </a:r>
            <a:r>
              <a:rPr lang="ru-RU"/>
              <a:t>1</a:t>
            </a:r>
            <a:r>
              <a:rPr lang="ru-RU" baseline="0"/>
              <a:t>, </a:t>
            </a:r>
            <a:r>
              <a:rPr lang="en-US" baseline="0"/>
              <a:t>B</a:t>
            </a:r>
            <a:r>
              <a:rPr lang="ru-RU"/>
              <a:t>1</a:t>
            </a:r>
            <a:r>
              <a:rPr lang="ru-RU" baseline="0"/>
              <a:t>, </a:t>
            </a:r>
            <a:r>
              <a:rPr lang="en-US" baseline="0"/>
              <a:t>C</a:t>
            </a:r>
            <a:r>
              <a:rPr lang="ru-RU"/>
              <a:t>1</a:t>
            </a:r>
            <a:r>
              <a:rPr lang="en-US" baseline="0"/>
              <a:t> </a:t>
            </a:r>
            <a:r>
              <a:rPr lang="ru-RU" baseline="0"/>
              <a:t>– основания высот</a:t>
            </a:r>
            <a:r>
              <a:rPr lang="en-US" baseline="0"/>
              <a:t> </a:t>
            </a:r>
            <a:r>
              <a:rPr lang="ru-RU" baseline="0"/>
              <a:t>∆</a:t>
            </a:r>
            <a:r>
              <a:rPr lang="en-US" baseline="0"/>
              <a:t>ABC</a:t>
            </a:r>
            <a:r>
              <a:rPr lang="ru-RU" baseline="0"/>
              <a:t>;</a:t>
            </a:r>
          </a:p>
          <a:p>
            <a:pPr>
              <a:spcBef>
                <a:spcPct val="50000"/>
              </a:spcBef>
            </a:pPr>
            <a:r>
              <a:rPr lang="ru-RU" baseline="0"/>
              <a:t> </a:t>
            </a:r>
            <a:r>
              <a:rPr lang="en-US" baseline="0"/>
              <a:t>H</a:t>
            </a:r>
            <a:r>
              <a:rPr lang="ru-RU" baseline="0"/>
              <a:t> – ортоцентр </a:t>
            </a:r>
            <a:r>
              <a:rPr lang="ru-RU" baseline="0">
                <a:cs typeface="Arial" charset="0"/>
              </a:rPr>
              <a:t>∆</a:t>
            </a:r>
            <a:r>
              <a:rPr lang="en-US" baseline="0">
                <a:cs typeface="Arial" charset="0"/>
              </a:rPr>
              <a:t>ABC</a:t>
            </a:r>
            <a:endParaRPr lang="ru-RU" baseline="0">
              <a:cs typeface="Arial" charset="0"/>
            </a:endParaRPr>
          </a:p>
        </p:txBody>
      </p:sp>
      <p:sp>
        <p:nvSpPr>
          <p:cNvPr id="140294" name="Line 6"/>
          <p:cNvSpPr>
            <a:spLocks noChangeAspect="1" noChangeShapeType="1"/>
          </p:cNvSpPr>
          <p:nvPr/>
        </p:nvSpPr>
        <p:spPr bwMode="auto">
          <a:xfrm>
            <a:off x="454025" y="3357563"/>
            <a:ext cx="3227388" cy="1289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295" name="Line 7"/>
          <p:cNvSpPr>
            <a:spLocks noChangeAspect="1" noChangeShapeType="1"/>
          </p:cNvSpPr>
          <p:nvPr/>
        </p:nvSpPr>
        <p:spPr bwMode="auto">
          <a:xfrm flipV="1">
            <a:off x="454025" y="1458913"/>
            <a:ext cx="3054350" cy="18986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296" name="Line 8"/>
          <p:cNvSpPr>
            <a:spLocks noChangeAspect="1" noChangeShapeType="1"/>
          </p:cNvSpPr>
          <p:nvPr/>
        </p:nvSpPr>
        <p:spPr bwMode="auto">
          <a:xfrm>
            <a:off x="3508375" y="1392238"/>
            <a:ext cx="173038" cy="32543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297" name="Text Box 9"/>
          <p:cNvSpPr txBox="1">
            <a:spLocks noChangeAspect="1" noChangeArrowheads="1"/>
          </p:cNvSpPr>
          <p:nvPr/>
        </p:nvSpPr>
        <p:spPr bwMode="auto">
          <a:xfrm>
            <a:off x="107950" y="3154363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A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140298" name="Text Box 10"/>
          <p:cNvSpPr txBox="1">
            <a:spLocks noChangeAspect="1" noChangeArrowheads="1"/>
          </p:cNvSpPr>
          <p:nvPr/>
        </p:nvSpPr>
        <p:spPr bwMode="auto">
          <a:xfrm>
            <a:off x="3708400" y="4437063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C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140299" name="Text Box 11"/>
          <p:cNvSpPr txBox="1">
            <a:spLocks noChangeAspect="1" noChangeArrowheads="1"/>
          </p:cNvSpPr>
          <p:nvPr/>
        </p:nvSpPr>
        <p:spPr bwMode="auto">
          <a:xfrm>
            <a:off x="3449638" y="1052513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B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140300" name="Text Box 12"/>
          <p:cNvSpPr txBox="1">
            <a:spLocks noChangeAspect="1" noChangeArrowheads="1"/>
          </p:cNvSpPr>
          <p:nvPr/>
        </p:nvSpPr>
        <p:spPr bwMode="auto">
          <a:xfrm>
            <a:off x="2414588" y="4376738"/>
            <a:ext cx="5730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B</a:t>
            </a:r>
            <a:r>
              <a:rPr lang="ru-RU">
                <a:solidFill>
                  <a:srgbClr val="008000"/>
                </a:solidFill>
              </a:rPr>
              <a:t>1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40301" name="Text Box 13"/>
          <p:cNvSpPr txBox="1">
            <a:spLocks noChangeAspect="1" noChangeArrowheads="1"/>
          </p:cNvSpPr>
          <p:nvPr/>
        </p:nvSpPr>
        <p:spPr bwMode="auto">
          <a:xfrm>
            <a:off x="2582863" y="2708275"/>
            <a:ext cx="4016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40302" name="Text Box 14"/>
          <p:cNvSpPr txBox="1">
            <a:spLocks noChangeAspect="1" noChangeArrowheads="1"/>
          </p:cNvSpPr>
          <p:nvPr/>
        </p:nvSpPr>
        <p:spPr bwMode="auto">
          <a:xfrm>
            <a:off x="3563938" y="2781300"/>
            <a:ext cx="55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A</a:t>
            </a:r>
            <a:r>
              <a:rPr lang="ru-RU">
                <a:solidFill>
                  <a:srgbClr val="008000"/>
                </a:solidFill>
              </a:rPr>
              <a:t>1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40303" name="Text Box 15"/>
          <p:cNvSpPr txBox="1">
            <a:spLocks noChangeAspect="1" noChangeArrowheads="1"/>
          </p:cNvSpPr>
          <p:nvPr/>
        </p:nvSpPr>
        <p:spPr bwMode="auto">
          <a:xfrm>
            <a:off x="2009775" y="1792288"/>
            <a:ext cx="546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C</a:t>
            </a:r>
            <a:r>
              <a:rPr lang="ru-RU">
                <a:solidFill>
                  <a:srgbClr val="008000"/>
                </a:solidFill>
              </a:rPr>
              <a:t>1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40304" name="Rectangle 16"/>
          <p:cNvSpPr>
            <a:spLocks noChangeAspect="1" noChangeArrowheads="1"/>
          </p:cNvSpPr>
          <p:nvPr/>
        </p:nvSpPr>
        <p:spPr bwMode="auto">
          <a:xfrm rot="21420000">
            <a:off x="3419475" y="2959100"/>
            <a:ext cx="173038" cy="203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06" name="Rectangle 18"/>
          <p:cNvSpPr>
            <a:spLocks noChangeAspect="1" noChangeArrowheads="1"/>
          </p:cNvSpPr>
          <p:nvPr/>
        </p:nvSpPr>
        <p:spPr bwMode="auto">
          <a:xfrm rot="19680000">
            <a:off x="2085975" y="2312988"/>
            <a:ext cx="173038" cy="203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07" name="Rectangle 19"/>
          <p:cNvSpPr>
            <a:spLocks noChangeAspect="1" noChangeArrowheads="1"/>
          </p:cNvSpPr>
          <p:nvPr/>
        </p:nvSpPr>
        <p:spPr bwMode="auto">
          <a:xfrm rot="1440000">
            <a:off x="2443163" y="3976688"/>
            <a:ext cx="171450" cy="203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10" name="Oval 22"/>
          <p:cNvSpPr>
            <a:spLocks noChangeArrowheads="1"/>
          </p:cNvSpPr>
          <p:nvPr/>
        </p:nvSpPr>
        <p:spPr bwMode="auto">
          <a:xfrm rot="15707267">
            <a:off x="424656" y="3320257"/>
            <a:ext cx="85725" cy="8731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11" name="Line 23"/>
          <p:cNvSpPr>
            <a:spLocks noChangeAspect="1" noChangeShapeType="1"/>
          </p:cNvSpPr>
          <p:nvPr/>
        </p:nvSpPr>
        <p:spPr bwMode="auto">
          <a:xfrm flipV="1">
            <a:off x="454025" y="3154363"/>
            <a:ext cx="3138488" cy="204787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313" name="Line 25"/>
          <p:cNvSpPr>
            <a:spLocks noChangeShapeType="1"/>
          </p:cNvSpPr>
          <p:nvPr/>
        </p:nvSpPr>
        <p:spPr bwMode="auto">
          <a:xfrm flipH="1" flipV="1">
            <a:off x="2195513" y="2276475"/>
            <a:ext cx="1477962" cy="2363788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314" name="AutoShape 2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15" name="Line 27"/>
          <p:cNvSpPr>
            <a:spLocks noChangeShapeType="1"/>
          </p:cNvSpPr>
          <p:nvPr/>
        </p:nvSpPr>
        <p:spPr bwMode="auto">
          <a:xfrm flipV="1">
            <a:off x="5310188" y="3424238"/>
            <a:ext cx="2957512" cy="12969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316" name="Line 28"/>
          <p:cNvSpPr>
            <a:spLocks noChangeShapeType="1"/>
          </p:cNvSpPr>
          <p:nvPr/>
        </p:nvSpPr>
        <p:spPr bwMode="auto">
          <a:xfrm flipV="1">
            <a:off x="5310188" y="2779713"/>
            <a:ext cx="1733550" cy="1939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317" name="Text Box 29"/>
          <p:cNvSpPr txBox="1">
            <a:spLocks noChangeArrowheads="1"/>
          </p:cNvSpPr>
          <p:nvPr/>
        </p:nvSpPr>
        <p:spPr bwMode="auto">
          <a:xfrm>
            <a:off x="5003800" y="4545013"/>
            <a:ext cx="2555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A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140318" name="Text Box 30"/>
          <p:cNvSpPr txBox="1">
            <a:spLocks noChangeArrowheads="1"/>
          </p:cNvSpPr>
          <p:nvPr/>
        </p:nvSpPr>
        <p:spPr bwMode="auto">
          <a:xfrm>
            <a:off x="8243888" y="3228975"/>
            <a:ext cx="3286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C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140319" name="Text Box 31"/>
          <p:cNvSpPr txBox="1">
            <a:spLocks noChangeArrowheads="1"/>
          </p:cNvSpPr>
          <p:nvPr/>
        </p:nvSpPr>
        <p:spPr bwMode="auto">
          <a:xfrm>
            <a:off x="6659563" y="2636838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B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140320" name="Text Box 32"/>
          <p:cNvSpPr txBox="1">
            <a:spLocks noChangeArrowheads="1"/>
          </p:cNvSpPr>
          <p:nvPr/>
        </p:nvSpPr>
        <p:spPr bwMode="auto">
          <a:xfrm>
            <a:off x="6516688" y="1477963"/>
            <a:ext cx="255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40321" name="Text Box 33"/>
          <p:cNvSpPr txBox="1">
            <a:spLocks noChangeArrowheads="1"/>
          </p:cNvSpPr>
          <p:nvPr/>
        </p:nvSpPr>
        <p:spPr bwMode="auto">
          <a:xfrm>
            <a:off x="7451725" y="2198688"/>
            <a:ext cx="495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A</a:t>
            </a:r>
            <a:r>
              <a:rPr lang="ru-RU">
                <a:solidFill>
                  <a:srgbClr val="008000"/>
                </a:solidFill>
              </a:rPr>
              <a:t>1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40322" name="Rectangle 34"/>
          <p:cNvSpPr>
            <a:spLocks noChangeArrowheads="1"/>
          </p:cNvSpPr>
          <p:nvPr/>
        </p:nvSpPr>
        <p:spPr bwMode="auto">
          <a:xfrm rot="20220000">
            <a:off x="7405688" y="3573463"/>
            <a:ext cx="152400" cy="1762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23" name="Text Box 35"/>
          <p:cNvSpPr txBox="1">
            <a:spLocks noChangeArrowheads="1"/>
          </p:cNvSpPr>
          <p:nvPr/>
        </p:nvSpPr>
        <p:spPr bwMode="auto">
          <a:xfrm>
            <a:off x="7399338" y="3779838"/>
            <a:ext cx="5572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B</a:t>
            </a:r>
            <a:r>
              <a:rPr lang="ru-RU">
                <a:solidFill>
                  <a:srgbClr val="008000"/>
                </a:solidFill>
              </a:rPr>
              <a:t>1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40324" name="Rectangle 36"/>
          <p:cNvSpPr>
            <a:spLocks noChangeArrowheads="1"/>
          </p:cNvSpPr>
          <p:nvPr/>
        </p:nvSpPr>
        <p:spPr bwMode="auto">
          <a:xfrm rot="1620000">
            <a:off x="6246813" y="2446338"/>
            <a:ext cx="152400" cy="1762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25" name="Line 37"/>
          <p:cNvSpPr>
            <a:spLocks noChangeAspect="1" noChangeShapeType="1"/>
          </p:cNvSpPr>
          <p:nvPr/>
        </p:nvSpPr>
        <p:spPr bwMode="auto">
          <a:xfrm>
            <a:off x="5614988" y="2070100"/>
            <a:ext cx="1433512" cy="736600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326" name="Line 38"/>
          <p:cNvSpPr>
            <a:spLocks noChangeAspect="1" noChangeShapeType="1"/>
          </p:cNvSpPr>
          <p:nvPr/>
        </p:nvSpPr>
        <p:spPr bwMode="auto">
          <a:xfrm flipH="1" flipV="1">
            <a:off x="7018338" y="2790825"/>
            <a:ext cx="1239837" cy="63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327" name="Text Box 39"/>
          <p:cNvSpPr txBox="1">
            <a:spLocks noChangeArrowheads="1"/>
          </p:cNvSpPr>
          <p:nvPr/>
        </p:nvSpPr>
        <p:spPr bwMode="auto">
          <a:xfrm>
            <a:off x="5867400" y="2349500"/>
            <a:ext cx="433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6600"/>
                </a:solidFill>
              </a:rPr>
              <a:t>C</a:t>
            </a:r>
            <a:r>
              <a:rPr lang="en-US">
                <a:solidFill>
                  <a:srgbClr val="006600"/>
                </a:solidFill>
              </a:rPr>
              <a:t>1</a:t>
            </a:r>
            <a:endParaRPr lang="ru-RU">
              <a:solidFill>
                <a:srgbClr val="006600"/>
              </a:solidFill>
            </a:endParaRPr>
          </a:p>
        </p:txBody>
      </p:sp>
      <p:sp>
        <p:nvSpPr>
          <p:cNvPr id="140328" name="Rectangle 40"/>
          <p:cNvSpPr>
            <a:spLocks noChangeArrowheads="1"/>
          </p:cNvSpPr>
          <p:nvPr/>
        </p:nvSpPr>
        <p:spPr bwMode="auto">
          <a:xfrm rot="18720000">
            <a:off x="7300913" y="2435225"/>
            <a:ext cx="153987" cy="1762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29" name="Line 41"/>
          <p:cNvSpPr>
            <a:spLocks noChangeShapeType="1"/>
          </p:cNvSpPr>
          <p:nvPr/>
        </p:nvSpPr>
        <p:spPr bwMode="auto">
          <a:xfrm rot="120000" flipV="1">
            <a:off x="7043738" y="1836738"/>
            <a:ext cx="817562" cy="965200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330" name="Line 42"/>
          <p:cNvSpPr>
            <a:spLocks noChangeShapeType="1"/>
          </p:cNvSpPr>
          <p:nvPr/>
        </p:nvSpPr>
        <p:spPr bwMode="auto">
          <a:xfrm flipH="1" flipV="1">
            <a:off x="5940425" y="1341438"/>
            <a:ext cx="2314575" cy="2068512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331" name="Line 43"/>
          <p:cNvSpPr>
            <a:spLocks noChangeShapeType="1"/>
          </p:cNvSpPr>
          <p:nvPr/>
        </p:nvSpPr>
        <p:spPr bwMode="auto">
          <a:xfrm flipH="1">
            <a:off x="5310188" y="1052513"/>
            <a:ext cx="1854200" cy="366712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332" name="Oval 44"/>
          <p:cNvSpPr>
            <a:spLocks noChangeAspect="1" noChangeArrowheads="1"/>
          </p:cNvSpPr>
          <p:nvPr/>
        </p:nvSpPr>
        <p:spPr bwMode="auto">
          <a:xfrm>
            <a:off x="6383338" y="2428875"/>
            <a:ext cx="115887" cy="1158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40333" name="Oval 45"/>
          <p:cNvSpPr>
            <a:spLocks noChangeAspect="1" noChangeArrowheads="1"/>
          </p:cNvSpPr>
          <p:nvPr/>
        </p:nvSpPr>
        <p:spPr bwMode="auto">
          <a:xfrm>
            <a:off x="7204075" y="2463800"/>
            <a:ext cx="115888" cy="1158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34" name="Oval 46"/>
          <p:cNvSpPr>
            <a:spLocks noChangeAspect="1" noChangeArrowheads="1"/>
          </p:cNvSpPr>
          <p:nvPr/>
        </p:nvSpPr>
        <p:spPr bwMode="auto">
          <a:xfrm rot="15707267">
            <a:off x="8223250" y="3389313"/>
            <a:ext cx="85725" cy="85725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35" name="Oval 47"/>
          <p:cNvSpPr>
            <a:spLocks noChangeAspect="1" noChangeArrowheads="1"/>
          </p:cNvSpPr>
          <p:nvPr/>
        </p:nvSpPr>
        <p:spPr bwMode="auto">
          <a:xfrm rot="15707267">
            <a:off x="5281613" y="4670425"/>
            <a:ext cx="85725" cy="85725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36" name="Oval 48"/>
          <p:cNvSpPr>
            <a:spLocks noChangeArrowheads="1"/>
          </p:cNvSpPr>
          <p:nvPr/>
        </p:nvSpPr>
        <p:spPr bwMode="auto">
          <a:xfrm rot="15707267">
            <a:off x="3482181" y="1393032"/>
            <a:ext cx="85725" cy="8731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37" name="Oval 49"/>
          <p:cNvSpPr>
            <a:spLocks noChangeAspect="1" noChangeArrowheads="1"/>
          </p:cNvSpPr>
          <p:nvPr/>
        </p:nvSpPr>
        <p:spPr bwMode="auto">
          <a:xfrm>
            <a:off x="7388225" y="3716338"/>
            <a:ext cx="115888" cy="11588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38" name="Oval 50"/>
          <p:cNvSpPr>
            <a:spLocks noChangeArrowheads="1"/>
          </p:cNvSpPr>
          <p:nvPr/>
        </p:nvSpPr>
        <p:spPr bwMode="auto">
          <a:xfrm rot="15707267">
            <a:off x="3637756" y="4615657"/>
            <a:ext cx="85725" cy="8731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39" name="Oval 51"/>
          <p:cNvSpPr>
            <a:spLocks noChangeArrowheads="1"/>
          </p:cNvSpPr>
          <p:nvPr/>
        </p:nvSpPr>
        <p:spPr bwMode="auto">
          <a:xfrm>
            <a:off x="2139950" y="2224088"/>
            <a:ext cx="115888" cy="1143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40" name="Oval 52"/>
          <p:cNvSpPr>
            <a:spLocks noChangeAspect="1" noChangeArrowheads="1"/>
          </p:cNvSpPr>
          <p:nvPr/>
        </p:nvSpPr>
        <p:spPr bwMode="auto">
          <a:xfrm>
            <a:off x="6980238" y="2741613"/>
            <a:ext cx="85725" cy="85725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41" name="Oval 53"/>
          <p:cNvSpPr>
            <a:spLocks noChangeArrowheads="1"/>
          </p:cNvSpPr>
          <p:nvPr/>
        </p:nvSpPr>
        <p:spPr bwMode="auto">
          <a:xfrm>
            <a:off x="6621463" y="1952625"/>
            <a:ext cx="115887" cy="1158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08" name="Oval 20"/>
          <p:cNvSpPr>
            <a:spLocks noChangeArrowheads="1"/>
          </p:cNvSpPr>
          <p:nvPr/>
        </p:nvSpPr>
        <p:spPr bwMode="auto">
          <a:xfrm>
            <a:off x="2355850" y="4076700"/>
            <a:ext cx="115888" cy="1158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12" name="Line 24"/>
          <p:cNvSpPr>
            <a:spLocks noChangeShapeType="1"/>
          </p:cNvSpPr>
          <p:nvPr/>
        </p:nvSpPr>
        <p:spPr bwMode="auto">
          <a:xfrm flipH="1">
            <a:off x="2411413" y="1458913"/>
            <a:ext cx="1096962" cy="2690812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305" name="Oval 17"/>
          <p:cNvSpPr>
            <a:spLocks noChangeArrowheads="1"/>
          </p:cNvSpPr>
          <p:nvPr/>
        </p:nvSpPr>
        <p:spPr bwMode="auto">
          <a:xfrm>
            <a:off x="2733675" y="3155950"/>
            <a:ext cx="114300" cy="1158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0309" name="Oval 21"/>
          <p:cNvSpPr>
            <a:spLocks noChangeAspect="1" noChangeArrowheads="1"/>
          </p:cNvSpPr>
          <p:nvPr/>
        </p:nvSpPr>
        <p:spPr bwMode="auto">
          <a:xfrm>
            <a:off x="3543300" y="3087688"/>
            <a:ext cx="115888" cy="11588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0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40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40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40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40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3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3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3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3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3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5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140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7" dur="80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8" dur="80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80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2000"/>
                                        <p:tgtEl>
                                          <p:spTgt spid="140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140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00"/>
                            </p:stCondLst>
                            <p:childTnLst>
                              <p:par>
                                <p:cTn id="18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3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3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3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3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3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3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3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3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3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3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3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3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3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3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3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3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500"/>
                            </p:stCondLst>
                            <p:childTnLst>
                              <p:par>
                                <p:cTn id="2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6" dur="500"/>
                                        <p:tgtEl>
                                          <p:spTgt spid="140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1" dur="500"/>
                                        <p:tgtEl>
                                          <p:spTgt spid="14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00"/>
                            </p:stCondLst>
                            <p:childTnLst>
                              <p:par>
                                <p:cTn id="22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3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3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3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3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3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3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3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3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3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3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3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3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3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3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3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3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2500"/>
                            </p:stCondLst>
                            <p:childTnLst>
                              <p:par>
                                <p:cTn id="2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8" dur="500"/>
                                        <p:tgtEl>
                                          <p:spTgt spid="140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2000"/>
                                        <p:tgtEl>
                                          <p:spTgt spid="14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8" dur="500"/>
                                        <p:tgtEl>
                                          <p:spTgt spid="140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500"/>
                            </p:stCondLst>
                            <p:childTnLst>
                              <p:par>
                                <p:cTn id="27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3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3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3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3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3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3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3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3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2500"/>
                            </p:stCondLst>
                            <p:childTnLst>
                              <p:par>
                                <p:cTn id="3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5" dur="500"/>
                                        <p:tgtEl>
                                          <p:spTgt spid="140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0" dur="20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3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3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3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3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3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3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3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3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3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3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3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3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3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3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3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3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 animBg="1"/>
      <p:bldP spid="140291" grpId="0" animBg="1"/>
      <p:bldP spid="140293" grpId="0"/>
      <p:bldP spid="140300" grpId="0"/>
      <p:bldP spid="140301" grpId="0"/>
      <p:bldP spid="140302" grpId="0"/>
      <p:bldP spid="140303" grpId="0"/>
      <p:bldP spid="140304" grpId="0" animBg="1"/>
      <p:bldP spid="140306" grpId="0" animBg="1"/>
      <p:bldP spid="140307" grpId="0" animBg="1"/>
      <p:bldP spid="140311" grpId="0" animBg="1"/>
      <p:bldP spid="140313" grpId="0" animBg="1"/>
      <p:bldP spid="140320" grpId="0"/>
      <p:bldP spid="140321" grpId="0"/>
      <p:bldP spid="140322" grpId="0" animBg="1"/>
      <p:bldP spid="140323" grpId="0"/>
      <p:bldP spid="140324" grpId="0" animBg="1"/>
      <p:bldP spid="140325" grpId="0" animBg="1"/>
      <p:bldP spid="140327" grpId="0"/>
      <p:bldP spid="140328" grpId="0" animBg="1"/>
      <p:bldP spid="140329" grpId="0" animBg="1"/>
      <p:bldP spid="140330" grpId="0" animBg="1"/>
      <p:bldP spid="140331" grpId="0" animBg="1"/>
      <p:bldP spid="140332" grpId="0" animBg="1"/>
      <p:bldP spid="140333" grpId="0" animBg="1"/>
      <p:bldP spid="140337" grpId="0" animBg="1"/>
      <p:bldP spid="140339" grpId="0" animBg="1"/>
      <p:bldP spid="140341" grpId="0" animBg="1"/>
      <p:bldP spid="140308" grpId="0" animBg="1"/>
      <p:bldP spid="140312" grpId="0" animBg="1"/>
      <p:bldP spid="140305" grpId="0" animBg="1"/>
      <p:bldP spid="14030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8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3555" name="Oval 3"/>
          <p:cNvSpPr>
            <a:spLocks noChangeAspect="1" noChangeArrowheads="1"/>
          </p:cNvSpPr>
          <p:nvPr/>
        </p:nvSpPr>
        <p:spPr bwMode="auto">
          <a:xfrm>
            <a:off x="3402013" y="2301875"/>
            <a:ext cx="2465387" cy="2465388"/>
          </a:xfrm>
          <a:prstGeom prst="ellipse">
            <a:avLst/>
          </a:prstGeom>
          <a:noFill/>
          <a:ln w="50800">
            <a:pattFill prst="solidDmnd">
              <a:fgClr>
                <a:srgbClr val="FFFF00"/>
              </a:fgClr>
              <a:bgClr>
                <a:schemeClr val="tx2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1979613" y="3860800"/>
            <a:ext cx="3960812" cy="1368425"/>
          </a:xfrm>
          <a:prstGeom prst="line">
            <a:avLst/>
          </a:prstGeom>
          <a:noFill/>
          <a:ln w="25400">
            <a:pattFill prst="pct75">
              <a:fgClr>
                <a:schemeClr val="tx1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V="1">
            <a:off x="1981200" y="1268413"/>
            <a:ext cx="3743325" cy="2592387"/>
          </a:xfrm>
          <a:prstGeom prst="line">
            <a:avLst/>
          </a:prstGeom>
          <a:noFill/>
          <a:ln w="25400">
            <a:pattFill prst="pct75">
              <a:fgClr>
                <a:schemeClr val="tx1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5724525" y="1268413"/>
            <a:ext cx="217488" cy="3960812"/>
          </a:xfrm>
          <a:prstGeom prst="line">
            <a:avLst/>
          </a:prstGeom>
          <a:noFill/>
          <a:ln w="25400">
            <a:pattFill prst="pct75">
              <a:fgClr>
                <a:schemeClr val="tx1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1547813" y="3670300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chemeClr val="accent2"/>
                </a:solidFill>
              </a:rPr>
              <a:t>A</a:t>
            </a:r>
            <a:endParaRPr lang="ru-RU" b="0" baseline="0">
              <a:solidFill>
                <a:schemeClr val="accent2"/>
              </a:solidFill>
            </a:endParaRP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5942013" y="503872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chemeClr val="accent2"/>
                </a:solidFill>
              </a:rPr>
              <a:t>C</a:t>
            </a:r>
            <a:endParaRPr lang="ru-RU" b="0" baseline="0">
              <a:solidFill>
                <a:schemeClr val="accent2"/>
              </a:solidFill>
            </a:endParaRP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5651500" y="836613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chemeClr val="accent2"/>
                </a:solidFill>
              </a:rPr>
              <a:t>B</a:t>
            </a:r>
            <a:endParaRPr lang="ru-RU" b="0" baseline="0">
              <a:solidFill>
                <a:schemeClr val="accent2"/>
              </a:solidFill>
            </a:endParaRPr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4498975" y="1293813"/>
            <a:ext cx="1223963" cy="345757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3490913" y="4600575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FF0000"/>
                </a:solidFill>
              </a:rPr>
              <a:t>B</a:t>
            </a:r>
            <a:r>
              <a:rPr lang="ru-RU" b="0">
                <a:solidFill>
                  <a:srgbClr val="FF0000"/>
                </a:solidFill>
              </a:rPr>
              <a:t>1</a:t>
            </a:r>
            <a:endParaRPr lang="ru-RU" b="0" baseline="0">
              <a:solidFill>
                <a:srgbClr val="FF0000"/>
              </a:solidFill>
            </a:endParaRPr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 flipV="1">
            <a:off x="1979613" y="3573463"/>
            <a:ext cx="3887787" cy="287337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H="1" flipV="1">
            <a:off x="4067175" y="2446338"/>
            <a:ext cx="1874838" cy="2808287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5940425" y="295116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FF0000"/>
                </a:solidFill>
              </a:rPr>
              <a:t>A</a:t>
            </a:r>
            <a:r>
              <a:rPr lang="ru-RU" b="0">
                <a:solidFill>
                  <a:srgbClr val="FF0000"/>
                </a:solidFill>
              </a:rPr>
              <a:t>1</a:t>
            </a:r>
            <a:endParaRPr lang="ru-RU" b="0" baseline="0">
              <a:solidFill>
                <a:srgbClr val="FF0000"/>
              </a:solidFill>
            </a:endParaRP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3348038" y="2230438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FF0000"/>
                </a:solidFill>
              </a:rPr>
              <a:t>C</a:t>
            </a:r>
            <a:r>
              <a:rPr lang="ru-RU" b="0">
                <a:solidFill>
                  <a:srgbClr val="FF0000"/>
                </a:solidFill>
              </a:rPr>
              <a:t>1</a:t>
            </a:r>
            <a:endParaRPr lang="ru-RU" b="0" baseline="0">
              <a:solidFill>
                <a:srgbClr val="FF0000"/>
              </a:solidFill>
            </a:endParaRPr>
          </a:p>
        </p:txBody>
      </p:sp>
      <p:sp>
        <p:nvSpPr>
          <p:cNvPr id="23568" name="Oval 16"/>
          <p:cNvSpPr>
            <a:spLocks noChangeAspect="1" noChangeArrowheads="1"/>
          </p:cNvSpPr>
          <p:nvPr/>
        </p:nvSpPr>
        <p:spPr bwMode="auto">
          <a:xfrm rot="15707267">
            <a:off x="1943100" y="3832225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69" name="Oval 17"/>
          <p:cNvSpPr>
            <a:spLocks noChangeAspect="1" noChangeArrowheads="1"/>
          </p:cNvSpPr>
          <p:nvPr/>
        </p:nvSpPr>
        <p:spPr bwMode="auto">
          <a:xfrm rot="15707267">
            <a:off x="5905500" y="5200650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70" name="Oval 18"/>
          <p:cNvSpPr>
            <a:spLocks noChangeAspect="1" noChangeArrowheads="1"/>
          </p:cNvSpPr>
          <p:nvPr/>
        </p:nvSpPr>
        <p:spPr bwMode="auto">
          <a:xfrm rot="15707267">
            <a:off x="5661025" y="1255713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71" name="Oval 19"/>
          <p:cNvSpPr>
            <a:spLocks noChangeArrowheads="1"/>
          </p:cNvSpPr>
          <p:nvPr/>
        </p:nvSpPr>
        <p:spPr bwMode="auto">
          <a:xfrm>
            <a:off x="3995738" y="2374900"/>
            <a:ext cx="144462" cy="144463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72" name="Oval 20"/>
          <p:cNvSpPr>
            <a:spLocks noChangeArrowheads="1"/>
          </p:cNvSpPr>
          <p:nvPr/>
        </p:nvSpPr>
        <p:spPr bwMode="auto">
          <a:xfrm>
            <a:off x="4427538" y="4678363"/>
            <a:ext cx="144462" cy="144462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73" name="Oval 21"/>
          <p:cNvSpPr>
            <a:spLocks noChangeArrowheads="1"/>
          </p:cNvSpPr>
          <p:nvPr/>
        </p:nvSpPr>
        <p:spPr bwMode="auto">
          <a:xfrm>
            <a:off x="4803775" y="3598863"/>
            <a:ext cx="144463" cy="14287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74" name="Oval 22"/>
          <p:cNvSpPr>
            <a:spLocks noChangeArrowheads="1"/>
          </p:cNvSpPr>
          <p:nvPr/>
        </p:nvSpPr>
        <p:spPr bwMode="auto">
          <a:xfrm>
            <a:off x="5762625" y="3525838"/>
            <a:ext cx="144463" cy="144462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75" name="Oval 23"/>
          <p:cNvSpPr>
            <a:spLocks noChangeAspect="1" noChangeArrowheads="1"/>
          </p:cNvSpPr>
          <p:nvPr/>
        </p:nvSpPr>
        <p:spPr bwMode="auto">
          <a:xfrm>
            <a:off x="3779838" y="2519363"/>
            <a:ext cx="14446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76" name="Oval 24"/>
          <p:cNvSpPr>
            <a:spLocks noChangeAspect="1" noChangeArrowheads="1"/>
          </p:cNvSpPr>
          <p:nvPr/>
        </p:nvSpPr>
        <p:spPr bwMode="auto">
          <a:xfrm>
            <a:off x="5761038" y="3203575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77" name="Oval 25"/>
          <p:cNvSpPr>
            <a:spLocks noChangeAspect="1" noChangeArrowheads="1"/>
          </p:cNvSpPr>
          <p:nvPr/>
        </p:nvSpPr>
        <p:spPr bwMode="auto">
          <a:xfrm>
            <a:off x="3886200" y="4500563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78" name="Oval 26"/>
          <p:cNvSpPr>
            <a:spLocks noChangeAspect="1" noChangeArrowheads="1"/>
          </p:cNvSpPr>
          <p:nvPr/>
        </p:nvSpPr>
        <p:spPr bwMode="auto">
          <a:xfrm>
            <a:off x="5219700" y="2411413"/>
            <a:ext cx="144463" cy="1444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79" name="Oval 27"/>
          <p:cNvSpPr>
            <a:spLocks noChangeAspect="1" noChangeArrowheads="1"/>
          </p:cNvSpPr>
          <p:nvPr/>
        </p:nvSpPr>
        <p:spPr bwMode="auto">
          <a:xfrm>
            <a:off x="3363913" y="3706813"/>
            <a:ext cx="144462" cy="1444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80" name="Oval 28"/>
          <p:cNvSpPr>
            <a:spLocks noChangeAspect="1" noChangeArrowheads="1"/>
          </p:cNvSpPr>
          <p:nvPr/>
        </p:nvSpPr>
        <p:spPr bwMode="auto">
          <a:xfrm>
            <a:off x="5332413" y="4379913"/>
            <a:ext cx="144462" cy="1444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3490913" y="3448050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X</a:t>
            </a:r>
            <a:endParaRPr lang="ru-RU" baseline="0"/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4930775" y="2439988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Y</a:t>
            </a:r>
            <a:endParaRPr lang="ru-RU" baseline="0"/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5219700" y="395922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Z</a:t>
            </a:r>
            <a:endParaRPr lang="ru-RU" baseline="0"/>
          </a:p>
        </p:txBody>
      </p:sp>
      <p:sp>
        <p:nvSpPr>
          <p:cNvPr id="23584" name="Text Box 32"/>
          <p:cNvSpPr txBox="1">
            <a:spLocks noChangeArrowheads="1"/>
          </p:cNvSpPr>
          <p:nvPr/>
        </p:nvSpPr>
        <p:spPr bwMode="auto">
          <a:xfrm>
            <a:off x="5940425" y="3598863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008000"/>
                </a:solidFill>
              </a:rPr>
              <a:t>D</a:t>
            </a:r>
            <a:endParaRPr lang="ru-RU" b="0" baseline="0">
              <a:solidFill>
                <a:srgbClr val="008000"/>
              </a:solidFill>
            </a:endParaRPr>
          </a:p>
        </p:txBody>
      </p:sp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3995738" y="1935163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008000"/>
                </a:solidFill>
              </a:rPr>
              <a:t>F</a:t>
            </a:r>
            <a:endParaRPr lang="ru-RU" b="0" baseline="0">
              <a:solidFill>
                <a:srgbClr val="008000"/>
              </a:solidFill>
            </a:endParaRPr>
          </a:p>
        </p:txBody>
      </p:sp>
      <p:sp>
        <p:nvSpPr>
          <p:cNvPr id="23586" name="Text Box 34"/>
          <p:cNvSpPr txBox="1">
            <a:spLocks noChangeArrowheads="1"/>
          </p:cNvSpPr>
          <p:nvPr/>
        </p:nvSpPr>
        <p:spPr bwMode="auto">
          <a:xfrm>
            <a:off x="4427538" y="4960938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008000"/>
                </a:solidFill>
              </a:rPr>
              <a:t>E</a:t>
            </a:r>
            <a:endParaRPr lang="ru-RU" b="0" baseline="0">
              <a:solidFill>
                <a:srgbClr val="008000"/>
              </a:solidFill>
            </a:endParaRPr>
          </a:p>
        </p:txBody>
      </p:sp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4643438" y="3094038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008000"/>
                </a:solidFill>
              </a:rPr>
              <a:t>H</a:t>
            </a:r>
            <a:endParaRPr lang="ru-RU" b="0" baseline="0">
              <a:solidFill>
                <a:srgbClr val="008000"/>
              </a:solidFill>
            </a:endParaRPr>
          </a:p>
        </p:txBody>
      </p:sp>
      <p:sp>
        <p:nvSpPr>
          <p:cNvPr id="23588" name="AutoShape 36"/>
          <p:cNvSpPr>
            <a:spLocks noChangeArrowheads="1"/>
          </p:cNvSpPr>
          <p:nvPr/>
        </p:nvSpPr>
        <p:spPr bwMode="auto">
          <a:xfrm>
            <a:off x="1763713" y="3716338"/>
            <a:ext cx="360362" cy="360362"/>
          </a:xfrm>
          <a:prstGeom prst="star24">
            <a:avLst>
              <a:gd name="adj" fmla="val 37500"/>
            </a:avLst>
          </a:prstGeom>
          <a:gradFill rotWithShape="0">
            <a:gsLst>
              <a:gs pos="0">
                <a:srgbClr val="FF99CC">
                  <a:gamma/>
                  <a:shade val="46275"/>
                  <a:invGamma/>
                </a:srgbClr>
              </a:gs>
              <a:gs pos="100000">
                <a:srgbClr val="FF99CC"/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89" name="AutoShape 37"/>
          <p:cNvSpPr>
            <a:spLocks noChangeArrowheads="1"/>
          </p:cNvSpPr>
          <p:nvPr/>
        </p:nvSpPr>
        <p:spPr bwMode="auto">
          <a:xfrm>
            <a:off x="5508625" y="1196975"/>
            <a:ext cx="360363" cy="360363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90" name="AutoShape 38"/>
          <p:cNvSpPr>
            <a:spLocks noChangeArrowheads="1"/>
          </p:cNvSpPr>
          <p:nvPr/>
        </p:nvSpPr>
        <p:spPr bwMode="auto">
          <a:xfrm>
            <a:off x="5795963" y="5084763"/>
            <a:ext cx="360362" cy="360362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91" name="AutoShape 39" descr="Крупное конфетти"/>
          <p:cNvSpPr>
            <a:spLocks noChangeArrowheads="1"/>
          </p:cNvSpPr>
          <p:nvPr/>
        </p:nvSpPr>
        <p:spPr bwMode="auto">
          <a:xfrm>
            <a:off x="4356100" y="4581525"/>
            <a:ext cx="287338" cy="287338"/>
          </a:xfrm>
          <a:prstGeom prst="star5">
            <a:avLst/>
          </a:prstGeom>
          <a:pattFill prst="lgConfetti">
            <a:fgClr>
              <a:srgbClr val="00FF00"/>
            </a:fgClr>
            <a:bgClr>
              <a:srgbClr val="FFFF66"/>
            </a:bgClr>
          </a:patt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92" name="AutoShape 40"/>
          <p:cNvSpPr>
            <a:spLocks noChangeArrowheads="1"/>
          </p:cNvSpPr>
          <p:nvPr/>
        </p:nvSpPr>
        <p:spPr bwMode="auto">
          <a:xfrm>
            <a:off x="4716463" y="3502025"/>
            <a:ext cx="287337" cy="287338"/>
          </a:xfrm>
          <a:prstGeom prst="star5">
            <a:avLst/>
          </a:prstGeom>
          <a:gradFill rotWithShape="0">
            <a:gsLst>
              <a:gs pos="0">
                <a:srgbClr val="DDDDDD"/>
              </a:gs>
              <a:gs pos="100000">
                <a:srgbClr val="DDDDDD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93" name="AutoShape 41" descr="Крупное конфетти"/>
          <p:cNvSpPr>
            <a:spLocks noChangeArrowheads="1"/>
          </p:cNvSpPr>
          <p:nvPr/>
        </p:nvSpPr>
        <p:spPr bwMode="auto">
          <a:xfrm>
            <a:off x="3924300" y="2278063"/>
            <a:ext cx="287338" cy="287337"/>
          </a:xfrm>
          <a:prstGeom prst="star5">
            <a:avLst/>
          </a:prstGeom>
          <a:pattFill prst="lgConfetti">
            <a:fgClr>
              <a:srgbClr val="00FF00"/>
            </a:fgClr>
            <a:bgClr>
              <a:srgbClr val="FFFF66"/>
            </a:bgClr>
          </a:patt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94" name="AutoShape 42" descr="Крупное конфетти"/>
          <p:cNvSpPr>
            <a:spLocks noChangeArrowheads="1"/>
          </p:cNvSpPr>
          <p:nvPr/>
        </p:nvSpPr>
        <p:spPr bwMode="auto">
          <a:xfrm>
            <a:off x="5724525" y="3429000"/>
            <a:ext cx="287338" cy="287338"/>
          </a:xfrm>
          <a:prstGeom prst="star5">
            <a:avLst/>
          </a:prstGeom>
          <a:pattFill prst="lgConfetti">
            <a:fgClr>
              <a:srgbClr val="00FF00"/>
            </a:fgClr>
            <a:bgClr>
              <a:srgbClr val="FFFF66"/>
            </a:bgClr>
          </a:patt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3595" name="Group 43"/>
          <p:cNvGrpSpPr>
            <a:grpSpLocks/>
          </p:cNvGrpSpPr>
          <p:nvPr/>
        </p:nvGrpSpPr>
        <p:grpSpPr bwMode="auto">
          <a:xfrm>
            <a:off x="3779838" y="4365625"/>
            <a:ext cx="363537" cy="361950"/>
            <a:chOff x="1383" y="436"/>
            <a:chExt cx="410" cy="409"/>
          </a:xfrm>
        </p:grpSpPr>
        <p:sp>
          <p:nvSpPr>
            <p:cNvPr id="23596" name="AutoShape 44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23597" name="AutoShape 45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grpSp>
        <p:nvGrpSpPr>
          <p:cNvPr id="23598" name="Group 46"/>
          <p:cNvGrpSpPr>
            <a:grpSpLocks/>
          </p:cNvGrpSpPr>
          <p:nvPr/>
        </p:nvGrpSpPr>
        <p:grpSpPr bwMode="auto">
          <a:xfrm>
            <a:off x="5651500" y="3068638"/>
            <a:ext cx="363538" cy="361950"/>
            <a:chOff x="1383" y="436"/>
            <a:chExt cx="410" cy="409"/>
          </a:xfrm>
        </p:grpSpPr>
        <p:sp>
          <p:nvSpPr>
            <p:cNvPr id="23599" name="AutoShape 47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23600" name="AutoShape 48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grpSp>
        <p:nvGrpSpPr>
          <p:cNvPr id="23601" name="Group 49"/>
          <p:cNvGrpSpPr>
            <a:grpSpLocks/>
          </p:cNvGrpSpPr>
          <p:nvPr/>
        </p:nvGrpSpPr>
        <p:grpSpPr bwMode="auto">
          <a:xfrm>
            <a:off x="3635375" y="2419350"/>
            <a:ext cx="363538" cy="361950"/>
            <a:chOff x="1383" y="436"/>
            <a:chExt cx="410" cy="409"/>
          </a:xfrm>
        </p:grpSpPr>
        <p:sp>
          <p:nvSpPr>
            <p:cNvPr id="23602" name="AutoShape 50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23603" name="AutoShape 51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sp>
        <p:nvSpPr>
          <p:cNvPr id="23604" name="AutoShape 52"/>
          <p:cNvSpPr>
            <a:spLocks noChangeArrowheads="1"/>
          </p:cNvSpPr>
          <p:nvPr/>
        </p:nvSpPr>
        <p:spPr bwMode="auto">
          <a:xfrm>
            <a:off x="5148263" y="2349500"/>
            <a:ext cx="287337" cy="287338"/>
          </a:xfrm>
          <a:prstGeom prst="star5">
            <a:avLst/>
          </a:prstGeom>
          <a:gradFill rotWithShape="1">
            <a:gsLst>
              <a:gs pos="0">
                <a:srgbClr val="00FFFF">
                  <a:gamma/>
                  <a:shade val="46275"/>
                  <a:invGamma/>
                </a:srgbClr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605" name="AutoShape 53"/>
          <p:cNvSpPr>
            <a:spLocks noChangeArrowheads="1"/>
          </p:cNvSpPr>
          <p:nvPr/>
        </p:nvSpPr>
        <p:spPr bwMode="auto">
          <a:xfrm>
            <a:off x="3276600" y="3644900"/>
            <a:ext cx="287338" cy="287338"/>
          </a:xfrm>
          <a:prstGeom prst="star5">
            <a:avLst/>
          </a:prstGeom>
          <a:gradFill rotWithShape="1">
            <a:gsLst>
              <a:gs pos="0">
                <a:srgbClr val="00FFFF">
                  <a:gamma/>
                  <a:shade val="46275"/>
                  <a:invGamma/>
                </a:srgbClr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606" name="AutoShape 54"/>
          <p:cNvSpPr>
            <a:spLocks noChangeArrowheads="1"/>
          </p:cNvSpPr>
          <p:nvPr/>
        </p:nvSpPr>
        <p:spPr bwMode="auto">
          <a:xfrm>
            <a:off x="5292725" y="4365625"/>
            <a:ext cx="287338" cy="287338"/>
          </a:xfrm>
          <a:prstGeom prst="star5">
            <a:avLst/>
          </a:prstGeom>
          <a:gradFill rotWithShape="1">
            <a:gsLst>
              <a:gs pos="0">
                <a:srgbClr val="00FFFF">
                  <a:gamma/>
                  <a:shade val="46275"/>
                  <a:invGamma/>
                </a:srgbClr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607" name="WordArt 55"/>
          <p:cNvSpPr>
            <a:spLocks noChangeArrowheads="1" noChangeShapeType="1" noTextEdit="1"/>
          </p:cNvSpPr>
          <p:nvPr/>
        </p:nvSpPr>
        <p:spPr bwMode="auto">
          <a:xfrm>
            <a:off x="827088" y="404813"/>
            <a:ext cx="7775575" cy="3744912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ru-RU" sz="4000" i="1" kern="10">
                <a:ln w="25400" cap="rnd">
                  <a:solidFill>
                    <a:srgbClr val="FFFF00"/>
                  </a:solidFill>
                  <a:prstDash val="sysDot"/>
                  <a:round/>
                  <a:headEnd/>
                  <a:tailEnd/>
                </a:ln>
                <a:solidFill>
                  <a:srgbClr val="FF00FF">
                    <a:alpha val="58000"/>
                  </a:srgbClr>
                </a:solidFill>
                <a:latin typeface="Monotype Corsiva"/>
              </a:rPr>
              <a:t>Окружность Эйлера</a:t>
            </a:r>
          </a:p>
        </p:txBody>
      </p:sp>
      <p:sp>
        <p:nvSpPr>
          <p:cNvPr id="23608" name="AutoShape 5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243888" y="6092825"/>
            <a:ext cx="792162" cy="647700"/>
          </a:xfrm>
          <a:prstGeom prst="star5">
            <a:avLst/>
          </a:prstGeom>
          <a:gradFill rotWithShape="1">
            <a:gsLst>
              <a:gs pos="0">
                <a:schemeClr val="tx1">
                  <a:gamma/>
                  <a:tint val="53725"/>
                  <a:invGamma/>
                </a:schemeClr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</a:gradFill>
          <a:ln w="25400" cap="rnd">
            <a:solidFill>
              <a:schemeClr val="bg2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235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235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2000" fill="hold"/>
                                        <p:tgtEl>
                                          <p:spTgt spid="235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0" dur="2000" fill="hold"/>
                                        <p:tgtEl>
                                          <p:spTgt spid="235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1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2" dur="2000" fill="hold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3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4" dur="2000" fill="hold"/>
                                        <p:tgtEl>
                                          <p:spTgt spid="235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6" dur="2000" fill="hold"/>
                                        <p:tgtEl>
                                          <p:spTgt spid="235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8" dur="2000" fill="hold"/>
                                        <p:tgtEl>
                                          <p:spTgt spid="236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9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0" dur="2000" fill="hold"/>
                                        <p:tgtEl>
                                          <p:spTgt spid="236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1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2" dur="2000" fill="hold"/>
                                        <p:tgtEl>
                                          <p:spTgt spid="236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44" dur="2000" fill="hold"/>
                                        <p:tgtEl>
                                          <p:spTgt spid="235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46" dur="2000" fill="hold"/>
                                        <p:tgtEl>
                                          <p:spTgt spid="235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48" dur="2000" fill="hold"/>
                                        <p:tgtEl>
                                          <p:spTgt spid="236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3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3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3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30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3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30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3000"/>
                            </p:stCondLst>
                            <p:childTnLst>
                              <p:par>
                                <p:cTn id="27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3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2000"/>
                                        <p:tgtEl>
                                          <p:spTgt spid="2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nimBg="1"/>
      <p:bldP spid="23555" grpId="1" animBg="1"/>
      <p:bldP spid="23556" grpId="0" animBg="1"/>
      <p:bldP spid="23557" grpId="0" animBg="1"/>
      <p:bldP spid="23558" grpId="0" animBg="1"/>
      <p:bldP spid="23562" grpId="0" animBg="1"/>
      <p:bldP spid="23564" grpId="0" animBg="1"/>
      <p:bldP spid="23565" grpId="0" animBg="1"/>
      <p:bldP spid="23588" grpId="0" animBg="1"/>
      <p:bldP spid="23588" grpId="1" animBg="1"/>
      <p:bldP spid="23589" grpId="0" animBg="1"/>
      <p:bldP spid="23589" grpId="1" animBg="1"/>
      <p:bldP spid="23590" grpId="0" animBg="1"/>
      <p:bldP spid="23590" grpId="1" animBg="1"/>
      <p:bldP spid="23591" grpId="0" animBg="1"/>
      <p:bldP spid="23591" grpId="1" animBg="1"/>
      <p:bldP spid="23592" grpId="0" animBg="1"/>
      <p:bldP spid="23592" grpId="1" animBg="1"/>
      <p:bldP spid="23593" grpId="0" animBg="1"/>
      <p:bldP spid="23593" grpId="1" animBg="1"/>
      <p:bldP spid="23594" grpId="0" animBg="1"/>
      <p:bldP spid="23594" grpId="1" animBg="1"/>
      <p:bldP spid="23604" grpId="0" animBg="1"/>
      <p:bldP spid="23604" grpId="1" animBg="1"/>
      <p:bldP spid="23605" grpId="0" animBg="1"/>
      <p:bldP spid="23605" grpId="1" animBg="1"/>
      <p:bldP spid="23606" grpId="0" animBg="1"/>
      <p:bldP spid="23606" grpId="1" animBg="1"/>
      <p:bldP spid="2360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 descr="8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5539" name="Oval 3"/>
          <p:cNvSpPr>
            <a:spLocks noChangeAspect="1" noChangeArrowheads="1"/>
          </p:cNvSpPr>
          <p:nvPr/>
        </p:nvSpPr>
        <p:spPr bwMode="auto">
          <a:xfrm>
            <a:off x="4114800" y="1963738"/>
            <a:ext cx="3194050" cy="3194050"/>
          </a:xfrm>
          <a:prstGeom prst="ellipse">
            <a:avLst/>
          </a:prstGeom>
          <a:noFill/>
          <a:ln w="25400">
            <a:pattFill prst="solidDmnd">
              <a:fgClr>
                <a:srgbClr val="FF9900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40" name="Line 4"/>
          <p:cNvSpPr>
            <a:spLocks noChangeAspect="1" noChangeShapeType="1"/>
          </p:cNvSpPr>
          <p:nvPr/>
        </p:nvSpPr>
        <p:spPr bwMode="auto">
          <a:xfrm flipV="1">
            <a:off x="1628775" y="1235075"/>
            <a:ext cx="5229225" cy="3457575"/>
          </a:xfrm>
          <a:prstGeom prst="line">
            <a:avLst/>
          </a:prstGeom>
          <a:noFill/>
          <a:ln w="25400">
            <a:pattFill prst="pct75">
              <a:fgClr>
                <a:schemeClr val="tx1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41" name="Line 5"/>
          <p:cNvSpPr>
            <a:spLocks noChangeAspect="1" noChangeShapeType="1"/>
          </p:cNvSpPr>
          <p:nvPr/>
        </p:nvSpPr>
        <p:spPr bwMode="auto">
          <a:xfrm flipV="1">
            <a:off x="1628775" y="4691063"/>
            <a:ext cx="5903913" cy="0"/>
          </a:xfrm>
          <a:prstGeom prst="line">
            <a:avLst/>
          </a:prstGeom>
          <a:noFill/>
          <a:ln w="25400">
            <a:pattFill prst="pct75">
              <a:fgClr>
                <a:schemeClr val="tx1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42" name="Line 6"/>
          <p:cNvSpPr>
            <a:spLocks noChangeAspect="1" noChangeShapeType="1"/>
          </p:cNvSpPr>
          <p:nvPr/>
        </p:nvSpPr>
        <p:spPr bwMode="auto">
          <a:xfrm>
            <a:off x="6858000" y="1235075"/>
            <a:ext cx="674688" cy="3457575"/>
          </a:xfrm>
          <a:prstGeom prst="line">
            <a:avLst/>
          </a:prstGeom>
          <a:noFill/>
          <a:ln w="25400">
            <a:pattFill prst="pct75">
              <a:fgClr>
                <a:schemeClr val="tx1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43" name="Oval 7"/>
          <p:cNvSpPr>
            <a:spLocks noChangeAspect="1" noChangeArrowheads="1"/>
          </p:cNvSpPr>
          <p:nvPr/>
        </p:nvSpPr>
        <p:spPr bwMode="auto">
          <a:xfrm>
            <a:off x="7280275" y="3554413"/>
            <a:ext cx="82550" cy="8413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44" name="Oval 8"/>
          <p:cNvSpPr>
            <a:spLocks noChangeAspect="1" noChangeArrowheads="1"/>
          </p:cNvSpPr>
          <p:nvPr/>
        </p:nvSpPr>
        <p:spPr bwMode="auto">
          <a:xfrm>
            <a:off x="7150100" y="2924175"/>
            <a:ext cx="82550" cy="841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45" name="Oval 9"/>
          <p:cNvSpPr>
            <a:spLocks noChangeAspect="1" noChangeArrowheads="1"/>
          </p:cNvSpPr>
          <p:nvPr/>
        </p:nvSpPr>
        <p:spPr bwMode="auto">
          <a:xfrm>
            <a:off x="6816725" y="2416175"/>
            <a:ext cx="84138" cy="857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46" name="Oval 10"/>
          <p:cNvSpPr>
            <a:spLocks noChangeAspect="1" noChangeArrowheads="1"/>
          </p:cNvSpPr>
          <p:nvPr/>
        </p:nvSpPr>
        <p:spPr bwMode="auto">
          <a:xfrm>
            <a:off x="5676900" y="1931988"/>
            <a:ext cx="84138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47" name="Oval 11"/>
          <p:cNvSpPr>
            <a:spLocks noChangeAspect="1" noChangeArrowheads="1"/>
          </p:cNvSpPr>
          <p:nvPr/>
        </p:nvSpPr>
        <p:spPr bwMode="auto">
          <a:xfrm>
            <a:off x="4198938" y="2924175"/>
            <a:ext cx="84137" cy="841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48" name="Oval 12"/>
          <p:cNvSpPr>
            <a:spLocks noChangeAspect="1" noChangeArrowheads="1"/>
          </p:cNvSpPr>
          <p:nvPr/>
        </p:nvSpPr>
        <p:spPr bwMode="auto">
          <a:xfrm>
            <a:off x="4198938" y="4144963"/>
            <a:ext cx="84137" cy="857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49" name="Oval 13"/>
          <p:cNvSpPr>
            <a:spLocks noChangeAspect="1" noChangeArrowheads="1"/>
          </p:cNvSpPr>
          <p:nvPr/>
        </p:nvSpPr>
        <p:spPr bwMode="auto">
          <a:xfrm>
            <a:off x="4516438" y="4649788"/>
            <a:ext cx="84137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65550" name="Oval 14"/>
          <p:cNvSpPr>
            <a:spLocks noChangeAspect="1" noChangeArrowheads="1"/>
          </p:cNvSpPr>
          <p:nvPr/>
        </p:nvSpPr>
        <p:spPr bwMode="auto">
          <a:xfrm>
            <a:off x="6810375" y="4649788"/>
            <a:ext cx="84138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51" name="Oval 15"/>
          <p:cNvSpPr>
            <a:spLocks noChangeAspect="1" noChangeArrowheads="1"/>
          </p:cNvSpPr>
          <p:nvPr/>
        </p:nvSpPr>
        <p:spPr bwMode="auto">
          <a:xfrm>
            <a:off x="7150100" y="4144963"/>
            <a:ext cx="82550" cy="857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52" name="Oval 16"/>
          <p:cNvSpPr>
            <a:spLocks noChangeAspect="1" noChangeArrowheads="1"/>
          </p:cNvSpPr>
          <p:nvPr/>
        </p:nvSpPr>
        <p:spPr bwMode="auto">
          <a:xfrm>
            <a:off x="6816725" y="1195388"/>
            <a:ext cx="84138" cy="841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65553" name="Oval 17"/>
          <p:cNvSpPr>
            <a:spLocks noChangeAspect="1" noChangeArrowheads="1"/>
          </p:cNvSpPr>
          <p:nvPr/>
        </p:nvSpPr>
        <p:spPr bwMode="auto">
          <a:xfrm>
            <a:off x="1584325" y="4637088"/>
            <a:ext cx="84138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54" name="Oval 18"/>
          <p:cNvSpPr>
            <a:spLocks noChangeAspect="1" noChangeArrowheads="1"/>
          </p:cNvSpPr>
          <p:nvPr/>
        </p:nvSpPr>
        <p:spPr bwMode="auto">
          <a:xfrm>
            <a:off x="7486650" y="4637088"/>
            <a:ext cx="82550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55" name="Text Box 19"/>
          <p:cNvSpPr txBox="1">
            <a:spLocks noChangeAspect="1" noChangeArrowheads="1"/>
          </p:cNvSpPr>
          <p:nvPr/>
        </p:nvSpPr>
        <p:spPr bwMode="auto">
          <a:xfrm>
            <a:off x="1116013" y="4724400"/>
            <a:ext cx="422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chemeClr val="accent2"/>
                </a:solidFill>
              </a:rPr>
              <a:t>A</a:t>
            </a:r>
            <a:endParaRPr lang="ru-RU" b="0" baseline="0">
              <a:solidFill>
                <a:schemeClr val="accent2"/>
              </a:solidFill>
            </a:endParaRPr>
          </a:p>
        </p:txBody>
      </p:sp>
      <p:sp>
        <p:nvSpPr>
          <p:cNvPr id="65556" name="Text Box 20"/>
          <p:cNvSpPr txBox="1">
            <a:spLocks noChangeAspect="1" noChangeArrowheads="1"/>
          </p:cNvSpPr>
          <p:nvPr/>
        </p:nvSpPr>
        <p:spPr bwMode="auto">
          <a:xfrm>
            <a:off x="7402513" y="4862513"/>
            <a:ext cx="3381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chemeClr val="accent2"/>
                </a:solidFill>
              </a:rPr>
              <a:t>C</a:t>
            </a:r>
            <a:endParaRPr lang="ru-RU" b="0" baseline="0">
              <a:solidFill>
                <a:schemeClr val="accent2"/>
              </a:solidFill>
            </a:endParaRPr>
          </a:p>
        </p:txBody>
      </p:sp>
      <p:sp>
        <p:nvSpPr>
          <p:cNvPr id="65557" name="Text Box 21"/>
          <p:cNvSpPr txBox="1">
            <a:spLocks noChangeAspect="1" noChangeArrowheads="1"/>
          </p:cNvSpPr>
          <p:nvPr/>
        </p:nvSpPr>
        <p:spPr bwMode="auto">
          <a:xfrm>
            <a:off x="6540500" y="6921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chemeClr val="accent2"/>
                </a:solidFill>
              </a:rPr>
              <a:t>B</a:t>
            </a:r>
            <a:endParaRPr lang="ru-RU" b="0" baseline="0">
              <a:solidFill>
                <a:schemeClr val="accent2"/>
              </a:solidFill>
            </a:endParaRPr>
          </a:p>
        </p:txBody>
      </p:sp>
      <p:sp>
        <p:nvSpPr>
          <p:cNvPr id="65558" name="Text Box 22"/>
          <p:cNvSpPr txBox="1">
            <a:spLocks noChangeAspect="1" noChangeArrowheads="1"/>
          </p:cNvSpPr>
          <p:nvPr/>
        </p:nvSpPr>
        <p:spPr bwMode="auto">
          <a:xfrm>
            <a:off x="7318375" y="3378200"/>
            <a:ext cx="420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008000"/>
                </a:solidFill>
              </a:rPr>
              <a:t>E</a:t>
            </a:r>
            <a:endParaRPr lang="ru-RU" b="0" baseline="0">
              <a:solidFill>
                <a:srgbClr val="008000"/>
              </a:solidFill>
            </a:endParaRPr>
          </a:p>
        </p:txBody>
      </p:sp>
      <p:sp>
        <p:nvSpPr>
          <p:cNvPr id="65559" name="Text Box 23"/>
          <p:cNvSpPr txBox="1">
            <a:spLocks noChangeAspect="1" noChangeArrowheads="1"/>
          </p:cNvSpPr>
          <p:nvPr/>
        </p:nvSpPr>
        <p:spPr bwMode="auto">
          <a:xfrm>
            <a:off x="5408613" y="1524000"/>
            <a:ext cx="6461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008000"/>
                </a:solidFill>
              </a:rPr>
              <a:t>D</a:t>
            </a:r>
            <a:endParaRPr lang="ru-RU" b="0" baseline="0">
              <a:solidFill>
                <a:srgbClr val="008000"/>
              </a:solidFill>
            </a:endParaRPr>
          </a:p>
        </p:txBody>
      </p:sp>
      <p:sp>
        <p:nvSpPr>
          <p:cNvPr id="65560" name="Text Box 24"/>
          <p:cNvSpPr txBox="1">
            <a:spLocks noChangeAspect="1" noChangeArrowheads="1"/>
          </p:cNvSpPr>
          <p:nvPr/>
        </p:nvSpPr>
        <p:spPr bwMode="auto">
          <a:xfrm>
            <a:off x="6505575" y="4230688"/>
            <a:ext cx="6461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008000"/>
                </a:solidFill>
              </a:rPr>
              <a:t>F</a:t>
            </a:r>
            <a:endParaRPr lang="ru-RU" b="0" baseline="0">
              <a:solidFill>
                <a:srgbClr val="008000"/>
              </a:solidFill>
            </a:endParaRPr>
          </a:p>
        </p:txBody>
      </p:sp>
      <p:sp>
        <p:nvSpPr>
          <p:cNvPr id="65561" name="Text Box 25"/>
          <p:cNvSpPr txBox="1">
            <a:spLocks noChangeAspect="1" noChangeArrowheads="1"/>
          </p:cNvSpPr>
          <p:nvPr/>
        </p:nvSpPr>
        <p:spPr bwMode="auto">
          <a:xfrm>
            <a:off x="4222750" y="4735513"/>
            <a:ext cx="5667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FF0000"/>
                </a:solidFill>
              </a:rPr>
              <a:t>B</a:t>
            </a:r>
            <a:r>
              <a:rPr lang="ru-RU" b="0">
                <a:solidFill>
                  <a:srgbClr val="FF0000"/>
                </a:solidFill>
              </a:rPr>
              <a:t>1</a:t>
            </a:r>
            <a:endParaRPr lang="ru-RU" b="0" baseline="0">
              <a:solidFill>
                <a:srgbClr val="FF0000"/>
              </a:solidFill>
            </a:endParaRPr>
          </a:p>
        </p:txBody>
      </p:sp>
      <p:sp>
        <p:nvSpPr>
          <p:cNvPr id="65562" name="Text Box 26"/>
          <p:cNvSpPr txBox="1">
            <a:spLocks noChangeAspect="1" noChangeArrowheads="1"/>
          </p:cNvSpPr>
          <p:nvPr/>
        </p:nvSpPr>
        <p:spPr bwMode="auto">
          <a:xfrm>
            <a:off x="7151688" y="2459038"/>
            <a:ext cx="5889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FF0000"/>
                </a:solidFill>
              </a:rPr>
              <a:t>A</a:t>
            </a:r>
            <a:r>
              <a:rPr lang="ru-RU" b="0">
                <a:solidFill>
                  <a:srgbClr val="FF0000"/>
                </a:solidFill>
              </a:rPr>
              <a:t>1</a:t>
            </a:r>
            <a:endParaRPr lang="ru-RU" b="0" baseline="0">
              <a:solidFill>
                <a:srgbClr val="FF0000"/>
              </a:solidFill>
            </a:endParaRPr>
          </a:p>
        </p:txBody>
      </p:sp>
      <p:sp>
        <p:nvSpPr>
          <p:cNvPr id="65563" name="Text Box 27"/>
          <p:cNvSpPr txBox="1">
            <a:spLocks noChangeAspect="1" noChangeArrowheads="1"/>
          </p:cNvSpPr>
          <p:nvPr/>
        </p:nvSpPr>
        <p:spPr bwMode="auto">
          <a:xfrm>
            <a:off x="3776663" y="2620963"/>
            <a:ext cx="5683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FF0000"/>
                </a:solidFill>
              </a:rPr>
              <a:t>C</a:t>
            </a:r>
            <a:r>
              <a:rPr lang="ru-RU" b="0">
                <a:solidFill>
                  <a:srgbClr val="FF0000"/>
                </a:solidFill>
              </a:rPr>
              <a:t>1</a:t>
            </a:r>
            <a:endParaRPr lang="ru-RU" b="0" baseline="0">
              <a:solidFill>
                <a:srgbClr val="FF0000"/>
              </a:solidFill>
            </a:endParaRPr>
          </a:p>
        </p:txBody>
      </p:sp>
      <p:sp>
        <p:nvSpPr>
          <p:cNvPr id="65564" name="Text Box 28"/>
          <p:cNvSpPr txBox="1">
            <a:spLocks noChangeAspect="1" noChangeArrowheads="1"/>
          </p:cNvSpPr>
          <p:nvPr/>
        </p:nvSpPr>
        <p:spPr bwMode="auto">
          <a:xfrm>
            <a:off x="4138613" y="3724275"/>
            <a:ext cx="48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X</a:t>
            </a:r>
            <a:endParaRPr lang="ru-RU" baseline="0"/>
          </a:p>
        </p:txBody>
      </p:sp>
      <p:sp>
        <p:nvSpPr>
          <p:cNvPr id="65565" name="Text Box 29"/>
          <p:cNvSpPr txBox="1">
            <a:spLocks noChangeAspect="1" noChangeArrowheads="1"/>
          </p:cNvSpPr>
          <p:nvPr/>
        </p:nvSpPr>
        <p:spPr bwMode="auto">
          <a:xfrm>
            <a:off x="6477000" y="2366963"/>
            <a:ext cx="34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Y</a:t>
            </a:r>
            <a:endParaRPr lang="ru-RU" baseline="0"/>
          </a:p>
        </p:txBody>
      </p:sp>
      <p:sp>
        <p:nvSpPr>
          <p:cNvPr id="65566" name="Text Box 30"/>
          <p:cNvSpPr txBox="1">
            <a:spLocks noChangeAspect="1" noChangeArrowheads="1"/>
          </p:cNvSpPr>
          <p:nvPr/>
        </p:nvSpPr>
        <p:spPr bwMode="auto">
          <a:xfrm>
            <a:off x="7067550" y="42227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Z</a:t>
            </a:r>
            <a:endParaRPr lang="ru-RU" baseline="0"/>
          </a:p>
        </p:txBody>
      </p:sp>
      <p:sp>
        <p:nvSpPr>
          <p:cNvPr id="65569" name="Line 33"/>
          <p:cNvSpPr>
            <a:spLocks noChangeShapeType="1"/>
          </p:cNvSpPr>
          <p:nvPr/>
        </p:nvSpPr>
        <p:spPr bwMode="auto">
          <a:xfrm>
            <a:off x="1512888" y="46529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71" name="Text Box 35"/>
          <p:cNvSpPr txBox="1">
            <a:spLocks noChangeAspect="1" noChangeArrowheads="1"/>
          </p:cNvSpPr>
          <p:nvPr/>
        </p:nvSpPr>
        <p:spPr bwMode="auto">
          <a:xfrm>
            <a:off x="4932363" y="3133725"/>
            <a:ext cx="373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FF0000"/>
                </a:solidFill>
              </a:rPr>
              <a:t>G</a:t>
            </a:r>
            <a:endParaRPr lang="ru-RU" b="0" baseline="0">
              <a:solidFill>
                <a:srgbClr val="FF0000"/>
              </a:solidFill>
            </a:endParaRPr>
          </a:p>
        </p:txBody>
      </p:sp>
      <p:sp>
        <p:nvSpPr>
          <p:cNvPr id="65572" name="Text Box 36"/>
          <p:cNvSpPr txBox="1">
            <a:spLocks noChangeAspect="1" noChangeArrowheads="1"/>
          </p:cNvSpPr>
          <p:nvPr/>
        </p:nvSpPr>
        <p:spPr bwMode="auto">
          <a:xfrm>
            <a:off x="4198938" y="3068638"/>
            <a:ext cx="373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660066"/>
                </a:solidFill>
              </a:rPr>
              <a:t>O</a:t>
            </a:r>
            <a:endParaRPr lang="ru-RU" b="0" baseline="0">
              <a:solidFill>
                <a:srgbClr val="660066"/>
              </a:solidFill>
            </a:endParaRPr>
          </a:p>
        </p:txBody>
      </p:sp>
      <p:sp>
        <p:nvSpPr>
          <p:cNvPr id="65573" name="Line 37"/>
          <p:cNvSpPr>
            <a:spLocks noChangeShapeType="1"/>
          </p:cNvSpPr>
          <p:nvPr/>
        </p:nvSpPr>
        <p:spPr bwMode="auto">
          <a:xfrm flipH="1" flipV="1">
            <a:off x="-8748713" y="2276475"/>
            <a:ext cx="27578051" cy="2520950"/>
          </a:xfrm>
          <a:prstGeom prst="line">
            <a:avLst/>
          </a:prstGeom>
          <a:noFill/>
          <a:ln w="25400">
            <a:pattFill prst="solidDmnd">
              <a:fgClr>
                <a:srgbClr val="000080"/>
              </a:fgClr>
              <a:bgClr>
                <a:srgbClr val="FFFF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79" name="Oval 43"/>
          <p:cNvSpPr>
            <a:spLocks noChangeAspect="1" noChangeArrowheads="1"/>
          </p:cNvSpPr>
          <p:nvPr/>
        </p:nvSpPr>
        <p:spPr bwMode="auto">
          <a:xfrm>
            <a:off x="6802438" y="3609975"/>
            <a:ext cx="107950" cy="112713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80" name="Oval 44"/>
          <p:cNvSpPr>
            <a:spLocks noChangeAspect="1" noChangeArrowheads="1"/>
          </p:cNvSpPr>
          <p:nvPr/>
        </p:nvSpPr>
        <p:spPr bwMode="auto">
          <a:xfrm>
            <a:off x="5280025" y="3482975"/>
            <a:ext cx="107950" cy="1079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81" name="Line 45"/>
          <p:cNvSpPr>
            <a:spLocks noChangeShapeType="1"/>
          </p:cNvSpPr>
          <p:nvPr/>
        </p:nvSpPr>
        <p:spPr bwMode="auto">
          <a:xfrm>
            <a:off x="5724525" y="35734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82" name="Line 46"/>
          <p:cNvSpPr>
            <a:spLocks noChangeShapeType="1"/>
          </p:cNvSpPr>
          <p:nvPr/>
        </p:nvSpPr>
        <p:spPr bwMode="auto">
          <a:xfrm flipV="1">
            <a:off x="5005388" y="2133600"/>
            <a:ext cx="1439862" cy="2879725"/>
          </a:xfrm>
          <a:prstGeom prst="line">
            <a:avLst/>
          </a:prstGeom>
          <a:noFill/>
          <a:ln w="25400">
            <a:pattFill prst="pct70">
              <a:fgClr>
                <a:srgbClr val="FF6600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83" name="Text Box 47"/>
          <p:cNvSpPr txBox="1">
            <a:spLocks noChangeAspect="1" noChangeArrowheads="1"/>
          </p:cNvSpPr>
          <p:nvPr/>
        </p:nvSpPr>
        <p:spPr bwMode="auto">
          <a:xfrm>
            <a:off x="5435600" y="3133725"/>
            <a:ext cx="373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FF6600"/>
                </a:solidFill>
              </a:rPr>
              <a:t>N</a:t>
            </a:r>
            <a:endParaRPr lang="ru-RU" b="0" baseline="0">
              <a:solidFill>
                <a:srgbClr val="FF6600"/>
              </a:solidFill>
            </a:endParaRPr>
          </a:p>
        </p:txBody>
      </p:sp>
      <p:sp>
        <p:nvSpPr>
          <p:cNvPr id="65584" name="Text Box 48"/>
          <p:cNvSpPr txBox="1">
            <a:spLocks noChangeAspect="1" noChangeArrowheads="1"/>
          </p:cNvSpPr>
          <p:nvPr/>
        </p:nvSpPr>
        <p:spPr bwMode="auto">
          <a:xfrm>
            <a:off x="6805613" y="3278188"/>
            <a:ext cx="376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baseline="0">
                <a:solidFill>
                  <a:srgbClr val="008000"/>
                </a:solidFill>
              </a:rPr>
              <a:t>H</a:t>
            </a:r>
            <a:endParaRPr lang="ru-RU" b="0" baseline="0">
              <a:solidFill>
                <a:srgbClr val="008000"/>
              </a:solidFill>
            </a:endParaRPr>
          </a:p>
        </p:txBody>
      </p:sp>
      <p:sp>
        <p:nvSpPr>
          <p:cNvPr id="65585" name="AutoShape 49" descr="Крупное конфетти"/>
          <p:cNvSpPr>
            <a:spLocks noChangeArrowheads="1"/>
          </p:cNvSpPr>
          <p:nvPr/>
        </p:nvSpPr>
        <p:spPr bwMode="auto">
          <a:xfrm>
            <a:off x="6732588" y="4508500"/>
            <a:ext cx="287337" cy="287338"/>
          </a:xfrm>
          <a:prstGeom prst="star5">
            <a:avLst/>
          </a:prstGeom>
          <a:pattFill prst="lgConfetti">
            <a:fgClr>
              <a:srgbClr val="00FF00"/>
            </a:fgClr>
            <a:bgClr>
              <a:srgbClr val="FFFF66"/>
            </a:bgClr>
          </a:patt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86" name="AutoShape 50"/>
          <p:cNvSpPr>
            <a:spLocks noChangeArrowheads="1"/>
          </p:cNvSpPr>
          <p:nvPr/>
        </p:nvSpPr>
        <p:spPr bwMode="auto">
          <a:xfrm>
            <a:off x="6710363" y="3508375"/>
            <a:ext cx="287337" cy="287338"/>
          </a:xfrm>
          <a:prstGeom prst="star5">
            <a:avLst/>
          </a:prstGeom>
          <a:gradFill rotWithShape="0">
            <a:gsLst>
              <a:gs pos="0">
                <a:srgbClr val="DDDDDD"/>
              </a:gs>
              <a:gs pos="100000">
                <a:srgbClr val="DDDDDD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87" name="AutoShape 51" descr="Крупное конфетти"/>
          <p:cNvSpPr>
            <a:spLocks noChangeArrowheads="1"/>
          </p:cNvSpPr>
          <p:nvPr/>
        </p:nvSpPr>
        <p:spPr bwMode="auto">
          <a:xfrm>
            <a:off x="5580063" y="1844675"/>
            <a:ext cx="287337" cy="287338"/>
          </a:xfrm>
          <a:prstGeom prst="star5">
            <a:avLst/>
          </a:prstGeom>
          <a:pattFill prst="lgConfetti">
            <a:fgClr>
              <a:srgbClr val="00FF00"/>
            </a:fgClr>
            <a:bgClr>
              <a:srgbClr val="FFFF66"/>
            </a:bgClr>
          </a:patt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88" name="AutoShape 52" descr="Крупное конфетти"/>
          <p:cNvSpPr>
            <a:spLocks noChangeArrowheads="1"/>
          </p:cNvSpPr>
          <p:nvPr/>
        </p:nvSpPr>
        <p:spPr bwMode="auto">
          <a:xfrm>
            <a:off x="7164388" y="3429000"/>
            <a:ext cx="287337" cy="287338"/>
          </a:xfrm>
          <a:prstGeom prst="star5">
            <a:avLst/>
          </a:prstGeom>
          <a:pattFill prst="lgConfetti">
            <a:fgClr>
              <a:srgbClr val="00FF00"/>
            </a:fgClr>
            <a:bgClr>
              <a:srgbClr val="FFFF66"/>
            </a:bgClr>
          </a:patt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89" name="AutoShape 53"/>
          <p:cNvSpPr>
            <a:spLocks noChangeArrowheads="1"/>
          </p:cNvSpPr>
          <p:nvPr/>
        </p:nvSpPr>
        <p:spPr bwMode="auto">
          <a:xfrm>
            <a:off x="6732588" y="2349500"/>
            <a:ext cx="287337" cy="287338"/>
          </a:xfrm>
          <a:prstGeom prst="star5">
            <a:avLst/>
          </a:prstGeom>
          <a:gradFill rotWithShape="1">
            <a:gsLst>
              <a:gs pos="0">
                <a:srgbClr val="00FFFF">
                  <a:gamma/>
                  <a:shade val="46275"/>
                  <a:invGamma/>
                </a:srgbClr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90" name="AutoShape 54"/>
          <p:cNvSpPr>
            <a:spLocks noChangeArrowheads="1"/>
          </p:cNvSpPr>
          <p:nvPr/>
        </p:nvSpPr>
        <p:spPr bwMode="auto">
          <a:xfrm>
            <a:off x="7019925" y="4005263"/>
            <a:ext cx="287338" cy="287337"/>
          </a:xfrm>
          <a:prstGeom prst="star5">
            <a:avLst/>
          </a:prstGeom>
          <a:gradFill rotWithShape="1">
            <a:gsLst>
              <a:gs pos="0">
                <a:srgbClr val="00FFFF">
                  <a:gamma/>
                  <a:shade val="46275"/>
                  <a:invGamma/>
                </a:srgbClr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91" name="AutoShape 55"/>
          <p:cNvSpPr>
            <a:spLocks noChangeArrowheads="1"/>
          </p:cNvSpPr>
          <p:nvPr/>
        </p:nvSpPr>
        <p:spPr bwMode="auto">
          <a:xfrm>
            <a:off x="4068763" y="4005263"/>
            <a:ext cx="287337" cy="287337"/>
          </a:xfrm>
          <a:prstGeom prst="star5">
            <a:avLst/>
          </a:prstGeom>
          <a:gradFill rotWithShape="1">
            <a:gsLst>
              <a:gs pos="0">
                <a:srgbClr val="00FFFF">
                  <a:gamma/>
                  <a:shade val="46275"/>
                  <a:invGamma/>
                </a:srgbClr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92" name="AutoShape 56"/>
          <p:cNvSpPr>
            <a:spLocks noChangeArrowheads="1"/>
          </p:cNvSpPr>
          <p:nvPr/>
        </p:nvSpPr>
        <p:spPr bwMode="auto">
          <a:xfrm>
            <a:off x="7019925" y="2852738"/>
            <a:ext cx="287338" cy="287337"/>
          </a:xfrm>
          <a:prstGeom prst="star5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93" name="AutoShape 57"/>
          <p:cNvSpPr>
            <a:spLocks noChangeArrowheads="1"/>
          </p:cNvSpPr>
          <p:nvPr/>
        </p:nvSpPr>
        <p:spPr bwMode="auto">
          <a:xfrm>
            <a:off x="4067175" y="2852738"/>
            <a:ext cx="287338" cy="287337"/>
          </a:xfrm>
          <a:prstGeom prst="star5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94" name="AutoShape 58"/>
          <p:cNvSpPr>
            <a:spLocks noChangeArrowheads="1"/>
          </p:cNvSpPr>
          <p:nvPr/>
        </p:nvSpPr>
        <p:spPr bwMode="auto">
          <a:xfrm>
            <a:off x="4427538" y="4508500"/>
            <a:ext cx="287337" cy="287338"/>
          </a:xfrm>
          <a:prstGeom prst="star5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95" name="AutoShape 59"/>
          <p:cNvSpPr>
            <a:spLocks noChangeAspect="1" noChangeArrowheads="1"/>
          </p:cNvSpPr>
          <p:nvPr/>
        </p:nvSpPr>
        <p:spPr bwMode="auto">
          <a:xfrm>
            <a:off x="5148263" y="3284538"/>
            <a:ext cx="431800" cy="431800"/>
          </a:xfrm>
          <a:prstGeom prst="star5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97" name="Oval 61"/>
          <p:cNvSpPr>
            <a:spLocks noChangeAspect="1" noChangeArrowheads="1"/>
          </p:cNvSpPr>
          <p:nvPr/>
        </p:nvSpPr>
        <p:spPr bwMode="auto">
          <a:xfrm>
            <a:off x="1366838" y="276225"/>
            <a:ext cx="6391275" cy="6391275"/>
          </a:xfrm>
          <a:prstGeom prst="ellipse">
            <a:avLst/>
          </a:prstGeom>
          <a:noFill/>
          <a:ln w="31750">
            <a:pattFill prst="pct75">
              <a:fgClr>
                <a:srgbClr val="800080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98" name="Line 62"/>
          <p:cNvSpPr>
            <a:spLocks noChangeAspect="1" noChangeShapeType="1"/>
          </p:cNvSpPr>
          <p:nvPr/>
        </p:nvSpPr>
        <p:spPr bwMode="auto">
          <a:xfrm flipV="1">
            <a:off x="3132138" y="593725"/>
            <a:ext cx="2879725" cy="5757863"/>
          </a:xfrm>
          <a:prstGeom prst="line">
            <a:avLst/>
          </a:prstGeom>
          <a:noFill/>
          <a:ln w="25400">
            <a:pattFill prst="pct75">
              <a:fgClr>
                <a:srgbClr val="800080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99" name="AutoShape 63"/>
          <p:cNvSpPr>
            <a:spLocks noChangeArrowheads="1"/>
          </p:cNvSpPr>
          <p:nvPr/>
        </p:nvSpPr>
        <p:spPr bwMode="auto">
          <a:xfrm>
            <a:off x="1403350" y="4508500"/>
            <a:ext cx="360363" cy="360363"/>
          </a:xfrm>
          <a:prstGeom prst="star24">
            <a:avLst>
              <a:gd name="adj" fmla="val 37500"/>
            </a:avLst>
          </a:prstGeom>
          <a:gradFill rotWithShape="0">
            <a:gsLst>
              <a:gs pos="0">
                <a:srgbClr val="FF99CC">
                  <a:gamma/>
                  <a:shade val="46275"/>
                  <a:invGamma/>
                </a:srgbClr>
              </a:gs>
              <a:gs pos="100000">
                <a:srgbClr val="FF99CC"/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600" name="AutoShape 64"/>
          <p:cNvSpPr>
            <a:spLocks noChangeArrowheads="1"/>
          </p:cNvSpPr>
          <p:nvPr/>
        </p:nvSpPr>
        <p:spPr bwMode="auto">
          <a:xfrm>
            <a:off x="6659563" y="1052513"/>
            <a:ext cx="360362" cy="360362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601" name="AutoShape 65"/>
          <p:cNvSpPr>
            <a:spLocks noChangeArrowheads="1"/>
          </p:cNvSpPr>
          <p:nvPr/>
        </p:nvSpPr>
        <p:spPr bwMode="auto">
          <a:xfrm>
            <a:off x="7380288" y="4508500"/>
            <a:ext cx="360362" cy="360363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604" name="AutoShape 6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243888" y="6092825"/>
            <a:ext cx="792162" cy="647700"/>
          </a:xfrm>
          <a:prstGeom prst="star5">
            <a:avLst/>
          </a:prstGeom>
          <a:gradFill rotWithShape="1">
            <a:gsLst>
              <a:gs pos="0">
                <a:schemeClr val="tx1">
                  <a:gamma/>
                  <a:tint val="53725"/>
                  <a:invGamma/>
                </a:schemeClr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</a:gradFill>
          <a:ln w="25400" cap="rnd">
            <a:solidFill>
              <a:schemeClr val="bg2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605" name="Oval 69"/>
          <p:cNvSpPr>
            <a:spLocks noChangeAspect="1" noChangeArrowheads="1"/>
          </p:cNvSpPr>
          <p:nvPr/>
        </p:nvSpPr>
        <p:spPr bwMode="auto">
          <a:xfrm>
            <a:off x="4516438" y="3411538"/>
            <a:ext cx="107950" cy="10795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606" name="Oval 70"/>
          <p:cNvSpPr>
            <a:spLocks noChangeAspect="1" noChangeArrowheads="1"/>
          </p:cNvSpPr>
          <p:nvPr/>
        </p:nvSpPr>
        <p:spPr bwMode="auto">
          <a:xfrm>
            <a:off x="5668963" y="3519488"/>
            <a:ext cx="107950" cy="10795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607" name="AutoShape 71"/>
          <p:cNvSpPr>
            <a:spLocks noChangeAspect="1" noChangeArrowheads="1"/>
          </p:cNvSpPr>
          <p:nvPr/>
        </p:nvSpPr>
        <p:spPr bwMode="auto">
          <a:xfrm>
            <a:off x="5508625" y="3357563"/>
            <a:ext cx="431800" cy="431800"/>
          </a:xfrm>
          <a:prstGeom prst="star5">
            <a:avLst/>
          </a:prstGeom>
          <a:gradFill rotWithShape="1">
            <a:gsLst>
              <a:gs pos="0">
                <a:srgbClr val="FF9900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608" name="AutoShape 72"/>
          <p:cNvSpPr>
            <a:spLocks noChangeAspect="1" noChangeArrowheads="1"/>
          </p:cNvSpPr>
          <p:nvPr/>
        </p:nvSpPr>
        <p:spPr bwMode="auto">
          <a:xfrm>
            <a:off x="4356100" y="3213100"/>
            <a:ext cx="431800" cy="431800"/>
          </a:xfrm>
          <a:prstGeom prst="star5">
            <a:avLst/>
          </a:prstGeom>
          <a:gradFill rotWithShape="1">
            <a:gsLst>
              <a:gs pos="0">
                <a:srgbClr val="800080">
                  <a:gamma/>
                  <a:shade val="46275"/>
                  <a:invGamma/>
                </a:srgbClr>
              </a:gs>
              <a:gs pos="100000">
                <a:srgbClr val="800080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610" name="WordArt 74"/>
          <p:cNvSpPr>
            <a:spLocks noChangeArrowheads="1" noChangeShapeType="1" noTextEdit="1"/>
          </p:cNvSpPr>
          <p:nvPr/>
        </p:nvSpPr>
        <p:spPr bwMode="auto">
          <a:xfrm>
            <a:off x="1547813" y="476250"/>
            <a:ext cx="6264275" cy="18002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23282"/>
              </a:avLst>
            </a:prstTxWarp>
          </a:bodyPr>
          <a:lstStyle/>
          <a:p>
            <a:pPr algn="ctr"/>
            <a:r>
              <a:rPr lang="ru-RU" sz="7200" i="1" kern="10">
                <a:ln w="25400" cap="rnd">
                  <a:solidFill>
                    <a:srgbClr val="FFFF00"/>
                  </a:solidFill>
                  <a:prstDash val="sysDot"/>
                  <a:round/>
                  <a:headEnd/>
                  <a:tailEnd/>
                </a:ln>
                <a:solidFill>
                  <a:srgbClr val="FF00FF">
                    <a:alpha val="58000"/>
                  </a:srgbClr>
                </a:solidFill>
                <a:latin typeface="Monotype Corsiva"/>
              </a:rPr>
              <a:t>Прямая Эйлера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655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5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655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5000" fill="hold"/>
                                        <p:tgtEl>
                                          <p:spTgt spid="655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 -0.00532 L 0.54723 0.05787 " pathEditMode="fixed" rAng="0" ptsTypes="AA">
                                      <p:cBhvr>
                                        <p:cTn id="14" dur="2000" fill="hold"/>
                                        <p:tgtEl>
                                          <p:spTgt spid="655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" y="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6" dur="2000" fill="hold"/>
                                        <p:tgtEl>
                                          <p:spTgt spid="655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8" dur="2000" fill="hold"/>
                                        <p:tgtEl>
                                          <p:spTgt spid="656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0" dur="2000" fill="hold"/>
                                        <p:tgtEl>
                                          <p:spTgt spid="656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8" dur="2000" fill="hold"/>
                                        <p:tgtEl>
                                          <p:spTgt spid="655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9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0" dur="2000" fill="hold"/>
                                        <p:tgtEl>
                                          <p:spTgt spid="655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1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2" dur="2000" fill="hold"/>
                                        <p:tgtEl>
                                          <p:spTgt spid="655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3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4" dur="2000" fill="hold"/>
                                        <p:tgtEl>
                                          <p:spTgt spid="655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6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6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6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6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6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6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6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6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3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4" dur="2000" fill="hold"/>
                                        <p:tgtEl>
                                          <p:spTgt spid="656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6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6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6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6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6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6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6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6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3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4" dur="2000" fill="hold"/>
                                        <p:tgtEl>
                                          <p:spTgt spid="656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6" dur="2000" fill="hold"/>
                                        <p:tgtEl>
                                          <p:spTgt spid="655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8" dur="2000" fill="hold"/>
                                        <p:tgtEl>
                                          <p:spTgt spid="655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9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0" dur="2000" fill="hold"/>
                                        <p:tgtEl>
                                          <p:spTgt spid="655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1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92" dur="2000" fill="hold"/>
                                        <p:tgtEl>
                                          <p:spTgt spid="655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3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94" dur="2000" fill="hold"/>
                                        <p:tgtEl>
                                          <p:spTgt spid="655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96" dur="2000" fill="hold"/>
                                        <p:tgtEl>
                                          <p:spTgt spid="655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16" dur="2000" fill="hold"/>
                                        <p:tgtEl>
                                          <p:spTgt spid="655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0" dur="5000"/>
                                        <p:tgtEl>
                                          <p:spTgt spid="655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3" dur="5000"/>
                                        <p:tgtEl>
                                          <p:spTgt spid="655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5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6" dur="5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9" dur="50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2" dur="50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5" dur="5000"/>
                                        <p:tgtEl>
                                          <p:spTgt spid="655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3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9" dur="5000"/>
                                        <p:tgtEl>
                                          <p:spTgt spid="655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5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2" dur="5000"/>
                                        <p:tgtEl>
                                          <p:spTgt spid="65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5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8" dur="2000"/>
                                        <p:tgtEl>
                                          <p:spTgt spid="6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animBg="1"/>
      <p:bldP spid="65539" grpId="1" animBg="1"/>
      <p:bldP spid="65540" grpId="0" animBg="1"/>
      <p:bldP spid="65541" grpId="0" animBg="1"/>
      <p:bldP spid="65542" grpId="0" animBg="1"/>
      <p:bldP spid="65573" grpId="0" animBg="1"/>
      <p:bldP spid="65573" grpId="1" animBg="1"/>
      <p:bldP spid="65582" grpId="0" animBg="1"/>
      <p:bldP spid="65582" grpId="1" animBg="1"/>
      <p:bldP spid="65585" grpId="0" animBg="1"/>
      <p:bldP spid="65585" grpId="1" animBg="1"/>
      <p:bldP spid="65586" grpId="0" animBg="1"/>
      <p:bldP spid="65586" grpId="1" animBg="1"/>
      <p:bldP spid="65587" grpId="0" animBg="1"/>
      <p:bldP spid="65587" grpId="1" animBg="1"/>
      <p:bldP spid="65588" grpId="0" animBg="1"/>
      <p:bldP spid="65588" grpId="1" animBg="1"/>
      <p:bldP spid="65589" grpId="0" animBg="1"/>
      <p:bldP spid="65589" grpId="1" animBg="1"/>
      <p:bldP spid="65590" grpId="0" animBg="1"/>
      <p:bldP spid="65590" grpId="1" animBg="1"/>
      <p:bldP spid="65591" grpId="0" animBg="1"/>
      <p:bldP spid="65591" grpId="1" animBg="1"/>
      <p:bldP spid="65592" grpId="0" animBg="1"/>
      <p:bldP spid="65592" grpId="1" animBg="1"/>
      <p:bldP spid="65593" grpId="0" animBg="1"/>
      <p:bldP spid="65593" grpId="1" animBg="1"/>
      <p:bldP spid="65594" grpId="0" animBg="1"/>
      <p:bldP spid="65594" grpId="1" animBg="1"/>
      <p:bldP spid="65595" grpId="0" animBg="1"/>
      <p:bldP spid="65595" grpId="1" animBg="1"/>
      <p:bldP spid="65597" grpId="0" animBg="1"/>
      <p:bldP spid="65597" grpId="1" animBg="1"/>
      <p:bldP spid="65598" grpId="0" animBg="1"/>
      <p:bldP spid="65598" grpId="1" animBg="1"/>
      <p:bldP spid="65599" grpId="0" animBg="1"/>
      <p:bldP spid="65599" grpId="1" animBg="1"/>
      <p:bldP spid="65600" grpId="0" animBg="1"/>
      <p:bldP spid="65600" grpId="1" animBg="1"/>
      <p:bldP spid="65601" grpId="0" animBg="1"/>
      <p:bldP spid="65601" grpId="1" animBg="1"/>
      <p:bldP spid="65607" grpId="0" animBg="1"/>
      <p:bldP spid="65607" grpId="1" animBg="1"/>
      <p:bldP spid="65608" grpId="0" animBg="1"/>
      <p:bldP spid="65608" grpId="1" animBg="1"/>
      <p:bldP spid="656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2" name="Picture 4" descr="81"/>
          <p:cNvPicPr preferRelativeResize="0"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0513" cy="6884988"/>
          </a:xfrm>
          <a:prstGeom prst="rect">
            <a:avLst/>
          </a:prstGeom>
          <a:gradFill rotWithShape="0">
            <a:gsLst>
              <a:gs pos="0">
                <a:srgbClr val="990099">
                  <a:gamma/>
                  <a:shade val="46275"/>
                  <a:invGamma/>
                </a:srgbClr>
              </a:gs>
              <a:gs pos="100000">
                <a:srgbClr val="990099"/>
              </a:gs>
            </a:gsLst>
            <a:path path="shape">
              <a:fillToRect l="50000" t="50000" r="50000" b="50000"/>
            </a:path>
          </a:gradFill>
        </p:spPr>
      </p:pic>
      <p:sp>
        <p:nvSpPr>
          <p:cNvPr id="84102" name="Oval 134"/>
          <p:cNvSpPr>
            <a:spLocks noChangeAspect="1" noChangeArrowheads="1"/>
          </p:cNvSpPr>
          <p:nvPr/>
        </p:nvSpPr>
        <p:spPr bwMode="auto">
          <a:xfrm>
            <a:off x="7567613" y="247650"/>
            <a:ext cx="71437" cy="71438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84161" name="Oval 193"/>
          <p:cNvSpPr>
            <a:spLocks noChangeAspect="1" noChangeArrowheads="1"/>
          </p:cNvSpPr>
          <p:nvPr/>
        </p:nvSpPr>
        <p:spPr bwMode="auto">
          <a:xfrm>
            <a:off x="3543300" y="1898650"/>
            <a:ext cx="3206750" cy="3206750"/>
          </a:xfrm>
          <a:prstGeom prst="ellipse">
            <a:avLst/>
          </a:prstGeom>
          <a:noFill/>
          <a:ln w="6350">
            <a:pattFill prst="solidDmnd">
              <a:fgClr>
                <a:srgbClr val="FF9900"/>
              </a:fgClr>
              <a:bgClr>
                <a:srgbClr val="FFFF00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162" name="Line 194"/>
          <p:cNvSpPr>
            <a:spLocks noChangeAspect="1" noChangeShapeType="1"/>
          </p:cNvSpPr>
          <p:nvPr/>
        </p:nvSpPr>
        <p:spPr bwMode="auto">
          <a:xfrm flipV="1">
            <a:off x="-3421063" y="-747713"/>
            <a:ext cx="12565063" cy="8307388"/>
          </a:xfrm>
          <a:prstGeom prst="line">
            <a:avLst/>
          </a:prstGeom>
          <a:noFill/>
          <a:ln w="6350">
            <a:pattFill prst="solidDmnd">
              <a:fgClr>
                <a:srgbClr val="00FF00"/>
              </a:fgClr>
              <a:bgClr>
                <a:srgbClr val="FFFF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4163" name="Line 195"/>
          <p:cNvSpPr>
            <a:spLocks noChangeAspect="1" noChangeShapeType="1"/>
          </p:cNvSpPr>
          <p:nvPr/>
        </p:nvSpPr>
        <p:spPr bwMode="auto">
          <a:xfrm flipV="1">
            <a:off x="-6732588" y="4618038"/>
            <a:ext cx="17784763" cy="0"/>
          </a:xfrm>
          <a:prstGeom prst="line">
            <a:avLst/>
          </a:prstGeom>
          <a:noFill/>
          <a:ln w="6350">
            <a:pattFill prst="solidDmnd">
              <a:fgClr>
                <a:srgbClr val="00FF00"/>
              </a:fgClr>
              <a:bgClr>
                <a:srgbClr val="FFFF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4164" name="Line 196"/>
          <p:cNvSpPr>
            <a:spLocks noChangeAspect="1" noChangeShapeType="1"/>
          </p:cNvSpPr>
          <p:nvPr/>
        </p:nvSpPr>
        <p:spPr bwMode="auto">
          <a:xfrm>
            <a:off x="4686300" y="-7011988"/>
            <a:ext cx="3978275" cy="20378738"/>
          </a:xfrm>
          <a:prstGeom prst="line">
            <a:avLst/>
          </a:prstGeom>
          <a:noFill/>
          <a:ln w="6350">
            <a:pattFill prst="solidDmnd">
              <a:fgClr>
                <a:srgbClr val="00FF00"/>
              </a:fgClr>
              <a:bgClr>
                <a:srgbClr val="FFFF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4165" name="Oval 197"/>
          <p:cNvSpPr>
            <a:spLocks noChangeAspect="1" noChangeArrowheads="1"/>
          </p:cNvSpPr>
          <p:nvPr/>
        </p:nvSpPr>
        <p:spPr bwMode="auto">
          <a:xfrm>
            <a:off x="6599238" y="4094163"/>
            <a:ext cx="53975" cy="53975"/>
          </a:xfrm>
          <a:prstGeom prst="ellipse">
            <a:avLst/>
          </a:prstGeom>
          <a:solidFill>
            <a:srgbClr val="FFFF0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166" name="Oval 198"/>
          <p:cNvSpPr>
            <a:spLocks noChangeAspect="1" noChangeArrowheads="1"/>
          </p:cNvSpPr>
          <p:nvPr/>
        </p:nvSpPr>
        <p:spPr bwMode="auto">
          <a:xfrm>
            <a:off x="6240463" y="1122363"/>
            <a:ext cx="84137" cy="84137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84167" name="Oval 199"/>
          <p:cNvSpPr>
            <a:spLocks noChangeAspect="1" noChangeArrowheads="1"/>
          </p:cNvSpPr>
          <p:nvPr/>
        </p:nvSpPr>
        <p:spPr bwMode="auto">
          <a:xfrm>
            <a:off x="6926263" y="4576763"/>
            <a:ext cx="71437" cy="74612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168" name="Text Box 200"/>
          <p:cNvSpPr txBox="1">
            <a:spLocks noChangeAspect="1" noChangeArrowheads="1"/>
          </p:cNvSpPr>
          <p:nvPr/>
        </p:nvSpPr>
        <p:spPr bwMode="auto">
          <a:xfrm>
            <a:off x="395288" y="4575175"/>
            <a:ext cx="422275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A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84169" name="Text Box 201"/>
          <p:cNvSpPr txBox="1">
            <a:spLocks noChangeAspect="1" noChangeArrowheads="1"/>
          </p:cNvSpPr>
          <p:nvPr/>
        </p:nvSpPr>
        <p:spPr bwMode="auto">
          <a:xfrm>
            <a:off x="7042150" y="4676775"/>
            <a:ext cx="338138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chemeClr val="accent2"/>
                </a:solidFill>
              </a:rPr>
              <a:t>C</a:t>
            </a:r>
            <a:endParaRPr lang="ru-RU" sz="1600" baseline="0">
              <a:solidFill>
                <a:schemeClr val="accent2"/>
              </a:solidFill>
            </a:endParaRPr>
          </a:p>
        </p:txBody>
      </p:sp>
      <p:sp>
        <p:nvSpPr>
          <p:cNvPr id="84170" name="Text Box 202"/>
          <p:cNvSpPr txBox="1">
            <a:spLocks noChangeAspect="1" noChangeArrowheads="1"/>
          </p:cNvSpPr>
          <p:nvPr/>
        </p:nvSpPr>
        <p:spPr bwMode="auto">
          <a:xfrm>
            <a:off x="6180138" y="692150"/>
            <a:ext cx="336550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chemeClr val="accent2"/>
                </a:solidFill>
              </a:rPr>
              <a:t>B</a:t>
            </a:r>
            <a:endParaRPr lang="ru-RU" sz="1600" baseline="0">
              <a:solidFill>
                <a:schemeClr val="accent2"/>
              </a:solidFill>
            </a:endParaRPr>
          </a:p>
        </p:txBody>
      </p:sp>
      <p:sp>
        <p:nvSpPr>
          <p:cNvPr id="84171" name="Text Box 203"/>
          <p:cNvSpPr txBox="1">
            <a:spLocks noChangeAspect="1" noChangeArrowheads="1"/>
          </p:cNvSpPr>
          <p:nvPr/>
        </p:nvSpPr>
        <p:spPr bwMode="auto">
          <a:xfrm>
            <a:off x="6453188" y="3213100"/>
            <a:ext cx="350837" cy="3048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 baseline="0">
                <a:solidFill>
                  <a:srgbClr val="008000"/>
                </a:solidFill>
              </a:rPr>
              <a:t>E</a:t>
            </a:r>
            <a:endParaRPr lang="ru-RU" sz="1400" b="0" baseline="0">
              <a:solidFill>
                <a:srgbClr val="008000"/>
              </a:solidFill>
            </a:endParaRPr>
          </a:p>
        </p:txBody>
      </p:sp>
      <p:sp>
        <p:nvSpPr>
          <p:cNvPr id="84172" name="Text Box 204"/>
          <p:cNvSpPr txBox="1">
            <a:spLocks noChangeAspect="1" noChangeArrowheads="1"/>
          </p:cNvSpPr>
          <p:nvPr/>
        </p:nvSpPr>
        <p:spPr bwMode="auto">
          <a:xfrm>
            <a:off x="4932363" y="1939925"/>
            <a:ext cx="315912" cy="3048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 baseline="0">
                <a:solidFill>
                  <a:srgbClr val="008000"/>
                </a:solidFill>
              </a:rPr>
              <a:t>D</a:t>
            </a:r>
            <a:endParaRPr lang="ru-RU" sz="1400" b="0" baseline="0">
              <a:solidFill>
                <a:srgbClr val="008000"/>
              </a:solidFill>
            </a:endParaRPr>
          </a:p>
        </p:txBody>
      </p:sp>
      <p:sp>
        <p:nvSpPr>
          <p:cNvPr id="84173" name="Text Box 205"/>
          <p:cNvSpPr txBox="1">
            <a:spLocks noChangeAspect="1" noChangeArrowheads="1"/>
          </p:cNvSpPr>
          <p:nvPr/>
        </p:nvSpPr>
        <p:spPr bwMode="auto">
          <a:xfrm>
            <a:off x="6011863" y="4316413"/>
            <a:ext cx="298450" cy="3048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 baseline="0">
                <a:solidFill>
                  <a:srgbClr val="008000"/>
                </a:solidFill>
              </a:rPr>
              <a:t>F</a:t>
            </a:r>
            <a:endParaRPr lang="ru-RU" sz="1400" b="0" baseline="0">
              <a:solidFill>
                <a:srgbClr val="008000"/>
              </a:solidFill>
            </a:endParaRPr>
          </a:p>
        </p:txBody>
      </p:sp>
      <p:sp>
        <p:nvSpPr>
          <p:cNvPr id="84174" name="Text Box 206"/>
          <p:cNvSpPr txBox="1">
            <a:spLocks noChangeAspect="1" noChangeArrowheads="1"/>
          </p:cNvSpPr>
          <p:nvPr/>
        </p:nvSpPr>
        <p:spPr bwMode="auto">
          <a:xfrm>
            <a:off x="3924300" y="4221163"/>
            <a:ext cx="423863" cy="3048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 baseline="0">
                <a:solidFill>
                  <a:srgbClr val="FF0000"/>
                </a:solidFill>
              </a:rPr>
              <a:t>B</a:t>
            </a:r>
            <a:r>
              <a:rPr lang="ru-RU" sz="1400" b="0">
                <a:solidFill>
                  <a:srgbClr val="FF0000"/>
                </a:solidFill>
              </a:rPr>
              <a:t>1</a:t>
            </a:r>
            <a:endParaRPr lang="ru-RU" sz="1400" b="0" baseline="0">
              <a:solidFill>
                <a:srgbClr val="FF0000"/>
              </a:solidFill>
            </a:endParaRPr>
          </a:p>
        </p:txBody>
      </p:sp>
      <p:sp>
        <p:nvSpPr>
          <p:cNvPr id="84175" name="Text Box 207"/>
          <p:cNvSpPr txBox="1">
            <a:spLocks noChangeAspect="1" noChangeArrowheads="1"/>
          </p:cNvSpPr>
          <p:nvPr/>
        </p:nvSpPr>
        <p:spPr bwMode="auto">
          <a:xfrm>
            <a:off x="6227763" y="2781300"/>
            <a:ext cx="444500" cy="3048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 baseline="0">
                <a:solidFill>
                  <a:srgbClr val="FF0000"/>
                </a:solidFill>
              </a:rPr>
              <a:t>A</a:t>
            </a:r>
            <a:r>
              <a:rPr lang="ru-RU" sz="1400" b="0">
                <a:solidFill>
                  <a:srgbClr val="FF0000"/>
                </a:solidFill>
              </a:rPr>
              <a:t>1</a:t>
            </a:r>
            <a:endParaRPr lang="ru-RU" sz="1400" b="0" baseline="0">
              <a:solidFill>
                <a:srgbClr val="FF0000"/>
              </a:solidFill>
            </a:endParaRPr>
          </a:p>
        </p:txBody>
      </p:sp>
      <p:sp>
        <p:nvSpPr>
          <p:cNvPr id="84176" name="Text Box 208"/>
          <p:cNvSpPr txBox="1">
            <a:spLocks noChangeAspect="1" noChangeArrowheads="1"/>
          </p:cNvSpPr>
          <p:nvPr/>
        </p:nvSpPr>
        <p:spPr bwMode="auto">
          <a:xfrm>
            <a:off x="3632200" y="2979738"/>
            <a:ext cx="434975" cy="3048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 baseline="0">
                <a:solidFill>
                  <a:srgbClr val="FF0000"/>
                </a:solidFill>
              </a:rPr>
              <a:t>C</a:t>
            </a:r>
            <a:r>
              <a:rPr lang="ru-RU" sz="1400" b="0">
                <a:solidFill>
                  <a:srgbClr val="FF0000"/>
                </a:solidFill>
              </a:rPr>
              <a:t>1</a:t>
            </a:r>
            <a:endParaRPr lang="ru-RU" sz="1400" b="0" baseline="0">
              <a:solidFill>
                <a:srgbClr val="FF0000"/>
              </a:solidFill>
            </a:endParaRPr>
          </a:p>
        </p:txBody>
      </p:sp>
      <p:sp>
        <p:nvSpPr>
          <p:cNvPr id="84177" name="Text Box 209"/>
          <p:cNvSpPr txBox="1">
            <a:spLocks noChangeAspect="1" noChangeArrowheads="1"/>
          </p:cNvSpPr>
          <p:nvPr/>
        </p:nvSpPr>
        <p:spPr bwMode="auto">
          <a:xfrm>
            <a:off x="3562350" y="3813175"/>
            <a:ext cx="288925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/>
              <a:t>X</a:t>
            </a:r>
            <a:endParaRPr lang="ru-RU" sz="1600" baseline="0"/>
          </a:p>
        </p:txBody>
      </p:sp>
      <p:sp>
        <p:nvSpPr>
          <p:cNvPr id="84178" name="Text Box 210"/>
          <p:cNvSpPr txBox="1">
            <a:spLocks noChangeAspect="1" noChangeArrowheads="1"/>
          </p:cNvSpPr>
          <p:nvPr/>
        </p:nvSpPr>
        <p:spPr bwMode="auto">
          <a:xfrm>
            <a:off x="5900738" y="2293938"/>
            <a:ext cx="347662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/>
              <a:t>Y</a:t>
            </a:r>
            <a:endParaRPr lang="ru-RU" sz="1600" baseline="0"/>
          </a:p>
        </p:txBody>
      </p:sp>
      <p:sp>
        <p:nvSpPr>
          <p:cNvPr id="84179" name="Text Box 211"/>
          <p:cNvSpPr txBox="1">
            <a:spLocks noChangeAspect="1" noChangeArrowheads="1"/>
          </p:cNvSpPr>
          <p:nvPr/>
        </p:nvSpPr>
        <p:spPr bwMode="auto">
          <a:xfrm>
            <a:off x="6323013" y="4029075"/>
            <a:ext cx="336550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/>
              <a:t>Z</a:t>
            </a:r>
            <a:endParaRPr lang="ru-RU" sz="1600" baseline="0"/>
          </a:p>
        </p:txBody>
      </p:sp>
      <p:sp>
        <p:nvSpPr>
          <p:cNvPr id="84180" name="Oval 212"/>
          <p:cNvSpPr>
            <a:spLocks noChangeAspect="1" noChangeArrowheads="1"/>
          </p:cNvSpPr>
          <p:nvPr/>
        </p:nvSpPr>
        <p:spPr bwMode="auto">
          <a:xfrm>
            <a:off x="4073525" y="2014538"/>
            <a:ext cx="2605088" cy="2605087"/>
          </a:xfrm>
          <a:prstGeom prst="ellipse">
            <a:avLst/>
          </a:prstGeom>
          <a:noFill/>
          <a:ln w="6350">
            <a:pattFill prst="solidDmnd">
              <a:fgClr>
                <a:srgbClr val="000080"/>
              </a:fgClr>
              <a:bgClr>
                <a:srgbClr val="FFFF00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181" name="Oval 213"/>
          <p:cNvSpPr>
            <a:spLocks noChangeAspect="1" noChangeArrowheads="1"/>
          </p:cNvSpPr>
          <p:nvPr/>
        </p:nvSpPr>
        <p:spPr bwMode="auto">
          <a:xfrm>
            <a:off x="5364163" y="4598988"/>
            <a:ext cx="36512" cy="3651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182" name="Oval 214"/>
          <p:cNvSpPr>
            <a:spLocks noChangeAspect="1" noChangeArrowheads="1"/>
          </p:cNvSpPr>
          <p:nvPr/>
        </p:nvSpPr>
        <p:spPr bwMode="auto">
          <a:xfrm>
            <a:off x="3633788" y="4090988"/>
            <a:ext cx="53975" cy="53975"/>
          </a:xfrm>
          <a:prstGeom prst="ellipse">
            <a:avLst/>
          </a:prstGeom>
          <a:solidFill>
            <a:srgbClr val="FFFF0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183" name="Oval 215"/>
          <p:cNvSpPr>
            <a:spLocks noChangeAspect="1" noChangeArrowheads="1"/>
          </p:cNvSpPr>
          <p:nvPr/>
        </p:nvSpPr>
        <p:spPr bwMode="auto">
          <a:xfrm>
            <a:off x="6632575" y="3033713"/>
            <a:ext cx="36513" cy="36512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184" name="Oval 216"/>
          <p:cNvSpPr>
            <a:spLocks noChangeAspect="1" noChangeArrowheads="1"/>
          </p:cNvSpPr>
          <p:nvPr/>
        </p:nvSpPr>
        <p:spPr bwMode="auto">
          <a:xfrm>
            <a:off x="6372225" y="2492375"/>
            <a:ext cx="53975" cy="53975"/>
          </a:xfrm>
          <a:prstGeom prst="ellipse">
            <a:avLst/>
          </a:prstGeom>
          <a:solidFill>
            <a:srgbClr val="00CCFF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185" name="Oval 217"/>
          <p:cNvSpPr>
            <a:spLocks noChangeAspect="1" noChangeArrowheads="1"/>
          </p:cNvSpPr>
          <p:nvPr/>
        </p:nvSpPr>
        <p:spPr bwMode="auto">
          <a:xfrm>
            <a:off x="4659313" y="2187575"/>
            <a:ext cx="36512" cy="36513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186" name="Oval 218"/>
          <p:cNvSpPr>
            <a:spLocks noChangeAspect="1" noChangeArrowheads="1"/>
          </p:cNvSpPr>
          <p:nvPr/>
        </p:nvSpPr>
        <p:spPr bwMode="auto">
          <a:xfrm>
            <a:off x="6249988" y="2360613"/>
            <a:ext cx="53975" cy="53975"/>
          </a:xfrm>
          <a:prstGeom prst="ellipse">
            <a:avLst/>
          </a:prstGeom>
          <a:solidFill>
            <a:srgbClr val="FFFF0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187" name="Oval 219"/>
          <p:cNvSpPr>
            <a:spLocks noChangeAspect="1" noChangeArrowheads="1"/>
          </p:cNvSpPr>
          <p:nvPr/>
        </p:nvSpPr>
        <p:spPr bwMode="auto">
          <a:xfrm>
            <a:off x="-7369175" y="-8320088"/>
            <a:ext cx="12938125" cy="12938126"/>
          </a:xfrm>
          <a:prstGeom prst="ellipse">
            <a:avLst/>
          </a:prstGeom>
          <a:noFill/>
          <a:ln w="6350">
            <a:pattFill prst="solidDmnd">
              <a:fgClr>
                <a:srgbClr val="800080"/>
              </a:fgClr>
              <a:bgClr>
                <a:srgbClr val="FFFF00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188" name="Oval 220"/>
          <p:cNvSpPr>
            <a:spLocks noChangeAspect="1" noChangeArrowheads="1"/>
          </p:cNvSpPr>
          <p:nvPr/>
        </p:nvSpPr>
        <p:spPr bwMode="auto">
          <a:xfrm>
            <a:off x="3924300" y="2395538"/>
            <a:ext cx="53975" cy="53975"/>
          </a:xfrm>
          <a:prstGeom prst="ellipse">
            <a:avLst/>
          </a:prstGeom>
          <a:solidFill>
            <a:srgbClr val="80008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189" name="Oval 221"/>
          <p:cNvSpPr>
            <a:spLocks noChangeAspect="1" noChangeArrowheads="1"/>
          </p:cNvSpPr>
          <p:nvPr/>
        </p:nvSpPr>
        <p:spPr bwMode="auto">
          <a:xfrm>
            <a:off x="2627313" y="3519488"/>
            <a:ext cx="71437" cy="71437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190" name="Oval 222"/>
          <p:cNvSpPr>
            <a:spLocks noChangeAspect="1" noChangeArrowheads="1"/>
          </p:cNvSpPr>
          <p:nvPr/>
        </p:nvSpPr>
        <p:spPr bwMode="auto">
          <a:xfrm>
            <a:off x="-952500" y="4581525"/>
            <a:ext cx="71437" cy="71438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191" name="Oval 223"/>
          <p:cNvSpPr>
            <a:spLocks noChangeAspect="1" noChangeArrowheads="1"/>
          </p:cNvSpPr>
          <p:nvPr/>
        </p:nvSpPr>
        <p:spPr bwMode="auto">
          <a:xfrm>
            <a:off x="5414963" y="-3124200"/>
            <a:ext cx="71437" cy="71437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192" name="Text Box 224"/>
          <p:cNvSpPr txBox="1">
            <a:spLocks noChangeAspect="1" noChangeArrowheads="1"/>
          </p:cNvSpPr>
          <p:nvPr/>
        </p:nvSpPr>
        <p:spPr bwMode="auto">
          <a:xfrm>
            <a:off x="3419475" y="2133600"/>
            <a:ext cx="431800" cy="3048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 i="1" baseline="0">
                <a:solidFill>
                  <a:srgbClr val="990099"/>
                </a:solidFill>
                <a:latin typeface="Monotype Corsiva" pitchFamily="66" charset="0"/>
              </a:rPr>
              <a:t>K</a:t>
            </a:r>
            <a:r>
              <a:rPr lang="en-US" sz="1400" b="0" i="1">
                <a:solidFill>
                  <a:srgbClr val="990099"/>
                </a:solidFill>
                <a:latin typeface="Monotype Corsiva" pitchFamily="66" charset="0"/>
              </a:rPr>
              <a:t>3</a:t>
            </a:r>
            <a:endParaRPr lang="ru-RU" sz="1400" b="0" i="1">
              <a:solidFill>
                <a:srgbClr val="990099"/>
              </a:solidFill>
              <a:latin typeface="Monotype Corsiva" pitchFamily="66" charset="0"/>
            </a:endParaRPr>
          </a:p>
        </p:txBody>
      </p:sp>
      <p:sp>
        <p:nvSpPr>
          <p:cNvPr id="84193" name="Oval 225"/>
          <p:cNvSpPr>
            <a:spLocks noChangeAspect="1" noChangeArrowheads="1"/>
          </p:cNvSpPr>
          <p:nvPr/>
        </p:nvSpPr>
        <p:spPr bwMode="auto">
          <a:xfrm>
            <a:off x="6548438" y="-114300"/>
            <a:ext cx="4721225" cy="4721225"/>
          </a:xfrm>
          <a:prstGeom prst="ellipse">
            <a:avLst/>
          </a:prstGeom>
          <a:noFill/>
          <a:ln w="6350">
            <a:pattFill prst="solidDmnd">
              <a:fgClr>
                <a:srgbClr val="800080"/>
              </a:fgClr>
              <a:bgClr>
                <a:srgbClr val="FFFF00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194" name="Oval 226"/>
          <p:cNvSpPr>
            <a:spLocks noChangeAspect="1" noChangeArrowheads="1"/>
          </p:cNvSpPr>
          <p:nvPr/>
        </p:nvSpPr>
        <p:spPr bwMode="auto">
          <a:xfrm>
            <a:off x="6564313" y="2673350"/>
            <a:ext cx="36512" cy="36513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84195" name="Oval 227"/>
          <p:cNvSpPr>
            <a:spLocks noChangeAspect="1" noChangeArrowheads="1"/>
          </p:cNvSpPr>
          <p:nvPr/>
        </p:nvSpPr>
        <p:spPr bwMode="auto">
          <a:xfrm>
            <a:off x="8859838" y="4573588"/>
            <a:ext cx="71437" cy="71437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84196" name="Oval 228"/>
          <p:cNvSpPr>
            <a:spLocks noChangeAspect="1" noChangeArrowheads="1"/>
          </p:cNvSpPr>
          <p:nvPr/>
        </p:nvSpPr>
        <p:spPr bwMode="auto">
          <a:xfrm>
            <a:off x="7567613" y="247650"/>
            <a:ext cx="71437" cy="71438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84197" name="Oval 229"/>
          <p:cNvSpPr>
            <a:spLocks noChangeAspect="1" noChangeArrowheads="1"/>
          </p:cNvSpPr>
          <p:nvPr/>
        </p:nvSpPr>
        <p:spPr bwMode="auto">
          <a:xfrm>
            <a:off x="-2659063" y="4627563"/>
            <a:ext cx="10541001" cy="10541000"/>
          </a:xfrm>
          <a:prstGeom prst="ellipse">
            <a:avLst/>
          </a:prstGeom>
          <a:noFill/>
          <a:ln w="6350">
            <a:pattFill prst="solidDmnd">
              <a:fgClr>
                <a:srgbClr val="800080"/>
              </a:fgClr>
              <a:bgClr>
                <a:srgbClr val="FFFF00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198" name="Text Box 230"/>
          <p:cNvSpPr txBox="1">
            <a:spLocks noChangeAspect="1" noChangeArrowheads="1"/>
          </p:cNvSpPr>
          <p:nvPr/>
        </p:nvSpPr>
        <p:spPr bwMode="auto">
          <a:xfrm>
            <a:off x="6732588" y="2708275"/>
            <a:ext cx="431800" cy="3048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 i="1" baseline="0">
                <a:solidFill>
                  <a:srgbClr val="990099"/>
                </a:solidFill>
                <a:latin typeface="Monotype Corsiva" pitchFamily="66" charset="0"/>
              </a:rPr>
              <a:t>K</a:t>
            </a:r>
            <a:r>
              <a:rPr lang="en-US" sz="1400" b="0" i="1">
                <a:solidFill>
                  <a:srgbClr val="990099"/>
                </a:solidFill>
                <a:latin typeface="Monotype Corsiva" pitchFamily="66" charset="0"/>
              </a:rPr>
              <a:t>1</a:t>
            </a:r>
            <a:endParaRPr lang="ru-RU" sz="1400" b="0" i="1">
              <a:solidFill>
                <a:srgbClr val="990099"/>
              </a:solidFill>
              <a:latin typeface="Monotype Corsiva" pitchFamily="66" charset="0"/>
            </a:endParaRPr>
          </a:p>
        </p:txBody>
      </p:sp>
      <p:sp>
        <p:nvSpPr>
          <p:cNvPr id="84199" name="Text Box 231"/>
          <p:cNvSpPr txBox="1">
            <a:spLocks noChangeAspect="1" noChangeArrowheads="1"/>
          </p:cNvSpPr>
          <p:nvPr/>
        </p:nvSpPr>
        <p:spPr bwMode="auto">
          <a:xfrm>
            <a:off x="4140200" y="4941888"/>
            <a:ext cx="431800" cy="3048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 i="1" baseline="0">
                <a:solidFill>
                  <a:srgbClr val="990099"/>
                </a:solidFill>
                <a:latin typeface="Monotype Corsiva" pitchFamily="66" charset="0"/>
              </a:rPr>
              <a:t>K</a:t>
            </a:r>
            <a:r>
              <a:rPr lang="en-US" sz="1400" b="0" i="1">
                <a:solidFill>
                  <a:srgbClr val="990099"/>
                </a:solidFill>
                <a:latin typeface="Monotype Corsiva" pitchFamily="66" charset="0"/>
              </a:rPr>
              <a:t>2</a:t>
            </a:r>
            <a:endParaRPr lang="ru-RU" sz="1400" b="0" i="1">
              <a:solidFill>
                <a:srgbClr val="990099"/>
              </a:solidFill>
              <a:latin typeface="Monotype Corsiva" pitchFamily="66" charset="0"/>
            </a:endParaRPr>
          </a:p>
        </p:txBody>
      </p:sp>
      <p:sp>
        <p:nvSpPr>
          <p:cNvPr id="84200" name="Text Box 232"/>
          <p:cNvSpPr txBox="1">
            <a:spLocks noChangeAspect="1" noChangeArrowheads="1"/>
          </p:cNvSpPr>
          <p:nvPr/>
        </p:nvSpPr>
        <p:spPr bwMode="auto">
          <a:xfrm>
            <a:off x="6516688" y="2133600"/>
            <a:ext cx="288925" cy="3048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 i="1" baseline="0">
                <a:solidFill>
                  <a:srgbClr val="00CCFF"/>
                </a:solidFill>
                <a:latin typeface="Monotype Corsiva" pitchFamily="66" charset="0"/>
              </a:rPr>
              <a:t>K</a:t>
            </a:r>
            <a:endParaRPr lang="ru-RU" sz="1400" b="0" i="1" baseline="0">
              <a:solidFill>
                <a:srgbClr val="00CCFF"/>
              </a:solidFill>
              <a:latin typeface="Monotype Corsiva" pitchFamily="66" charset="0"/>
            </a:endParaRPr>
          </a:p>
        </p:txBody>
      </p:sp>
      <p:sp>
        <p:nvSpPr>
          <p:cNvPr id="84201" name="Oval 233"/>
          <p:cNvSpPr>
            <a:spLocks noChangeAspect="1" noChangeArrowheads="1"/>
          </p:cNvSpPr>
          <p:nvPr/>
        </p:nvSpPr>
        <p:spPr bwMode="auto">
          <a:xfrm>
            <a:off x="2616200" y="4581525"/>
            <a:ext cx="71438" cy="71438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202" name="Oval 234"/>
          <p:cNvSpPr>
            <a:spLocks noChangeAspect="1" noChangeArrowheads="1"/>
          </p:cNvSpPr>
          <p:nvPr/>
        </p:nvSpPr>
        <p:spPr bwMode="auto">
          <a:xfrm>
            <a:off x="7747000" y="8829675"/>
            <a:ext cx="71438" cy="71438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203" name="Oval 235"/>
          <p:cNvSpPr>
            <a:spLocks noChangeAspect="1" noChangeArrowheads="1"/>
          </p:cNvSpPr>
          <p:nvPr/>
        </p:nvSpPr>
        <p:spPr bwMode="auto">
          <a:xfrm>
            <a:off x="4500563" y="4941888"/>
            <a:ext cx="71437" cy="71437"/>
          </a:xfrm>
          <a:prstGeom prst="ellipse">
            <a:avLst/>
          </a:prstGeom>
          <a:solidFill>
            <a:srgbClr val="80008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204" name="Oval 236"/>
          <p:cNvSpPr>
            <a:spLocks noChangeAspect="1" noChangeArrowheads="1"/>
          </p:cNvSpPr>
          <p:nvPr/>
        </p:nvSpPr>
        <p:spPr bwMode="auto">
          <a:xfrm>
            <a:off x="-269875" y="5437188"/>
            <a:ext cx="71437" cy="71437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205" name="Oval 237"/>
          <p:cNvSpPr>
            <a:spLocks noChangeAspect="1" noChangeArrowheads="1"/>
          </p:cNvSpPr>
          <p:nvPr/>
        </p:nvSpPr>
        <p:spPr bwMode="auto">
          <a:xfrm>
            <a:off x="1008063" y="4576763"/>
            <a:ext cx="71437" cy="71437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206" name="Oval 238"/>
          <p:cNvSpPr>
            <a:spLocks noChangeAspect="1" noChangeArrowheads="1"/>
          </p:cNvSpPr>
          <p:nvPr/>
        </p:nvSpPr>
        <p:spPr bwMode="auto">
          <a:xfrm>
            <a:off x="6602413" y="2849563"/>
            <a:ext cx="53975" cy="53975"/>
          </a:xfrm>
          <a:prstGeom prst="ellipse">
            <a:avLst/>
          </a:prstGeom>
          <a:solidFill>
            <a:srgbClr val="FF000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207" name="Oval 239"/>
          <p:cNvSpPr>
            <a:spLocks noChangeAspect="1" noChangeArrowheads="1"/>
          </p:cNvSpPr>
          <p:nvPr/>
        </p:nvSpPr>
        <p:spPr bwMode="auto">
          <a:xfrm>
            <a:off x="6721475" y="3497263"/>
            <a:ext cx="53975" cy="53975"/>
          </a:xfrm>
          <a:prstGeom prst="ellipse">
            <a:avLst/>
          </a:prstGeom>
          <a:solidFill>
            <a:srgbClr val="00800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208" name="Oval 240"/>
          <p:cNvSpPr>
            <a:spLocks noChangeAspect="1" noChangeArrowheads="1"/>
          </p:cNvSpPr>
          <p:nvPr/>
        </p:nvSpPr>
        <p:spPr bwMode="auto">
          <a:xfrm>
            <a:off x="6646863" y="2979738"/>
            <a:ext cx="53975" cy="53975"/>
          </a:xfrm>
          <a:prstGeom prst="ellipse">
            <a:avLst/>
          </a:prstGeom>
          <a:solidFill>
            <a:srgbClr val="80008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84209" name="Oval 241"/>
          <p:cNvSpPr>
            <a:spLocks noChangeAspect="1" noChangeArrowheads="1"/>
          </p:cNvSpPr>
          <p:nvPr/>
        </p:nvSpPr>
        <p:spPr bwMode="auto">
          <a:xfrm>
            <a:off x="6246813" y="4594225"/>
            <a:ext cx="53975" cy="53975"/>
          </a:xfrm>
          <a:prstGeom prst="ellipse">
            <a:avLst/>
          </a:prstGeom>
          <a:solidFill>
            <a:srgbClr val="00800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210" name="Oval 242"/>
          <p:cNvSpPr>
            <a:spLocks noChangeAspect="1" noChangeArrowheads="1"/>
          </p:cNvSpPr>
          <p:nvPr/>
        </p:nvSpPr>
        <p:spPr bwMode="auto">
          <a:xfrm>
            <a:off x="3971925" y="4598988"/>
            <a:ext cx="53975" cy="53975"/>
          </a:xfrm>
          <a:prstGeom prst="ellipse">
            <a:avLst/>
          </a:prstGeom>
          <a:solidFill>
            <a:srgbClr val="FF000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84211" name="Oval 243"/>
          <p:cNvSpPr>
            <a:spLocks noChangeAspect="1" noChangeArrowheads="1"/>
          </p:cNvSpPr>
          <p:nvPr/>
        </p:nvSpPr>
        <p:spPr bwMode="auto">
          <a:xfrm>
            <a:off x="3652838" y="2835275"/>
            <a:ext cx="53975" cy="53975"/>
          </a:xfrm>
          <a:prstGeom prst="ellipse">
            <a:avLst/>
          </a:prstGeom>
          <a:solidFill>
            <a:srgbClr val="FF0000"/>
          </a:solidFill>
          <a:ln w="127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212" name="Oval 244"/>
          <p:cNvSpPr>
            <a:spLocks noChangeAspect="1" noChangeArrowheads="1"/>
          </p:cNvSpPr>
          <p:nvPr/>
        </p:nvSpPr>
        <p:spPr bwMode="auto">
          <a:xfrm>
            <a:off x="5116513" y="1870075"/>
            <a:ext cx="53975" cy="53975"/>
          </a:xfrm>
          <a:prstGeom prst="ellipse">
            <a:avLst/>
          </a:prstGeom>
          <a:solidFill>
            <a:srgbClr val="008000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84213" name="Group 245"/>
          <p:cNvGrpSpPr>
            <a:grpSpLocks/>
          </p:cNvGrpSpPr>
          <p:nvPr/>
        </p:nvGrpSpPr>
        <p:grpSpPr bwMode="auto">
          <a:xfrm>
            <a:off x="3708400" y="2205038"/>
            <a:ext cx="363538" cy="361950"/>
            <a:chOff x="1383" y="436"/>
            <a:chExt cx="410" cy="409"/>
          </a:xfrm>
        </p:grpSpPr>
        <p:sp>
          <p:nvSpPr>
            <p:cNvPr id="84214" name="AutoShape 246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990099">
                    <a:gamma/>
                    <a:shade val="46275"/>
                    <a:invGamma/>
                  </a:srgbClr>
                </a:gs>
                <a:gs pos="100000">
                  <a:srgbClr val="99009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84215" name="AutoShape 247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990099">
                    <a:gamma/>
                    <a:shade val="46275"/>
                    <a:invGamma/>
                  </a:srgbClr>
                </a:gs>
                <a:gs pos="100000">
                  <a:srgbClr val="99009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grpSp>
        <p:nvGrpSpPr>
          <p:cNvPr id="84216" name="Group 248"/>
          <p:cNvGrpSpPr>
            <a:grpSpLocks/>
          </p:cNvGrpSpPr>
          <p:nvPr/>
        </p:nvGrpSpPr>
        <p:grpSpPr bwMode="auto">
          <a:xfrm>
            <a:off x="4932363" y="1700213"/>
            <a:ext cx="363537" cy="361950"/>
            <a:chOff x="1383" y="436"/>
            <a:chExt cx="410" cy="409"/>
          </a:xfrm>
        </p:grpSpPr>
        <p:sp>
          <p:nvSpPr>
            <p:cNvPr id="84217" name="AutoShape 249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100000">
                  <a:srgbClr val="008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84218" name="AutoShape 250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100000">
                  <a:srgbClr val="008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grpSp>
        <p:nvGrpSpPr>
          <p:cNvPr id="84219" name="Group 251"/>
          <p:cNvGrpSpPr>
            <a:grpSpLocks/>
          </p:cNvGrpSpPr>
          <p:nvPr/>
        </p:nvGrpSpPr>
        <p:grpSpPr bwMode="auto">
          <a:xfrm>
            <a:off x="6227763" y="2349500"/>
            <a:ext cx="363537" cy="361950"/>
            <a:chOff x="1383" y="436"/>
            <a:chExt cx="410" cy="409"/>
          </a:xfrm>
        </p:grpSpPr>
        <p:sp>
          <p:nvSpPr>
            <p:cNvPr id="84220" name="AutoShape 252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00CCFF">
                    <a:gamma/>
                    <a:shade val="46275"/>
                    <a:invGamma/>
                  </a:srgbClr>
                </a:gs>
                <a:gs pos="100000">
                  <a:srgbClr val="00CC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84221" name="AutoShape 253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00CCFF">
                    <a:gamma/>
                    <a:shade val="46275"/>
                    <a:invGamma/>
                  </a:srgbClr>
                </a:gs>
                <a:gs pos="100000">
                  <a:srgbClr val="00CC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grpSp>
        <p:nvGrpSpPr>
          <p:cNvPr id="84222" name="Group 254"/>
          <p:cNvGrpSpPr>
            <a:grpSpLocks/>
          </p:cNvGrpSpPr>
          <p:nvPr/>
        </p:nvGrpSpPr>
        <p:grpSpPr bwMode="auto">
          <a:xfrm>
            <a:off x="6516688" y="2852738"/>
            <a:ext cx="363537" cy="361950"/>
            <a:chOff x="1383" y="436"/>
            <a:chExt cx="410" cy="409"/>
          </a:xfrm>
        </p:grpSpPr>
        <p:sp>
          <p:nvSpPr>
            <p:cNvPr id="84223" name="AutoShape 255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990099">
                    <a:gamma/>
                    <a:shade val="46275"/>
                    <a:invGamma/>
                  </a:srgbClr>
                </a:gs>
                <a:gs pos="100000">
                  <a:srgbClr val="99009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84224" name="AutoShape 256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990099">
                    <a:gamma/>
                    <a:shade val="46275"/>
                    <a:invGamma/>
                  </a:srgbClr>
                </a:gs>
                <a:gs pos="100000">
                  <a:srgbClr val="99009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grpSp>
        <p:nvGrpSpPr>
          <p:cNvPr id="84225" name="Group 257"/>
          <p:cNvGrpSpPr>
            <a:grpSpLocks/>
          </p:cNvGrpSpPr>
          <p:nvPr/>
        </p:nvGrpSpPr>
        <p:grpSpPr bwMode="auto">
          <a:xfrm>
            <a:off x="6443663" y="2708275"/>
            <a:ext cx="363537" cy="361950"/>
            <a:chOff x="1383" y="436"/>
            <a:chExt cx="410" cy="409"/>
          </a:xfrm>
        </p:grpSpPr>
        <p:sp>
          <p:nvSpPr>
            <p:cNvPr id="84226" name="AutoShape 258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84227" name="AutoShape 259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grpSp>
        <p:nvGrpSpPr>
          <p:cNvPr id="84228" name="Group 260"/>
          <p:cNvGrpSpPr>
            <a:grpSpLocks/>
          </p:cNvGrpSpPr>
          <p:nvPr/>
        </p:nvGrpSpPr>
        <p:grpSpPr bwMode="auto">
          <a:xfrm>
            <a:off x="6588125" y="3357563"/>
            <a:ext cx="363538" cy="361950"/>
            <a:chOff x="1383" y="436"/>
            <a:chExt cx="410" cy="409"/>
          </a:xfrm>
        </p:grpSpPr>
        <p:sp>
          <p:nvSpPr>
            <p:cNvPr id="84229" name="AutoShape 261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100000">
                  <a:srgbClr val="008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84230" name="AutoShape 262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100000">
                  <a:srgbClr val="008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grpSp>
        <p:nvGrpSpPr>
          <p:cNvPr id="84231" name="Group 263"/>
          <p:cNvGrpSpPr>
            <a:grpSpLocks/>
          </p:cNvGrpSpPr>
          <p:nvPr/>
        </p:nvGrpSpPr>
        <p:grpSpPr bwMode="auto">
          <a:xfrm>
            <a:off x="3492500" y="2636838"/>
            <a:ext cx="363538" cy="361950"/>
            <a:chOff x="1383" y="436"/>
            <a:chExt cx="410" cy="409"/>
          </a:xfrm>
        </p:grpSpPr>
        <p:sp>
          <p:nvSpPr>
            <p:cNvPr id="84232" name="AutoShape 264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84233" name="AutoShape 265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grpSp>
        <p:nvGrpSpPr>
          <p:cNvPr id="84234" name="Group 266"/>
          <p:cNvGrpSpPr>
            <a:grpSpLocks/>
          </p:cNvGrpSpPr>
          <p:nvPr/>
        </p:nvGrpSpPr>
        <p:grpSpPr bwMode="auto">
          <a:xfrm>
            <a:off x="4356100" y="4797425"/>
            <a:ext cx="363538" cy="361950"/>
            <a:chOff x="1383" y="436"/>
            <a:chExt cx="410" cy="409"/>
          </a:xfrm>
        </p:grpSpPr>
        <p:sp>
          <p:nvSpPr>
            <p:cNvPr id="84235" name="AutoShape 267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990099">
                    <a:gamma/>
                    <a:shade val="46275"/>
                    <a:invGamma/>
                  </a:srgbClr>
                </a:gs>
                <a:gs pos="100000">
                  <a:srgbClr val="99009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84236" name="AutoShape 268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990099">
                    <a:gamma/>
                    <a:shade val="46275"/>
                    <a:invGamma/>
                  </a:srgbClr>
                </a:gs>
                <a:gs pos="100000">
                  <a:srgbClr val="99009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grpSp>
        <p:nvGrpSpPr>
          <p:cNvPr id="84237" name="Group 269"/>
          <p:cNvGrpSpPr>
            <a:grpSpLocks/>
          </p:cNvGrpSpPr>
          <p:nvPr/>
        </p:nvGrpSpPr>
        <p:grpSpPr bwMode="auto">
          <a:xfrm>
            <a:off x="3492500" y="3933825"/>
            <a:ext cx="363538" cy="361950"/>
            <a:chOff x="1383" y="436"/>
            <a:chExt cx="410" cy="409"/>
          </a:xfrm>
        </p:grpSpPr>
        <p:sp>
          <p:nvSpPr>
            <p:cNvPr id="84238" name="AutoShape 270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84239" name="AutoShape 271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grpSp>
        <p:nvGrpSpPr>
          <p:cNvPr id="84240" name="Group 272"/>
          <p:cNvGrpSpPr>
            <a:grpSpLocks/>
          </p:cNvGrpSpPr>
          <p:nvPr/>
        </p:nvGrpSpPr>
        <p:grpSpPr bwMode="auto">
          <a:xfrm>
            <a:off x="3851275" y="4437063"/>
            <a:ext cx="363538" cy="287337"/>
            <a:chOff x="1383" y="436"/>
            <a:chExt cx="410" cy="409"/>
          </a:xfrm>
        </p:grpSpPr>
        <p:sp>
          <p:nvSpPr>
            <p:cNvPr id="84241" name="AutoShape 273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84242" name="AutoShape 274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grpSp>
        <p:nvGrpSpPr>
          <p:cNvPr id="84243" name="Group 275"/>
          <p:cNvGrpSpPr>
            <a:grpSpLocks/>
          </p:cNvGrpSpPr>
          <p:nvPr/>
        </p:nvGrpSpPr>
        <p:grpSpPr bwMode="auto">
          <a:xfrm>
            <a:off x="6443663" y="3933825"/>
            <a:ext cx="363537" cy="361950"/>
            <a:chOff x="1383" y="436"/>
            <a:chExt cx="410" cy="409"/>
          </a:xfrm>
        </p:grpSpPr>
        <p:sp>
          <p:nvSpPr>
            <p:cNvPr id="84244" name="AutoShape 276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84245" name="AutoShape 277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grpSp>
        <p:nvGrpSpPr>
          <p:cNvPr id="84246" name="Group 278"/>
          <p:cNvGrpSpPr>
            <a:grpSpLocks/>
          </p:cNvGrpSpPr>
          <p:nvPr/>
        </p:nvGrpSpPr>
        <p:grpSpPr bwMode="auto">
          <a:xfrm>
            <a:off x="6084888" y="4508500"/>
            <a:ext cx="363537" cy="361950"/>
            <a:chOff x="1383" y="436"/>
            <a:chExt cx="410" cy="409"/>
          </a:xfrm>
        </p:grpSpPr>
        <p:sp>
          <p:nvSpPr>
            <p:cNvPr id="84247" name="AutoShape 279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100000">
                  <a:srgbClr val="008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84248" name="AutoShape 280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100000">
                  <a:srgbClr val="008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sp>
        <p:nvSpPr>
          <p:cNvPr id="84249" name="AutoShape 281"/>
          <p:cNvSpPr>
            <a:spLocks noChangeArrowheads="1"/>
          </p:cNvSpPr>
          <p:nvPr/>
        </p:nvSpPr>
        <p:spPr bwMode="auto">
          <a:xfrm>
            <a:off x="6084888" y="981075"/>
            <a:ext cx="360362" cy="360363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250" name="AutoShape 282"/>
          <p:cNvSpPr>
            <a:spLocks noChangeArrowheads="1"/>
          </p:cNvSpPr>
          <p:nvPr/>
        </p:nvSpPr>
        <p:spPr bwMode="auto">
          <a:xfrm>
            <a:off x="900113" y="4437063"/>
            <a:ext cx="360362" cy="360362"/>
          </a:xfrm>
          <a:prstGeom prst="star24">
            <a:avLst>
              <a:gd name="adj" fmla="val 37500"/>
            </a:avLst>
          </a:prstGeom>
          <a:gradFill rotWithShape="0">
            <a:gsLst>
              <a:gs pos="0">
                <a:srgbClr val="FF99CC">
                  <a:gamma/>
                  <a:shade val="46275"/>
                  <a:invGamma/>
                </a:srgbClr>
              </a:gs>
              <a:gs pos="100000">
                <a:srgbClr val="FF99CC"/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251" name="AutoShape 283"/>
          <p:cNvSpPr>
            <a:spLocks noChangeArrowheads="1"/>
          </p:cNvSpPr>
          <p:nvPr/>
        </p:nvSpPr>
        <p:spPr bwMode="auto">
          <a:xfrm>
            <a:off x="6804025" y="4437063"/>
            <a:ext cx="360363" cy="360362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84252" name="Group 284"/>
          <p:cNvGrpSpPr>
            <a:grpSpLocks/>
          </p:cNvGrpSpPr>
          <p:nvPr/>
        </p:nvGrpSpPr>
        <p:grpSpPr bwMode="auto">
          <a:xfrm>
            <a:off x="6084888" y="2133600"/>
            <a:ext cx="363537" cy="361950"/>
            <a:chOff x="1383" y="436"/>
            <a:chExt cx="410" cy="409"/>
          </a:xfrm>
        </p:grpSpPr>
        <p:sp>
          <p:nvSpPr>
            <p:cNvPr id="84253" name="AutoShape 285"/>
            <p:cNvSpPr>
              <a:spLocks noChangeArrowheads="1"/>
            </p:cNvSpPr>
            <p:nvPr/>
          </p:nvSpPr>
          <p:spPr bwMode="auto">
            <a:xfrm>
              <a:off x="1383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84254" name="AutoShape 286"/>
            <p:cNvSpPr>
              <a:spLocks noChangeArrowheads="1"/>
            </p:cNvSpPr>
            <p:nvPr/>
          </p:nvSpPr>
          <p:spPr bwMode="auto">
            <a:xfrm rot="2700000">
              <a:off x="1384" y="436"/>
              <a:ext cx="409" cy="409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ru-RU" b="0"/>
            </a:p>
          </p:txBody>
        </p:sp>
      </p:grpSp>
      <p:sp>
        <p:nvSpPr>
          <p:cNvPr id="84258" name="Text Box 290"/>
          <p:cNvSpPr txBox="1">
            <a:spLocks noChangeAspect="1" noChangeArrowheads="1"/>
          </p:cNvSpPr>
          <p:nvPr/>
        </p:nvSpPr>
        <p:spPr bwMode="auto">
          <a:xfrm>
            <a:off x="3203575" y="3933825"/>
            <a:ext cx="288925" cy="3048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 baseline="0">
                <a:solidFill>
                  <a:schemeClr val="bg1"/>
                </a:solidFill>
              </a:rPr>
              <a:t>X</a:t>
            </a:r>
            <a:endParaRPr lang="ru-RU" sz="1400" b="0" baseline="0">
              <a:solidFill>
                <a:schemeClr val="bg1"/>
              </a:solidFill>
            </a:endParaRPr>
          </a:p>
        </p:txBody>
      </p:sp>
      <p:sp>
        <p:nvSpPr>
          <p:cNvPr id="84259" name="Text Box 291"/>
          <p:cNvSpPr txBox="1">
            <a:spLocks noChangeAspect="1" noChangeArrowheads="1"/>
          </p:cNvSpPr>
          <p:nvPr/>
        </p:nvSpPr>
        <p:spPr bwMode="auto">
          <a:xfrm>
            <a:off x="5757863" y="2133600"/>
            <a:ext cx="347662" cy="3048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 baseline="0">
                <a:solidFill>
                  <a:schemeClr val="bg1"/>
                </a:solidFill>
              </a:rPr>
              <a:t>Y</a:t>
            </a:r>
            <a:endParaRPr lang="ru-RU" sz="1400" b="0" baseline="0">
              <a:solidFill>
                <a:schemeClr val="bg1"/>
              </a:solidFill>
            </a:endParaRPr>
          </a:p>
        </p:txBody>
      </p:sp>
      <p:sp>
        <p:nvSpPr>
          <p:cNvPr id="84260" name="Text Box 292"/>
          <p:cNvSpPr txBox="1">
            <a:spLocks noChangeAspect="1" noChangeArrowheads="1"/>
          </p:cNvSpPr>
          <p:nvPr/>
        </p:nvSpPr>
        <p:spPr bwMode="auto">
          <a:xfrm>
            <a:off x="6180138" y="3868738"/>
            <a:ext cx="336550" cy="3048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 baseline="0">
                <a:solidFill>
                  <a:schemeClr val="bg1"/>
                </a:solidFill>
              </a:rPr>
              <a:t>Z</a:t>
            </a:r>
            <a:endParaRPr lang="ru-RU" sz="1400" b="0" baseline="0">
              <a:solidFill>
                <a:schemeClr val="bg1"/>
              </a:solidFill>
            </a:endParaRPr>
          </a:p>
        </p:txBody>
      </p:sp>
      <p:sp>
        <p:nvSpPr>
          <p:cNvPr id="84261" name="WordArt 293"/>
          <p:cNvSpPr>
            <a:spLocks noChangeArrowheads="1" noChangeShapeType="1" noTextEdit="1"/>
          </p:cNvSpPr>
          <p:nvPr/>
        </p:nvSpPr>
        <p:spPr bwMode="auto">
          <a:xfrm>
            <a:off x="755650" y="476250"/>
            <a:ext cx="7993063" cy="5492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ru-RU" sz="3600" i="1" kern="10">
                <a:ln w="25400" cap="rnd">
                  <a:solidFill>
                    <a:srgbClr val="FFFF00"/>
                  </a:solidFill>
                  <a:prstDash val="sysDot"/>
                  <a:round/>
                  <a:headEnd/>
                  <a:tailEnd/>
                </a:ln>
                <a:solidFill>
                  <a:srgbClr val="FF00FF">
                    <a:alpha val="58000"/>
                  </a:srgbClr>
                </a:solidFill>
                <a:latin typeface="Monotype Corsiva"/>
              </a:rPr>
              <a:t>Окружность Эйлера и точки Фейербаха</a:t>
            </a:r>
          </a:p>
        </p:txBody>
      </p:sp>
      <p:sp>
        <p:nvSpPr>
          <p:cNvPr id="84262" name="AutoShape 29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243888" y="6092825"/>
            <a:ext cx="792162" cy="647700"/>
          </a:xfrm>
          <a:prstGeom prst="star5">
            <a:avLst/>
          </a:prstGeom>
          <a:gradFill rotWithShape="1">
            <a:gsLst>
              <a:gs pos="0">
                <a:schemeClr val="tx1">
                  <a:gamma/>
                  <a:tint val="53725"/>
                  <a:invGamma/>
                </a:schemeClr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</a:gradFill>
          <a:ln w="25400" cap="rnd">
            <a:solidFill>
              <a:schemeClr val="bg2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841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841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841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41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841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2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2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2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2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2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2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2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2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2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2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2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2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2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2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2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2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2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2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2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2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2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6" dur="2000" fill="hold"/>
                                        <p:tgtEl>
                                          <p:spTgt spid="842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8" dur="2000" fill="hold"/>
                                        <p:tgtEl>
                                          <p:spTgt spid="842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0" dur="2000" fill="hold"/>
                                        <p:tgtEl>
                                          <p:spTgt spid="842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2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2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2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2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2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2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2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2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90" dur="2000" fill="hold"/>
                                        <p:tgtEl>
                                          <p:spTgt spid="842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2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2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2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2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2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2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2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2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8" dur="2000" fill="hold"/>
                                        <p:tgtEl>
                                          <p:spTgt spid="842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2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2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2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2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2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2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2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2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26" dur="2000" fill="hold"/>
                                        <p:tgtEl>
                                          <p:spTgt spid="842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2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2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2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2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2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44" dur="2000" fill="hold"/>
                                        <p:tgtEl>
                                          <p:spTgt spid="84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2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2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2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2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2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2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2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2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2" dur="2000" fill="hold"/>
                                        <p:tgtEl>
                                          <p:spTgt spid="842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2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2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2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2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2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2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2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2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0" dur="2000" fill="hold"/>
                                        <p:tgtEl>
                                          <p:spTgt spid="842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2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2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2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2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2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2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2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2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8" dur="2000" fill="hold"/>
                                        <p:tgtEl>
                                          <p:spTgt spid="842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2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2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2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2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2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2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2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2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16" dur="2000" fill="hold"/>
                                        <p:tgtEl>
                                          <p:spTgt spid="842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2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2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2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2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2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2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2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2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4" dur="2000" fill="hold"/>
                                        <p:tgtEl>
                                          <p:spTgt spid="842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2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2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2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2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2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2" dur="2000" fill="hold"/>
                                        <p:tgtEl>
                                          <p:spTgt spid="842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2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2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2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2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2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2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2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2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0" dur="2000" fill="hold"/>
                                        <p:tgtEl>
                                          <p:spTgt spid="842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2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2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2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2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2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2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2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2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8" dur="2000" fill="hold"/>
                                        <p:tgtEl>
                                          <p:spTgt spid="842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2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2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2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2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2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2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2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2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6" dur="2000" fill="hold"/>
                                        <p:tgtEl>
                                          <p:spTgt spid="842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0" dur="2000"/>
                                        <p:tgtEl>
                                          <p:spTgt spid="84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3" dur="2000"/>
                                        <p:tgtEl>
                                          <p:spTgt spid="84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6" dur="2000"/>
                                        <p:tgtEl>
                                          <p:spTgt spid="84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9" dur="2000"/>
                                        <p:tgtEl>
                                          <p:spTgt spid="84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2" dur="2000"/>
                                        <p:tgtEl>
                                          <p:spTgt spid="84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5" dur="2000"/>
                                        <p:tgtEl>
                                          <p:spTgt spid="84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8" dur="2000"/>
                                        <p:tgtEl>
                                          <p:spTgt spid="84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1" dur="2000"/>
                                        <p:tgtEl>
                                          <p:spTgt spid="84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2000"/>
                                        <p:tgtEl>
                                          <p:spTgt spid="84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161" grpId="0" animBg="1"/>
      <p:bldP spid="84161" grpId="1" animBg="1"/>
      <p:bldP spid="84162" grpId="0" animBg="1"/>
      <p:bldP spid="84163" grpId="0" animBg="1"/>
      <p:bldP spid="84164" grpId="0" animBg="1"/>
      <p:bldP spid="84180" grpId="0" animBg="1"/>
      <p:bldP spid="84180" grpId="1" animBg="1"/>
      <p:bldP spid="84187" grpId="0" animBg="1"/>
      <p:bldP spid="84187" grpId="1" animBg="1"/>
      <p:bldP spid="84193" grpId="0" animBg="1"/>
      <p:bldP spid="84193" grpId="1" animBg="1"/>
      <p:bldP spid="84197" grpId="0" animBg="1"/>
      <p:bldP spid="84197" grpId="1" animBg="1"/>
      <p:bldP spid="84249" grpId="0" animBg="1"/>
      <p:bldP spid="84249" grpId="1" animBg="1"/>
      <p:bldP spid="84250" grpId="0" animBg="1"/>
      <p:bldP spid="84250" grpId="1" animBg="1"/>
      <p:bldP spid="84251" grpId="0" animBg="1"/>
      <p:bldP spid="84251" grpId="1" animBg="1"/>
      <p:bldP spid="8426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91" name="Freeform 95"/>
          <p:cNvSpPr>
            <a:spLocks/>
          </p:cNvSpPr>
          <p:nvPr/>
        </p:nvSpPr>
        <p:spPr bwMode="auto">
          <a:xfrm>
            <a:off x="4030663" y="1844675"/>
            <a:ext cx="830262" cy="828675"/>
          </a:xfrm>
          <a:custGeom>
            <a:avLst/>
            <a:gdLst/>
            <a:ahLst/>
            <a:cxnLst>
              <a:cxn ang="0">
                <a:pos x="0" y="499"/>
              </a:cxn>
              <a:cxn ang="0">
                <a:pos x="363" y="454"/>
              </a:cxn>
              <a:cxn ang="0">
                <a:pos x="544" y="0"/>
              </a:cxn>
            </a:cxnLst>
            <a:rect l="0" t="0" r="r" b="b"/>
            <a:pathLst>
              <a:path w="544" h="537">
                <a:moveTo>
                  <a:pt x="0" y="499"/>
                </a:moveTo>
                <a:cubicBezTo>
                  <a:pt x="136" y="518"/>
                  <a:pt x="272" y="537"/>
                  <a:pt x="363" y="454"/>
                </a:cubicBezTo>
                <a:cubicBezTo>
                  <a:pt x="454" y="371"/>
                  <a:pt x="514" y="76"/>
                  <a:pt x="544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2192" name="Freeform 96"/>
          <p:cNvSpPr>
            <a:spLocks noChangeAspect="1"/>
          </p:cNvSpPr>
          <p:nvPr/>
        </p:nvSpPr>
        <p:spPr bwMode="auto">
          <a:xfrm>
            <a:off x="3165475" y="2601913"/>
            <a:ext cx="903288" cy="901700"/>
          </a:xfrm>
          <a:custGeom>
            <a:avLst/>
            <a:gdLst/>
            <a:ahLst/>
            <a:cxnLst>
              <a:cxn ang="0">
                <a:pos x="0" y="499"/>
              </a:cxn>
              <a:cxn ang="0">
                <a:pos x="363" y="454"/>
              </a:cxn>
              <a:cxn ang="0">
                <a:pos x="544" y="0"/>
              </a:cxn>
            </a:cxnLst>
            <a:rect l="0" t="0" r="r" b="b"/>
            <a:pathLst>
              <a:path w="544" h="537">
                <a:moveTo>
                  <a:pt x="0" y="499"/>
                </a:moveTo>
                <a:cubicBezTo>
                  <a:pt x="136" y="518"/>
                  <a:pt x="272" y="537"/>
                  <a:pt x="363" y="454"/>
                </a:cubicBezTo>
                <a:cubicBezTo>
                  <a:pt x="454" y="371"/>
                  <a:pt x="514" y="76"/>
                  <a:pt x="544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2188" name="Freeform 92"/>
          <p:cNvSpPr>
            <a:spLocks noChangeAspect="1"/>
          </p:cNvSpPr>
          <p:nvPr/>
        </p:nvSpPr>
        <p:spPr bwMode="auto">
          <a:xfrm>
            <a:off x="3995738" y="2744788"/>
            <a:ext cx="830262" cy="828675"/>
          </a:xfrm>
          <a:custGeom>
            <a:avLst/>
            <a:gdLst/>
            <a:ahLst/>
            <a:cxnLst>
              <a:cxn ang="0">
                <a:pos x="0" y="499"/>
              </a:cxn>
              <a:cxn ang="0">
                <a:pos x="363" y="454"/>
              </a:cxn>
              <a:cxn ang="0">
                <a:pos x="544" y="0"/>
              </a:cxn>
            </a:cxnLst>
            <a:rect l="0" t="0" r="r" b="b"/>
            <a:pathLst>
              <a:path w="544" h="537">
                <a:moveTo>
                  <a:pt x="0" y="499"/>
                </a:moveTo>
                <a:cubicBezTo>
                  <a:pt x="136" y="518"/>
                  <a:pt x="272" y="537"/>
                  <a:pt x="363" y="454"/>
                </a:cubicBezTo>
                <a:cubicBezTo>
                  <a:pt x="454" y="371"/>
                  <a:pt x="514" y="76"/>
                  <a:pt x="544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2098" name="Oval 2"/>
          <p:cNvSpPr>
            <a:spLocks noChangeAspect="1" noChangeArrowheads="1"/>
          </p:cNvSpPr>
          <p:nvPr/>
        </p:nvSpPr>
        <p:spPr bwMode="auto">
          <a:xfrm>
            <a:off x="2894013" y="2376488"/>
            <a:ext cx="2265362" cy="2265362"/>
          </a:xfrm>
          <a:prstGeom prst="ellips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2099" name="Line 3"/>
          <p:cNvSpPr>
            <a:spLocks noChangeAspect="1" noChangeShapeType="1"/>
          </p:cNvSpPr>
          <p:nvPr/>
        </p:nvSpPr>
        <p:spPr bwMode="auto">
          <a:xfrm flipV="1">
            <a:off x="1130300" y="1860550"/>
            <a:ext cx="3708400" cy="2451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2100" name="Line 4"/>
          <p:cNvSpPr>
            <a:spLocks noChangeAspect="1" noChangeShapeType="1"/>
          </p:cNvSpPr>
          <p:nvPr/>
        </p:nvSpPr>
        <p:spPr bwMode="auto">
          <a:xfrm flipV="1">
            <a:off x="1130300" y="4311650"/>
            <a:ext cx="4187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2102" name="Line 6"/>
          <p:cNvSpPr>
            <a:spLocks noChangeAspect="1" noChangeShapeType="1"/>
          </p:cNvSpPr>
          <p:nvPr/>
        </p:nvSpPr>
        <p:spPr bwMode="auto">
          <a:xfrm>
            <a:off x="4838700" y="1860550"/>
            <a:ext cx="479425" cy="2451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2106" name="Text Box 10"/>
          <p:cNvSpPr txBox="1">
            <a:spLocks noChangeAspect="1" noChangeArrowheads="1"/>
          </p:cNvSpPr>
          <p:nvPr/>
        </p:nvSpPr>
        <p:spPr bwMode="auto">
          <a:xfrm>
            <a:off x="742950" y="4214813"/>
            <a:ext cx="3000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A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132107" name="Text Box 11"/>
          <p:cNvSpPr txBox="1">
            <a:spLocks noChangeAspect="1" noChangeArrowheads="1"/>
          </p:cNvSpPr>
          <p:nvPr/>
        </p:nvSpPr>
        <p:spPr bwMode="auto">
          <a:xfrm>
            <a:off x="5268913" y="4221163"/>
            <a:ext cx="2397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C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132108" name="Text Box 12"/>
          <p:cNvSpPr txBox="1">
            <a:spLocks noChangeAspect="1" noChangeArrowheads="1"/>
          </p:cNvSpPr>
          <p:nvPr/>
        </p:nvSpPr>
        <p:spPr bwMode="auto">
          <a:xfrm>
            <a:off x="4765675" y="1527175"/>
            <a:ext cx="238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B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132109" name="Text Box 13"/>
          <p:cNvSpPr txBox="1">
            <a:spLocks noChangeAspect="1" noChangeArrowheads="1"/>
          </p:cNvSpPr>
          <p:nvPr/>
        </p:nvSpPr>
        <p:spPr bwMode="auto">
          <a:xfrm>
            <a:off x="3811588" y="206533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D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32110" name="Text Box 14"/>
          <p:cNvSpPr txBox="1">
            <a:spLocks noChangeAspect="1" noChangeArrowheads="1"/>
          </p:cNvSpPr>
          <p:nvPr/>
        </p:nvSpPr>
        <p:spPr bwMode="auto">
          <a:xfrm>
            <a:off x="4500563" y="3933825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F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32111" name="Text Box 15"/>
          <p:cNvSpPr txBox="1">
            <a:spLocks noChangeAspect="1" noChangeArrowheads="1"/>
          </p:cNvSpPr>
          <p:nvPr/>
        </p:nvSpPr>
        <p:spPr bwMode="auto">
          <a:xfrm>
            <a:off x="2970213" y="4341813"/>
            <a:ext cx="522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132112" name="Text Box 16"/>
          <p:cNvSpPr txBox="1">
            <a:spLocks noChangeAspect="1" noChangeArrowheads="1"/>
          </p:cNvSpPr>
          <p:nvPr/>
        </p:nvSpPr>
        <p:spPr bwMode="auto">
          <a:xfrm>
            <a:off x="2555875" y="2781300"/>
            <a:ext cx="549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132115" name="Line 19"/>
          <p:cNvSpPr>
            <a:spLocks noChangeAspect="1" noChangeShapeType="1"/>
          </p:cNvSpPr>
          <p:nvPr/>
        </p:nvSpPr>
        <p:spPr bwMode="auto">
          <a:xfrm>
            <a:off x="1047750" y="42830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2117" name="Text Box 21"/>
          <p:cNvSpPr txBox="1">
            <a:spLocks noChangeAspect="1" noChangeArrowheads="1"/>
          </p:cNvSpPr>
          <p:nvPr/>
        </p:nvSpPr>
        <p:spPr bwMode="auto">
          <a:xfrm>
            <a:off x="3059113" y="3062288"/>
            <a:ext cx="2651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660066"/>
                </a:solidFill>
              </a:rPr>
              <a:t>O</a:t>
            </a:r>
            <a:endParaRPr lang="ru-RU" baseline="0">
              <a:solidFill>
                <a:srgbClr val="660066"/>
              </a:solidFill>
            </a:endParaRPr>
          </a:p>
        </p:txBody>
      </p:sp>
      <p:sp>
        <p:nvSpPr>
          <p:cNvPr id="132118" name="Line 22"/>
          <p:cNvSpPr>
            <a:spLocks noChangeAspect="1" noChangeShapeType="1"/>
          </p:cNvSpPr>
          <p:nvPr/>
        </p:nvSpPr>
        <p:spPr bwMode="auto">
          <a:xfrm flipH="1" flipV="1">
            <a:off x="3216275" y="3446463"/>
            <a:ext cx="1609725" cy="144462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2119" name="Line 23"/>
          <p:cNvSpPr>
            <a:spLocks noChangeAspect="1" noChangeShapeType="1"/>
          </p:cNvSpPr>
          <p:nvPr/>
        </p:nvSpPr>
        <p:spPr bwMode="auto">
          <a:xfrm>
            <a:off x="4035425" y="35179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2120" name="Text Box 24"/>
          <p:cNvSpPr txBox="1">
            <a:spLocks noChangeAspect="1" noChangeArrowheads="1"/>
          </p:cNvSpPr>
          <p:nvPr/>
        </p:nvSpPr>
        <p:spPr bwMode="auto">
          <a:xfrm>
            <a:off x="3881438" y="3160713"/>
            <a:ext cx="2651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6600"/>
                </a:solidFill>
              </a:rPr>
              <a:t>N</a:t>
            </a:r>
            <a:endParaRPr lang="ru-RU" baseline="0">
              <a:solidFill>
                <a:srgbClr val="FF6600"/>
              </a:solidFill>
            </a:endParaRPr>
          </a:p>
        </p:txBody>
      </p:sp>
      <p:sp>
        <p:nvSpPr>
          <p:cNvPr id="132121" name="Text Box 25"/>
          <p:cNvSpPr txBox="1">
            <a:spLocks noChangeAspect="1" noChangeArrowheads="1"/>
          </p:cNvSpPr>
          <p:nvPr/>
        </p:nvSpPr>
        <p:spPr bwMode="auto">
          <a:xfrm>
            <a:off x="4802188" y="3308350"/>
            <a:ext cx="266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32122" name="Text Box 26"/>
          <p:cNvSpPr txBox="1">
            <a:spLocks noChangeAspect="1" noChangeArrowheads="1"/>
          </p:cNvSpPr>
          <p:nvPr/>
        </p:nvSpPr>
        <p:spPr bwMode="auto">
          <a:xfrm>
            <a:off x="1685925" y="1782763"/>
            <a:ext cx="20939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b="0"/>
          </a:p>
        </p:txBody>
      </p:sp>
      <p:sp>
        <p:nvSpPr>
          <p:cNvPr id="132128" name="Line 32"/>
          <p:cNvSpPr>
            <a:spLocks noChangeAspect="1" noChangeShapeType="1"/>
          </p:cNvSpPr>
          <p:nvPr/>
        </p:nvSpPr>
        <p:spPr bwMode="auto">
          <a:xfrm>
            <a:off x="2986088" y="3084513"/>
            <a:ext cx="222250" cy="35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2129" name="Line 33"/>
          <p:cNvSpPr>
            <a:spLocks noChangeAspect="1" noChangeShapeType="1"/>
          </p:cNvSpPr>
          <p:nvPr/>
        </p:nvSpPr>
        <p:spPr bwMode="auto">
          <a:xfrm>
            <a:off x="3209925" y="3433763"/>
            <a:ext cx="1588" cy="868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2130" name="Oval 34"/>
          <p:cNvSpPr>
            <a:spLocks noChangeAspect="1" noChangeArrowheads="1"/>
          </p:cNvSpPr>
          <p:nvPr/>
        </p:nvSpPr>
        <p:spPr bwMode="auto">
          <a:xfrm>
            <a:off x="4805363" y="4281488"/>
            <a:ext cx="58737" cy="603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2131" name="Oval 35"/>
          <p:cNvSpPr>
            <a:spLocks noChangeAspect="1" noChangeArrowheads="1"/>
          </p:cNvSpPr>
          <p:nvPr/>
        </p:nvSpPr>
        <p:spPr bwMode="auto">
          <a:xfrm>
            <a:off x="3178175" y="4281488"/>
            <a:ext cx="60325" cy="60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132132" name="Oval 36"/>
          <p:cNvSpPr>
            <a:spLocks noChangeAspect="1" noChangeArrowheads="1"/>
          </p:cNvSpPr>
          <p:nvPr/>
        </p:nvSpPr>
        <p:spPr bwMode="auto">
          <a:xfrm>
            <a:off x="2952750" y="3057525"/>
            <a:ext cx="60325" cy="60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2142" name="Oval 46"/>
          <p:cNvSpPr>
            <a:spLocks noChangeAspect="1" noChangeArrowheads="1"/>
          </p:cNvSpPr>
          <p:nvPr/>
        </p:nvSpPr>
        <p:spPr bwMode="auto">
          <a:xfrm>
            <a:off x="4000500" y="2354263"/>
            <a:ext cx="60325" cy="603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2153" name="Oval 57"/>
          <p:cNvSpPr>
            <a:spLocks noChangeAspect="1" noChangeArrowheads="1"/>
          </p:cNvSpPr>
          <p:nvPr/>
        </p:nvSpPr>
        <p:spPr bwMode="auto">
          <a:xfrm>
            <a:off x="4799013" y="3544888"/>
            <a:ext cx="77787" cy="7937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2162" name="Line 66"/>
          <p:cNvSpPr>
            <a:spLocks noChangeAspect="1" noChangeShapeType="1"/>
          </p:cNvSpPr>
          <p:nvPr/>
        </p:nvSpPr>
        <p:spPr bwMode="auto">
          <a:xfrm flipV="1">
            <a:off x="1584325" y="1833563"/>
            <a:ext cx="3268663" cy="3214687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2164" name="Oval 68"/>
          <p:cNvSpPr>
            <a:spLocks noChangeAspect="1" noChangeArrowheads="1"/>
          </p:cNvSpPr>
          <p:nvPr/>
        </p:nvSpPr>
        <p:spPr bwMode="auto">
          <a:xfrm>
            <a:off x="3178175" y="3403600"/>
            <a:ext cx="76200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2165" name="Oval 69"/>
          <p:cNvSpPr>
            <a:spLocks noChangeAspect="1" noChangeArrowheads="1"/>
          </p:cNvSpPr>
          <p:nvPr/>
        </p:nvSpPr>
        <p:spPr bwMode="auto">
          <a:xfrm>
            <a:off x="971550" y="1196975"/>
            <a:ext cx="4518025" cy="451802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2167" name="Text Box 71"/>
          <p:cNvSpPr txBox="1">
            <a:spLocks noChangeArrowheads="1"/>
          </p:cNvSpPr>
          <p:nvPr/>
        </p:nvSpPr>
        <p:spPr bwMode="auto">
          <a:xfrm>
            <a:off x="0" y="44450"/>
            <a:ext cx="42116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aseline="0">
                <a:solidFill>
                  <a:srgbClr val="FD0333"/>
                </a:solidFill>
                <a:latin typeface="Monotype Corsiva" pitchFamily="66" charset="0"/>
              </a:rPr>
              <a:t>Окружность Эйлера</a:t>
            </a:r>
          </a:p>
        </p:txBody>
      </p:sp>
      <p:sp>
        <p:nvSpPr>
          <p:cNvPr id="132168" name="Oval 72"/>
          <p:cNvSpPr>
            <a:spLocks noChangeAspect="1" noChangeArrowheads="1"/>
          </p:cNvSpPr>
          <p:nvPr/>
        </p:nvSpPr>
        <p:spPr bwMode="auto">
          <a:xfrm>
            <a:off x="4810125" y="1831975"/>
            <a:ext cx="58738" cy="60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132170" name="Oval 74"/>
          <p:cNvSpPr>
            <a:spLocks noChangeAspect="1" noChangeArrowheads="1"/>
          </p:cNvSpPr>
          <p:nvPr/>
        </p:nvSpPr>
        <p:spPr bwMode="auto">
          <a:xfrm>
            <a:off x="5284788" y="4271963"/>
            <a:ext cx="58737" cy="619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2171" name="Oval 75"/>
          <p:cNvSpPr>
            <a:spLocks noChangeAspect="1" noChangeArrowheads="1"/>
          </p:cNvSpPr>
          <p:nvPr/>
        </p:nvSpPr>
        <p:spPr bwMode="auto">
          <a:xfrm>
            <a:off x="1098550" y="4271963"/>
            <a:ext cx="60325" cy="619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2172" name="Text Box 76"/>
          <p:cNvSpPr txBox="1">
            <a:spLocks noChangeAspect="1" noChangeArrowheads="1"/>
          </p:cNvSpPr>
          <p:nvPr/>
        </p:nvSpPr>
        <p:spPr bwMode="auto">
          <a:xfrm>
            <a:off x="5172075" y="3278188"/>
            <a:ext cx="4206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E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32173" name="Text Box 77"/>
          <p:cNvSpPr txBox="1">
            <a:spLocks noChangeAspect="1" noChangeArrowheads="1"/>
          </p:cNvSpPr>
          <p:nvPr/>
        </p:nvSpPr>
        <p:spPr bwMode="auto">
          <a:xfrm>
            <a:off x="5076825" y="2708275"/>
            <a:ext cx="5889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A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132174" name="Oval 78"/>
          <p:cNvSpPr>
            <a:spLocks noChangeAspect="1" noChangeArrowheads="1"/>
          </p:cNvSpPr>
          <p:nvPr/>
        </p:nvSpPr>
        <p:spPr bwMode="auto">
          <a:xfrm>
            <a:off x="5133975" y="3489325"/>
            <a:ext cx="61913" cy="635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2175" name="Oval 79"/>
          <p:cNvSpPr>
            <a:spLocks noChangeAspect="1" noChangeArrowheads="1"/>
          </p:cNvSpPr>
          <p:nvPr/>
        </p:nvSpPr>
        <p:spPr bwMode="auto">
          <a:xfrm>
            <a:off x="5059363" y="3078163"/>
            <a:ext cx="61912" cy="635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2178" name="Oval 82"/>
          <p:cNvSpPr>
            <a:spLocks noChangeAspect="1" noChangeArrowheads="1"/>
          </p:cNvSpPr>
          <p:nvPr/>
        </p:nvSpPr>
        <p:spPr bwMode="auto">
          <a:xfrm>
            <a:off x="2949575" y="3897313"/>
            <a:ext cx="61913" cy="635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2179" name="Oval 83"/>
          <p:cNvSpPr>
            <a:spLocks noChangeAspect="1" noChangeArrowheads="1"/>
          </p:cNvSpPr>
          <p:nvPr/>
        </p:nvSpPr>
        <p:spPr bwMode="auto">
          <a:xfrm>
            <a:off x="5037138" y="3933825"/>
            <a:ext cx="61912" cy="635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2182" name="Line 86"/>
          <p:cNvSpPr>
            <a:spLocks noChangeAspect="1" noChangeShapeType="1"/>
          </p:cNvSpPr>
          <p:nvPr/>
        </p:nvSpPr>
        <p:spPr bwMode="auto">
          <a:xfrm rot="2760000" flipV="1">
            <a:off x="4030663" y="2370137"/>
            <a:ext cx="1588" cy="2271713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2183" name="Oval 87"/>
          <p:cNvSpPr>
            <a:spLocks noChangeAspect="1" noChangeArrowheads="1"/>
          </p:cNvSpPr>
          <p:nvPr/>
        </p:nvSpPr>
        <p:spPr bwMode="auto">
          <a:xfrm>
            <a:off x="3986213" y="3479800"/>
            <a:ext cx="76200" cy="762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2184" name="Oval 88"/>
          <p:cNvSpPr>
            <a:spLocks noChangeAspect="1" noChangeArrowheads="1"/>
          </p:cNvSpPr>
          <p:nvPr/>
        </p:nvSpPr>
        <p:spPr bwMode="auto">
          <a:xfrm>
            <a:off x="4810125" y="2690813"/>
            <a:ext cx="61913" cy="635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2185" name="Text Box 89"/>
          <p:cNvSpPr txBox="1">
            <a:spLocks noChangeArrowheads="1"/>
          </p:cNvSpPr>
          <p:nvPr/>
        </p:nvSpPr>
        <p:spPr bwMode="auto">
          <a:xfrm>
            <a:off x="5580063" y="1125538"/>
            <a:ext cx="3095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aseline="0"/>
              <a:t>OB</a:t>
            </a:r>
            <a:r>
              <a:rPr lang="ru-RU" baseline="0"/>
              <a:t> = </a:t>
            </a:r>
            <a:r>
              <a:rPr lang="en-US" baseline="0"/>
              <a:t>2</a:t>
            </a:r>
            <a:r>
              <a:rPr lang="ru-RU" sz="2000" baseline="30000"/>
              <a:t>.</a:t>
            </a:r>
            <a:r>
              <a:rPr lang="en-US" baseline="0"/>
              <a:t>NA</a:t>
            </a:r>
            <a:r>
              <a:rPr lang="en-US"/>
              <a:t>1 </a:t>
            </a:r>
            <a:endParaRPr lang="ru-RU"/>
          </a:p>
        </p:txBody>
      </p:sp>
      <p:sp>
        <p:nvSpPr>
          <p:cNvPr id="132187" name="AutoShape 91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32193" name="Group 97"/>
          <p:cNvGrpSpPr>
            <a:grpSpLocks noChangeAspect="1"/>
          </p:cNvGrpSpPr>
          <p:nvPr/>
        </p:nvGrpSpPr>
        <p:grpSpPr bwMode="auto">
          <a:xfrm rot="7200000">
            <a:off x="4345781" y="3080545"/>
            <a:ext cx="53975" cy="176212"/>
            <a:chOff x="4740" y="1429"/>
            <a:chExt cx="44" cy="145"/>
          </a:xfrm>
        </p:grpSpPr>
        <p:sp>
          <p:nvSpPr>
            <p:cNvPr id="132194" name="Line 98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2195" name="Line 99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2196" name="Group 100"/>
          <p:cNvGrpSpPr>
            <a:grpSpLocks noChangeAspect="1"/>
          </p:cNvGrpSpPr>
          <p:nvPr/>
        </p:nvGrpSpPr>
        <p:grpSpPr bwMode="auto">
          <a:xfrm rot="7200000">
            <a:off x="4312444" y="2234406"/>
            <a:ext cx="53975" cy="176213"/>
            <a:chOff x="4740" y="1429"/>
            <a:chExt cx="44" cy="145"/>
          </a:xfrm>
        </p:grpSpPr>
        <p:sp>
          <p:nvSpPr>
            <p:cNvPr id="132197" name="Line 101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2198" name="Line 102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2199" name="Group 103"/>
          <p:cNvGrpSpPr>
            <a:grpSpLocks noChangeAspect="1"/>
          </p:cNvGrpSpPr>
          <p:nvPr/>
        </p:nvGrpSpPr>
        <p:grpSpPr bwMode="auto">
          <a:xfrm rot="7200000">
            <a:off x="3625056" y="2936082"/>
            <a:ext cx="53975" cy="176212"/>
            <a:chOff x="4740" y="1429"/>
            <a:chExt cx="44" cy="145"/>
          </a:xfrm>
        </p:grpSpPr>
        <p:sp>
          <p:nvSpPr>
            <p:cNvPr id="132200" name="Line 104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2201" name="Line 105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2205" name="Text Box 109"/>
          <p:cNvSpPr txBox="1">
            <a:spLocks noChangeArrowheads="1"/>
          </p:cNvSpPr>
          <p:nvPr/>
        </p:nvSpPr>
        <p:spPr bwMode="auto">
          <a:xfrm>
            <a:off x="5580063" y="1773238"/>
            <a:ext cx="3095625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aseline="0"/>
              <a:t>или</a:t>
            </a:r>
          </a:p>
          <a:p>
            <a:pPr algn="ctr">
              <a:spcBef>
                <a:spcPct val="50000"/>
              </a:spcBef>
            </a:pPr>
            <a:r>
              <a:rPr lang="en-US" baseline="0"/>
              <a:t>R</a:t>
            </a:r>
            <a:r>
              <a:rPr lang="ru-RU"/>
              <a:t>описанной окр.</a:t>
            </a:r>
            <a:r>
              <a:rPr lang="en-US" baseline="0"/>
              <a:t> = </a:t>
            </a:r>
            <a:r>
              <a:rPr lang="ru-RU" baseline="0"/>
              <a:t>2</a:t>
            </a:r>
            <a:r>
              <a:rPr lang="en-US" baseline="0"/>
              <a:t>R</a:t>
            </a:r>
            <a:r>
              <a:rPr lang="ru-RU"/>
              <a:t>окр.Эйлера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2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2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2" dur="2000" fill="hold"/>
                                        <p:tgtEl>
                                          <p:spTgt spid="1321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2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2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2" dur="2000" fill="hold"/>
                                        <p:tgtEl>
                                          <p:spTgt spid="1321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2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2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2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2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2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2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2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2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2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2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2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2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2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2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2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2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2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2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2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2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2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2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2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2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2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2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2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2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21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2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21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2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21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2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21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21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1321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1321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1321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132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132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132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91" grpId="0" animBg="1"/>
      <p:bldP spid="132192" grpId="0" animBg="1"/>
      <p:bldP spid="132188" grpId="0" animBg="1"/>
      <p:bldP spid="132162" grpId="0" animBg="1"/>
      <p:bldP spid="132162" grpId="1" animBg="1"/>
      <p:bldP spid="132182" grpId="0" animBg="1"/>
      <p:bldP spid="132182" grpId="1" animBg="1"/>
      <p:bldP spid="132185" grpId="0"/>
      <p:bldP spid="13220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8" name="Rectangle 6"/>
          <p:cNvSpPr>
            <a:spLocks noChangeAspect="1" noChangeArrowheads="1"/>
          </p:cNvSpPr>
          <p:nvPr/>
        </p:nvSpPr>
        <p:spPr bwMode="auto">
          <a:xfrm>
            <a:off x="5626100" y="4008438"/>
            <a:ext cx="252413" cy="2524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002" name="Rectangle 10"/>
          <p:cNvSpPr>
            <a:spLocks noChangeAspect="1" noChangeArrowheads="1"/>
          </p:cNvSpPr>
          <p:nvPr/>
        </p:nvSpPr>
        <p:spPr bwMode="auto">
          <a:xfrm rot="20940000">
            <a:off x="5862638" y="3198813"/>
            <a:ext cx="252412" cy="2524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001" name="Rectangle 9"/>
          <p:cNvSpPr>
            <a:spLocks noChangeAspect="1" noChangeArrowheads="1"/>
          </p:cNvSpPr>
          <p:nvPr/>
        </p:nvSpPr>
        <p:spPr bwMode="auto">
          <a:xfrm rot="3300000">
            <a:off x="4329113" y="1604963"/>
            <a:ext cx="252412" cy="2524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061" name="Freeform 69"/>
          <p:cNvSpPr>
            <a:spLocks/>
          </p:cNvSpPr>
          <p:nvPr/>
        </p:nvSpPr>
        <p:spPr bwMode="auto">
          <a:xfrm>
            <a:off x="377825" y="798513"/>
            <a:ext cx="5257800" cy="3459162"/>
          </a:xfrm>
          <a:custGeom>
            <a:avLst/>
            <a:gdLst/>
            <a:ahLst/>
            <a:cxnLst>
              <a:cxn ang="0">
                <a:pos x="0" y="2223"/>
              </a:cxn>
              <a:cxn ang="0">
                <a:pos x="3311" y="0"/>
              </a:cxn>
              <a:cxn ang="0">
                <a:pos x="3311" y="1588"/>
              </a:cxn>
              <a:cxn ang="0">
                <a:pos x="0" y="2223"/>
              </a:cxn>
            </a:cxnLst>
            <a:rect l="0" t="0" r="r" b="b"/>
            <a:pathLst>
              <a:path w="3311" h="2223">
                <a:moveTo>
                  <a:pt x="0" y="2223"/>
                </a:moveTo>
                <a:lnTo>
                  <a:pt x="3311" y="0"/>
                </a:lnTo>
                <a:lnTo>
                  <a:pt x="3311" y="1588"/>
                </a:lnTo>
                <a:lnTo>
                  <a:pt x="0" y="2223"/>
                </a:lnTo>
                <a:close/>
              </a:path>
            </a:pathLst>
          </a:custGeom>
          <a:gradFill rotWithShape="1">
            <a:gsLst>
              <a:gs pos="0">
                <a:srgbClr val="00FFFF">
                  <a:alpha val="0"/>
                </a:srgbClr>
              </a:gs>
              <a:gs pos="100000">
                <a:srgbClr val="00FFFF">
                  <a:gamma/>
                  <a:shade val="46275"/>
                  <a:invGamma/>
                </a:srgbClr>
              </a:gs>
            </a:gsLst>
            <a:path path="rect">
              <a:fillToRect l="100000" t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5080" name="Freeform 88"/>
          <p:cNvSpPr>
            <a:spLocks/>
          </p:cNvSpPr>
          <p:nvPr/>
        </p:nvSpPr>
        <p:spPr bwMode="auto">
          <a:xfrm>
            <a:off x="5613400" y="762000"/>
            <a:ext cx="719138" cy="35274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587"/>
              </a:cxn>
              <a:cxn ang="0">
                <a:pos x="409" y="2222"/>
              </a:cxn>
              <a:cxn ang="0">
                <a:pos x="0" y="0"/>
              </a:cxn>
            </a:cxnLst>
            <a:rect l="0" t="0" r="r" b="b"/>
            <a:pathLst>
              <a:path w="409" h="2222">
                <a:moveTo>
                  <a:pt x="0" y="0"/>
                </a:moveTo>
                <a:lnTo>
                  <a:pt x="0" y="1587"/>
                </a:lnTo>
                <a:lnTo>
                  <a:pt x="409" y="2222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FF0000">
                  <a:alpha val="0"/>
                </a:srgbClr>
              </a:gs>
              <a:gs pos="100000">
                <a:srgbClr val="FF0000">
                  <a:gamma/>
                  <a:tint val="58824"/>
                  <a:invGamma/>
                </a:srgb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4996" name="Line 4"/>
          <p:cNvSpPr>
            <a:spLocks noChangeAspect="1" noChangeShapeType="1"/>
          </p:cNvSpPr>
          <p:nvPr/>
        </p:nvSpPr>
        <p:spPr bwMode="auto">
          <a:xfrm flipV="1">
            <a:off x="404813" y="803275"/>
            <a:ext cx="5229225" cy="34575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4997" name="Line 5"/>
          <p:cNvSpPr>
            <a:spLocks noChangeAspect="1" noChangeShapeType="1"/>
          </p:cNvSpPr>
          <p:nvPr/>
        </p:nvSpPr>
        <p:spPr bwMode="auto">
          <a:xfrm flipV="1">
            <a:off x="404813" y="4259263"/>
            <a:ext cx="59039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4999" name="Line 7"/>
          <p:cNvSpPr>
            <a:spLocks noChangeAspect="1" noChangeShapeType="1"/>
          </p:cNvSpPr>
          <p:nvPr/>
        </p:nvSpPr>
        <p:spPr bwMode="auto">
          <a:xfrm>
            <a:off x="5634038" y="803275"/>
            <a:ext cx="674687" cy="34575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5000" name="Line 8"/>
          <p:cNvSpPr>
            <a:spLocks noChangeAspect="1" noChangeShapeType="1"/>
          </p:cNvSpPr>
          <p:nvPr/>
        </p:nvSpPr>
        <p:spPr bwMode="auto">
          <a:xfrm flipH="1">
            <a:off x="5626100" y="803275"/>
            <a:ext cx="7938" cy="3457575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5003" name="Line 11"/>
          <p:cNvSpPr>
            <a:spLocks noChangeAspect="1" noChangeShapeType="1"/>
          </p:cNvSpPr>
          <p:nvPr/>
        </p:nvSpPr>
        <p:spPr bwMode="auto">
          <a:xfrm flipV="1">
            <a:off x="404813" y="3163888"/>
            <a:ext cx="5716587" cy="1089025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5004" name="Line 12"/>
          <p:cNvSpPr>
            <a:spLocks noChangeAspect="1" noChangeShapeType="1"/>
          </p:cNvSpPr>
          <p:nvPr/>
        </p:nvSpPr>
        <p:spPr bwMode="auto">
          <a:xfrm rot="21540000" flipH="1" flipV="1">
            <a:off x="4543425" y="1585913"/>
            <a:ext cx="1708150" cy="263525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5014" name="Oval 22"/>
          <p:cNvSpPr>
            <a:spLocks noChangeAspect="1" noChangeArrowheads="1"/>
          </p:cNvSpPr>
          <p:nvPr/>
        </p:nvSpPr>
        <p:spPr bwMode="auto">
          <a:xfrm>
            <a:off x="5926138" y="3713163"/>
            <a:ext cx="82550" cy="857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018" name="Text Box 26"/>
          <p:cNvSpPr txBox="1">
            <a:spLocks noChangeAspect="1" noChangeArrowheads="1"/>
          </p:cNvSpPr>
          <p:nvPr/>
        </p:nvSpPr>
        <p:spPr bwMode="auto">
          <a:xfrm>
            <a:off x="107950" y="3790950"/>
            <a:ext cx="422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A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85019" name="Text Box 27"/>
          <p:cNvSpPr txBox="1">
            <a:spLocks noChangeAspect="1" noChangeArrowheads="1"/>
          </p:cNvSpPr>
          <p:nvPr/>
        </p:nvSpPr>
        <p:spPr bwMode="auto">
          <a:xfrm>
            <a:off x="6094413" y="4303713"/>
            <a:ext cx="3381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C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85020" name="Text Box 28"/>
          <p:cNvSpPr txBox="1">
            <a:spLocks noChangeAspect="1" noChangeArrowheads="1"/>
          </p:cNvSpPr>
          <p:nvPr/>
        </p:nvSpPr>
        <p:spPr bwMode="auto">
          <a:xfrm>
            <a:off x="5253038" y="333375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B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85021" name="Text Box 29"/>
          <p:cNvSpPr txBox="1">
            <a:spLocks noChangeAspect="1" noChangeArrowheads="1"/>
          </p:cNvSpPr>
          <p:nvPr/>
        </p:nvSpPr>
        <p:spPr bwMode="auto">
          <a:xfrm>
            <a:off x="6094413" y="2946400"/>
            <a:ext cx="420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E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85022" name="Text Box 30"/>
          <p:cNvSpPr txBox="1">
            <a:spLocks noChangeAspect="1" noChangeArrowheads="1"/>
          </p:cNvSpPr>
          <p:nvPr/>
        </p:nvSpPr>
        <p:spPr bwMode="auto">
          <a:xfrm>
            <a:off x="4184650" y="1092200"/>
            <a:ext cx="6461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D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85023" name="Text Box 31"/>
          <p:cNvSpPr txBox="1">
            <a:spLocks noChangeAspect="1" noChangeArrowheads="1"/>
          </p:cNvSpPr>
          <p:nvPr/>
        </p:nvSpPr>
        <p:spPr bwMode="auto">
          <a:xfrm>
            <a:off x="5281613" y="3798888"/>
            <a:ext cx="6461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F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85024" name="Text Box 32"/>
          <p:cNvSpPr txBox="1">
            <a:spLocks noChangeAspect="1" noChangeArrowheads="1"/>
          </p:cNvSpPr>
          <p:nvPr/>
        </p:nvSpPr>
        <p:spPr bwMode="auto">
          <a:xfrm>
            <a:off x="2998788" y="4303713"/>
            <a:ext cx="5667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85025" name="Text Box 33"/>
          <p:cNvSpPr txBox="1">
            <a:spLocks noChangeAspect="1" noChangeArrowheads="1"/>
          </p:cNvSpPr>
          <p:nvPr/>
        </p:nvSpPr>
        <p:spPr bwMode="auto">
          <a:xfrm>
            <a:off x="5927725" y="2027238"/>
            <a:ext cx="588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A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85026" name="Text Box 34"/>
          <p:cNvSpPr txBox="1">
            <a:spLocks noChangeAspect="1" noChangeArrowheads="1"/>
          </p:cNvSpPr>
          <p:nvPr/>
        </p:nvSpPr>
        <p:spPr bwMode="auto">
          <a:xfrm>
            <a:off x="2552700" y="2189163"/>
            <a:ext cx="5683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85027" name="Text Box 35"/>
          <p:cNvSpPr txBox="1">
            <a:spLocks noChangeAspect="1" noChangeArrowheads="1"/>
          </p:cNvSpPr>
          <p:nvPr/>
        </p:nvSpPr>
        <p:spPr bwMode="auto">
          <a:xfrm>
            <a:off x="2914650" y="3292475"/>
            <a:ext cx="48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X</a:t>
            </a:r>
            <a:endParaRPr lang="ru-RU" baseline="0"/>
          </a:p>
        </p:txBody>
      </p:sp>
      <p:sp>
        <p:nvSpPr>
          <p:cNvPr id="85028" name="Text Box 36"/>
          <p:cNvSpPr txBox="1">
            <a:spLocks noChangeAspect="1" noChangeArrowheads="1"/>
          </p:cNvSpPr>
          <p:nvPr/>
        </p:nvSpPr>
        <p:spPr bwMode="auto">
          <a:xfrm>
            <a:off x="5253038" y="1935163"/>
            <a:ext cx="3476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Y</a:t>
            </a:r>
            <a:endParaRPr lang="ru-RU" baseline="0"/>
          </a:p>
        </p:txBody>
      </p:sp>
      <p:sp>
        <p:nvSpPr>
          <p:cNvPr id="85029" name="Text Box 37"/>
          <p:cNvSpPr txBox="1">
            <a:spLocks noChangeAspect="1" noChangeArrowheads="1"/>
          </p:cNvSpPr>
          <p:nvPr/>
        </p:nvSpPr>
        <p:spPr bwMode="auto">
          <a:xfrm>
            <a:off x="5843588" y="37909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Z</a:t>
            </a:r>
            <a:endParaRPr lang="ru-RU" baseline="0"/>
          </a:p>
        </p:txBody>
      </p:sp>
      <p:sp>
        <p:nvSpPr>
          <p:cNvPr id="85033" name="Text Box 41"/>
          <p:cNvSpPr txBox="1">
            <a:spLocks noChangeArrowheads="1"/>
          </p:cNvSpPr>
          <p:nvPr/>
        </p:nvSpPr>
        <p:spPr bwMode="auto">
          <a:xfrm>
            <a:off x="6586538" y="325438"/>
            <a:ext cx="10810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В </a:t>
            </a:r>
            <a:r>
              <a:rPr lang="ru-RU" b="0" baseline="0">
                <a:cs typeface="Arial" charset="0"/>
              </a:rPr>
              <a:t>∆</a:t>
            </a:r>
            <a:r>
              <a:rPr lang="ru-RU" b="0" baseline="0"/>
              <a:t>АВС:</a:t>
            </a:r>
          </a:p>
        </p:txBody>
      </p:sp>
      <p:sp>
        <p:nvSpPr>
          <p:cNvPr id="85034" name="Text Box 42"/>
          <p:cNvSpPr txBox="1">
            <a:spLocks noChangeArrowheads="1"/>
          </p:cNvSpPr>
          <p:nvPr/>
        </p:nvSpPr>
        <p:spPr bwMode="auto">
          <a:xfrm>
            <a:off x="0" y="44450"/>
            <a:ext cx="42116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aseline="0">
                <a:solidFill>
                  <a:srgbClr val="FD0333"/>
                </a:solidFill>
                <a:latin typeface="Monotype Corsiva" pitchFamily="66" charset="0"/>
              </a:rPr>
              <a:t>Окружность Эйлера</a:t>
            </a:r>
          </a:p>
        </p:txBody>
      </p:sp>
      <p:sp>
        <p:nvSpPr>
          <p:cNvPr id="85035" name="Text Box 43"/>
          <p:cNvSpPr txBox="1">
            <a:spLocks noChangeArrowheads="1"/>
          </p:cNvSpPr>
          <p:nvPr/>
        </p:nvSpPr>
        <p:spPr bwMode="auto">
          <a:xfrm rot="10800000" flipV="1">
            <a:off x="6588125" y="692150"/>
            <a:ext cx="2555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FF0000"/>
                </a:solidFill>
              </a:rPr>
              <a:t>А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ru-RU" baseline="0"/>
              <a:t>,</a:t>
            </a:r>
            <a:r>
              <a:rPr lang="ru-RU">
                <a:solidFill>
                  <a:srgbClr val="FF0000"/>
                </a:solidFill>
              </a:rPr>
              <a:t> </a:t>
            </a:r>
            <a:r>
              <a:rPr lang="ru-RU" baseline="0">
                <a:solidFill>
                  <a:srgbClr val="FF0000"/>
                </a:solidFill>
              </a:rPr>
              <a:t>В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ru-RU" baseline="0"/>
              <a:t>, </a:t>
            </a:r>
            <a:r>
              <a:rPr lang="ru-RU" baseline="0">
                <a:solidFill>
                  <a:srgbClr val="FF0000"/>
                </a:solidFill>
              </a:rPr>
              <a:t>С</a:t>
            </a:r>
            <a:r>
              <a:rPr lang="ru-RU">
                <a:solidFill>
                  <a:srgbClr val="FF0000"/>
                </a:solidFill>
              </a:rPr>
              <a:t>1 </a:t>
            </a:r>
            <a:r>
              <a:rPr lang="en-US">
                <a:solidFill>
                  <a:srgbClr val="FF0000"/>
                </a:solidFill>
              </a:rPr>
              <a:t>  </a:t>
            </a:r>
            <a:r>
              <a:rPr lang="ru-RU" b="0" baseline="0"/>
              <a:t>- середины сторон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85036" name="Text Box 44"/>
          <p:cNvSpPr txBox="1">
            <a:spLocks noChangeArrowheads="1"/>
          </p:cNvSpPr>
          <p:nvPr/>
        </p:nvSpPr>
        <p:spPr bwMode="auto">
          <a:xfrm>
            <a:off x="6588125" y="1484313"/>
            <a:ext cx="2555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D</a:t>
            </a:r>
            <a:r>
              <a:rPr lang="ru-RU" baseline="0"/>
              <a:t>,</a:t>
            </a:r>
            <a:r>
              <a:rPr lang="en-US" baseline="0">
                <a:solidFill>
                  <a:srgbClr val="008000"/>
                </a:solidFill>
              </a:rPr>
              <a:t> E</a:t>
            </a:r>
            <a:r>
              <a:rPr lang="ru-RU" baseline="0"/>
              <a:t>,</a:t>
            </a:r>
            <a:r>
              <a:rPr lang="en-US" baseline="0">
                <a:solidFill>
                  <a:srgbClr val="008000"/>
                </a:solidFill>
              </a:rPr>
              <a:t> F</a:t>
            </a:r>
            <a:r>
              <a:rPr lang="ru-RU" b="0" baseline="0"/>
              <a:t> - основания высот</a:t>
            </a:r>
            <a:endParaRPr lang="en-US" baseline="0">
              <a:solidFill>
                <a:srgbClr val="008000"/>
              </a:solidFill>
            </a:endParaRPr>
          </a:p>
        </p:txBody>
      </p:sp>
      <p:sp>
        <p:nvSpPr>
          <p:cNvPr id="85037" name="Text Box 45"/>
          <p:cNvSpPr txBox="1">
            <a:spLocks noChangeArrowheads="1"/>
          </p:cNvSpPr>
          <p:nvPr/>
        </p:nvSpPr>
        <p:spPr bwMode="auto">
          <a:xfrm>
            <a:off x="6588125" y="2276475"/>
            <a:ext cx="2305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X,</a:t>
            </a:r>
            <a:r>
              <a:rPr lang="ru-RU" baseline="0"/>
              <a:t> </a:t>
            </a:r>
            <a:r>
              <a:rPr lang="en-US" baseline="0"/>
              <a:t>Y,</a:t>
            </a:r>
            <a:r>
              <a:rPr lang="ru-RU" baseline="0"/>
              <a:t> </a:t>
            </a:r>
            <a:r>
              <a:rPr lang="en-US" baseline="0"/>
              <a:t>Z</a:t>
            </a:r>
            <a:r>
              <a:rPr lang="ru-RU" b="0" baseline="0"/>
              <a:t> - середины отрезков </a:t>
            </a:r>
            <a:r>
              <a:rPr lang="en-US" b="0" baseline="0"/>
              <a:t>AH,BH,CH</a:t>
            </a:r>
          </a:p>
        </p:txBody>
      </p:sp>
      <p:sp>
        <p:nvSpPr>
          <p:cNvPr id="85039" name="Text Box 47"/>
          <p:cNvSpPr txBox="1">
            <a:spLocks noChangeAspect="1" noChangeArrowheads="1"/>
          </p:cNvSpPr>
          <p:nvPr/>
        </p:nvSpPr>
        <p:spPr bwMode="auto">
          <a:xfrm>
            <a:off x="5003800" y="2852738"/>
            <a:ext cx="376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85070" name="Text Box 78"/>
          <p:cNvSpPr txBox="1">
            <a:spLocks noChangeArrowheads="1"/>
          </p:cNvSpPr>
          <p:nvPr/>
        </p:nvSpPr>
        <p:spPr bwMode="auto">
          <a:xfrm>
            <a:off x="1044575" y="4508500"/>
            <a:ext cx="863600" cy="366713"/>
          </a:xfrm>
          <a:prstGeom prst="rect">
            <a:avLst/>
          </a:prstGeom>
          <a:gradFill rotWithShape="1">
            <a:gsLst>
              <a:gs pos="0">
                <a:srgbClr val="00FFFF">
                  <a:alpha val="999"/>
                </a:srgbClr>
              </a:gs>
              <a:gs pos="100000">
                <a:srgbClr val="00FFFF">
                  <a:gamma/>
                  <a:shade val="46275"/>
                  <a:invGamma/>
                </a:srgbClr>
              </a:gs>
            </a:gsLst>
            <a:path path="rect">
              <a:fillToRect l="100000" b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∆АВ</a:t>
            </a:r>
            <a:r>
              <a:rPr lang="en-US" b="0" baseline="0"/>
              <a:t>H</a:t>
            </a:r>
          </a:p>
        </p:txBody>
      </p:sp>
      <p:sp>
        <p:nvSpPr>
          <p:cNvPr id="85071" name="Text Box 79"/>
          <p:cNvSpPr txBox="1">
            <a:spLocks noChangeArrowheads="1"/>
          </p:cNvSpPr>
          <p:nvPr/>
        </p:nvSpPr>
        <p:spPr bwMode="auto">
          <a:xfrm>
            <a:off x="1044575" y="6086475"/>
            <a:ext cx="863600" cy="366713"/>
          </a:xfrm>
          <a:prstGeom prst="rect">
            <a:avLst/>
          </a:prstGeom>
          <a:gradFill rotWithShape="1">
            <a:gsLst>
              <a:gs pos="0">
                <a:srgbClr val="FF0000">
                  <a:alpha val="0"/>
                </a:srgbClr>
              </a:gs>
              <a:gs pos="100000">
                <a:srgbClr val="FF0000">
                  <a:gamma/>
                  <a:tint val="65882"/>
                  <a:invGamma/>
                </a:srgbClr>
              </a:gs>
            </a:gsLst>
            <a:path path="rect">
              <a:fillToRect l="100000" b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∆ВС</a:t>
            </a:r>
            <a:r>
              <a:rPr lang="en-US" b="0" baseline="0"/>
              <a:t>H</a:t>
            </a:r>
            <a:endParaRPr lang="ru-RU" b="0" baseline="0"/>
          </a:p>
        </p:txBody>
      </p:sp>
      <p:sp>
        <p:nvSpPr>
          <p:cNvPr id="85072" name="Text Box 80"/>
          <p:cNvSpPr txBox="1">
            <a:spLocks noChangeArrowheads="1"/>
          </p:cNvSpPr>
          <p:nvPr/>
        </p:nvSpPr>
        <p:spPr bwMode="auto">
          <a:xfrm>
            <a:off x="684213" y="5300663"/>
            <a:ext cx="863600" cy="366712"/>
          </a:xfrm>
          <a:prstGeom prst="rect">
            <a:avLst/>
          </a:prstGeom>
          <a:gradFill rotWithShape="1">
            <a:gsLst>
              <a:gs pos="0">
                <a:srgbClr val="00FF00">
                  <a:alpha val="0"/>
                </a:srgbClr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100000" b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∆АС</a:t>
            </a:r>
            <a:r>
              <a:rPr lang="en-US" b="0" baseline="0"/>
              <a:t>H</a:t>
            </a:r>
            <a:endParaRPr lang="ru-RU" b="0" baseline="0"/>
          </a:p>
        </p:txBody>
      </p:sp>
      <p:sp>
        <p:nvSpPr>
          <p:cNvPr id="85081" name="Oval 89"/>
          <p:cNvSpPr>
            <a:spLocks noChangeAspect="1" noChangeArrowheads="1"/>
          </p:cNvSpPr>
          <p:nvPr/>
        </p:nvSpPr>
        <p:spPr bwMode="auto">
          <a:xfrm>
            <a:off x="5589588" y="3206750"/>
            <a:ext cx="82550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082" name="Oval 90"/>
          <p:cNvSpPr>
            <a:spLocks noChangeAspect="1" noChangeArrowheads="1"/>
          </p:cNvSpPr>
          <p:nvPr/>
        </p:nvSpPr>
        <p:spPr bwMode="auto">
          <a:xfrm>
            <a:off x="6262688" y="4205288"/>
            <a:ext cx="82550" cy="857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083" name="Oval 91"/>
          <p:cNvSpPr>
            <a:spLocks noChangeAspect="1" noChangeArrowheads="1"/>
          </p:cNvSpPr>
          <p:nvPr/>
        </p:nvSpPr>
        <p:spPr bwMode="auto">
          <a:xfrm>
            <a:off x="5592763" y="763588"/>
            <a:ext cx="84137" cy="841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85091" name="Oval 99"/>
          <p:cNvSpPr>
            <a:spLocks noChangeAspect="1" noChangeArrowheads="1"/>
          </p:cNvSpPr>
          <p:nvPr/>
        </p:nvSpPr>
        <p:spPr bwMode="auto">
          <a:xfrm>
            <a:off x="2895600" y="1539875"/>
            <a:ext cx="3194050" cy="3194050"/>
          </a:xfrm>
          <a:prstGeom prst="ellips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092" name="Oval 100"/>
          <p:cNvSpPr>
            <a:spLocks noChangeAspect="1" noChangeArrowheads="1"/>
          </p:cNvSpPr>
          <p:nvPr/>
        </p:nvSpPr>
        <p:spPr bwMode="auto">
          <a:xfrm>
            <a:off x="2974975" y="2492375"/>
            <a:ext cx="84138" cy="841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093" name="Oval 101"/>
          <p:cNvSpPr>
            <a:spLocks noChangeAspect="1" noChangeArrowheads="1"/>
          </p:cNvSpPr>
          <p:nvPr/>
        </p:nvSpPr>
        <p:spPr bwMode="auto">
          <a:xfrm>
            <a:off x="6056313" y="3122613"/>
            <a:ext cx="82550" cy="8413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094" name="Oval 102"/>
          <p:cNvSpPr>
            <a:spLocks noChangeAspect="1" noChangeArrowheads="1"/>
          </p:cNvSpPr>
          <p:nvPr/>
        </p:nvSpPr>
        <p:spPr bwMode="auto">
          <a:xfrm>
            <a:off x="5926138" y="2492375"/>
            <a:ext cx="82550" cy="841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097" name="Oval 105"/>
          <p:cNvSpPr>
            <a:spLocks noChangeAspect="1" noChangeArrowheads="1"/>
          </p:cNvSpPr>
          <p:nvPr/>
        </p:nvSpPr>
        <p:spPr bwMode="auto">
          <a:xfrm>
            <a:off x="4452938" y="1500188"/>
            <a:ext cx="84137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099" name="Oval 107"/>
          <p:cNvSpPr>
            <a:spLocks noChangeAspect="1" noChangeArrowheads="1"/>
          </p:cNvSpPr>
          <p:nvPr/>
        </p:nvSpPr>
        <p:spPr bwMode="auto">
          <a:xfrm>
            <a:off x="5592763" y="1984375"/>
            <a:ext cx="84137" cy="857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100" name="AutoShape 10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85103" name="Group 111"/>
          <p:cNvGrpSpPr>
            <a:grpSpLocks/>
          </p:cNvGrpSpPr>
          <p:nvPr/>
        </p:nvGrpSpPr>
        <p:grpSpPr bwMode="auto">
          <a:xfrm>
            <a:off x="2124075" y="4795838"/>
            <a:ext cx="2663825" cy="1512887"/>
            <a:chOff x="1338" y="3021"/>
            <a:chExt cx="1678" cy="953"/>
          </a:xfrm>
        </p:grpSpPr>
        <p:sp>
          <p:nvSpPr>
            <p:cNvPr id="85101" name="Oval 109"/>
            <p:cNvSpPr>
              <a:spLocks noChangeArrowheads="1"/>
            </p:cNvSpPr>
            <p:nvPr/>
          </p:nvSpPr>
          <p:spPr bwMode="auto">
            <a:xfrm>
              <a:off x="1338" y="3021"/>
              <a:ext cx="1633" cy="953"/>
            </a:xfrm>
            <a:prstGeom prst="ellipse">
              <a:avLst/>
            </a:prstGeom>
            <a:gradFill rotWithShape="1">
              <a:gsLst>
                <a:gs pos="0">
                  <a:srgbClr val="FF9900">
                    <a:alpha val="27000"/>
                  </a:srgbClr>
                </a:gs>
                <a:gs pos="100000">
                  <a:srgbClr val="FF9900">
                    <a:gamma/>
                    <a:tint val="69804"/>
                    <a:invGamma/>
                  </a:srgbClr>
                </a:gs>
              </a:gsLst>
              <a:path path="rect">
                <a:fillToRect l="100000" b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5102" name="Text Box 110"/>
            <p:cNvSpPr txBox="1">
              <a:spLocks noChangeArrowheads="1"/>
            </p:cNvSpPr>
            <p:nvPr/>
          </p:nvSpPr>
          <p:spPr bwMode="auto">
            <a:xfrm>
              <a:off x="1519" y="3171"/>
              <a:ext cx="1497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0" baseline="0"/>
                <a:t>имеют ту же окружность Эйлера, что и ∆АВС</a:t>
              </a:r>
            </a:p>
          </p:txBody>
        </p:sp>
      </p:grpSp>
      <p:sp>
        <p:nvSpPr>
          <p:cNvPr id="85075" name="Freeform 83"/>
          <p:cNvSpPr>
            <a:spLocks/>
          </p:cNvSpPr>
          <p:nvPr/>
        </p:nvSpPr>
        <p:spPr bwMode="auto">
          <a:xfrm>
            <a:off x="323850" y="3284538"/>
            <a:ext cx="5976938" cy="971550"/>
          </a:xfrm>
          <a:custGeom>
            <a:avLst/>
            <a:gdLst/>
            <a:ahLst/>
            <a:cxnLst>
              <a:cxn ang="0">
                <a:pos x="0" y="590"/>
              </a:cxn>
              <a:cxn ang="0">
                <a:pos x="3720" y="590"/>
              </a:cxn>
              <a:cxn ang="0">
                <a:pos x="3311" y="0"/>
              </a:cxn>
              <a:cxn ang="0">
                <a:pos x="0" y="590"/>
              </a:cxn>
            </a:cxnLst>
            <a:rect l="0" t="0" r="r" b="b"/>
            <a:pathLst>
              <a:path w="3720" h="590">
                <a:moveTo>
                  <a:pt x="0" y="590"/>
                </a:moveTo>
                <a:lnTo>
                  <a:pt x="3720" y="590"/>
                </a:lnTo>
                <a:lnTo>
                  <a:pt x="3311" y="0"/>
                </a:lnTo>
                <a:lnTo>
                  <a:pt x="0" y="590"/>
                </a:lnTo>
                <a:close/>
              </a:path>
            </a:pathLst>
          </a:custGeom>
          <a:gradFill rotWithShape="1">
            <a:gsLst>
              <a:gs pos="0">
                <a:srgbClr val="00FF00">
                  <a:alpha val="0"/>
                </a:srgbClr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5098" name="Oval 106"/>
          <p:cNvSpPr>
            <a:spLocks noChangeAspect="1" noChangeArrowheads="1"/>
          </p:cNvSpPr>
          <p:nvPr/>
        </p:nvSpPr>
        <p:spPr bwMode="auto">
          <a:xfrm>
            <a:off x="2974975" y="3713163"/>
            <a:ext cx="84138" cy="857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096" name="Oval 104"/>
          <p:cNvSpPr>
            <a:spLocks noChangeAspect="1" noChangeArrowheads="1"/>
          </p:cNvSpPr>
          <p:nvPr/>
        </p:nvSpPr>
        <p:spPr bwMode="auto">
          <a:xfrm>
            <a:off x="5586413" y="4217988"/>
            <a:ext cx="84137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095" name="Oval 103"/>
          <p:cNvSpPr>
            <a:spLocks noChangeAspect="1" noChangeArrowheads="1"/>
          </p:cNvSpPr>
          <p:nvPr/>
        </p:nvSpPr>
        <p:spPr bwMode="auto">
          <a:xfrm>
            <a:off x="3311525" y="4217988"/>
            <a:ext cx="84138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0"/>
              <a:t> </a:t>
            </a:r>
          </a:p>
        </p:txBody>
      </p:sp>
      <p:sp>
        <p:nvSpPr>
          <p:cNvPr id="85077" name="Oval 85"/>
          <p:cNvSpPr>
            <a:spLocks noChangeAspect="1" noChangeArrowheads="1"/>
          </p:cNvSpPr>
          <p:nvPr/>
        </p:nvSpPr>
        <p:spPr bwMode="auto">
          <a:xfrm>
            <a:off x="360363" y="4205288"/>
            <a:ext cx="84137" cy="857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0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0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8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07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07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8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0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0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000"/>
                                        <p:tgtEl>
                                          <p:spTgt spid="85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10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10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61" grpId="0" animBg="1"/>
      <p:bldP spid="85080" grpId="0" animBg="1"/>
      <p:bldP spid="85070" grpId="0" animBg="1"/>
      <p:bldP spid="85071" grpId="0" animBg="1"/>
      <p:bldP spid="85072" grpId="0" animBg="1"/>
      <p:bldP spid="8507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AutoShape 2"/>
          <p:cNvSpPr>
            <a:spLocks noChangeAspect="1" noChangeArrowheads="1"/>
          </p:cNvSpPr>
          <p:nvPr/>
        </p:nvSpPr>
        <p:spPr bwMode="auto">
          <a:xfrm rot="19680000">
            <a:off x="3348038" y="2063750"/>
            <a:ext cx="2160587" cy="1870075"/>
          </a:xfrm>
          <a:prstGeom prst="triangle">
            <a:avLst>
              <a:gd name="adj" fmla="val 50000"/>
            </a:avLst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8067" name="AutoShape 3"/>
          <p:cNvSpPr>
            <a:spLocks noChangeAspect="1" noChangeArrowheads="1"/>
          </p:cNvSpPr>
          <p:nvPr/>
        </p:nvSpPr>
        <p:spPr bwMode="auto">
          <a:xfrm rot="19020000">
            <a:off x="250825" y="909638"/>
            <a:ext cx="3168650" cy="2740025"/>
          </a:xfrm>
          <a:prstGeom prst="triangle">
            <a:avLst>
              <a:gd name="adj" fmla="val 50000"/>
            </a:avLst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8068" name="AutoShape 4"/>
          <p:cNvSpPr>
            <a:spLocks noChangeAspect="1" noChangeArrowheads="1"/>
          </p:cNvSpPr>
          <p:nvPr/>
        </p:nvSpPr>
        <p:spPr bwMode="auto">
          <a:xfrm rot="10800000">
            <a:off x="1611313" y="4373563"/>
            <a:ext cx="2376487" cy="2055812"/>
          </a:xfrm>
          <a:prstGeom prst="triangle">
            <a:avLst>
              <a:gd name="adj" fmla="val 50000"/>
            </a:avLst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8069" name="AutoShape 5"/>
          <p:cNvSpPr>
            <a:spLocks noChangeArrowheads="1"/>
          </p:cNvSpPr>
          <p:nvPr/>
        </p:nvSpPr>
        <p:spPr bwMode="auto">
          <a:xfrm>
            <a:off x="1619250" y="2206625"/>
            <a:ext cx="2376488" cy="2159000"/>
          </a:xfrm>
          <a:prstGeom prst="triangle">
            <a:avLst>
              <a:gd name="adj" fmla="val 97329"/>
            </a:avLst>
          </a:prstGeom>
          <a:noFill/>
          <a:ln w="349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>
            <a:off x="900113" y="1270000"/>
            <a:ext cx="3095625" cy="309562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8071" name="Line 7"/>
          <p:cNvSpPr>
            <a:spLocks noChangeShapeType="1"/>
          </p:cNvSpPr>
          <p:nvPr/>
        </p:nvSpPr>
        <p:spPr bwMode="auto">
          <a:xfrm flipV="1">
            <a:off x="1619250" y="3214688"/>
            <a:ext cx="4249738" cy="115093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V="1">
            <a:off x="2787650" y="2198688"/>
            <a:ext cx="1152525" cy="424815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8075" name="Oval 11"/>
          <p:cNvSpPr>
            <a:spLocks noChangeAspect="1" noChangeArrowheads="1"/>
          </p:cNvSpPr>
          <p:nvPr/>
        </p:nvSpPr>
        <p:spPr bwMode="auto">
          <a:xfrm>
            <a:off x="3332163" y="1997075"/>
            <a:ext cx="2519362" cy="2519363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8076" name="Oval 12"/>
          <p:cNvSpPr>
            <a:spLocks noChangeAspect="1" noChangeArrowheads="1"/>
          </p:cNvSpPr>
          <p:nvPr/>
        </p:nvSpPr>
        <p:spPr bwMode="auto">
          <a:xfrm>
            <a:off x="307975" y="765175"/>
            <a:ext cx="3671888" cy="3671888"/>
          </a:xfrm>
          <a:prstGeom prst="ellips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 baseline="0"/>
          </a:p>
        </p:txBody>
      </p:sp>
      <p:sp>
        <p:nvSpPr>
          <p:cNvPr id="88077" name="Oval 13"/>
          <p:cNvSpPr>
            <a:spLocks noChangeAspect="1" noChangeArrowheads="1"/>
          </p:cNvSpPr>
          <p:nvPr/>
        </p:nvSpPr>
        <p:spPr bwMode="auto">
          <a:xfrm>
            <a:off x="1438275" y="3689350"/>
            <a:ext cx="2763838" cy="2763838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8078" name="AutoShape 1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8079" name="Text Box 15"/>
          <p:cNvSpPr txBox="1">
            <a:spLocks noChangeArrowheads="1"/>
          </p:cNvSpPr>
          <p:nvPr/>
        </p:nvSpPr>
        <p:spPr bwMode="auto">
          <a:xfrm>
            <a:off x="2051050" y="0"/>
            <a:ext cx="568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aseline="0">
                <a:solidFill>
                  <a:srgbClr val="FD0333"/>
                </a:solidFill>
                <a:latin typeface="Monotype Corsiva" pitchFamily="66" charset="0"/>
              </a:rPr>
              <a:t>Точка Торричелли</a:t>
            </a:r>
          </a:p>
        </p:txBody>
      </p:sp>
      <p:sp>
        <p:nvSpPr>
          <p:cNvPr id="88080" name="Text Box 16"/>
          <p:cNvSpPr txBox="1">
            <a:spLocks noChangeAspect="1" noChangeArrowheads="1"/>
          </p:cNvSpPr>
          <p:nvPr/>
        </p:nvSpPr>
        <p:spPr bwMode="auto">
          <a:xfrm>
            <a:off x="5800725" y="2847975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A</a:t>
            </a:r>
            <a:r>
              <a:rPr lang="en-US"/>
              <a:t>1</a:t>
            </a:r>
            <a:endParaRPr lang="ru-RU" baseline="0"/>
          </a:p>
        </p:txBody>
      </p:sp>
      <p:sp>
        <p:nvSpPr>
          <p:cNvPr id="88081" name="Text Box 17"/>
          <p:cNvSpPr txBox="1">
            <a:spLocks noChangeAspect="1" noChangeArrowheads="1"/>
          </p:cNvSpPr>
          <p:nvPr/>
        </p:nvSpPr>
        <p:spPr bwMode="auto">
          <a:xfrm>
            <a:off x="1263650" y="4222750"/>
            <a:ext cx="284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A</a:t>
            </a:r>
            <a:endParaRPr lang="ru-RU" baseline="0"/>
          </a:p>
        </p:txBody>
      </p:sp>
      <p:sp>
        <p:nvSpPr>
          <p:cNvPr id="88082" name="Text Box 18"/>
          <p:cNvSpPr txBox="1">
            <a:spLocks noChangeAspect="1" noChangeArrowheads="1"/>
          </p:cNvSpPr>
          <p:nvPr/>
        </p:nvSpPr>
        <p:spPr bwMode="auto">
          <a:xfrm>
            <a:off x="2555875" y="6454775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B</a:t>
            </a:r>
            <a:r>
              <a:rPr lang="en-US"/>
              <a:t>1</a:t>
            </a:r>
            <a:endParaRPr lang="ru-RU" baseline="0"/>
          </a:p>
        </p:txBody>
      </p:sp>
      <p:sp>
        <p:nvSpPr>
          <p:cNvPr id="88083" name="Text Box 19"/>
          <p:cNvSpPr txBox="1">
            <a:spLocks noChangeAspect="1" noChangeArrowheads="1"/>
          </p:cNvSpPr>
          <p:nvPr/>
        </p:nvSpPr>
        <p:spPr bwMode="auto">
          <a:xfrm>
            <a:off x="609600" y="838200"/>
            <a:ext cx="433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C</a:t>
            </a:r>
            <a:r>
              <a:rPr lang="en-US"/>
              <a:t>1</a:t>
            </a:r>
            <a:endParaRPr lang="ru-RU" baseline="0"/>
          </a:p>
        </p:txBody>
      </p:sp>
      <p:sp>
        <p:nvSpPr>
          <p:cNvPr id="88084" name="Text Box 20"/>
          <p:cNvSpPr txBox="1">
            <a:spLocks noChangeAspect="1" noChangeArrowheads="1"/>
          </p:cNvSpPr>
          <p:nvPr/>
        </p:nvSpPr>
        <p:spPr bwMode="auto">
          <a:xfrm>
            <a:off x="3851275" y="1773238"/>
            <a:ext cx="2841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B</a:t>
            </a:r>
            <a:endParaRPr lang="ru-RU" baseline="0"/>
          </a:p>
        </p:txBody>
      </p:sp>
      <p:sp>
        <p:nvSpPr>
          <p:cNvPr id="88085" name="Text Box 21"/>
          <p:cNvSpPr txBox="1">
            <a:spLocks noChangeAspect="1" noChangeArrowheads="1"/>
          </p:cNvSpPr>
          <p:nvPr/>
        </p:nvSpPr>
        <p:spPr bwMode="auto">
          <a:xfrm>
            <a:off x="4068763" y="4438650"/>
            <a:ext cx="284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C</a:t>
            </a:r>
            <a:endParaRPr lang="ru-RU" baseline="0"/>
          </a:p>
        </p:txBody>
      </p:sp>
      <p:sp>
        <p:nvSpPr>
          <p:cNvPr id="88091" name="Text Box 27"/>
          <p:cNvSpPr txBox="1">
            <a:spLocks noChangeAspect="1" noChangeArrowheads="1"/>
          </p:cNvSpPr>
          <p:nvPr/>
        </p:nvSpPr>
        <p:spPr bwMode="auto">
          <a:xfrm>
            <a:off x="3563938" y="3573463"/>
            <a:ext cx="330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M</a:t>
            </a:r>
            <a:endParaRPr lang="ru-RU" baseline="0"/>
          </a:p>
        </p:txBody>
      </p:sp>
      <p:sp>
        <p:nvSpPr>
          <p:cNvPr id="88094" name="Oval 30"/>
          <p:cNvSpPr>
            <a:spLocks noChangeAspect="1" noChangeArrowheads="1"/>
          </p:cNvSpPr>
          <p:nvPr/>
        </p:nvSpPr>
        <p:spPr bwMode="auto">
          <a:xfrm>
            <a:off x="3443288" y="3814763"/>
            <a:ext cx="95250" cy="9525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8095" name="Oval 31"/>
          <p:cNvSpPr>
            <a:spLocks noChangeAspect="1" noChangeArrowheads="1"/>
          </p:cNvSpPr>
          <p:nvPr/>
        </p:nvSpPr>
        <p:spPr bwMode="auto">
          <a:xfrm>
            <a:off x="1571625" y="4319588"/>
            <a:ext cx="95250" cy="936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8096" name="Oval 32"/>
          <p:cNvSpPr>
            <a:spLocks noChangeAspect="1" noChangeArrowheads="1"/>
          </p:cNvSpPr>
          <p:nvPr/>
        </p:nvSpPr>
        <p:spPr bwMode="auto">
          <a:xfrm>
            <a:off x="3886200" y="2152650"/>
            <a:ext cx="95250" cy="936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8097" name="Oval 33"/>
          <p:cNvSpPr>
            <a:spLocks noChangeAspect="1" noChangeArrowheads="1"/>
          </p:cNvSpPr>
          <p:nvPr/>
        </p:nvSpPr>
        <p:spPr bwMode="auto">
          <a:xfrm>
            <a:off x="3957638" y="4319588"/>
            <a:ext cx="95250" cy="952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8099" name="Oval 35"/>
          <p:cNvSpPr>
            <a:spLocks noChangeAspect="1" noChangeArrowheads="1"/>
          </p:cNvSpPr>
          <p:nvPr/>
        </p:nvSpPr>
        <p:spPr bwMode="auto">
          <a:xfrm>
            <a:off x="844550" y="1216025"/>
            <a:ext cx="95250" cy="93663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8100" name="Oval 36"/>
          <p:cNvSpPr>
            <a:spLocks noChangeAspect="1" noChangeArrowheads="1"/>
          </p:cNvSpPr>
          <p:nvPr/>
        </p:nvSpPr>
        <p:spPr bwMode="auto">
          <a:xfrm>
            <a:off x="5803900" y="3178175"/>
            <a:ext cx="95250" cy="936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8101" name="Oval 37"/>
          <p:cNvSpPr>
            <a:spLocks noChangeAspect="1" noChangeArrowheads="1"/>
          </p:cNvSpPr>
          <p:nvPr/>
        </p:nvSpPr>
        <p:spPr bwMode="auto">
          <a:xfrm>
            <a:off x="2747963" y="6430963"/>
            <a:ext cx="95250" cy="9525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8103" name="Text Box 39"/>
          <p:cNvSpPr txBox="1">
            <a:spLocks noChangeArrowheads="1"/>
          </p:cNvSpPr>
          <p:nvPr/>
        </p:nvSpPr>
        <p:spPr bwMode="auto">
          <a:xfrm>
            <a:off x="6010275" y="1901825"/>
            <a:ext cx="936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aseline="0"/>
              <a:t>AA</a:t>
            </a:r>
            <a:r>
              <a:rPr lang="en-US" sz="2800"/>
              <a:t>1</a:t>
            </a:r>
            <a:endParaRPr lang="ru-RU" sz="2800"/>
          </a:p>
        </p:txBody>
      </p:sp>
      <p:sp>
        <p:nvSpPr>
          <p:cNvPr id="88104" name="Text Box 40"/>
          <p:cNvSpPr txBox="1">
            <a:spLocks noChangeArrowheads="1"/>
          </p:cNvSpPr>
          <p:nvPr/>
        </p:nvSpPr>
        <p:spPr bwMode="auto">
          <a:xfrm>
            <a:off x="7235825" y="1901825"/>
            <a:ext cx="898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aseline="0"/>
              <a:t>BB</a:t>
            </a:r>
            <a:r>
              <a:rPr lang="en-US" sz="2800"/>
              <a:t>1</a:t>
            </a:r>
            <a:r>
              <a:rPr lang="en-US" sz="2800" baseline="0"/>
              <a:t> </a:t>
            </a:r>
            <a:endParaRPr lang="ru-RU" sz="2800"/>
          </a:p>
        </p:txBody>
      </p:sp>
      <p:sp>
        <p:nvSpPr>
          <p:cNvPr id="88105" name="Text Box 41"/>
          <p:cNvSpPr txBox="1">
            <a:spLocks noChangeArrowheads="1"/>
          </p:cNvSpPr>
          <p:nvPr/>
        </p:nvSpPr>
        <p:spPr bwMode="auto">
          <a:xfrm>
            <a:off x="8283575" y="1901825"/>
            <a:ext cx="968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aseline="0"/>
              <a:t>CC</a:t>
            </a:r>
            <a:r>
              <a:rPr lang="en-US" sz="2800"/>
              <a:t>1</a:t>
            </a:r>
            <a:endParaRPr lang="ru-RU" sz="2800"/>
          </a:p>
        </p:txBody>
      </p:sp>
      <p:sp>
        <p:nvSpPr>
          <p:cNvPr id="88107" name="Text Box 43"/>
          <p:cNvSpPr txBox="1">
            <a:spLocks noChangeArrowheads="1"/>
          </p:cNvSpPr>
          <p:nvPr/>
        </p:nvSpPr>
        <p:spPr bwMode="auto">
          <a:xfrm>
            <a:off x="6845300" y="1901825"/>
            <a:ext cx="46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aseline="0"/>
              <a:t>=</a:t>
            </a:r>
            <a:endParaRPr lang="ru-RU" sz="2800" baseline="0"/>
          </a:p>
        </p:txBody>
      </p:sp>
      <p:sp>
        <p:nvSpPr>
          <p:cNvPr id="88108" name="Text Box 44"/>
          <p:cNvSpPr txBox="1">
            <a:spLocks noChangeArrowheads="1"/>
          </p:cNvSpPr>
          <p:nvPr/>
        </p:nvSpPr>
        <p:spPr bwMode="auto">
          <a:xfrm>
            <a:off x="7923213" y="1901825"/>
            <a:ext cx="46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aseline="0"/>
              <a:t>=</a:t>
            </a:r>
            <a:endParaRPr lang="ru-RU" sz="2800" baseline="0"/>
          </a:p>
        </p:txBody>
      </p:sp>
      <p:sp>
        <p:nvSpPr>
          <p:cNvPr id="88109" name="Text Box 45"/>
          <p:cNvSpPr txBox="1">
            <a:spLocks noChangeArrowheads="1"/>
          </p:cNvSpPr>
          <p:nvPr/>
        </p:nvSpPr>
        <p:spPr bwMode="auto">
          <a:xfrm>
            <a:off x="6084888" y="3532188"/>
            <a:ext cx="3059112" cy="256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>
                <a:latin typeface="Times New Roman" pitchFamily="18" charset="0"/>
              </a:rPr>
              <a:t>Если точка Торричелли М лежит внутри треугольника, то сумма расстояний от точки М до вершин треугольника </a:t>
            </a:r>
          </a:p>
          <a:p>
            <a:pPr>
              <a:spcBef>
                <a:spcPct val="50000"/>
              </a:spcBef>
            </a:pPr>
            <a:r>
              <a:rPr lang="en-US" sz="2400" baseline="0">
                <a:latin typeface="Times New Roman" pitchFamily="18" charset="0"/>
              </a:rPr>
              <a:t>M</a:t>
            </a:r>
            <a:r>
              <a:rPr lang="ru-RU" sz="2400" baseline="0">
                <a:latin typeface="Times New Roman" pitchFamily="18" charset="0"/>
              </a:rPr>
              <a:t>А+</a:t>
            </a:r>
            <a:r>
              <a:rPr lang="en-US" sz="2400" baseline="0">
                <a:latin typeface="Times New Roman" pitchFamily="18" charset="0"/>
              </a:rPr>
              <a:t>M</a:t>
            </a:r>
            <a:r>
              <a:rPr lang="ru-RU" sz="2400" baseline="0">
                <a:latin typeface="Times New Roman" pitchFamily="18" charset="0"/>
              </a:rPr>
              <a:t>В+</a:t>
            </a:r>
            <a:r>
              <a:rPr lang="en-US" sz="2400" baseline="0">
                <a:latin typeface="Times New Roman" pitchFamily="18" charset="0"/>
              </a:rPr>
              <a:t>M</a:t>
            </a:r>
            <a:r>
              <a:rPr lang="ru-RU" sz="2400" baseline="0">
                <a:latin typeface="Times New Roman" pitchFamily="18" charset="0"/>
              </a:rPr>
              <a:t>С -</a:t>
            </a:r>
          </a:p>
          <a:p>
            <a:pPr>
              <a:spcBef>
                <a:spcPct val="50000"/>
              </a:spcBef>
            </a:pPr>
            <a:r>
              <a:rPr lang="ru-RU" sz="2400" baseline="0">
                <a:latin typeface="Times New Roman" pitchFamily="18" charset="0"/>
              </a:rPr>
              <a:t>минимальна</a:t>
            </a:r>
          </a:p>
        </p:txBody>
      </p:sp>
      <p:sp>
        <p:nvSpPr>
          <p:cNvPr id="88110" name="Text Box 46"/>
          <p:cNvSpPr txBox="1">
            <a:spLocks noChangeArrowheads="1"/>
          </p:cNvSpPr>
          <p:nvPr/>
        </p:nvSpPr>
        <p:spPr bwMode="auto">
          <a:xfrm>
            <a:off x="7019925" y="1316038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aseline="0">
                <a:latin typeface="Times New Roman" pitchFamily="18" charset="0"/>
              </a:rPr>
              <a:t>2.</a:t>
            </a:r>
          </a:p>
        </p:txBody>
      </p:sp>
      <p:sp>
        <p:nvSpPr>
          <p:cNvPr id="88111" name="Text Box 47"/>
          <p:cNvSpPr txBox="1">
            <a:spLocks noChangeArrowheads="1"/>
          </p:cNvSpPr>
          <p:nvPr/>
        </p:nvSpPr>
        <p:spPr bwMode="auto">
          <a:xfrm>
            <a:off x="7038975" y="2997200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aseline="0">
                <a:latin typeface="Times New Roman" pitchFamily="18" charset="0"/>
              </a:rPr>
              <a:t>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8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8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8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80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80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80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80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80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80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80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80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30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30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30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3" dur="2000"/>
                                        <p:tgtEl>
                                          <p:spTgt spid="88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6" dur="2000"/>
                                        <p:tgtEl>
                                          <p:spTgt spid="88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9" dur="2000"/>
                                        <p:tgtEl>
                                          <p:spTgt spid="88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5" dur="100"/>
                                        <p:tgtEl>
                                          <p:spTgt spid="88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6" dur="100"/>
                                        <p:tgtEl>
                                          <p:spTgt spid="88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00"/>
                                        <p:tgtEl>
                                          <p:spTgt spid="88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50"/>
                            </p:stCondLst>
                            <p:childTnLst>
                              <p:par>
                                <p:cTn id="13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1" dur="100"/>
                                        <p:tgtEl>
                                          <p:spTgt spid="88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2" dur="100"/>
                                        <p:tgtEl>
                                          <p:spTgt spid="88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00"/>
                                        <p:tgtEl>
                                          <p:spTgt spid="88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50"/>
                            </p:stCondLst>
                            <p:childTnLst>
                              <p:par>
                                <p:cTn id="1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7" dur="100"/>
                                        <p:tgtEl>
                                          <p:spTgt spid="88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8" dur="100"/>
                                        <p:tgtEl>
                                          <p:spTgt spid="88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00"/>
                                        <p:tgtEl>
                                          <p:spTgt spid="88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50"/>
                            </p:stCondLst>
                            <p:childTnLst>
                              <p:par>
                                <p:cTn id="15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3" dur="100"/>
                                        <p:tgtEl>
                                          <p:spTgt spid="88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4" dur="100"/>
                                        <p:tgtEl>
                                          <p:spTgt spid="88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00"/>
                                        <p:tgtEl>
                                          <p:spTgt spid="88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650"/>
                            </p:stCondLst>
                            <p:childTnLst>
                              <p:par>
                                <p:cTn id="15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9" dur="100"/>
                                        <p:tgtEl>
                                          <p:spTgt spid="88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0" dur="100"/>
                                        <p:tgtEl>
                                          <p:spTgt spid="88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100"/>
                                        <p:tgtEl>
                                          <p:spTgt spid="88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750"/>
                            </p:stCondLst>
                            <p:childTnLst>
                              <p:par>
                                <p:cTn id="16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5" dur="100"/>
                                        <p:tgtEl>
                                          <p:spTgt spid="88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6" dur="100"/>
                                        <p:tgtEl>
                                          <p:spTgt spid="88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7" dur="100"/>
                                        <p:tgtEl>
                                          <p:spTgt spid="88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2" dur="80"/>
                                        <p:tgtEl>
                                          <p:spTgt spid="88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3" dur="80"/>
                                        <p:tgtEl>
                                          <p:spTgt spid="88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80"/>
                                        <p:tgtEl>
                                          <p:spTgt spid="88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7" dur="80"/>
                                        <p:tgtEl>
                                          <p:spTgt spid="88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8" dur="80"/>
                                        <p:tgtEl>
                                          <p:spTgt spid="88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9" dur="80"/>
                                        <p:tgtEl>
                                          <p:spTgt spid="88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0" grpId="0" animBg="1"/>
      <p:bldP spid="88071" grpId="0" animBg="1"/>
      <p:bldP spid="88072" grpId="0" animBg="1"/>
      <p:bldP spid="88075" grpId="0" animBg="1"/>
      <p:bldP spid="88076" grpId="1" animBg="1"/>
      <p:bldP spid="88077" grpId="0" animBg="1"/>
      <p:bldP spid="88095" grpId="0" animBg="1"/>
      <p:bldP spid="88096" grpId="0" animBg="1"/>
      <p:bldP spid="88097" grpId="0" animBg="1"/>
      <p:bldP spid="88099" grpId="0" animBg="1"/>
      <p:bldP spid="88100" grpId="0" animBg="1"/>
      <p:bldP spid="88101" grpId="0" animBg="1"/>
      <p:bldP spid="88103" grpId="0"/>
      <p:bldP spid="88104" grpId="0"/>
      <p:bldP spid="88105" grpId="0"/>
      <p:bldP spid="88107" grpId="0"/>
      <p:bldP spid="88108" grpId="0"/>
      <p:bldP spid="88109" grpId="0"/>
      <p:bldP spid="88110" grpId="0"/>
      <p:bldP spid="8811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Line 2"/>
          <p:cNvSpPr>
            <a:spLocks noChangeAspect="1" noChangeShapeType="1"/>
          </p:cNvSpPr>
          <p:nvPr/>
        </p:nvSpPr>
        <p:spPr bwMode="auto">
          <a:xfrm>
            <a:off x="2552700" y="4594225"/>
            <a:ext cx="24209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1140" name="Line 4"/>
          <p:cNvSpPr>
            <a:spLocks noChangeAspect="1" noChangeShapeType="1"/>
          </p:cNvSpPr>
          <p:nvPr/>
        </p:nvSpPr>
        <p:spPr bwMode="auto">
          <a:xfrm>
            <a:off x="3244850" y="2025650"/>
            <a:ext cx="1728788" cy="25685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1141" name="Text Box 5"/>
          <p:cNvSpPr txBox="1">
            <a:spLocks noChangeAspect="1" noChangeArrowheads="1"/>
          </p:cNvSpPr>
          <p:nvPr/>
        </p:nvSpPr>
        <p:spPr bwMode="auto">
          <a:xfrm>
            <a:off x="2157413" y="4545013"/>
            <a:ext cx="2492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chemeClr val="accent2"/>
                </a:solidFill>
              </a:rPr>
              <a:t>A</a:t>
            </a:r>
            <a:endParaRPr lang="ru-RU" sz="1600" baseline="0">
              <a:solidFill>
                <a:schemeClr val="accent2"/>
              </a:solidFill>
            </a:endParaRPr>
          </a:p>
        </p:txBody>
      </p:sp>
      <p:sp>
        <p:nvSpPr>
          <p:cNvPr id="91142" name="Text Box 6"/>
          <p:cNvSpPr txBox="1">
            <a:spLocks noChangeAspect="1" noChangeArrowheads="1"/>
          </p:cNvSpPr>
          <p:nvPr/>
        </p:nvSpPr>
        <p:spPr bwMode="auto">
          <a:xfrm>
            <a:off x="5018088" y="4592638"/>
            <a:ext cx="2841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chemeClr val="accent2"/>
                </a:solidFill>
              </a:rPr>
              <a:t>B</a:t>
            </a:r>
            <a:endParaRPr lang="ru-RU" sz="1600" baseline="0">
              <a:solidFill>
                <a:schemeClr val="accent2"/>
              </a:solidFill>
            </a:endParaRPr>
          </a:p>
        </p:txBody>
      </p:sp>
      <p:sp>
        <p:nvSpPr>
          <p:cNvPr id="91143" name="Text Box 7"/>
          <p:cNvSpPr txBox="1">
            <a:spLocks noChangeAspect="1" noChangeArrowheads="1"/>
          </p:cNvSpPr>
          <p:nvPr/>
        </p:nvSpPr>
        <p:spPr bwMode="auto">
          <a:xfrm>
            <a:off x="2895600" y="1628775"/>
            <a:ext cx="430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chemeClr val="accent2"/>
                </a:solidFill>
              </a:rPr>
              <a:t>C</a:t>
            </a:r>
            <a:endParaRPr lang="ru-RU" sz="1600" baseline="0">
              <a:solidFill>
                <a:schemeClr val="accent2"/>
              </a:solidFill>
            </a:endParaRPr>
          </a:p>
        </p:txBody>
      </p:sp>
      <p:sp>
        <p:nvSpPr>
          <p:cNvPr id="91144" name="Oval 8"/>
          <p:cNvSpPr>
            <a:spLocks noChangeAspect="1" noChangeArrowheads="1"/>
          </p:cNvSpPr>
          <p:nvPr/>
        </p:nvSpPr>
        <p:spPr bwMode="auto">
          <a:xfrm>
            <a:off x="2157413" y="1925638"/>
            <a:ext cx="3209925" cy="3209925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145" name="Oval 9"/>
          <p:cNvSpPr>
            <a:spLocks noChangeAspect="1" noChangeArrowheads="1"/>
          </p:cNvSpPr>
          <p:nvPr/>
        </p:nvSpPr>
        <p:spPr bwMode="auto">
          <a:xfrm>
            <a:off x="3838575" y="3406775"/>
            <a:ext cx="47625" cy="508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146" name="Text Box 10"/>
          <p:cNvSpPr txBox="1">
            <a:spLocks noChangeAspect="1" noChangeArrowheads="1"/>
          </p:cNvSpPr>
          <p:nvPr/>
        </p:nvSpPr>
        <p:spPr bwMode="auto">
          <a:xfrm>
            <a:off x="3789363" y="3359150"/>
            <a:ext cx="38258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1400" i="1" baseline="0">
                <a:latin typeface="Times New Roman" pitchFamily="18" charset="0"/>
              </a:rPr>
              <a:t>О</a:t>
            </a:r>
          </a:p>
        </p:txBody>
      </p:sp>
      <p:sp>
        <p:nvSpPr>
          <p:cNvPr id="91148" name="Line 12"/>
          <p:cNvSpPr>
            <a:spLocks noChangeAspect="1" noChangeShapeType="1"/>
          </p:cNvSpPr>
          <p:nvPr/>
        </p:nvSpPr>
        <p:spPr bwMode="auto">
          <a:xfrm>
            <a:off x="4973638" y="4594225"/>
            <a:ext cx="987425" cy="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1149" name="Rectangle 13"/>
          <p:cNvSpPr>
            <a:spLocks noChangeAspect="1" noChangeArrowheads="1"/>
          </p:cNvSpPr>
          <p:nvPr/>
        </p:nvSpPr>
        <p:spPr bwMode="auto">
          <a:xfrm>
            <a:off x="5183188" y="4419600"/>
            <a:ext cx="173037" cy="174625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150" name="Rectangle 14"/>
          <p:cNvSpPr>
            <a:spLocks noChangeAspect="1" noChangeArrowheads="1"/>
          </p:cNvSpPr>
          <p:nvPr/>
        </p:nvSpPr>
        <p:spPr bwMode="auto">
          <a:xfrm rot="900000">
            <a:off x="2982913" y="2913063"/>
            <a:ext cx="174625" cy="174625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151" name="Rectangle 15"/>
          <p:cNvSpPr>
            <a:spLocks noChangeAspect="1" noChangeArrowheads="1"/>
          </p:cNvSpPr>
          <p:nvPr/>
        </p:nvSpPr>
        <p:spPr bwMode="auto">
          <a:xfrm rot="19560000">
            <a:off x="4718050" y="4098925"/>
            <a:ext cx="171450" cy="174625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152" name="Line 16"/>
          <p:cNvSpPr>
            <a:spLocks noChangeAspect="1" noChangeShapeType="1"/>
          </p:cNvSpPr>
          <p:nvPr/>
        </p:nvSpPr>
        <p:spPr bwMode="auto">
          <a:xfrm>
            <a:off x="5356225" y="3703638"/>
            <a:ext cx="0" cy="890587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1153" name="Line 17"/>
          <p:cNvSpPr>
            <a:spLocks noChangeAspect="1" noChangeShapeType="1"/>
          </p:cNvSpPr>
          <p:nvPr/>
        </p:nvSpPr>
        <p:spPr bwMode="auto">
          <a:xfrm rot="5400000" flipV="1">
            <a:off x="3822700" y="2192338"/>
            <a:ext cx="644525" cy="2390775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1154" name="Line 18"/>
          <p:cNvSpPr>
            <a:spLocks noChangeAspect="1" noChangeShapeType="1"/>
          </p:cNvSpPr>
          <p:nvPr/>
        </p:nvSpPr>
        <p:spPr bwMode="auto">
          <a:xfrm rot="5400000">
            <a:off x="4788694" y="3596481"/>
            <a:ext cx="460375" cy="684213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1155" name="Text Box 19"/>
          <p:cNvSpPr txBox="1">
            <a:spLocks noChangeAspect="1" noChangeArrowheads="1"/>
          </p:cNvSpPr>
          <p:nvPr/>
        </p:nvSpPr>
        <p:spPr bwMode="auto">
          <a:xfrm>
            <a:off x="5464175" y="3359150"/>
            <a:ext cx="252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rgbClr val="FF0000"/>
                </a:solidFill>
              </a:rPr>
              <a:t>P</a:t>
            </a:r>
            <a:endParaRPr lang="ru-RU" sz="2400" baseline="0">
              <a:solidFill>
                <a:srgbClr val="FF0000"/>
              </a:solidFill>
            </a:endParaRPr>
          </a:p>
        </p:txBody>
      </p:sp>
      <p:sp>
        <p:nvSpPr>
          <p:cNvPr id="91156" name="Text Box 20"/>
          <p:cNvSpPr txBox="1">
            <a:spLocks noChangeAspect="1" noChangeArrowheads="1"/>
          </p:cNvSpPr>
          <p:nvPr/>
        </p:nvSpPr>
        <p:spPr bwMode="auto">
          <a:xfrm>
            <a:off x="2700338" y="2997200"/>
            <a:ext cx="254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FF6600"/>
                </a:solidFill>
              </a:rPr>
              <a:t>F</a:t>
            </a:r>
            <a:endParaRPr lang="ru-RU" sz="1600" baseline="0">
              <a:solidFill>
                <a:srgbClr val="FF6600"/>
              </a:solidFill>
            </a:endParaRPr>
          </a:p>
        </p:txBody>
      </p:sp>
      <p:sp>
        <p:nvSpPr>
          <p:cNvPr id="91157" name="Text Box 21"/>
          <p:cNvSpPr txBox="1">
            <a:spLocks noChangeAspect="1" noChangeArrowheads="1"/>
          </p:cNvSpPr>
          <p:nvPr/>
        </p:nvSpPr>
        <p:spPr bwMode="auto">
          <a:xfrm>
            <a:off x="4500563" y="4170363"/>
            <a:ext cx="3571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FF6600"/>
                </a:solidFill>
              </a:rPr>
              <a:t>E</a:t>
            </a:r>
            <a:endParaRPr lang="ru-RU" sz="1600" baseline="0">
              <a:solidFill>
                <a:srgbClr val="FF6600"/>
              </a:solidFill>
            </a:endParaRPr>
          </a:p>
        </p:txBody>
      </p:sp>
      <p:sp>
        <p:nvSpPr>
          <p:cNvPr id="91158" name="Text Box 22"/>
          <p:cNvSpPr txBox="1">
            <a:spLocks noChangeAspect="1" noChangeArrowheads="1"/>
          </p:cNvSpPr>
          <p:nvPr/>
        </p:nvSpPr>
        <p:spPr bwMode="auto">
          <a:xfrm>
            <a:off x="5292725" y="4292600"/>
            <a:ext cx="2873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FF6600"/>
                </a:solidFill>
              </a:rPr>
              <a:t>D</a:t>
            </a:r>
            <a:endParaRPr lang="ru-RU" sz="1600" baseline="0">
              <a:solidFill>
                <a:srgbClr val="FF6600"/>
              </a:solidFill>
            </a:endParaRPr>
          </a:p>
        </p:txBody>
      </p:sp>
      <p:sp>
        <p:nvSpPr>
          <p:cNvPr id="91162" name="Line 26"/>
          <p:cNvSpPr>
            <a:spLocks noChangeAspect="1" noChangeShapeType="1"/>
          </p:cNvSpPr>
          <p:nvPr/>
        </p:nvSpPr>
        <p:spPr bwMode="auto">
          <a:xfrm>
            <a:off x="1476375" y="2128838"/>
            <a:ext cx="4967288" cy="3144837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1164" name="Oval 28"/>
          <p:cNvSpPr>
            <a:spLocks noChangeAspect="1" noChangeArrowheads="1"/>
          </p:cNvSpPr>
          <p:nvPr/>
        </p:nvSpPr>
        <p:spPr bwMode="auto">
          <a:xfrm rot="15707267">
            <a:off x="4652170" y="4136231"/>
            <a:ext cx="74612" cy="73025"/>
          </a:xfrm>
          <a:prstGeom prst="ellipse">
            <a:avLst/>
          </a:prstGeom>
          <a:solidFill>
            <a:srgbClr val="FF6600"/>
          </a:solidFill>
          <a:ln w="19050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175" name="Line 39"/>
          <p:cNvSpPr>
            <a:spLocks noChangeAspect="1" noChangeShapeType="1"/>
          </p:cNvSpPr>
          <p:nvPr/>
        </p:nvSpPr>
        <p:spPr bwMode="auto">
          <a:xfrm rot="5400000" flipV="1">
            <a:off x="1411288" y="1549400"/>
            <a:ext cx="646112" cy="2389188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1176" name="Line 40"/>
          <p:cNvSpPr>
            <a:spLocks noChangeAspect="1" noChangeShapeType="1"/>
          </p:cNvSpPr>
          <p:nvPr/>
        </p:nvSpPr>
        <p:spPr bwMode="auto">
          <a:xfrm rot="5400000">
            <a:off x="4097337" y="4081463"/>
            <a:ext cx="460375" cy="685800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1177" name="Line 41"/>
          <p:cNvSpPr>
            <a:spLocks noChangeAspect="1" noChangeShapeType="1"/>
          </p:cNvSpPr>
          <p:nvPr/>
        </p:nvSpPr>
        <p:spPr bwMode="auto">
          <a:xfrm>
            <a:off x="5354638" y="4572000"/>
            <a:ext cx="0" cy="890588"/>
          </a:xfrm>
          <a:prstGeom prst="line">
            <a:avLst/>
          </a:prstGeom>
          <a:noFill/>
          <a:ln w="19050">
            <a:solidFill>
              <a:srgbClr val="FF01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1181" name="Line 45"/>
          <p:cNvSpPr>
            <a:spLocks noChangeAspect="1" noChangeShapeType="1"/>
          </p:cNvSpPr>
          <p:nvPr/>
        </p:nvSpPr>
        <p:spPr bwMode="auto">
          <a:xfrm>
            <a:off x="0" y="2085975"/>
            <a:ext cx="6157913" cy="3898900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1182" name="Oval 46"/>
          <p:cNvSpPr>
            <a:spLocks noChangeAspect="1" noChangeArrowheads="1"/>
          </p:cNvSpPr>
          <p:nvPr/>
        </p:nvSpPr>
        <p:spPr bwMode="auto">
          <a:xfrm rot="15707267">
            <a:off x="469106" y="2380457"/>
            <a:ext cx="74613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183" name="Oval 47"/>
          <p:cNvSpPr>
            <a:spLocks noChangeAspect="1" noChangeArrowheads="1"/>
          </p:cNvSpPr>
          <p:nvPr/>
        </p:nvSpPr>
        <p:spPr bwMode="auto">
          <a:xfrm rot="15707267">
            <a:off x="5314951" y="5443537"/>
            <a:ext cx="74612" cy="746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184" name="Oval 48"/>
          <p:cNvSpPr>
            <a:spLocks noChangeAspect="1" noChangeArrowheads="1"/>
          </p:cNvSpPr>
          <p:nvPr/>
        </p:nvSpPr>
        <p:spPr bwMode="auto">
          <a:xfrm rot="15707267">
            <a:off x="5319713" y="4545013"/>
            <a:ext cx="74612" cy="74612"/>
          </a:xfrm>
          <a:prstGeom prst="ellipse">
            <a:avLst/>
          </a:prstGeom>
          <a:solidFill>
            <a:srgbClr val="FF6600"/>
          </a:solidFill>
          <a:ln w="19050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185" name="Oval 49"/>
          <p:cNvSpPr>
            <a:spLocks noChangeAspect="1" noChangeArrowheads="1"/>
          </p:cNvSpPr>
          <p:nvPr/>
        </p:nvSpPr>
        <p:spPr bwMode="auto">
          <a:xfrm rot="15707267">
            <a:off x="3986212" y="4594226"/>
            <a:ext cx="74613" cy="7461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186" name="Text Box 50"/>
          <p:cNvSpPr txBox="1">
            <a:spLocks noChangeAspect="1" noChangeArrowheads="1"/>
          </p:cNvSpPr>
          <p:nvPr/>
        </p:nvSpPr>
        <p:spPr bwMode="auto">
          <a:xfrm>
            <a:off x="250825" y="2492375"/>
            <a:ext cx="4143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00CC00"/>
                </a:solidFill>
              </a:rPr>
              <a:t>F</a:t>
            </a:r>
            <a:r>
              <a:rPr lang="en-US" sz="1600">
                <a:solidFill>
                  <a:srgbClr val="00CC00"/>
                </a:solidFill>
              </a:rPr>
              <a:t>1</a:t>
            </a:r>
            <a:endParaRPr lang="ru-RU" sz="1600" baseline="0">
              <a:solidFill>
                <a:srgbClr val="00CC00"/>
              </a:solidFill>
            </a:endParaRPr>
          </a:p>
        </p:txBody>
      </p:sp>
      <p:sp>
        <p:nvSpPr>
          <p:cNvPr id="91187" name="Text Box 51"/>
          <p:cNvSpPr txBox="1">
            <a:spLocks noChangeAspect="1" noChangeArrowheads="1"/>
          </p:cNvSpPr>
          <p:nvPr/>
        </p:nvSpPr>
        <p:spPr bwMode="auto">
          <a:xfrm>
            <a:off x="3708400" y="4581525"/>
            <a:ext cx="460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00CC00"/>
                </a:solidFill>
              </a:rPr>
              <a:t>E</a:t>
            </a:r>
            <a:r>
              <a:rPr lang="en-US" sz="1600">
                <a:solidFill>
                  <a:srgbClr val="00CC00"/>
                </a:solidFill>
              </a:rPr>
              <a:t>1</a:t>
            </a:r>
            <a:endParaRPr lang="ru-RU" sz="1600">
              <a:solidFill>
                <a:srgbClr val="00CC00"/>
              </a:solidFill>
            </a:endParaRPr>
          </a:p>
        </p:txBody>
      </p:sp>
      <p:sp>
        <p:nvSpPr>
          <p:cNvPr id="91188" name="Text Box 52"/>
          <p:cNvSpPr txBox="1">
            <a:spLocks noChangeAspect="1" noChangeArrowheads="1"/>
          </p:cNvSpPr>
          <p:nvPr/>
        </p:nvSpPr>
        <p:spPr bwMode="auto">
          <a:xfrm>
            <a:off x="5076825" y="5445125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00CC00"/>
                </a:solidFill>
              </a:rPr>
              <a:t>D</a:t>
            </a:r>
            <a:r>
              <a:rPr lang="en-US" sz="1600">
                <a:solidFill>
                  <a:srgbClr val="00CC00"/>
                </a:solidFill>
              </a:rPr>
              <a:t>1</a:t>
            </a:r>
            <a:endParaRPr lang="ru-RU" sz="1600" baseline="0">
              <a:solidFill>
                <a:srgbClr val="00CC00"/>
              </a:solidFill>
            </a:endParaRPr>
          </a:p>
        </p:txBody>
      </p:sp>
      <p:grpSp>
        <p:nvGrpSpPr>
          <p:cNvPr id="91191" name="Group 55"/>
          <p:cNvGrpSpPr>
            <a:grpSpLocks noChangeAspect="1"/>
          </p:cNvGrpSpPr>
          <p:nvPr/>
        </p:nvGrpSpPr>
        <p:grpSpPr bwMode="auto">
          <a:xfrm rot="7200000">
            <a:off x="4456906" y="4231482"/>
            <a:ext cx="53975" cy="176212"/>
            <a:chOff x="4740" y="1429"/>
            <a:chExt cx="44" cy="145"/>
          </a:xfrm>
        </p:grpSpPr>
        <p:sp>
          <p:nvSpPr>
            <p:cNvPr id="91192" name="Line 56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1193" name="Line 57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1194" name="Line 58"/>
          <p:cNvSpPr>
            <a:spLocks noChangeAspect="1" noChangeShapeType="1"/>
          </p:cNvSpPr>
          <p:nvPr/>
        </p:nvSpPr>
        <p:spPr bwMode="auto">
          <a:xfrm rot="8100000">
            <a:off x="5257800" y="4221163"/>
            <a:ext cx="215900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91195" name="Group 59"/>
          <p:cNvGrpSpPr>
            <a:grpSpLocks/>
          </p:cNvGrpSpPr>
          <p:nvPr/>
        </p:nvGrpSpPr>
        <p:grpSpPr bwMode="auto">
          <a:xfrm rot="18540000">
            <a:off x="3703637" y="3214688"/>
            <a:ext cx="282575" cy="133350"/>
            <a:chOff x="2925" y="2432"/>
            <a:chExt cx="178" cy="84"/>
          </a:xfrm>
        </p:grpSpPr>
        <p:grpSp>
          <p:nvGrpSpPr>
            <p:cNvPr id="91196" name="Group 60"/>
            <p:cNvGrpSpPr>
              <a:grpSpLocks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91197" name="Line 61"/>
              <p:cNvSpPr>
                <a:spLocks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1198" name="Line 62"/>
              <p:cNvSpPr>
                <a:spLocks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1199" name="Line 63"/>
            <p:cNvSpPr>
              <a:spLocks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1200" name="Line 64"/>
          <p:cNvSpPr>
            <a:spLocks noChangeAspect="1" noChangeShapeType="1"/>
          </p:cNvSpPr>
          <p:nvPr/>
        </p:nvSpPr>
        <p:spPr bwMode="auto">
          <a:xfrm rot="8100000">
            <a:off x="5257800" y="5084763"/>
            <a:ext cx="215900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91201" name="Group 65"/>
          <p:cNvGrpSpPr>
            <a:grpSpLocks noChangeAspect="1"/>
          </p:cNvGrpSpPr>
          <p:nvPr/>
        </p:nvGrpSpPr>
        <p:grpSpPr bwMode="auto">
          <a:xfrm rot="7200000">
            <a:off x="4993481" y="3872707"/>
            <a:ext cx="53975" cy="176212"/>
            <a:chOff x="4740" y="1429"/>
            <a:chExt cx="44" cy="145"/>
          </a:xfrm>
        </p:grpSpPr>
        <p:sp>
          <p:nvSpPr>
            <p:cNvPr id="91202" name="Line 66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1203" name="Line 67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1204" name="Group 68"/>
          <p:cNvGrpSpPr>
            <a:grpSpLocks/>
          </p:cNvGrpSpPr>
          <p:nvPr/>
        </p:nvGrpSpPr>
        <p:grpSpPr bwMode="auto">
          <a:xfrm rot="18540000">
            <a:off x="1184275" y="2566988"/>
            <a:ext cx="282575" cy="133350"/>
            <a:chOff x="2925" y="2432"/>
            <a:chExt cx="178" cy="84"/>
          </a:xfrm>
        </p:grpSpPr>
        <p:grpSp>
          <p:nvGrpSpPr>
            <p:cNvPr id="91205" name="Group 69"/>
            <p:cNvGrpSpPr>
              <a:grpSpLocks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91206" name="Line 70"/>
              <p:cNvSpPr>
                <a:spLocks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1207" name="Line 71"/>
              <p:cNvSpPr>
                <a:spLocks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1208" name="Line 72"/>
            <p:cNvSpPr>
              <a:spLocks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1210" name="Rectangle 74"/>
          <p:cNvSpPr>
            <a:spLocks noChangeAspect="1" noChangeArrowheads="1"/>
          </p:cNvSpPr>
          <p:nvPr/>
        </p:nvSpPr>
        <p:spPr bwMode="auto">
          <a:xfrm>
            <a:off x="3079750" y="4425950"/>
            <a:ext cx="173038" cy="174625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218" name="Line 82"/>
          <p:cNvSpPr>
            <a:spLocks noChangeShapeType="1"/>
          </p:cNvSpPr>
          <p:nvPr/>
        </p:nvSpPr>
        <p:spPr bwMode="auto">
          <a:xfrm flipV="1">
            <a:off x="3255963" y="3698875"/>
            <a:ext cx="2087562" cy="433388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1225" name="Freeform 89"/>
          <p:cNvSpPr>
            <a:spLocks/>
          </p:cNvSpPr>
          <p:nvPr/>
        </p:nvSpPr>
        <p:spPr bwMode="auto">
          <a:xfrm>
            <a:off x="3276600" y="3933825"/>
            <a:ext cx="1008063" cy="252413"/>
          </a:xfrm>
          <a:custGeom>
            <a:avLst/>
            <a:gdLst/>
            <a:ahLst/>
            <a:cxnLst>
              <a:cxn ang="0">
                <a:pos x="0" y="136"/>
              </a:cxn>
              <a:cxn ang="0">
                <a:pos x="408" y="136"/>
              </a:cxn>
              <a:cxn ang="0">
                <a:pos x="680" y="0"/>
              </a:cxn>
            </a:cxnLst>
            <a:rect l="0" t="0" r="r" b="b"/>
            <a:pathLst>
              <a:path w="680" h="159">
                <a:moveTo>
                  <a:pt x="0" y="136"/>
                </a:moveTo>
                <a:cubicBezTo>
                  <a:pt x="147" y="147"/>
                  <a:pt x="295" y="159"/>
                  <a:pt x="408" y="136"/>
                </a:cubicBezTo>
                <a:cubicBezTo>
                  <a:pt x="521" y="113"/>
                  <a:pt x="635" y="23"/>
                  <a:pt x="680" y="0"/>
                </a:cubicBezTo>
              </a:path>
            </a:pathLst>
          </a:custGeom>
          <a:noFill/>
          <a:ln w="28575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1229" name="Freeform 93"/>
          <p:cNvSpPr>
            <a:spLocks/>
          </p:cNvSpPr>
          <p:nvPr/>
        </p:nvSpPr>
        <p:spPr bwMode="auto">
          <a:xfrm>
            <a:off x="3273425" y="3932238"/>
            <a:ext cx="1008063" cy="252412"/>
          </a:xfrm>
          <a:custGeom>
            <a:avLst/>
            <a:gdLst/>
            <a:ahLst/>
            <a:cxnLst>
              <a:cxn ang="0">
                <a:pos x="0" y="136"/>
              </a:cxn>
              <a:cxn ang="0">
                <a:pos x="408" y="136"/>
              </a:cxn>
              <a:cxn ang="0">
                <a:pos x="680" y="0"/>
              </a:cxn>
            </a:cxnLst>
            <a:rect l="0" t="0" r="r" b="b"/>
            <a:pathLst>
              <a:path w="680" h="159">
                <a:moveTo>
                  <a:pt x="0" y="136"/>
                </a:moveTo>
                <a:cubicBezTo>
                  <a:pt x="147" y="147"/>
                  <a:pt x="295" y="159"/>
                  <a:pt x="408" y="136"/>
                </a:cubicBezTo>
                <a:cubicBezTo>
                  <a:pt x="521" y="113"/>
                  <a:pt x="635" y="23"/>
                  <a:pt x="680" y="0"/>
                </a:cubicBezTo>
              </a:path>
            </a:pathLst>
          </a:custGeom>
          <a:noFill/>
          <a:ln w="28575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1239" name="Text Box 103"/>
          <p:cNvSpPr txBox="1">
            <a:spLocks noChangeAspect="1" noChangeArrowheads="1"/>
          </p:cNvSpPr>
          <p:nvPr/>
        </p:nvSpPr>
        <p:spPr bwMode="auto">
          <a:xfrm>
            <a:off x="2916238" y="4149725"/>
            <a:ext cx="2873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aseline="0">
                <a:solidFill>
                  <a:srgbClr val="006600"/>
                </a:solidFill>
              </a:rPr>
              <a:t>H</a:t>
            </a:r>
            <a:endParaRPr lang="ru-RU" sz="1200" baseline="0">
              <a:solidFill>
                <a:srgbClr val="006600"/>
              </a:solidFill>
            </a:endParaRPr>
          </a:p>
        </p:txBody>
      </p:sp>
      <p:sp>
        <p:nvSpPr>
          <p:cNvPr id="91240" name="Line 104"/>
          <p:cNvSpPr>
            <a:spLocks noChangeAspect="1" noChangeShapeType="1"/>
          </p:cNvSpPr>
          <p:nvPr/>
        </p:nvSpPr>
        <p:spPr bwMode="auto">
          <a:xfrm rot="5400000">
            <a:off x="1931988" y="3286125"/>
            <a:ext cx="2638425" cy="3175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1242" name="Text Box 106"/>
          <p:cNvSpPr txBox="1">
            <a:spLocks noChangeArrowheads="1"/>
          </p:cNvSpPr>
          <p:nvPr/>
        </p:nvSpPr>
        <p:spPr bwMode="auto">
          <a:xfrm>
            <a:off x="6372225" y="3573463"/>
            <a:ext cx="266382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Прямая Симпсона делит отрезок РН пополам!</a:t>
            </a:r>
          </a:p>
        </p:txBody>
      </p:sp>
      <p:sp>
        <p:nvSpPr>
          <p:cNvPr id="91243" name="Text Box 107"/>
          <p:cNvSpPr txBox="1">
            <a:spLocks noChangeArrowheads="1"/>
          </p:cNvSpPr>
          <p:nvPr/>
        </p:nvSpPr>
        <p:spPr bwMode="auto">
          <a:xfrm>
            <a:off x="5435600" y="1052513"/>
            <a:ext cx="36718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33CC33"/>
                </a:solidFill>
              </a:rPr>
              <a:t>F</a:t>
            </a:r>
            <a:r>
              <a:rPr lang="en-US">
                <a:solidFill>
                  <a:srgbClr val="33CC33"/>
                </a:solidFill>
              </a:rPr>
              <a:t>1</a:t>
            </a:r>
            <a:r>
              <a:rPr lang="en-US" baseline="0">
                <a:solidFill>
                  <a:srgbClr val="33CC33"/>
                </a:solidFill>
              </a:rPr>
              <a:t>, E</a:t>
            </a:r>
            <a:r>
              <a:rPr lang="en-US">
                <a:solidFill>
                  <a:srgbClr val="33CC33"/>
                </a:solidFill>
              </a:rPr>
              <a:t>1</a:t>
            </a:r>
            <a:r>
              <a:rPr lang="en-US" baseline="0">
                <a:solidFill>
                  <a:srgbClr val="33CC33"/>
                </a:solidFill>
              </a:rPr>
              <a:t>, D</a:t>
            </a:r>
            <a:r>
              <a:rPr lang="en-US">
                <a:solidFill>
                  <a:srgbClr val="33CC33"/>
                </a:solidFill>
              </a:rPr>
              <a:t>1</a:t>
            </a:r>
            <a:r>
              <a:rPr lang="ru-RU">
                <a:solidFill>
                  <a:srgbClr val="33CC33"/>
                </a:solidFill>
              </a:rPr>
              <a:t> </a:t>
            </a:r>
            <a:r>
              <a:rPr lang="ru-RU" b="0" baseline="0"/>
              <a:t>- симметричны точке Р относительно сторон ∆АВС.</a:t>
            </a:r>
          </a:p>
        </p:txBody>
      </p:sp>
      <p:sp>
        <p:nvSpPr>
          <p:cNvPr id="91244" name="AutoShape 10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247" name="Rectangle 111"/>
          <p:cNvSpPr>
            <a:spLocks noChangeAspect="1" noChangeArrowheads="1"/>
          </p:cNvSpPr>
          <p:nvPr/>
        </p:nvSpPr>
        <p:spPr bwMode="auto">
          <a:xfrm rot="900000">
            <a:off x="2700338" y="4005263"/>
            <a:ext cx="174625" cy="174625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252" name="Line 116"/>
          <p:cNvSpPr>
            <a:spLocks noChangeAspect="1" noChangeShapeType="1"/>
          </p:cNvSpPr>
          <p:nvPr/>
        </p:nvSpPr>
        <p:spPr bwMode="auto">
          <a:xfrm rot="5400000" flipV="1">
            <a:off x="3522662" y="3162301"/>
            <a:ext cx="608013" cy="2252662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1255" name="Line 119"/>
          <p:cNvSpPr>
            <a:spLocks noChangeAspect="1" noChangeShapeType="1"/>
          </p:cNvSpPr>
          <p:nvPr/>
        </p:nvSpPr>
        <p:spPr bwMode="auto">
          <a:xfrm flipV="1">
            <a:off x="2552700" y="2025650"/>
            <a:ext cx="692150" cy="25685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1256" name="Oval 120"/>
          <p:cNvSpPr>
            <a:spLocks noChangeAspect="1" noChangeArrowheads="1"/>
          </p:cNvSpPr>
          <p:nvPr/>
        </p:nvSpPr>
        <p:spPr bwMode="auto">
          <a:xfrm rot="15707267">
            <a:off x="2922587" y="3038476"/>
            <a:ext cx="74613" cy="74612"/>
          </a:xfrm>
          <a:prstGeom prst="ellipse">
            <a:avLst/>
          </a:prstGeom>
          <a:solidFill>
            <a:srgbClr val="FF6600"/>
          </a:solidFill>
          <a:ln w="19050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262" name="Oval 126"/>
          <p:cNvSpPr>
            <a:spLocks noChangeAspect="1" noChangeArrowheads="1"/>
          </p:cNvSpPr>
          <p:nvPr/>
        </p:nvSpPr>
        <p:spPr bwMode="auto">
          <a:xfrm rot="15707267">
            <a:off x="2516188" y="4545013"/>
            <a:ext cx="73025" cy="7302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263" name="Oval 127"/>
          <p:cNvSpPr>
            <a:spLocks noChangeArrowheads="1"/>
          </p:cNvSpPr>
          <p:nvPr/>
        </p:nvSpPr>
        <p:spPr bwMode="auto">
          <a:xfrm rot="15707267">
            <a:off x="3205163" y="1973263"/>
            <a:ext cx="85725" cy="8572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264" name="Oval 128"/>
          <p:cNvSpPr>
            <a:spLocks noChangeAspect="1" noChangeArrowheads="1"/>
          </p:cNvSpPr>
          <p:nvPr/>
        </p:nvSpPr>
        <p:spPr bwMode="auto">
          <a:xfrm rot="15707267">
            <a:off x="4929982" y="4548981"/>
            <a:ext cx="76200" cy="7461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266" name="Oval 130"/>
          <p:cNvSpPr>
            <a:spLocks noChangeAspect="1" noChangeArrowheads="1"/>
          </p:cNvSpPr>
          <p:nvPr/>
        </p:nvSpPr>
        <p:spPr bwMode="auto">
          <a:xfrm rot="15707267">
            <a:off x="3203575" y="4076700"/>
            <a:ext cx="90488" cy="90488"/>
          </a:xfrm>
          <a:prstGeom prst="ellipse">
            <a:avLst/>
          </a:prstGeom>
          <a:solidFill>
            <a:srgbClr val="008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267" name="Oval 131"/>
          <p:cNvSpPr>
            <a:spLocks noChangeAspect="1" noChangeArrowheads="1"/>
          </p:cNvSpPr>
          <p:nvPr/>
        </p:nvSpPr>
        <p:spPr bwMode="auto">
          <a:xfrm rot="15707267">
            <a:off x="4250532" y="3860006"/>
            <a:ext cx="90488" cy="92075"/>
          </a:xfrm>
          <a:prstGeom prst="ellipse">
            <a:avLst/>
          </a:prstGeom>
          <a:solidFill>
            <a:srgbClr val="0000FF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268" name="Oval 132"/>
          <p:cNvSpPr>
            <a:spLocks noChangeAspect="1" noChangeArrowheads="1"/>
          </p:cNvSpPr>
          <p:nvPr/>
        </p:nvSpPr>
        <p:spPr bwMode="auto">
          <a:xfrm rot="15707267">
            <a:off x="5312569" y="3669506"/>
            <a:ext cx="90488" cy="92075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272" name="Text Box 136"/>
          <p:cNvSpPr txBox="1">
            <a:spLocks noChangeArrowheads="1"/>
          </p:cNvSpPr>
          <p:nvPr/>
        </p:nvSpPr>
        <p:spPr bwMode="auto">
          <a:xfrm>
            <a:off x="5435600" y="1844675"/>
            <a:ext cx="370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33CC33"/>
                </a:solidFill>
              </a:rPr>
              <a:t>F</a:t>
            </a:r>
            <a:r>
              <a:rPr lang="en-US">
                <a:solidFill>
                  <a:srgbClr val="33CC33"/>
                </a:solidFill>
              </a:rPr>
              <a:t>1</a:t>
            </a:r>
            <a:r>
              <a:rPr lang="en-US" baseline="0">
                <a:solidFill>
                  <a:srgbClr val="33CC33"/>
                </a:solidFill>
              </a:rPr>
              <a:t>, E</a:t>
            </a:r>
            <a:r>
              <a:rPr lang="en-US">
                <a:solidFill>
                  <a:srgbClr val="33CC33"/>
                </a:solidFill>
              </a:rPr>
              <a:t>1</a:t>
            </a:r>
            <a:r>
              <a:rPr lang="en-US" baseline="0">
                <a:solidFill>
                  <a:srgbClr val="33CC33"/>
                </a:solidFill>
              </a:rPr>
              <a:t>, D</a:t>
            </a:r>
            <a:r>
              <a:rPr lang="en-US">
                <a:solidFill>
                  <a:srgbClr val="33CC33"/>
                </a:solidFill>
              </a:rPr>
              <a:t>1</a:t>
            </a:r>
            <a:r>
              <a:rPr lang="ru-RU">
                <a:solidFill>
                  <a:srgbClr val="33CC33"/>
                </a:solidFill>
              </a:rPr>
              <a:t>  </a:t>
            </a:r>
            <a:r>
              <a:rPr lang="ru-RU" b="0" baseline="0"/>
              <a:t>- лежат на одной прямой </a:t>
            </a:r>
            <a:r>
              <a:rPr lang="en-US" baseline="0">
                <a:solidFill>
                  <a:srgbClr val="33CC33"/>
                </a:solidFill>
              </a:rPr>
              <a:t>F</a:t>
            </a:r>
            <a:r>
              <a:rPr lang="en-US">
                <a:solidFill>
                  <a:srgbClr val="33CC33"/>
                </a:solidFill>
              </a:rPr>
              <a:t>1</a:t>
            </a:r>
            <a:r>
              <a:rPr lang="en-US" baseline="0">
                <a:solidFill>
                  <a:srgbClr val="33CC33"/>
                </a:solidFill>
              </a:rPr>
              <a:t>D</a:t>
            </a:r>
            <a:r>
              <a:rPr lang="en-US">
                <a:solidFill>
                  <a:srgbClr val="33CC33"/>
                </a:solidFill>
              </a:rPr>
              <a:t>1</a:t>
            </a:r>
            <a:r>
              <a:rPr lang="ru-RU">
                <a:solidFill>
                  <a:srgbClr val="33CC33"/>
                </a:solidFill>
              </a:rPr>
              <a:t> </a:t>
            </a:r>
            <a:r>
              <a:rPr lang="ru-RU" b="0" baseline="0"/>
              <a:t>.</a:t>
            </a:r>
          </a:p>
        </p:txBody>
      </p:sp>
      <p:sp>
        <p:nvSpPr>
          <p:cNvPr id="91273" name="Text Box 137"/>
          <p:cNvSpPr txBox="1">
            <a:spLocks noChangeAspect="1" noChangeArrowheads="1"/>
          </p:cNvSpPr>
          <p:nvPr/>
        </p:nvSpPr>
        <p:spPr bwMode="auto">
          <a:xfrm>
            <a:off x="4140200" y="3573463"/>
            <a:ext cx="2873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aseline="0">
                <a:solidFill>
                  <a:schemeClr val="accent2"/>
                </a:solidFill>
              </a:rPr>
              <a:t>К</a:t>
            </a:r>
          </a:p>
        </p:txBody>
      </p:sp>
      <p:sp>
        <p:nvSpPr>
          <p:cNvPr id="91274" name="Text Box 138"/>
          <p:cNvSpPr txBox="1">
            <a:spLocks noChangeArrowheads="1"/>
          </p:cNvSpPr>
          <p:nvPr/>
        </p:nvSpPr>
        <p:spPr bwMode="auto">
          <a:xfrm>
            <a:off x="7019925" y="4652963"/>
            <a:ext cx="10810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FF0000"/>
                </a:solidFill>
              </a:rPr>
              <a:t>РК = КН</a:t>
            </a:r>
          </a:p>
        </p:txBody>
      </p:sp>
      <p:sp>
        <p:nvSpPr>
          <p:cNvPr id="91275" name="Text Box 139"/>
          <p:cNvSpPr txBox="1">
            <a:spLocks noChangeArrowheads="1"/>
          </p:cNvSpPr>
          <p:nvPr/>
        </p:nvSpPr>
        <p:spPr bwMode="auto">
          <a:xfrm>
            <a:off x="5435600" y="2636838"/>
            <a:ext cx="370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Прямая </a:t>
            </a:r>
            <a:r>
              <a:rPr lang="en-US" baseline="0">
                <a:solidFill>
                  <a:srgbClr val="33CC33"/>
                </a:solidFill>
              </a:rPr>
              <a:t> F</a:t>
            </a:r>
            <a:r>
              <a:rPr lang="en-US">
                <a:solidFill>
                  <a:srgbClr val="33CC33"/>
                </a:solidFill>
              </a:rPr>
              <a:t>1</a:t>
            </a:r>
            <a:r>
              <a:rPr lang="en-US" baseline="0">
                <a:solidFill>
                  <a:srgbClr val="33CC33"/>
                </a:solidFill>
              </a:rPr>
              <a:t>D</a:t>
            </a:r>
            <a:r>
              <a:rPr lang="en-US">
                <a:solidFill>
                  <a:srgbClr val="33CC33"/>
                </a:solidFill>
              </a:rPr>
              <a:t>1</a:t>
            </a:r>
            <a:r>
              <a:rPr lang="ru-RU" b="0" baseline="0"/>
              <a:t> проходит через ортоцентр Н ∆АВС.</a:t>
            </a:r>
            <a:endParaRPr lang="ru-RU" b="0"/>
          </a:p>
        </p:txBody>
      </p:sp>
      <p:sp>
        <p:nvSpPr>
          <p:cNvPr id="91276" name="Text Box 140"/>
          <p:cNvSpPr txBox="1">
            <a:spLocks noChangeArrowheads="1"/>
          </p:cNvSpPr>
          <p:nvPr/>
        </p:nvSpPr>
        <p:spPr bwMode="auto">
          <a:xfrm>
            <a:off x="1979613" y="0"/>
            <a:ext cx="52562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aseline="0">
                <a:solidFill>
                  <a:srgbClr val="FD0333"/>
                </a:solidFill>
                <a:latin typeface="Monotype Corsiva" pitchFamily="66" charset="0"/>
              </a:rPr>
              <a:t>Прямая Симпсона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12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1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1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91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1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1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12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12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12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12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12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12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12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12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2000"/>
                                        <p:tgtEl>
                                          <p:spTgt spid="91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91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91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1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1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1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12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12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12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12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12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12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12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12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2000"/>
                                        <p:tgtEl>
                                          <p:spTgt spid="91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91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91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1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1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1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12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12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12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12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12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12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12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12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9" dur="80"/>
                                        <p:tgtEl>
                                          <p:spTgt spid="912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0" dur="80"/>
                                        <p:tgtEl>
                                          <p:spTgt spid="912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80"/>
                                        <p:tgtEl>
                                          <p:spTgt spid="912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2000"/>
                                        <p:tgtEl>
                                          <p:spTgt spid="91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1" dur="80"/>
                                        <p:tgtEl>
                                          <p:spTgt spid="91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2" dur="80"/>
                                        <p:tgtEl>
                                          <p:spTgt spid="91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80"/>
                                        <p:tgtEl>
                                          <p:spTgt spid="91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2000"/>
                                        <p:tgtEl>
                                          <p:spTgt spid="91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000"/>
                            </p:stCondLst>
                            <p:childTnLst>
                              <p:par>
                                <p:cTn id="17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2" dur="500"/>
                                        <p:tgtEl>
                                          <p:spTgt spid="9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7" dur="2000"/>
                                        <p:tgtEl>
                                          <p:spTgt spid="9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000"/>
                            </p:stCondLst>
                            <p:childTnLst>
                              <p:par>
                                <p:cTn id="1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1" dur="1000"/>
                                        <p:tgtEl>
                                          <p:spTgt spid="91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1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1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1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12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12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12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12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12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12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12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12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12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1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12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1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12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1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12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12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0" dur="80"/>
                                        <p:tgtEl>
                                          <p:spTgt spid="912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1" dur="80"/>
                                        <p:tgtEl>
                                          <p:spTgt spid="91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2" dur="80"/>
                                        <p:tgtEl>
                                          <p:spTgt spid="91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7" dur="2000"/>
                                        <p:tgtEl>
                                          <p:spTgt spid="9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12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1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12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1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12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1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12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12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12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12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12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12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12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12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12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12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6" dur="2000"/>
                                        <p:tgtEl>
                                          <p:spTgt spid="9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9" dur="2000"/>
                                        <p:tgtEl>
                                          <p:spTgt spid="91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11111E-6 C 0.04288 0.01042 0.08646 0.02222 0.10625 0.0162 C 0.12639 0.01042 0.11615 -0.02569 0.11788 -0.03356 " pathEditMode="relative" rAng="0" ptsTypes="aaA">
                                      <p:cBhvr>
                                        <p:cTn id="273" dur="2000" fill="hold"/>
                                        <p:tgtEl>
                                          <p:spTgt spid="912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770" decel="100000"/>
                                        <p:tgtEl>
                                          <p:spTgt spid="912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9" dur="770" decel="100000"/>
                                        <p:tgtEl>
                                          <p:spTgt spid="912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12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1" dur="770" fill="hold"/>
                                        <p:tgtEl>
                                          <p:spTgt spid="9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3" dur="770" fill="hold"/>
                                        <p:tgtEl>
                                          <p:spTgt spid="9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75" grpId="0" animBg="1"/>
      <p:bldP spid="91176" grpId="0" animBg="1"/>
      <p:bldP spid="91177" grpId="0" animBg="1"/>
      <p:bldP spid="91181" grpId="0" animBg="1"/>
      <p:bldP spid="91182" grpId="0" animBg="1"/>
      <p:bldP spid="91183" grpId="0" animBg="1"/>
      <p:bldP spid="91185" grpId="0" animBg="1"/>
      <p:bldP spid="91186" grpId="0"/>
      <p:bldP spid="91187" grpId="0"/>
      <p:bldP spid="91188" grpId="0"/>
      <p:bldP spid="91194" grpId="0" animBg="1"/>
      <p:bldP spid="91200" grpId="0" animBg="1"/>
      <p:bldP spid="91210" grpId="0" animBg="1"/>
      <p:bldP spid="91218" grpId="0" animBg="1"/>
      <p:bldP spid="91225" grpId="0" animBg="1"/>
      <p:bldP spid="91229" grpId="0" animBg="1"/>
      <p:bldP spid="91229" grpId="1" animBg="1"/>
      <p:bldP spid="91239" grpId="0"/>
      <p:bldP spid="91240" grpId="0" animBg="1"/>
      <p:bldP spid="91242" grpId="0"/>
      <p:bldP spid="91243" grpId="0"/>
      <p:bldP spid="91247" grpId="0" animBg="1"/>
      <p:bldP spid="91252" grpId="0" animBg="1"/>
      <p:bldP spid="91266" grpId="0" animBg="1"/>
      <p:bldP spid="91267" grpId="0" animBg="1"/>
      <p:bldP spid="91272" grpId="0"/>
      <p:bldP spid="91273" grpId="0"/>
      <p:bldP spid="91274" grpId="0"/>
      <p:bldP spid="9127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Oval 2"/>
          <p:cNvSpPr>
            <a:spLocks noChangeAspect="1" noChangeArrowheads="1"/>
          </p:cNvSpPr>
          <p:nvPr/>
        </p:nvSpPr>
        <p:spPr bwMode="auto">
          <a:xfrm>
            <a:off x="2601913" y="2533650"/>
            <a:ext cx="3194050" cy="3194050"/>
          </a:xfrm>
          <a:prstGeom prst="ellips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051" name="Line 3"/>
          <p:cNvSpPr>
            <a:spLocks noChangeAspect="1" noChangeShapeType="1"/>
          </p:cNvSpPr>
          <p:nvPr/>
        </p:nvSpPr>
        <p:spPr bwMode="auto">
          <a:xfrm flipV="1">
            <a:off x="115888" y="1804988"/>
            <a:ext cx="5229225" cy="3457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052" name="Line 4"/>
          <p:cNvSpPr>
            <a:spLocks noChangeAspect="1" noChangeShapeType="1"/>
          </p:cNvSpPr>
          <p:nvPr/>
        </p:nvSpPr>
        <p:spPr bwMode="auto">
          <a:xfrm flipV="1">
            <a:off x="115888" y="5260975"/>
            <a:ext cx="59039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053" name="Rectangle 5"/>
          <p:cNvSpPr>
            <a:spLocks noChangeAspect="1" noChangeArrowheads="1"/>
          </p:cNvSpPr>
          <p:nvPr/>
        </p:nvSpPr>
        <p:spPr bwMode="auto">
          <a:xfrm>
            <a:off x="5337175" y="5010150"/>
            <a:ext cx="252413" cy="252413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054" name="Line 6"/>
          <p:cNvSpPr>
            <a:spLocks noChangeAspect="1" noChangeShapeType="1"/>
          </p:cNvSpPr>
          <p:nvPr/>
        </p:nvSpPr>
        <p:spPr bwMode="auto">
          <a:xfrm>
            <a:off x="5345113" y="1804988"/>
            <a:ext cx="674687" cy="3457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055" name="Line 7"/>
          <p:cNvSpPr>
            <a:spLocks noChangeAspect="1" noChangeShapeType="1"/>
          </p:cNvSpPr>
          <p:nvPr/>
        </p:nvSpPr>
        <p:spPr bwMode="auto">
          <a:xfrm flipH="1">
            <a:off x="5337175" y="1804988"/>
            <a:ext cx="7938" cy="3457575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056" name="Rectangle 8"/>
          <p:cNvSpPr>
            <a:spLocks noChangeAspect="1" noChangeArrowheads="1"/>
          </p:cNvSpPr>
          <p:nvPr/>
        </p:nvSpPr>
        <p:spPr bwMode="auto">
          <a:xfrm rot="3300000">
            <a:off x="4040187" y="2606676"/>
            <a:ext cx="252413" cy="252412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057" name="Line 9"/>
          <p:cNvSpPr>
            <a:spLocks noChangeAspect="1" noChangeShapeType="1"/>
          </p:cNvSpPr>
          <p:nvPr/>
        </p:nvSpPr>
        <p:spPr bwMode="auto">
          <a:xfrm rot="21540000" flipH="1" flipV="1">
            <a:off x="4222750" y="2538413"/>
            <a:ext cx="1774825" cy="2735262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058" name="Text Box 10"/>
          <p:cNvSpPr txBox="1">
            <a:spLocks noChangeAspect="1" noChangeArrowheads="1"/>
          </p:cNvSpPr>
          <p:nvPr/>
        </p:nvSpPr>
        <p:spPr bwMode="auto">
          <a:xfrm>
            <a:off x="250825" y="5438775"/>
            <a:ext cx="422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A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130059" name="Text Box 11"/>
          <p:cNvSpPr txBox="1">
            <a:spLocks noChangeAspect="1" noChangeArrowheads="1"/>
          </p:cNvSpPr>
          <p:nvPr/>
        </p:nvSpPr>
        <p:spPr bwMode="auto">
          <a:xfrm>
            <a:off x="5805488" y="5305425"/>
            <a:ext cx="338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C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130060" name="Text Box 12"/>
          <p:cNvSpPr txBox="1">
            <a:spLocks noChangeAspect="1" noChangeArrowheads="1"/>
          </p:cNvSpPr>
          <p:nvPr/>
        </p:nvSpPr>
        <p:spPr bwMode="auto">
          <a:xfrm>
            <a:off x="4964113" y="1335088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B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130061" name="Text Box 13"/>
          <p:cNvSpPr txBox="1">
            <a:spLocks noChangeAspect="1" noChangeArrowheads="1"/>
          </p:cNvSpPr>
          <p:nvPr/>
        </p:nvSpPr>
        <p:spPr bwMode="auto">
          <a:xfrm>
            <a:off x="3895725" y="2093913"/>
            <a:ext cx="6461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D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30062" name="Text Box 14"/>
          <p:cNvSpPr txBox="1">
            <a:spLocks noChangeAspect="1" noChangeArrowheads="1"/>
          </p:cNvSpPr>
          <p:nvPr/>
        </p:nvSpPr>
        <p:spPr bwMode="auto">
          <a:xfrm>
            <a:off x="4992688" y="4800600"/>
            <a:ext cx="6461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F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30063" name="Text Box 15"/>
          <p:cNvSpPr txBox="1">
            <a:spLocks noChangeAspect="1" noChangeArrowheads="1"/>
          </p:cNvSpPr>
          <p:nvPr/>
        </p:nvSpPr>
        <p:spPr bwMode="auto">
          <a:xfrm>
            <a:off x="2709863" y="5305425"/>
            <a:ext cx="5667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130064" name="Text Box 16"/>
          <p:cNvSpPr txBox="1">
            <a:spLocks noChangeAspect="1" noChangeArrowheads="1"/>
          </p:cNvSpPr>
          <p:nvPr/>
        </p:nvSpPr>
        <p:spPr bwMode="auto">
          <a:xfrm>
            <a:off x="2263775" y="3190875"/>
            <a:ext cx="5683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1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130065" name="Line 17"/>
          <p:cNvSpPr>
            <a:spLocks noChangeShapeType="1"/>
          </p:cNvSpPr>
          <p:nvPr/>
        </p:nvSpPr>
        <p:spPr bwMode="auto">
          <a:xfrm flipH="1">
            <a:off x="3057525" y="1800225"/>
            <a:ext cx="2305050" cy="34559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066" name="Line 18"/>
          <p:cNvSpPr>
            <a:spLocks noChangeShapeType="1"/>
          </p:cNvSpPr>
          <p:nvPr/>
        </p:nvSpPr>
        <p:spPr bwMode="auto">
          <a:xfrm flipH="1" flipV="1">
            <a:off x="2701925" y="3532188"/>
            <a:ext cx="3311525" cy="172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067" name="Line 19"/>
          <p:cNvSpPr>
            <a:spLocks noChangeShapeType="1"/>
          </p:cNvSpPr>
          <p:nvPr/>
        </p:nvSpPr>
        <p:spPr bwMode="auto">
          <a:xfrm>
            <a:off x="0" y="52228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068" name="Text Box 20"/>
          <p:cNvSpPr txBox="1">
            <a:spLocks noChangeAspect="1" noChangeArrowheads="1"/>
          </p:cNvSpPr>
          <p:nvPr/>
        </p:nvSpPr>
        <p:spPr bwMode="auto">
          <a:xfrm>
            <a:off x="3563938" y="3567113"/>
            <a:ext cx="373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G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130069" name="Text Box 21"/>
          <p:cNvSpPr txBox="1">
            <a:spLocks noChangeAspect="1" noChangeArrowheads="1"/>
          </p:cNvSpPr>
          <p:nvPr/>
        </p:nvSpPr>
        <p:spPr bwMode="auto">
          <a:xfrm>
            <a:off x="2686050" y="3776663"/>
            <a:ext cx="373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660066"/>
                </a:solidFill>
              </a:rPr>
              <a:t>O</a:t>
            </a:r>
            <a:endParaRPr lang="ru-RU" baseline="0">
              <a:solidFill>
                <a:srgbClr val="660066"/>
              </a:solidFill>
            </a:endParaRPr>
          </a:p>
        </p:txBody>
      </p:sp>
      <p:sp>
        <p:nvSpPr>
          <p:cNvPr id="130070" name="Line 22"/>
          <p:cNvSpPr>
            <a:spLocks noChangeAspect="1" noChangeShapeType="1"/>
          </p:cNvSpPr>
          <p:nvPr/>
        </p:nvSpPr>
        <p:spPr bwMode="auto">
          <a:xfrm flipH="1" flipV="1">
            <a:off x="3057525" y="4041775"/>
            <a:ext cx="2270125" cy="2032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072" name="Line 24"/>
          <p:cNvSpPr>
            <a:spLocks noChangeShapeType="1"/>
          </p:cNvSpPr>
          <p:nvPr/>
        </p:nvSpPr>
        <p:spPr bwMode="auto">
          <a:xfrm>
            <a:off x="4211638" y="41433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073" name="Text Box 25"/>
          <p:cNvSpPr txBox="1">
            <a:spLocks noChangeAspect="1" noChangeArrowheads="1"/>
          </p:cNvSpPr>
          <p:nvPr/>
        </p:nvSpPr>
        <p:spPr bwMode="auto">
          <a:xfrm>
            <a:off x="3995738" y="3638550"/>
            <a:ext cx="373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6600"/>
                </a:solidFill>
              </a:rPr>
              <a:t>N</a:t>
            </a:r>
            <a:endParaRPr lang="ru-RU" baseline="0">
              <a:solidFill>
                <a:srgbClr val="FF6600"/>
              </a:solidFill>
            </a:endParaRPr>
          </a:p>
        </p:txBody>
      </p:sp>
      <p:sp>
        <p:nvSpPr>
          <p:cNvPr id="130074" name="Text Box 26"/>
          <p:cNvSpPr txBox="1">
            <a:spLocks noChangeAspect="1" noChangeArrowheads="1"/>
          </p:cNvSpPr>
          <p:nvPr/>
        </p:nvSpPr>
        <p:spPr bwMode="auto">
          <a:xfrm>
            <a:off x="5292725" y="3848100"/>
            <a:ext cx="376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30075" name="Text Box 27"/>
          <p:cNvSpPr txBox="1">
            <a:spLocks noChangeArrowheads="1"/>
          </p:cNvSpPr>
          <p:nvPr/>
        </p:nvSpPr>
        <p:spPr bwMode="auto">
          <a:xfrm>
            <a:off x="900113" y="1695450"/>
            <a:ext cx="2951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b="0"/>
          </a:p>
        </p:txBody>
      </p:sp>
      <p:sp>
        <p:nvSpPr>
          <p:cNvPr id="130076" name="Oval 28"/>
          <p:cNvSpPr>
            <a:spLocks noChangeAspect="1" noChangeArrowheads="1"/>
          </p:cNvSpPr>
          <p:nvPr/>
        </p:nvSpPr>
        <p:spPr bwMode="auto">
          <a:xfrm>
            <a:off x="5303838" y="1765300"/>
            <a:ext cx="84137" cy="84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130077" name="Oval 29"/>
          <p:cNvSpPr>
            <a:spLocks noChangeAspect="1" noChangeArrowheads="1"/>
          </p:cNvSpPr>
          <p:nvPr/>
        </p:nvSpPr>
        <p:spPr bwMode="auto">
          <a:xfrm>
            <a:off x="71438" y="5207000"/>
            <a:ext cx="84137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078" name="Text Box 30"/>
          <p:cNvSpPr txBox="1">
            <a:spLocks noChangeArrowheads="1"/>
          </p:cNvSpPr>
          <p:nvPr/>
        </p:nvSpPr>
        <p:spPr bwMode="auto">
          <a:xfrm>
            <a:off x="107950" y="908050"/>
            <a:ext cx="32766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b="0" baseline="0"/>
              <a:t>в </a:t>
            </a:r>
            <a:r>
              <a:rPr lang="ru-RU" b="0" baseline="0">
                <a:cs typeface="Arial" charset="0"/>
              </a:rPr>
              <a:t>∆</a:t>
            </a:r>
            <a:r>
              <a:rPr lang="ru-RU" baseline="0">
                <a:solidFill>
                  <a:srgbClr val="0000CC"/>
                </a:solidFill>
              </a:rPr>
              <a:t>АВС</a:t>
            </a:r>
          </a:p>
          <a:p>
            <a:pPr marL="342900" indent="-342900">
              <a:spcBef>
                <a:spcPct val="50000"/>
              </a:spcBef>
            </a:pPr>
            <a:r>
              <a:rPr lang="ru-RU" b="0" baseline="0"/>
              <a:t>т.</a:t>
            </a:r>
            <a:r>
              <a:rPr lang="ru-RU" baseline="0">
                <a:solidFill>
                  <a:srgbClr val="990099"/>
                </a:solidFill>
              </a:rPr>
              <a:t>О</a:t>
            </a:r>
            <a:r>
              <a:rPr lang="ru-RU" b="0" baseline="0"/>
              <a:t>-центр описанной окр-ти</a:t>
            </a:r>
          </a:p>
          <a:p>
            <a:pPr marL="342900" indent="-342900"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G</a:t>
            </a:r>
            <a:r>
              <a:rPr lang="en-US" b="0" baseline="0"/>
              <a:t> – </a:t>
            </a:r>
            <a:r>
              <a:rPr lang="ru-RU" b="0" baseline="0"/>
              <a:t>т. пересечения медиан</a:t>
            </a:r>
          </a:p>
        </p:txBody>
      </p:sp>
      <p:sp>
        <p:nvSpPr>
          <p:cNvPr id="130079" name="Text Box 31"/>
          <p:cNvSpPr txBox="1">
            <a:spLocks noChangeArrowheads="1"/>
          </p:cNvSpPr>
          <p:nvPr/>
        </p:nvSpPr>
        <p:spPr bwMode="auto">
          <a:xfrm>
            <a:off x="107950" y="2205038"/>
            <a:ext cx="262731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т.</a:t>
            </a:r>
            <a:r>
              <a:rPr lang="ru-RU" baseline="0">
                <a:solidFill>
                  <a:srgbClr val="008000"/>
                </a:solidFill>
              </a:rPr>
              <a:t>Н</a:t>
            </a:r>
            <a:r>
              <a:rPr lang="ru-RU" b="0" baseline="0"/>
              <a:t> - т.пресечения прямой </a:t>
            </a:r>
            <a:r>
              <a:rPr lang="en-US" b="0" baseline="0"/>
              <a:t>OG </a:t>
            </a:r>
            <a:r>
              <a:rPr lang="ru-RU" b="0" baseline="0"/>
              <a:t>с высотой </a:t>
            </a:r>
            <a:r>
              <a:rPr lang="en-US" b="0" baseline="0"/>
              <a:t>BF.</a:t>
            </a:r>
            <a:endParaRPr lang="ru-RU" b="0" baseline="0"/>
          </a:p>
        </p:txBody>
      </p:sp>
      <p:sp>
        <p:nvSpPr>
          <p:cNvPr id="130080" name="Text Box 32"/>
          <p:cNvSpPr txBox="1">
            <a:spLocks noChangeArrowheads="1"/>
          </p:cNvSpPr>
          <p:nvPr/>
        </p:nvSpPr>
        <p:spPr bwMode="auto">
          <a:xfrm>
            <a:off x="6011863" y="3357563"/>
            <a:ext cx="30591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 т.</a:t>
            </a:r>
            <a:r>
              <a:rPr lang="en-US" b="0" baseline="0"/>
              <a:t>N</a:t>
            </a:r>
            <a:r>
              <a:rPr lang="ru-RU" b="0" baseline="0"/>
              <a:t> – делит отрезок </a:t>
            </a:r>
            <a:r>
              <a:rPr lang="en-US" b="0" baseline="0"/>
              <a:t>OH </a:t>
            </a:r>
            <a:r>
              <a:rPr lang="ru-RU" b="0" baseline="0"/>
              <a:t>пополам.</a:t>
            </a:r>
          </a:p>
        </p:txBody>
      </p:sp>
      <p:sp>
        <p:nvSpPr>
          <p:cNvPr id="130081" name="Line 33"/>
          <p:cNvSpPr>
            <a:spLocks noChangeAspect="1" noChangeShapeType="1"/>
          </p:cNvSpPr>
          <p:nvPr/>
        </p:nvSpPr>
        <p:spPr bwMode="auto">
          <a:xfrm>
            <a:off x="2733675" y="3532188"/>
            <a:ext cx="312738" cy="500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082" name="Line 34"/>
          <p:cNvSpPr>
            <a:spLocks noChangeShapeType="1"/>
          </p:cNvSpPr>
          <p:nvPr/>
        </p:nvSpPr>
        <p:spPr bwMode="auto">
          <a:xfrm>
            <a:off x="3048000" y="4024313"/>
            <a:ext cx="0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083" name="Oval 35"/>
          <p:cNvSpPr>
            <a:spLocks noChangeAspect="1" noChangeArrowheads="1"/>
          </p:cNvSpPr>
          <p:nvPr/>
        </p:nvSpPr>
        <p:spPr bwMode="auto">
          <a:xfrm>
            <a:off x="5297488" y="5219700"/>
            <a:ext cx="84137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084" name="Oval 36"/>
          <p:cNvSpPr>
            <a:spLocks noChangeAspect="1" noChangeArrowheads="1"/>
          </p:cNvSpPr>
          <p:nvPr/>
        </p:nvSpPr>
        <p:spPr bwMode="auto">
          <a:xfrm>
            <a:off x="3003550" y="5219700"/>
            <a:ext cx="84138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130085" name="Oval 37"/>
          <p:cNvSpPr>
            <a:spLocks noChangeAspect="1" noChangeArrowheads="1"/>
          </p:cNvSpPr>
          <p:nvPr/>
        </p:nvSpPr>
        <p:spPr bwMode="auto">
          <a:xfrm>
            <a:off x="2686050" y="3494088"/>
            <a:ext cx="84138" cy="841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086" name="Text Box 38"/>
          <p:cNvSpPr txBox="1">
            <a:spLocks noChangeArrowheads="1"/>
          </p:cNvSpPr>
          <p:nvPr/>
        </p:nvSpPr>
        <p:spPr bwMode="auto">
          <a:xfrm>
            <a:off x="34925" y="-100013"/>
            <a:ext cx="5041900" cy="914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aseline="0">
                <a:solidFill>
                  <a:srgbClr val="FD0333"/>
                </a:solidFill>
                <a:latin typeface="Monotype Corsiva" pitchFamily="66" charset="0"/>
              </a:rPr>
              <a:t> </a:t>
            </a:r>
            <a:r>
              <a:rPr lang="ru-RU" sz="5400" baseline="0">
                <a:solidFill>
                  <a:srgbClr val="FD0333"/>
                </a:solidFill>
                <a:latin typeface="Monotype Corsiva" pitchFamily="66" charset="0"/>
              </a:rPr>
              <a:t>Прямая Эйлера</a:t>
            </a:r>
          </a:p>
        </p:txBody>
      </p:sp>
      <p:sp>
        <p:nvSpPr>
          <p:cNvPr id="130087" name="Oval 39"/>
          <p:cNvSpPr>
            <a:spLocks noChangeAspect="1" noChangeArrowheads="1"/>
          </p:cNvSpPr>
          <p:nvPr/>
        </p:nvSpPr>
        <p:spPr bwMode="auto">
          <a:xfrm>
            <a:off x="5973763" y="5207000"/>
            <a:ext cx="82550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30088" name="Group 40"/>
          <p:cNvGrpSpPr>
            <a:grpSpLocks/>
          </p:cNvGrpSpPr>
          <p:nvPr/>
        </p:nvGrpSpPr>
        <p:grpSpPr bwMode="auto">
          <a:xfrm rot="10200000">
            <a:off x="4787900" y="4071938"/>
            <a:ext cx="69850" cy="230187"/>
            <a:chOff x="4740" y="1429"/>
            <a:chExt cx="44" cy="145"/>
          </a:xfrm>
        </p:grpSpPr>
        <p:sp>
          <p:nvSpPr>
            <p:cNvPr id="130089" name="Line 41"/>
            <p:cNvSpPr>
              <a:spLocks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0090" name="Line 42"/>
            <p:cNvSpPr>
              <a:spLocks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0091" name="Group 43"/>
          <p:cNvGrpSpPr>
            <a:grpSpLocks/>
          </p:cNvGrpSpPr>
          <p:nvPr/>
        </p:nvGrpSpPr>
        <p:grpSpPr bwMode="auto">
          <a:xfrm rot="10200000">
            <a:off x="3492500" y="3998913"/>
            <a:ext cx="69850" cy="230187"/>
            <a:chOff x="4740" y="1429"/>
            <a:chExt cx="44" cy="145"/>
          </a:xfrm>
        </p:grpSpPr>
        <p:sp>
          <p:nvSpPr>
            <p:cNvPr id="130092" name="Line 44"/>
            <p:cNvSpPr>
              <a:spLocks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0093" name="Line 45"/>
            <p:cNvSpPr>
              <a:spLocks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0094" name="Line 46"/>
          <p:cNvSpPr>
            <a:spLocks noChangeAspect="1" noChangeShapeType="1"/>
          </p:cNvSpPr>
          <p:nvPr/>
        </p:nvSpPr>
        <p:spPr bwMode="auto">
          <a:xfrm rot="1800000" flipV="1">
            <a:off x="4211638" y="2538413"/>
            <a:ext cx="3175" cy="3203575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095" name="Oval 47"/>
          <p:cNvSpPr>
            <a:spLocks noChangeAspect="1" noChangeArrowheads="1"/>
          </p:cNvSpPr>
          <p:nvPr/>
        </p:nvSpPr>
        <p:spPr bwMode="auto">
          <a:xfrm>
            <a:off x="4164013" y="2501900"/>
            <a:ext cx="84137" cy="85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096" name="AutoShape 4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097" name="Text Box 49"/>
          <p:cNvSpPr txBox="1">
            <a:spLocks noChangeArrowheads="1"/>
          </p:cNvSpPr>
          <p:nvPr/>
        </p:nvSpPr>
        <p:spPr bwMode="auto">
          <a:xfrm>
            <a:off x="5940425" y="2205038"/>
            <a:ext cx="316865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Центр окружности Эйлера </a:t>
            </a:r>
          </a:p>
          <a:p>
            <a:pPr>
              <a:spcBef>
                <a:spcPct val="50000"/>
              </a:spcBef>
            </a:pPr>
            <a:r>
              <a:rPr lang="ru-RU" b="0" baseline="0"/>
              <a:t> т.</a:t>
            </a:r>
            <a:r>
              <a:rPr lang="en-US" b="0" baseline="0"/>
              <a:t>N</a:t>
            </a:r>
            <a:r>
              <a:rPr lang="ru-RU" b="0" baseline="0"/>
              <a:t> – лежит на прямой Эйлера</a:t>
            </a:r>
            <a:endParaRPr lang="ru-RU" b="0"/>
          </a:p>
        </p:txBody>
      </p:sp>
      <p:sp>
        <p:nvSpPr>
          <p:cNvPr id="130098" name="Text Box 50"/>
          <p:cNvSpPr txBox="1">
            <a:spLocks noChangeArrowheads="1"/>
          </p:cNvSpPr>
          <p:nvPr/>
        </p:nvSpPr>
        <p:spPr bwMode="auto">
          <a:xfrm>
            <a:off x="6732588" y="4292600"/>
            <a:ext cx="1439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rgbClr val="FF0000"/>
                </a:solidFill>
              </a:rPr>
              <a:t>ON = NH</a:t>
            </a:r>
            <a:endParaRPr lang="ru-RU" sz="2400" baseline="0">
              <a:solidFill>
                <a:srgbClr val="FF0000"/>
              </a:solidFill>
            </a:endParaRPr>
          </a:p>
        </p:txBody>
      </p:sp>
      <p:sp>
        <p:nvSpPr>
          <p:cNvPr id="130100" name="Freeform 52"/>
          <p:cNvSpPr>
            <a:spLocks/>
          </p:cNvSpPr>
          <p:nvPr/>
        </p:nvSpPr>
        <p:spPr bwMode="auto">
          <a:xfrm>
            <a:off x="3057525" y="4035425"/>
            <a:ext cx="1152525" cy="311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27" y="227"/>
              </a:cxn>
              <a:cxn ang="0">
                <a:pos x="726" y="91"/>
              </a:cxn>
            </a:cxnLst>
            <a:rect l="0" t="0" r="r" b="b"/>
            <a:pathLst>
              <a:path w="726" h="242">
                <a:moveTo>
                  <a:pt x="0" y="0"/>
                </a:moveTo>
                <a:cubicBezTo>
                  <a:pt x="53" y="106"/>
                  <a:pt x="106" y="212"/>
                  <a:pt x="227" y="227"/>
                </a:cubicBezTo>
                <a:cubicBezTo>
                  <a:pt x="348" y="242"/>
                  <a:pt x="643" y="114"/>
                  <a:pt x="726" y="91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101" name="Freeform 53"/>
          <p:cNvSpPr>
            <a:spLocks/>
          </p:cNvSpPr>
          <p:nvPr/>
        </p:nvSpPr>
        <p:spPr bwMode="auto">
          <a:xfrm>
            <a:off x="4206875" y="4141788"/>
            <a:ext cx="1150938" cy="3127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27" y="227"/>
              </a:cxn>
              <a:cxn ang="0">
                <a:pos x="726" y="91"/>
              </a:cxn>
            </a:cxnLst>
            <a:rect l="0" t="0" r="r" b="b"/>
            <a:pathLst>
              <a:path w="726" h="242">
                <a:moveTo>
                  <a:pt x="0" y="0"/>
                </a:moveTo>
                <a:cubicBezTo>
                  <a:pt x="53" y="106"/>
                  <a:pt x="106" y="212"/>
                  <a:pt x="227" y="227"/>
                </a:cubicBezTo>
                <a:cubicBezTo>
                  <a:pt x="348" y="242"/>
                  <a:pt x="643" y="114"/>
                  <a:pt x="726" y="91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102" name="Oval 54"/>
          <p:cNvSpPr>
            <a:spLocks noChangeAspect="1" noChangeArrowheads="1"/>
          </p:cNvSpPr>
          <p:nvPr/>
        </p:nvSpPr>
        <p:spPr bwMode="auto">
          <a:xfrm>
            <a:off x="4156075" y="4089400"/>
            <a:ext cx="107950" cy="10795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107" name="Freeform 59"/>
          <p:cNvSpPr>
            <a:spLocks/>
          </p:cNvSpPr>
          <p:nvPr/>
        </p:nvSpPr>
        <p:spPr bwMode="auto">
          <a:xfrm>
            <a:off x="3059113" y="3771900"/>
            <a:ext cx="755650" cy="334963"/>
          </a:xfrm>
          <a:custGeom>
            <a:avLst/>
            <a:gdLst/>
            <a:ahLst/>
            <a:cxnLst>
              <a:cxn ang="0">
                <a:pos x="0" y="189"/>
              </a:cxn>
              <a:cxn ang="0">
                <a:pos x="318" y="7"/>
              </a:cxn>
              <a:cxn ang="0">
                <a:pos x="499" y="234"/>
              </a:cxn>
            </a:cxnLst>
            <a:rect l="0" t="0" r="r" b="b"/>
            <a:pathLst>
              <a:path w="499" h="234">
                <a:moveTo>
                  <a:pt x="0" y="189"/>
                </a:moveTo>
                <a:cubicBezTo>
                  <a:pt x="117" y="94"/>
                  <a:pt x="235" y="0"/>
                  <a:pt x="318" y="7"/>
                </a:cubicBezTo>
                <a:cubicBezTo>
                  <a:pt x="401" y="14"/>
                  <a:pt x="469" y="196"/>
                  <a:pt x="499" y="234"/>
                </a:cubicBezTo>
              </a:path>
            </a:pathLst>
          </a:custGeom>
          <a:noFill/>
          <a:ln w="254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108" name="Freeform 60"/>
          <p:cNvSpPr>
            <a:spLocks/>
          </p:cNvSpPr>
          <p:nvPr/>
        </p:nvSpPr>
        <p:spPr bwMode="auto">
          <a:xfrm>
            <a:off x="3816350" y="3844925"/>
            <a:ext cx="755650" cy="334963"/>
          </a:xfrm>
          <a:custGeom>
            <a:avLst/>
            <a:gdLst/>
            <a:ahLst/>
            <a:cxnLst>
              <a:cxn ang="0">
                <a:pos x="0" y="189"/>
              </a:cxn>
              <a:cxn ang="0">
                <a:pos x="318" y="7"/>
              </a:cxn>
              <a:cxn ang="0">
                <a:pos x="499" y="234"/>
              </a:cxn>
            </a:cxnLst>
            <a:rect l="0" t="0" r="r" b="b"/>
            <a:pathLst>
              <a:path w="499" h="234">
                <a:moveTo>
                  <a:pt x="0" y="189"/>
                </a:moveTo>
                <a:cubicBezTo>
                  <a:pt x="117" y="94"/>
                  <a:pt x="235" y="0"/>
                  <a:pt x="318" y="7"/>
                </a:cubicBezTo>
                <a:cubicBezTo>
                  <a:pt x="401" y="14"/>
                  <a:pt x="469" y="196"/>
                  <a:pt x="499" y="234"/>
                </a:cubicBezTo>
              </a:path>
            </a:pathLst>
          </a:custGeom>
          <a:noFill/>
          <a:ln w="254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109" name="Freeform 61"/>
          <p:cNvSpPr>
            <a:spLocks/>
          </p:cNvSpPr>
          <p:nvPr/>
        </p:nvSpPr>
        <p:spPr bwMode="auto">
          <a:xfrm>
            <a:off x="4572000" y="3927475"/>
            <a:ext cx="755650" cy="334963"/>
          </a:xfrm>
          <a:custGeom>
            <a:avLst/>
            <a:gdLst/>
            <a:ahLst/>
            <a:cxnLst>
              <a:cxn ang="0">
                <a:pos x="0" y="189"/>
              </a:cxn>
              <a:cxn ang="0">
                <a:pos x="318" y="7"/>
              </a:cxn>
              <a:cxn ang="0">
                <a:pos x="499" y="234"/>
              </a:cxn>
            </a:cxnLst>
            <a:rect l="0" t="0" r="r" b="b"/>
            <a:pathLst>
              <a:path w="499" h="234">
                <a:moveTo>
                  <a:pt x="0" y="189"/>
                </a:moveTo>
                <a:cubicBezTo>
                  <a:pt x="117" y="94"/>
                  <a:pt x="235" y="0"/>
                  <a:pt x="318" y="7"/>
                </a:cubicBezTo>
                <a:cubicBezTo>
                  <a:pt x="401" y="14"/>
                  <a:pt x="469" y="196"/>
                  <a:pt x="499" y="234"/>
                </a:cubicBezTo>
              </a:path>
            </a:pathLst>
          </a:custGeom>
          <a:noFill/>
          <a:ln w="254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0110" name="Oval 62"/>
          <p:cNvSpPr>
            <a:spLocks noChangeAspect="1" noChangeArrowheads="1"/>
          </p:cNvSpPr>
          <p:nvPr/>
        </p:nvSpPr>
        <p:spPr bwMode="auto">
          <a:xfrm>
            <a:off x="5289550" y="4179888"/>
            <a:ext cx="107950" cy="112712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111" name="Oval 63"/>
          <p:cNvSpPr>
            <a:spLocks noChangeAspect="1" noChangeArrowheads="1"/>
          </p:cNvSpPr>
          <p:nvPr/>
        </p:nvSpPr>
        <p:spPr bwMode="auto">
          <a:xfrm>
            <a:off x="3003550" y="3981450"/>
            <a:ext cx="107950" cy="10795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112" name="Oval 64"/>
          <p:cNvSpPr>
            <a:spLocks noChangeAspect="1" noChangeArrowheads="1"/>
          </p:cNvSpPr>
          <p:nvPr/>
        </p:nvSpPr>
        <p:spPr bwMode="auto">
          <a:xfrm>
            <a:off x="3767138" y="4052888"/>
            <a:ext cx="107950" cy="1079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113" name="Oval 65"/>
          <p:cNvSpPr>
            <a:spLocks noChangeAspect="1" noChangeArrowheads="1"/>
          </p:cNvSpPr>
          <p:nvPr/>
        </p:nvSpPr>
        <p:spPr bwMode="auto">
          <a:xfrm>
            <a:off x="4522788" y="4125913"/>
            <a:ext cx="107950" cy="1079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115" name="Text Box 67"/>
          <p:cNvSpPr txBox="1">
            <a:spLocks noChangeArrowheads="1"/>
          </p:cNvSpPr>
          <p:nvPr/>
        </p:nvSpPr>
        <p:spPr bwMode="auto">
          <a:xfrm>
            <a:off x="6156325" y="981075"/>
            <a:ext cx="2736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rgbClr val="FF0000"/>
                </a:solidFill>
              </a:rPr>
              <a:t>OG : GH = 1 : 2</a:t>
            </a:r>
            <a:endParaRPr lang="ru-RU" sz="2400" baseline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0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30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0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30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500"/>
                                        <p:tgtEl>
                                          <p:spTgt spid="130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500"/>
                                        <p:tgtEl>
                                          <p:spTgt spid="130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500"/>
                                        <p:tgtEl>
                                          <p:spTgt spid="130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500"/>
                                        <p:tgtEl>
                                          <p:spTgt spid="130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500"/>
                                        <p:tgtEl>
                                          <p:spTgt spid="130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500"/>
                                        <p:tgtEl>
                                          <p:spTgt spid="130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300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300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300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0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0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0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01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0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01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0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01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0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01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01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0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0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8" dur="2000" fill="hold"/>
                                        <p:tgtEl>
                                          <p:spTgt spid="1300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1300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1300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1300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2000"/>
                                        <p:tgtEl>
                                          <p:spTgt spid="130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2000"/>
                                        <p:tgtEl>
                                          <p:spTgt spid="130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0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0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0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00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0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00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0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00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0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00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00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2" dur="500"/>
                                        <p:tgtEl>
                                          <p:spTgt spid="1300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3" dur="500"/>
                                        <p:tgtEl>
                                          <p:spTgt spid="1300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500"/>
                                        <p:tgtEl>
                                          <p:spTgt spid="1300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73" grpId="0"/>
      <p:bldP spid="130080" grpId="0"/>
      <p:bldP spid="130094" grpId="0" animBg="1"/>
      <p:bldP spid="130094" grpId="1" animBg="1"/>
      <p:bldP spid="130097" grpId="0"/>
      <p:bldP spid="130098" grpId="0"/>
      <p:bldP spid="130100" grpId="0" animBg="1"/>
      <p:bldP spid="130101" grpId="0" animBg="1"/>
      <p:bldP spid="130102" grpId="0" animBg="1"/>
      <p:bldP spid="130107" grpId="0" animBg="1"/>
      <p:bldP spid="130107" grpId="1" animBg="1"/>
      <p:bldP spid="130108" grpId="0" animBg="1"/>
      <p:bldP spid="130108" grpId="1" animBg="1"/>
      <p:bldP spid="130109" grpId="0" animBg="1"/>
      <p:bldP spid="130109" grpId="1" animBg="1"/>
      <p:bldP spid="130113" grpId="0" animBg="1"/>
      <p:bldP spid="13011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1258888" y="1196975"/>
            <a:ext cx="6192837" cy="298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2000" i="1" baseline="0">
                <a:solidFill>
                  <a:srgbClr val="990099"/>
                </a:solidFill>
                <a:latin typeface="Monotype Corsiva" pitchFamily="66" charset="0"/>
              </a:rPr>
              <a:t>Литература: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000" i="1" baseline="0">
                <a:solidFill>
                  <a:srgbClr val="990099"/>
                </a:solidFill>
                <a:latin typeface="Monotype Corsiva" pitchFamily="66" charset="0"/>
              </a:rPr>
              <a:t>Е.Д. Куланин, С.Н.Федин «Геометрия треугольника в задачах», Москва, книжный дом «Либроком», 2009 г.</a:t>
            </a:r>
          </a:p>
          <a:p>
            <a:pPr marL="342900" indent="-342900">
              <a:spcBef>
                <a:spcPct val="50000"/>
              </a:spcBef>
            </a:pPr>
            <a:r>
              <a:rPr lang="ru-RU" sz="2000" i="1" baseline="0">
                <a:solidFill>
                  <a:srgbClr val="990099"/>
                </a:solidFill>
                <a:latin typeface="Monotype Corsiva" pitchFamily="66" charset="0"/>
              </a:rPr>
              <a:t>2. И.М.Смирнова , В.А.Смирнов «Геометрия. Нестандартные и исследовательские задачи», учебное пособие 7 -11, Москва, Мнемозина, 2004 г.</a:t>
            </a:r>
          </a:p>
          <a:p>
            <a:pPr marL="342900" indent="-342900">
              <a:spcBef>
                <a:spcPct val="50000"/>
              </a:spcBef>
            </a:pPr>
            <a:r>
              <a:rPr lang="ru-RU" sz="2000" i="1" baseline="0">
                <a:solidFill>
                  <a:srgbClr val="990099"/>
                </a:solidFill>
                <a:latin typeface="Monotype Corsiva" pitchFamily="66" charset="0"/>
              </a:rPr>
              <a:t>3. «Энциклопедический словарь юного математика», Москва, «Педагогика», 1989</a:t>
            </a:r>
            <a:r>
              <a:rPr lang="en-US" sz="2000" i="1" baseline="0">
                <a:solidFill>
                  <a:srgbClr val="990099"/>
                </a:solidFill>
                <a:latin typeface="Monotype Corsiva" pitchFamily="66" charset="0"/>
              </a:rPr>
              <a:t> </a:t>
            </a:r>
            <a:r>
              <a:rPr lang="ru-RU" sz="2000" i="1" baseline="0">
                <a:solidFill>
                  <a:srgbClr val="990099"/>
                </a:solidFill>
                <a:latin typeface="Monotype Corsiva" pitchFamily="66" charset="0"/>
              </a:rPr>
              <a:t>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62" name="Line 134"/>
          <p:cNvSpPr>
            <a:spLocks noChangeAspect="1" noChangeShapeType="1"/>
          </p:cNvSpPr>
          <p:nvPr/>
        </p:nvSpPr>
        <p:spPr bwMode="auto">
          <a:xfrm flipH="1">
            <a:off x="5962650" y="2586038"/>
            <a:ext cx="2119313" cy="1978025"/>
          </a:xfrm>
          <a:prstGeom prst="line">
            <a:avLst/>
          </a:prstGeom>
          <a:noFill/>
          <a:ln w="127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53" name="Rectangle 25"/>
          <p:cNvSpPr>
            <a:spLocks noChangeArrowheads="1"/>
          </p:cNvSpPr>
          <p:nvPr/>
        </p:nvSpPr>
        <p:spPr bwMode="auto">
          <a:xfrm rot="19560000">
            <a:off x="3122613" y="3019425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227" name="Rectangle 99"/>
          <p:cNvSpPr>
            <a:spLocks noChangeAspect="1" noChangeArrowheads="1"/>
          </p:cNvSpPr>
          <p:nvPr/>
        </p:nvSpPr>
        <p:spPr bwMode="auto">
          <a:xfrm rot="1440000">
            <a:off x="7451725" y="2312988"/>
            <a:ext cx="130175" cy="130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237" name="Rectangle 109"/>
          <p:cNvSpPr>
            <a:spLocks noChangeAspect="1" noChangeArrowheads="1"/>
          </p:cNvSpPr>
          <p:nvPr/>
        </p:nvSpPr>
        <p:spPr bwMode="auto">
          <a:xfrm rot="18960000">
            <a:off x="6289675" y="2806700"/>
            <a:ext cx="131763" cy="1317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225" name="Rectangle 97"/>
          <p:cNvSpPr>
            <a:spLocks noChangeAspect="1" noChangeArrowheads="1"/>
          </p:cNvSpPr>
          <p:nvPr/>
        </p:nvSpPr>
        <p:spPr bwMode="auto">
          <a:xfrm rot="20340000">
            <a:off x="6789738" y="3040063"/>
            <a:ext cx="130175" cy="130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30" name="Line 2"/>
          <p:cNvSpPr>
            <a:spLocks noChangeShapeType="1"/>
          </p:cNvSpPr>
          <p:nvPr/>
        </p:nvSpPr>
        <p:spPr bwMode="auto">
          <a:xfrm>
            <a:off x="1116013" y="5011738"/>
            <a:ext cx="35274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31" name="Line 3"/>
          <p:cNvSpPr>
            <a:spLocks noChangeShapeType="1"/>
          </p:cNvSpPr>
          <p:nvPr/>
        </p:nvSpPr>
        <p:spPr bwMode="auto">
          <a:xfrm flipV="1">
            <a:off x="1116013" y="1268413"/>
            <a:ext cx="1008062" cy="3743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2124075" y="1268413"/>
            <a:ext cx="2519363" cy="3743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468313" y="107950"/>
            <a:ext cx="86756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aseline="0">
                <a:solidFill>
                  <a:schemeClr val="accent2"/>
                </a:solidFill>
                <a:latin typeface="Monotype Corsiva" pitchFamily="66" charset="0"/>
              </a:rPr>
              <a:t>Точка пересечения серединных перпендикуляров к сторонам треугольника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539750" y="4940300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/>
              <a:t>A</a:t>
            </a:r>
            <a:endParaRPr lang="ru-RU" sz="2400" baseline="0"/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4716463" y="5011738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/>
              <a:t>B</a:t>
            </a:r>
            <a:endParaRPr lang="ru-RU" sz="2400" baseline="0"/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1187450" y="1052513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/>
              <a:t>C</a:t>
            </a:r>
            <a:endParaRPr lang="ru-RU" sz="2400" baseline="0"/>
          </a:p>
        </p:txBody>
      </p:sp>
      <p:sp>
        <p:nvSpPr>
          <p:cNvPr id="48137" name="Oval 9"/>
          <p:cNvSpPr>
            <a:spLocks noChangeAspect="1" noChangeArrowheads="1"/>
          </p:cNvSpPr>
          <p:nvPr/>
        </p:nvSpPr>
        <p:spPr bwMode="auto">
          <a:xfrm rot="-1177102">
            <a:off x="539750" y="1123950"/>
            <a:ext cx="4678363" cy="4678363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2555875" y="3068638"/>
            <a:ext cx="433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i="1" baseline="0">
                <a:latin typeface="Times New Roman" pitchFamily="18" charset="0"/>
              </a:rPr>
              <a:t>О</a:t>
            </a:r>
          </a:p>
        </p:txBody>
      </p:sp>
      <p:sp>
        <p:nvSpPr>
          <p:cNvPr id="48152" name="Rectangle 24"/>
          <p:cNvSpPr>
            <a:spLocks noChangeArrowheads="1"/>
          </p:cNvSpPr>
          <p:nvPr/>
        </p:nvSpPr>
        <p:spPr bwMode="auto">
          <a:xfrm>
            <a:off x="2870200" y="4795838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54" name="Rectangle 26"/>
          <p:cNvSpPr>
            <a:spLocks noChangeArrowheads="1"/>
          </p:cNvSpPr>
          <p:nvPr/>
        </p:nvSpPr>
        <p:spPr bwMode="auto">
          <a:xfrm rot="900000">
            <a:off x="1582738" y="3181350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55" name="Line 27"/>
          <p:cNvSpPr>
            <a:spLocks noChangeShapeType="1"/>
          </p:cNvSpPr>
          <p:nvPr/>
        </p:nvSpPr>
        <p:spPr bwMode="auto">
          <a:xfrm rot="5400000">
            <a:off x="1700212" y="3841751"/>
            <a:ext cx="233997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56" name="Line 28"/>
          <p:cNvSpPr>
            <a:spLocks noChangeAspect="1" noChangeShapeType="1"/>
          </p:cNvSpPr>
          <p:nvPr/>
        </p:nvSpPr>
        <p:spPr bwMode="auto">
          <a:xfrm rot="5400000" flipV="1">
            <a:off x="2594769" y="2183606"/>
            <a:ext cx="719138" cy="267017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57" name="Line 29"/>
          <p:cNvSpPr>
            <a:spLocks noChangeAspect="1" noChangeShapeType="1"/>
          </p:cNvSpPr>
          <p:nvPr/>
        </p:nvSpPr>
        <p:spPr bwMode="auto">
          <a:xfrm rot="5400000">
            <a:off x="1853407" y="2836069"/>
            <a:ext cx="1258887" cy="187007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60" name="Line 32"/>
          <p:cNvSpPr>
            <a:spLocks noChangeShapeType="1"/>
          </p:cNvSpPr>
          <p:nvPr/>
        </p:nvSpPr>
        <p:spPr bwMode="auto">
          <a:xfrm rot="20460000" flipV="1">
            <a:off x="2870200" y="1123950"/>
            <a:ext cx="0" cy="4678363"/>
          </a:xfrm>
          <a:prstGeom prst="line">
            <a:avLst/>
          </a:prstGeom>
          <a:noFill/>
          <a:ln w="127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63" name="Freeform 35"/>
          <p:cNvSpPr>
            <a:spLocks/>
          </p:cNvSpPr>
          <p:nvPr/>
        </p:nvSpPr>
        <p:spPr bwMode="auto">
          <a:xfrm>
            <a:off x="1106488" y="5011738"/>
            <a:ext cx="1763712" cy="2889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71" y="182"/>
              </a:cxn>
              <a:cxn ang="0">
                <a:pos x="1088" y="0"/>
              </a:cxn>
            </a:cxnLst>
            <a:rect l="0" t="0" r="r" b="b"/>
            <a:pathLst>
              <a:path w="1088" h="182">
                <a:moveTo>
                  <a:pt x="0" y="0"/>
                </a:moveTo>
                <a:cubicBezTo>
                  <a:pt x="295" y="91"/>
                  <a:pt x="590" y="182"/>
                  <a:pt x="771" y="182"/>
                </a:cubicBezTo>
                <a:cubicBezTo>
                  <a:pt x="952" y="182"/>
                  <a:pt x="1035" y="30"/>
                  <a:pt x="1088" y="0"/>
                </a:cubicBezTo>
              </a:path>
            </a:pathLst>
          </a:custGeom>
          <a:noFill/>
          <a:ln w="190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64" name="Freeform 36"/>
          <p:cNvSpPr>
            <a:spLocks/>
          </p:cNvSpPr>
          <p:nvPr/>
        </p:nvSpPr>
        <p:spPr bwMode="auto">
          <a:xfrm flipH="1">
            <a:off x="2859088" y="5011738"/>
            <a:ext cx="1763712" cy="2889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71" y="182"/>
              </a:cxn>
              <a:cxn ang="0">
                <a:pos x="1088" y="0"/>
              </a:cxn>
            </a:cxnLst>
            <a:rect l="0" t="0" r="r" b="b"/>
            <a:pathLst>
              <a:path w="1088" h="182">
                <a:moveTo>
                  <a:pt x="0" y="0"/>
                </a:moveTo>
                <a:cubicBezTo>
                  <a:pt x="295" y="91"/>
                  <a:pt x="590" y="182"/>
                  <a:pt x="771" y="182"/>
                </a:cubicBezTo>
                <a:cubicBezTo>
                  <a:pt x="952" y="182"/>
                  <a:pt x="1035" y="30"/>
                  <a:pt x="1088" y="0"/>
                </a:cubicBezTo>
              </a:path>
            </a:pathLst>
          </a:custGeom>
          <a:noFill/>
          <a:ln w="190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65" name="Freeform 37"/>
          <p:cNvSpPr>
            <a:spLocks/>
          </p:cNvSpPr>
          <p:nvPr/>
        </p:nvSpPr>
        <p:spPr bwMode="auto">
          <a:xfrm>
            <a:off x="1319213" y="1268413"/>
            <a:ext cx="804862" cy="1871662"/>
          </a:xfrm>
          <a:custGeom>
            <a:avLst/>
            <a:gdLst/>
            <a:ahLst/>
            <a:cxnLst>
              <a:cxn ang="0">
                <a:pos x="507" y="0"/>
              </a:cxn>
              <a:cxn ang="0">
                <a:pos x="53" y="635"/>
              </a:cxn>
              <a:cxn ang="0">
                <a:pos x="189" y="1179"/>
              </a:cxn>
            </a:cxnLst>
            <a:rect l="0" t="0" r="r" b="b"/>
            <a:pathLst>
              <a:path w="507" h="1179">
                <a:moveTo>
                  <a:pt x="507" y="0"/>
                </a:moveTo>
                <a:cubicBezTo>
                  <a:pt x="306" y="219"/>
                  <a:pt x="106" y="439"/>
                  <a:pt x="53" y="635"/>
                </a:cubicBezTo>
                <a:cubicBezTo>
                  <a:pt x="0" y="831"/>
                  <a:pt x="166" y="1088"/>
                  <a:pt x="189" y="1179"/>
                </a:cubicBezTo>
              </a:path>
            </a:pathLst>
          </a:custGeom>
          <a:noFill/>
          <a:ln w="190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66" name="Freeform 38"/>
          <p:cNvSpPr>
            <a:spLocks/>
          </p:cNvSpPr>
          <p:nvPr/>
        </p:nvSpPr>
        <p:spPr bwMode="auto">
          <a:xfrm rot="1783923" flipV="1">
            <a:off x="822325" y="3068638"/>
            <a:ext cx="804863" cy="1871662"/>
          </a:xfrm>
          <a:custGeom>
            <a:avLst/>
            <a:gdLst/>
            <a:ahLst/>
            <a:cxnLst>
              <a:cxn ang="0">
                <a:pos x="507" y="0"/>
              </a:cxn>
              <a:cxn ang="0">
                <a:pos x="53" y="635"/>
              </a:cxn>
              <a:cxn ang="0">
                <a:pos x="189" y="1179"/>
              </a:cxn>
            </a:cxnLst>
            <a:rect l="0" t="0" r="r" b="b"/>
            <a:pathLst>
              <a:path w="507" h="1179">
                <a:moveTo>
                  <a:pt x="507" y="0"/>
                </a:moveTo>
                <a:cubicBezTo>
                  <a:pt x="306" y="219"/>
                  <a:pt x="106" y="439"/>
                  <a:pt x="53" y="635"/>
                </a:cubicBezTo>
                <a:cubicBezTo>
                  <a:pt x="0" y="831"/>
                  <a:pt x="166" y="1088"/>
                  <a:pt x="189" y="1179"/>
                </a:cubicBezTo>
              </a:path>
            </a:pathLst>
          </a:custGeom>
          <a:noFill/>
          <a:ln w="190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68" name="Freeform 40"/>
          <p:cNvSpPr>
            <a:spLocks/>
          </p:cNvSpPr>
          <p:nvPr/>
        </p:nvSpPr>
        <p:spPr bwMode="auto">
          <a:xfrm rot="21540000">
            <a:off x="2124075" y="1268413"/>
            <a:ext cx="1284288" cy="18716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80" y="499"/>
              </a:cxn>
              <a:cxn ang="0">
                <a:pos x="771" y="1179"/>
              </a:cxn>
            </a:cxnLst>
            <a:rect l="0" t="0" r="r" b="b"/>
            <a:pathLst>
              <a:path w="809" h="1179">
                <a:moveTo>
                  <a:pt x="0" y="0"/>
                </a:moveTo>
                <a:cubicBezTo>
                  <a:pt x="275" y="151"/>
                  <a:pt x="551" y="302"/>
                  <a:pt x="680" y="499"/>
                </a:cubicBezTo>
                <a:cubicBezTo>
                  <a:pt x="809" y="696"/>
                  <a:pt x="756" y="1066"/>
                  <a:pt x="771" y="1179"/>
                </a:cubicBezTo>
              </a:path>
            </a:pathLst>
          </a:custGeom>
          <a:noFill/>
          <a:ln w="190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69" name="Freeform 41"/>
          <p:cNvSpPr>
            <a:spLocks/>
          </p:cNvSpPr>
          <p:nvPr/>
        </p:nvSpPr>
        <p:spPr bwMode="auto">
          <a:xfrm rot="6758479" flipH="1">
            <a:off x="3352800" y="3063876"/>
            <a:ext cx="1284287" cy="18716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80" y="499"/>
              </a:cxn>
              <a:cxn ang="0">
                <a:pos x="771" y="1179"/>
              </a:cxn>
            </a:cxnLst>
            <a:rect l="0" t="0" r="r" b="b"/>
            <a:pathLst>
              <a:path w="809" h="1179">
                <a:moveTo>
                  <a:pt x="0" y="0"/>
                </a:moveTo>
                <a:cubicBezTo>
                  <a:pt x="275" y="151"/>
                  <a:pt x="551" y="302"/>
                  <a:pt x="680" y="499"/>
                </a:cubicBezTo>
                <a:cubicBezTo>
                  <a:pt x="809" y="696"/>
                  <a:pt x="756" y="1066"/>
                  <a:pt x="771" y="1179"/>
                </a:cubicBezTo>
              </a:path>
            </a:pathLst>
          </a:custGeom>
          <a:noFill/>
          <a:ln w="190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70" name="Oval 42"/>
          <p:cNvSpPr>
            <a:spLocks noChangeAspect="1" noChangeArrowheads="1"/>
          </p:cNvSpPr>
          <p:nvPr/>
        </p:nvSpPr>
        <p:spPr bwMode="auto">
          <a:xfrm rot="15707267">
            <a:off x="1060450" y="4938713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71" name="Oval 43"/>
          <p:cNvSpPr>
            <a:spLocks noChangeAspect="1" noChangeArrowheads="1"/>
          </p:cNvSpPr>
          <p:nvPr/>
        </p:nvSpPr>
        <p:spPr bwMode="auto">
          <a:xfrm rot="15707267">
            <a:off x="2068513" y="1195388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72" name="Oval 44"/>
          <p:cNvSpPr>
            <a:spLocks noChangeAspect="1" noChangeArrowheads="1"/>
          </p:cNvSpPr>
          <p:nvPr/>
        </p:nvSpPr>
        <p:spPr bwMode="auto">
          <a:xfrm rot="15707267">
            <a:off x="4583113" y="4946650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73" name="Oval 45"/>
          <p:cNvSpPr>
            <a:spLocks noChangeAspect="1" noChangeArrowheads="1"/>
          </p:cNvSpPr>
          <p:nvPr/>
        </p:nvSpPr>
        <p:spPr bwMode="auto">
          <a:xfrm rot="15707267">
            <a:off x="1563688" y="3103563"/>
            <a:ext cx="107950" cy="10795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74" name="Oval 46"/>
          <p:cNvSpPr>
            <a:spLocks noChangeAspect="1" noChangeArrowheads="1"/>
          </p:cNvSpPr>
          <p:nvPr/>
        </p:nvSpPr>
        <p:spPr bwMode="auto">
          <a:xfrm rot="15707267">
            <a:off x="3313113" y="3101975"/>
            <a:ext cx="107950" cy="10795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75" name="Oval 47"/>
          <p:cNvSpPr>
            <a:spLocks noChangeAspect="1" noChangeArrowheads="1"/>
          </p:cNvSpPr>
          <p:nvPr/>
        </p:nvSpPr>
        <p:spPr bwMode="auto">
          <a:xfrm rot="15707267">
            <a:off x="2819400" y="4964113"/>
            <a:ext cx="107950" cy="10795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76" name="Oval 48"/>
          <p:cNvSpPr>
            <a:spLocks noChangeAspect="1" noChangeArrowheads="1"/>
          </p:cNvSpPr>
          <p:nvPr/>
        </p:nvSpPr>
        <p:spPr bwMode="auto">
          <a:xfrm>
            <a:off x="2819400" y="3440113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77" name="Text Box 49"/>
          <p:cNvSpPr txBox="1">
            <a:spLocks noChangeArrowheads="1"/>
          </p:cNvSpPr>
          <p:nvPr/>
        </p:nvSpPr>
        <p:spPr bwMode="auto">
          <a:xfrm>
            <a:off x="2700338" y="5011738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chemeClr val="accent2"/>
                </a:solidFill>
              </a:rPr>
              <a:t>С</a:t>
            </a:r>
            <a:r>
              <a:rPr lang="ru-RU">
                <a:solidFill>
                  <a:schemeClr val="accent2"/>
                </a:solidFill>
              </a:rPr>
              <a:t>1</a:t>
            </a:r>
          </a:p>
        </p:txBody>
      </p:sp>
      <p:grpSp>
        <p:nvGrpSpPr>
          <p:cNvPr id="48178" name="Group 50"/>
          <p:cNvGrpSpPr>
            <a:grpSpLocks noChangeAspect="1"/>
          </p:cNvGrpSpPr>
          <p:nvPr/>
        </p:nvGrpSpPr>
        <p:grpSpPr bwMode="auto">
          <a:xfrm rot="7200000">
            <a:off x="1359694" y="3942556"/>
            <a:ext cx="53975" cy="176213"/>
            <a:chOff x="4740" y="1429"/>
            <a:chExt cx="44" cy="145"/>
          </a:xfrm>
        </p:grpSpPr>
        <p:sp>
          <p:nvSpPr>
            <p:cNvPr id="48179" name="Line 51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8180" name="Line 52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8181" name="Line 53"/>
          <p:cNvSpPr>
            <a:spLocks noChangeAspect="1" noChangeShapeType="1"/>
          </p:cNvSpPr>
          <p:nvPr/>
        </p:nvSpPr>
        <p:spPr bwMode="auto">
          <a:xfrm rot="8100000">
            <a:off x="2051050" y="5011738"/>
            <a:ext cx="215900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48182" name="Group 54"/>
          <p:cNvGrpSpPr>
            <a:grpSpLocks/>
          </p:cNvGrpSpPr>
          <p:nvPr/>
        </p:nvGrpSpPr>
        <p:grpSpPr bwMode="auto">
          <a:xfrm rot="660000">
            <a:off x="2555875" y="2060575"/>
            <a:ext cx="282575" cy="133350"/>
            <a:chOff x="2925" y="2432"/>
            <a:chExt cx="178" cy="84"/>
          </a:xfrm>
        </p:grpSpPr>
        <p:grpSp>
          <p:nvGrpSpPr>
            <p:cNvPr id="48183" name="Group 55"/>
            <p:cNvGrpSpPr>
              <a:grpSpLocks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48184" name="Line 56"/>
              <p:cNvSpPr>
                <a:spLocks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85" name="Line 57"/>
              <p:cNvSpPr>
                <a:spLocks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8186" name="Line 58"/>
            <p:cNvSpPr>
              <a:spLocks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8187" name="Line 59"/>
          <p:cNvSpPr>
            <a:spLocks noChangeAspect="1" noChangeShapeType="1"/>
          </p:cNvSpPr>
          <p:nvPr/>
        </p:nvSpPr>
        <p:spPr bwMode="auto">
          <a:xfrm rot="8100000">
            <a:off x="3635375" y="5011738"/>
            <a:ext cx="215900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48188" name="Group 60"/>
          <p:cNvGrpSpPr>
            <a:grpSpLocks noChangeAspect="1"/>
          </p:cNvGrpSpPr>
          <p:nvPr/>
        </p:nvGrpSpPr>
        <p:grpSpPr bwMode="auto">
          <a:xfrm rot="7200000">
            <a:off x="1824831" y="2215357"/>
            <a:ext cx="53975" cy="176212"/>
            <a:chOff x="4740" y="1429"/>
            <a:chExt cx="44" cy="145"/>
          </a:xfrm>
        </p:grpSpPr>
        <p:sp>
          <p:nvSpPr>
            <p:cNvPr id="48189" name="Line 61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8190" name="Line 62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8191" name="Text Box 63"/>
          <p:cNvSpPr txBox="1">
            <a:spLocks noChangeArrowheads="1"/>
          </p:cNvSpPr>
          <p:nvPr/>
        </p:nvSpPr>
        <p:spPr bwMode="auto">
          <a:xfrm>
            <a:off x="1044575" y="2852738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chemeClr val="accent2"/>
                </a:solidFill>
              </a:rPr>
              <a:t>В</a:t>
            </a:r>
            <a:r>
              <a:rPr lang="ru-RU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8192" name="Text Box 64"/>
          <p:cNvSpPr txBox="1">
            <a:spLocks noChangeArrowheads="1"/>
          </p:cNvSpPr>
          <p:nvPr/>
        </p:nvSpPr>
        <p:spPr bwMode="auto">
          <a:xfrm>
            <a:off x="3348038" y="277336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chemeClr val="accent2"/>
                </a:solidFill>
              </a:rPr>
              <a:t>А</a:t>
            </a:r>
            <a:r>
              <a:rPr lang="ru-RU">
                <a:solidFill>
                  <a:schemeClr val="accent2"/>
                </a:solidFill>
              </a:rPr>
              <a:t>1</a:t>
            </a:r>
          </a:p>
        </p:txBody>
      </p:sp>
      <p:grpSp>
        <p:nvGrpSpPr>
          <p:cNvPr id="48198" name="Group 70"/>
          <p:cNvGrpSpPr>
            <a:grpSpLocks/>
          </p:cNvGrpSpPr>
          <p:nvPr/>
        </p:nvGrpSpPr>
        <p:grpSpPr bwMode="auto">
          <a:xfrm rot="660000">
            <a:off x="3924300" y="4076700"/>
            <a:ext cx="282575" cy="133350"/>
            <a:chOff x="2925" y="2432"/>
            <a:chExt cx="178" cy="84"/>
          </a:xfrm>
        </p:grpSpPr>
        <p:grpSp>
          <p:nvGrpSpPr>
            <p:cNvPr id="48199" name="Group 71"/>
            <p:cNvGrpSpPr>
              <a:grpSpLocks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48200" name="Line 72"/>
              <p:cNvSpPr>
                <a:spLocks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201" name="Line 73"/>
              <p:cNvSpPr>
                <a:spLocks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8202" name="Line 74"/>
            <p:cNvSpPr>
              <a:spLocks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8205" name="Text Box 77"/>
          <p:cNvSpPr txBox="1">
            <a:spLocks noChangeArrowheads="1"/>
          </p:cNvSpPr>
          <p:nvPr/>
        </p:nvSpPr>
        <p:spPr bwMode="auto">
          <a:xfrm>
            <a:off x="323850" y="5805488"/>
            <a:ext cx="8820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A</a:t>
            </a:r>
            <a:r>
              <a:rPr lang="ru-RU"/>
              <a:t>1</a:t>
            </a:r>
            <a:r>
              <a:rPr lang="ru-RU" baseline="0"/>
              <a:t>, </a:t>
            </a:r>
            <a:r>
              <a:rPr lang="en-US" baseline="0"/>
              <a:t>B</a:t>
            </a:r>
            <a:r>
              <a:rPr lang="ru-RU"/>
              <a:t>1</a:t>
            </a:r>
            <a:r>
              <a:rPr lang="ru-RU" baseline="0"/>
              <a:t>, </a:t>
            </a:r>
            <a:r>
              <a:rPr lang="en-US" baseline="0"/>
              <a:t>C</a:t>
            </a:r>
            <a:r>
              <a:rPr lang="ru-RU"/>
              <a:t>1</a:t>
            </a:r>
            <a:r>
              <a:rPr lang="en-US" baseline="0"/>
              <a:t> </a:t>
            </a:r>
            <a:r>
              <a:rPr lang="ru-RU" baseline="0"/>
              <a:t>– основания серединных перпендикуляров к сторонам ∆</a:t>
            </a:r>
            <a:r>
              <a:rPr lang="en-US" baseline="0"/>
              <a:t>ABC</a:t>
            </a:r>
            <a:r>
              <a:rPr lang="ru-RU" baseline="0"/>
              <a:t>; </a:t>
            </a:r>
          </a:p>
        </p:txBody>
      </p:sp>
      <p:sp>
        <p:nvSpPr>
          <p:cNvPr id="48206" name="Text Box 78"/>
          <p:cNvSpPr txBox="1">
            <a:spLocks noChangeArrowheads="1"/>
          </p:cNvSpPr>
          <p:nvPr/>
        </p:nvSpPr>
        <p:spPr bwMode="auto">
          <a:xfrm>
            <a:off x="323850" y="6302375"/>
            <a:ext cx="8353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/>
              <a:t>О – центр окружности, описанной около ∆</a:t>
            </a:r>
            <a:r>
              <a:rPr lang="en-US" baseline="0"/>
              <a:t>ABC</a:t>
            </a:r>
            <a:endParaRPr lang="ru-RU" b="0" baseline="0"/>
          </a:p>
        </p:txBody>
      </p:sp>
      <p:sp>
        <p:nvSpPr>
          <p:cNvPr id="48207" name="AutoShape 7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209" name="Line 81"/>
          <p:cNvSpPr>
            <a:spLocks noChangeAspect="1" noChangeShapeType="1"/>
          </p:cNvSpPr>
          <p:nvPr/>
        </p:nvSpPr>
        <p:spPr bwMode="auto">
          <a:xfrm flipV="1">
            <a:off x="5580063" y="2565400"/>
            <a:ext cx="2525712" cy="9588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210" name="Line 82"/>
          <p:cNvSpPr>
            <a:spLocks noChangeAspect="1" noChangeShapeType="1"/>
          </p:cNvSpPr>
          <p:nvPr/>
        </p:nvSpPr>
        <p:spPr bwMode="auto">
          <a:xfrm flipV="1">
            <a:off x="5578475" y="2082800"/>
            <a:ext cx="1481138" cy="14382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211" name="Text Box 83"/>
          <p:cNvSpPr txBox="1">
            <a:spLocks noChangeAspect="1" noChangeArrowheads="1"/>
          </p:cNvSpPr>
          <p:nvPr/>
        </p:nvSpPr>
        <p:spPr bwMode="auto">
          <a:xfrm>
            <a:off x="5219700" y="3500438"/>
            <a:ext cx="36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/>
              <a:t>A</a:t>
            </a:r>
            <a:endParaRPr lang="ru-RU" sz="1600" baseline="0"/>
          </a:p>
        </p:txBody>
      </p:sp>
      <p:sp>
        <p:nvSpPr>
          <p:cNvPr id="48212" name="Text Box 84"/>
          <p:cNvSpPr txBox="1">
            <a:spLocks noChangeAspect="1" noChangeArrowheads="1"/>
          </p:cNvSpPr>
          <p:nvPr/>
        </p:nvSpPr>
        <p:spPr bwMode="auto">
          <a:xfrm>
            <a:off x="8210550" y="2417763"/>
            <a:ext cx="2365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/>
              <a:t>C</a:t>
            </a:r>
            <a:endParaRPr lang="ru-RU" sz="1600" baseline="0"/>
          </a:p>
        </p:txBody>
      </p:sp>
      <p:sp>
        <p:nvSpPr>
          <p:cNvPr id="48213" name="Text Box 85"/>
          <p:cNvSpPr txBox="1">
            <a:spLocks noChangeAspect="1" noChangeArrowheads="1"/>
          </p:cNvSpPr>
          <p:nvPr/>
        </p:nvSpPr>
        <p:spPr bwMode="auto">
          <a:xfrm>
            <a:off x="6902450" y="1690688"/>
            <a:ext cx="406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/>
              <a:t>B</a:t>
            </a:r>
            <a:endParaRPr lang="ru-RU" sz="1600" baseline="0"/>
          </a:p>
        </p:txBody>
      </p:sp>
      <p:sp>
        <p:nvSpPr>
          <p:cNvPr id="48214" name="Line 86"/>
          <p:cNvSpPr>
            <a:spLocks noChangeAspect="1" noChangeShapeType="1"/>
          </p:cNvSpPr>
          <p:nvPr/>
        </p:nvSpPr>
        <p:spPr bwMode="auto">
          <a:xfrm>
            <a:off x="6883400" y="2997200"/>
            <a:ext cx="544513" cy="1439863"/>
          </a:xfrm>
          <a:prstGeom prst="line">
            <a:avLst/>
          </a:prstGeom>
          <a:noFill/>
          <a:ln w="1905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215" name="Line 87"/>
          <p:cNvSpPr>
            <a:spLocks noChangeAspect="1" noChangeShapeType="1"/>
          </p:cNvSpPr>
          <p:nvPr/>
        </p:nvSpPr>
        <p:spPr bwMode="auto">
          <a:xfrm flipH="1">
            <a:off x="6648450" y="2349500"/>
            <a:ext cx="947738" cy="2159000"/>
          </a:xfrm>
          <a:prstGeom prst="line">
            <a:avLst/>
          </a:prstGeom>
          <a:noFill/>
          <a:ln w="1905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217" name="Text Box 89"/>
          <p:cNvSpPr txBox="1">
            <a:spLocks noChangeAspect="1" noChangeArrowheads="1"/>
          </p:cNvSpPr>
          <p:nvPr/>
        </p:nvSpPr>
        <p:spPr bwMode="auto">
          <a:xfrm>
            <a:off x="7524750" y="1844675"/>
            <a:ext cx="576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003399"/>
                </a:solidFill>
              </a:rPr>
              <a:t>A</a:t>
            </a:r>
            <a:r>
              <a:rPr lang="ru-RU" sz="1600">
                <a:solidFill>
                  <a:srgbClr val="003399"/>
                </a:solidFill>
              </a:rPr>
              <a:t>1</a:t>
            </a:r>
            <a:endParaRPr lang="ru-RU" sz="1600" baseline="0">
              <a:solidFill>
                <a:srgbClr val="003399"/>
              </a:solidFill>
            </a:endParaRPr>
          </a:p>
        </p:txBody>
      </p:sp>
      <p:sp>
        <p:nvSpPr>
          <p:cNvPr id="48218" name="Oval 90"/>
          <p:cNvSpPr>
            <a:spLocks noChangeAspect="1" noChangeArrowheads="1"/>
          </p:cNvSpPr>
          <p:nvPr/>
        </p:nvSpPr>
        <p:spPr bwMode="auto">
          <a:xfrm>
            <a:off x="5561013" y="2081213"/>
            <a:ext cx="2898775" cy="2903537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8222" name="Group 94"/>
          <p:cNvGrpSpPr>
            <a:grpSpLocks noChangeAspect="1"/>
          </p:cNvGrpSpPr>
          <p:nvPr/>
        </p:nvGrpSpPr>
        <p:grpSpPr bwMode="auto">
          <a:xfrm rot="20820000">
            <a:off x="7524750" y="2708275"/>
            <a:ext cx="42863" cy="139700"/>
            <a:chOff x="4740" y="1429"/>
            <a:chExt cx="44" cy="145"/>
          </a:xfrm>
        </p:grpSpPr>
        <p:sp>
          <p:nvSpPr>
            <p:cNvPr id="48223" name="Line 95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8224" name="Line 96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8226" name="Text Box 98"/>
          <p:cNvSpPr txBox="1">
            <a:spLocks noChangeAspect="1" noChangeArrowheads="1"/>
          </p:cNvSpPr>
          <p:nvPr/>
        </p:nvSpPr>
        <p:spPr bwMode="auto">
          <a:xfrm>
            <a:off x="6659563" y="2636838"/>
            <a:ext cx="536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003399"/>
                </a:solidFill>
              </a:rPr>
              <a:t>B</a:t>
            </a:r>
            <a:r>
              <a:rPr lang="ru-RU" sz="1600">
                <a:solidFill>
                  <a:srgbClr val="003399"/>
                </a:solidFill>
              </a:rPr>
              <a:t>1</a:t>
            </a:r>
            <a:endParaRPr lang="ru-RU" sz="1600" baseline="0">
              <a:solidFill>
                <a:srgbClr val="003399"/>
              </a:solidFill>
            </a:endParaRPr>
          </a:p>
        </p:txBody>
      </p:sp>
      <p:sp>
        <p:nvSpPr>
          <p:cNvPr id="48228" name="Oval 100"/>
          <p:cNvSpPr>
            <a:spLocks noChangeAspect="1" noChangeArrowheads="1"/>
          </p:cNvSpPr>
          <p:nvPr/>
        </p:nvSpPr>
        <p:spPr bwMode="auto">
          <a:xfrm rot="15707267">
            <a:off x="5508626" y="3500437"/>
            <a:ext cx="87312" cy="873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229" name="Line 101"/>
          <p:cNvSpPr>
            <a:spLocks noChangeAspect="1" noChangeShapeType="1"/>
          </p:cNvSpPr>
          <p:nvPr/>
        </p:nvSpPr>
        <p:spPr bwMode="auto">
          <a:xfrm rot="1380000">
            <a:off x="6516688" y="2492375"/>
            <a:ext cx="17462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230" name="Line 102"/>
          <p:cNvSpPr>
            <a:spLocks noChangeAspect="1" noChangeShapeType="1"/>
          </p:cNvSpPr>
          <p:nvPr/>
        </p:nvSpPr>
        <p:spPr bwMode="auto">
          <a:xfrm rot="1380000">
            <a:off x="5940425" y="3068638"/>
            <a:ext cx="2159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232" name="Line 104"/>
          <p:cNvSpPr>
            <a:spLocks noChangeAspect="1" noChangeShapeType="1"/>
          </p:cNvSpPr>
          <p:nvPr/>
        </p:nvSpPr>
        <p:spPr bwMode="auto">
          <a:xfrm flipH="1" flipV="1">
            <a:off x="7016750" y="2082800"/>
            <a:ext cx="1089025" cy="479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233" name="Oval 105"/>
          <p:cNvSpPr>
            <a:spLocks noChangeAspect="1" noChangeArrowheads="1"/>
          </p:cNvSpPr>
          <p:nvPr/>
        </p:nvSpPr>
        <p:spPr bwMode="auto">
          <a:xfrm>
            <a:off x="6854825" y="2979738"/>
            <a:ext cx="87313" cy="87312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234" name="Line 106"/>
          <p:cNvSpPr>
            <a:spLocks noChangeAspect="1" noChangeShapeType="1"/>
          </p:cNvSpPr>
          <p:nvPr/>
        </p:nvSpPr>
        <p:spPr bwMode="auto">
          <a:xfrm flipH="1" flipV="1">
            <a:off x="6351588" y="2770188"/>
            <a:ext cx="1250950" cy="1306512"/>
          </a:xfrm>
          <a:prstGeom prst="line">
            <a:avLst/>
          </a:prstGeom>
          <a:noFill/>
          <a:ln w="1905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236" name="Text Box 108"/>
          <p:cNvSpPr txBox="1">
            <a:spLocks noChangeAspect="1" noChangeArrowheads="1"/>
          </p:cNvSpPr>
          <p:nvPr/>
        </p:nvSpPr>
        <p:spPr bwMode="auto">
          <a:xfrm>
            <a:off x="6011863" y="2420938"/>
            <a:ext cx="5746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chemeClr val="accent2"/>
                </a:solidFill>
              </a:rPr>
              <a:t>C</a:t>
            </a:r>
            <a:r>
              <a:rPr lang="en-US" sz="1600">
                <a:solidFill>
                  <a:schemeClr val="accent2"/>
                </a:solidFill>
              </a:rPr>
              <a:t>1</a:t>
            </a:r>
            <a:endParaRPr lang="ru-RU" sz="1600">
              <a:solidFill>
                <a:schemeClr val="accent2"/>
              </a:solidFill>
            </a:endParaRPr>
          </a:p>
        </p:txBody>
      </p:sp>
      <p:grpSp>
        <p:nvGrpSpPr>
          <p:cNvPr id="48238" name="Group 110"/>
          <p:cNvGrpSpPr>
            <a:grpSpLocks noChangeAspect="1"/>
          </p:cNvGrpSpPr>
          <p:nvPr/>
        </p:nvGrpSpPr>
        <p:grpSpPr bwMode="auto">
          <a:xfrm rot="20520000">
            <a:off x="7208838" y="2195513"/>
            <a:ext cx="171450" cy="80962"/>
            <a:chOff x="2925" y="2432"/>
            <a:chExt cx="178" cy="84"/>
          </a:xfrm>
        </p:grpSpPr>
        <p:grpSp>
          <p:nvGrpSpPr>
            <p:cNvPr id="48239" name="Group 111"/>
            <p:cNvGrpSpPr>
              <a:grpSpLocks noChangeAspect="1"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48240" name="Line 112"/>
              <p:cNvSpPr>
                <a:spLocks noChangeAspect="1"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241" name="Line 113"/>
              <p:cNvSpPr>
                <a:spLocks noChangeAspect="1"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8242" name="Line 114"/>
            <p:cNvSpPr>
              <a:spLocks noChangeAspect="1"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8243" name="Group 115"/>
          <p:cNvGrpSpPr>
            <a:grpSpLocks noChangeAspect="1"/>
          </p:cNvGrpSpPr>
          <p:nvPr/>
        </p:nvGrpSpPr>
        <p:grpSpPr bwMode="auto">
          <a:xfrm rot="20520000">
            <a:off x="7729538" y="2409825"/>
            <a:ext cx="171450" cy="80963"/>
            <a:chOff x="2925" y="2432"/>
            <a:chExt cx="178" cy="84"/>
          </a:xfrm>
        </p:grpSpPr>
        <p:grpSp>
          <p:nvGrpSpPr>
            <p:cNvPr id="48244" name="Group 116"/>
            <p:cNvGrpSpPr>
              <a:grpSpLocks noChangeAspect="1"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48245" name="Line 117"/>
              <p:cNvSpPr>
                <a:spLocks noChangeAspect="1"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246" name="Line 118"/>
              <p:cNvSpPr>
                <a:spLocks noChangeAspect="1"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8247" name="Line 119"/>
            <p:cNvSpPr>
              <a:spLocks noChangeAspect="1"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8248" name="Oval 120"/>
          <p:cNvSpPr>
            <a:spLocks noChangeArrowheads="1"/>
          </p:cNvSpPr>
          <p:nvPr/>
        </p:nvSpPr>
        <p:spPr bwMode="auto">
          <a:xfrm>
            <a:off x="6315075" y="2730500"/>
            <a:ext cx="85725" cy="85725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250" name="Oval 122"/>
          <p:cNvSpPr>
            <a:spLocks noChangeAspect="1" noChangeArrowheads="1"/>
          </p:cNvSpPr>
          <p:nvPr/>
        </p:nvSpPr>
        <p:spPr bwMode="auto">
          <a:xfrm>
            <a:off x="7034213" y="3482975"/>
            <a:ext cx="90487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8256" name="Group 128"/>
          <p:cNvGrpSpPr>
            <a:grpSpLocks noChangeAspect="1"/>
          </p:cNvGrpSpPr>
          <p:nvPr/>
        </p:nvGrpSpPr>
        <p:grpSpPr bwMode="auto">
          <a:xfrm rot="20820000">
            <a:off x="6516688" y="3073400"/>
            <a:ext cx="42862" cy="139700"/>
            <a:chOff x="4740" y="1429"/>
            <a:chExt cx="44" cy="145"/>
          </a:xfrm>
        </p:grpSpPr>
        <p:sp>
          <p:nvSpPr>
            <p:cNvPr id="48257" name="Line 129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8258" name="Line 130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8249" name="Oval 121"/>
          <p:cNvSpPr>
            <a:spLocks noChangeAspect="1" noChangeArrowheads="1"/>
          </p:cNvSpPr>
          <p:nvPr/>
        </p:nvSpPr>
        <p:spPr bwMode="auto">
          <a:xfrm>
            <a:off x="7550150" y="2312988"/>
            <a:ext cx="87313" cy="87312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261" name="Text Box 133"/>
          <p:cNvSpPr txBox="1">
            <a:spLocks noChangeArrowheads="1"/>
          </p:cNvSpPr>
          <p:nvPr/>
        </p:nvSpPr>
        <p:spPr bwMode="auto">
          <a:xfrm>
            <a:off x="7164388" y="3284538"/>
            <a:ext cx="4333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1600" i="1" baseline="0">
                <a:latin typeface="Times New Roman" pitchFamily="18" charset="0"/>
              </a:rPr>
              <a:t>О</a:t>
            </a:r>
          </a:p>
        </p:txBody>
      </p:sp>
      <p:sp>
        <p:nvSpPr>
          <p:cNvPr id="48235" name="Oval 107"/>
          <p:cNvSpPr>
            <a:spLocks noChangeAspect="1" noChangeArrowheads="1"/>
          </p:cNvSpPr>
          <p:nvPr/>
        </p:nvSpPr>
        <p:spPr bwMode="auto">
          <a:xfrm rot="15707267">
            <a:off x="8045450" y="2517775"/>
            <a:ext cx="87313" cy="873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251" name="Oval 123"/>
          <p:cNvSpPr>
            <a:spLocks noChangeAspect="1" noChangeArrowheads="1"/>
          </p:cNvSpPr>
          <p:nvPr/>
        </p:nvSpPr>
        <p:spPr bwMode="auto">
          <a:xfrm>
            <a:off x="7002463" y="2043113"/>
            <a:ext cx="87312" cy="8731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8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000"/>
                                        <p:tgtEl>
                                          <p:spTgt spid="48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4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1000"/>
                                        <p:tgtEl>
                                          <p:spTgt spid="48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1000"/>
                                        <p:tgtEl>
                                          <p:spTgt spid="48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500"/>
                                        <p:tgtEl>
                                          <p:spTgt spid="4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48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5" dur="1000"/>
                                        <p:tgtEl>
                                          <p:spTgt spid="48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1000"/>
                                        <p:tgtEl>
                                          <p:spTgt spid="48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1" dur="500"/>
                                        <p:tgtEl>
                                          <p:spTgt spid="48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500"/>
                                        <p:tgtEl>
                                          <p:spTgt spid="48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1" dur="500" fill="hold"/>
                                        <p:tgtEl>
                                          <p:spTgt spid="48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500" fill="hold"/>
                                        <p:tgtEl>
                                          <p:spTgt spid="48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7" dur="30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9" dur="3000" fill="hold"/>
                                        <p:tgtEl>
                                          <p:spTgt spid="48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2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2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2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2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2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2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2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2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2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2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2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2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2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2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2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2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2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2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2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2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2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>
                      <p:stCondLst>
                        <p:cond delay="indefinite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0" dur="1000"/>
                                        <p:tgtEl>
                                          <p:spTgt spid="4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3" dur="500"/>
                                        <p:tgtEl>
                                          <p:spTgt spid="4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2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2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2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2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2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2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2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2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2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2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2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2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2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2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2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2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2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2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>
                      <p:stCondLst>
                        <p:cond delay="indefinite"/>
                      </p:stCondLst>
                      <p:childTnLst>
                        <p:par>
                          <p:cTn id="451" fill="hold">
                            <p:stCondLst>
                              <p:cond delay="0"/>
                            </p:stCondLst>
                            <p:childTnLst>
                              <p:par>
                                <p:cTn id="4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4" dur="1000"/>
                                        <p:tgtEl>
                                          <p:spTgt spid="4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7" dur="500"/>
                                        <p:tgtEl>
                                          <p:spTgt spid="4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8" fill="hold">
                      <p:stCondLst>
                        <p:cond delay="indefinite"/>
                      </p:stCondLst>
                      <p:childTnLst>
                        <p:par>
                          <p:cTn id="459" fill="hold">
                            <p:stCondLst>
                              <p:cond delay="0"/>
                            </p:stCondLst>
                            <p:childTnLst>
                              <p:par>
                                <p:cTn id="4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2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2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2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2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2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2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2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2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2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2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2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2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2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2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2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2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2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2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2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2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2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2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2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2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2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2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2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2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2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4" fill="hold">
                      <p:stCondLst>
                        <p:cond delay="indefinite"/>
                      </p:stCondLst>
                      <p:childTnLst>
                        <p:par>
                          <p:cTn id="525" fill="hold">
                            <p:stCondLst>
                              <p:cond delay="0"/>
                            </p:stCondLst>
                            <p:childTnLst>
                              <p:par>
                                <p:cTn id="5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8" dur="1000"/>
                                        <p:tgtEl>
                                          <p:spTgt spid="4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1" dur="500"/>
                                        <p:tgtEl>
                                          <p:spTgt spid="4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2" fill="hold">
                      <p:stCondLst>
                        <p:cond delay="indefinite"/>
                      </p:stCondLst>
                      <p:childTnLst>
                        <p:par>
                          <p:cTn id="533" fill="hold">
                            <p:stCondLst>
                              <p:cond delay="0"/>
                            </p:stCondLst>
                            <p:childTnLst>
                              <p:par>
                                <p:cTn id="5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0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2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2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2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2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2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2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2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2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6" fill="hold">
                      <p:stCondLst>
                        <p:cond delay="indefinite"/>
                      </p:stCondLst>
                      <p:childTnLst>
                        <p:par>
                          <p:cTn id="567" fill="hold">
                            <p:stCondLst>
                              <p:cond delay="0"/>
                            </p:stCondLst>
                            <p:childTnLst>
                              <p:par>
                                <p:cTn id="56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0" dur="500" fill="hold"/>
                                        <p:tgtEl>
                                          <p:spTgt spid="48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1" dur="500" fill="hold"/>
                                        <p:tgtEl>
                                          <p:spTgt spid="48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2" fill="hold">
                      <p:stCondLst>
                        <p:cond delay="indefinite"/>
                      </p:stCondLst>
                      <p:childTnLst>
                        <p:par>
                          <p:cTn id="573" fill="hold">
                            <p:stCondLst>
                              <p:cond delay="0"/>
                            </p:stCondLst>
                            <p:childTnLst>
                              <p:par>
                                <p:cTn id="5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6" dur="2000"/>
                                        <p:tgtEl>
                                          <p:spTgt spid="4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78" dur="2000" fill="hold"/>
                                        <p:tgtEl>
                                          <p:spTgt spid="482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62" grpId="0" animBg="1"/>
      <p:bldP spid="48262" grpId="1" animBg="1"/>
      <p:bldP spid="48153" grpId="0" animBg="1"/>
      <p:bldP spid="48227" grpId="0" animBg="1"/>
      <p:bldP spid="48237" grpId="0" animBg="1"/>
      <p:bldP spid="48225" grpId="0" animBg="1"/>
      <p:bldP spid="48137" grpId="0" animBg="1"/>
      <p:bldP spid="48140" grpId="0" autoUpdateAnimBg="0"/>
      <p:bldP spid="48152" grpId="0" animBg="1"/>
      <p:bldP spid="48154" grpId="0" animBg="1"/>
      <p:bldP spid="48155" grpId="0" animBg="1"/>
      <p:bldP spid="48156" grpId="0" animBg="1"/>
      <p:bldP spid="48157" grpId="0" animBg="1"/>
      <p:bldP spid="48160" grpId="0" animBg="1"/>
      <p:bldP spid="48160" grpId="1" animBg="1"/>
      <p:bldP spid="48163" grpId="0" animBg="1"/>
      <p:bldP spid="48164" grpId="0" animBg="1"/>
      <p:bldP spid="48165" grpId="0" animBg="1"/>
      <p:bldP spid="48166" grpId="0" animBg="1"/>
      <p:bldP spid="48168" grpId="0" animBg="1"/>
      <p:bldP spid="48169" grpId="0" animBg="1"/>
      <p:bldP spid="48173" grpId="0" animBg="1"/>
      <p:bldP spid="48174" grpId="0" animBg="1"/>
      <p:bldP spid="48175" grpId="0" animBg="1"/>
      <p:bldP spid="48176" grpId="0" animBg="1"/>
      <p:bldP spid="48177" grpId="0" autoUpdateAnimBg="0"/>
      <p:bldP spid="48181" grpId="0" animBg="1"/>
      <p:bldP spid="48187" grpId="0" animBg="1"/>
      <p:bldP spid="48191" grpId="0" autoUpdateAnimBg="0"/>
      <p:bldP spid="48192" grpId="0" autoUpdateAnimBg="0"/>
      <p:bldP spid="48205" grpId="0" autoUpdateAnimBg="0"/>
      <p:bldP spid="48206" grpId="0" autoUpdateAnimBg="0"/>
      <p:bldP spid="48214" grpId="0" animBg="1"/>
      <p:bldP spid="48215" grpId="0" animBg="1"/>
      <p:bldP spid="48217" grpId="0"/>
      <p:bldP spid="48218" grpId="0" animBg="1"/>
      <p:bldP spid="48226" grpId="0"/>
      <p:bldP spid="48229" grpId="0" animBg="1"/>
      <p:bldP spid="48230" grpId="0" animBg="1"/>
      <p:bldP spid="48233" grpId="0" animBg="1"/>
      <p:bldP spid="48234" grpId="0" animBg="1"/>
      <p:bldP spid="48236" grpId="0"/>
      <p:bldP spid="48248" grpId="0" animBg="1"/>
      <p:bldP spid="48250" grpId="0" animBg="1"/>
      <p:bldP spid="48249" grpId="0" animBg="1"/>
      <p:bldP spid="4826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395288" y="107950"/>
            <a:ext cx="64817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aseline="0">
                <a:solidFill>
                  <a:srgbClr val="FF9933"/>
                </a:solidFill>
                <a:latin typeface="Monotype Corsiva" pitchFamily="66" charset="0"/>
              </a:rPr>
              <a:t>Точка пересечения биссектрис треугольника</a:t>
            </a:r>
          </a:p>
        </p:txBody>
      </p:sp>
      <p:sp>
        <p:nvSpPr>
          <p:cNvPr id="74827" name="Rectangle 75"/>
          <p:cNvSpPr>
            <a:spLocks noChangeAspect="1" noChangeArrowheads="1"/>
          </p:cNvSpPr>
          <p:nvPr/>
        </p:nvSpPr>
        <p:spPr bwMode="auto">
          <a:xfrm>
            <a:off x="5400675" y="4367213"/>
            <a:ext cx="252413" cy="252412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4829" name="Line 77"/>
          <p:cNvSpPr>
            <a:spLocks noChangeAspect="1" noChangeShapeType="1"/>
          </p:cNvSpPr>
          <p:nvPr/>
        </p:nvSpPr>
        <p:spPr bwMode="auto">
          <a:xfrm flipH="1">
            <a:off x="5408613" y="3284538"/>
            <a:ext cx="3175" cy="1296987"/>
          </a:xfrm>
          <a:prstGeom prst="line">
            <a:avLst/>
          </a:prstGeom>
          <a:noFill/>
          <a:ln w="25400">
            <a:solidFill>
              <a:srgbClr val="00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830" name="Rectangle 78"/>
          <p:cNvSpPr>
            <a:spLocks noChangeAspect="1" noChangeArrowheads="1"/>
          </p:cNvSpPr>
          <p:nvPr/>
        </p:nvSpPr>
        <p:spPr bwMode="auto">
          <a:xfrm rot="3360000">
            <a:off x="4511675" y="2260600"/>
            <a:ext cx="252413" cy="252413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4831" name="Rectangle 79"/>
          <p:cNvSpPr>
            <a:spLocks noChangeAspect="1" noChangeArrowheads="1"/>
          </p:cNvSpPr>
          <p:nvPr/>
        </p:nvSpPr>
        <p:spPr bwMode="auto">
          <a:xfrm rot="20940000">
            <a:off x="6432550" y="3090863"/>
            <a:ext cx="252413" cy="252412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4832" name="Line 80"/>
          <p:cNvSpPr>
            <a:spLocks noChangeAspect="1" noChangeShapeType="1"/>
          </p:cNvSpPr>
          <p:nvPr/>
        </p:nvSpPr>
        <p:spPr bwMode="auto">
          <a:xfrm rot="21540000" flipH="1" flipV="1">
            <a:off x="4687888" y="2201863"/>
            <a:ext cx="703262" cy="1090612"/>
          </a:xfrm>
          <a:prstGeom prst="line">
            <a:avLst/>
          </a:prstGeom>
          <a:noFill/>
          <a:ln w="25400">
            <a:solidFill>
              <a:srgbClr val="00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836" name="Text Box 84"/>
          <p:cNvSpPr txBox="1">
            <a:spLocks noChangeAspect="1" noChangeArrowheads="1"/>
          </p:cNvSpPr>
          <p:nvPr/>
        </p:nvSpPr>
        <p:spPr bwMode="auto">
          <a:xfrm>
            <a:off x="755650" y="4286250"/>
            <a:ext cx="422275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chemeClr val="accent2"/>
                </a:solidFill>
              </a:rPr>
              <a:t>A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74837" name="Text Box 85"/>
          <p:cNvSpPr txBox="1">
            <a:spLocks noChangeAspect="1" noChangeArrowheads="1"/>
          </p:cNvSpPr>
          <p:nvPr/>
        </p:nvSpPr>
        <p:spPr bwMode="auto">
          <a:xfrm>
            <a:off x="6897688" y="4365625"/>
            <a:ext cx="338137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chemeClr val="accent2"/>
                </a:solidFill>
              </a:rPr>
              <a:t>C</a:t>
            </a:r>
            <a:endParaRPr lang="ru-RU" sz="1600" baseline="0">
              <a:solidFill>
                <a:schemeClr val="accent2"/>
              </a:solidFill>
            </a:endParaRPr>
          </a:p>
        </p:txBody>
      </p:sp>
      <p:sp>
        <p:nvSpPr>
          <p:cNvPr id="74838" name="Text Box 86"/>
          <p:cNvSpPr txBox="1">
            <a:spLocks noChangeAspect="1" noChangeArrowheads="1"/>
          </p:cNvSpPr>
          <p:nvPr/>
        </p:nvSpPr>
        <p:spPr bwMode="auto">
          <a:xfrm>
            <a:off x="5964238" y="931863"/>
            <a:ext cx="336550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chemeClr val="accent2"/>
                </a:solidFill>
              </a:rPr>
              <a:t>B</a:t>
            </a:r>
            <a:endParaRPr lang="ru-RU" sz="1600" baseline="0">
              <a:solidFill>
                <a:schemeClr val="accent2"/>
              </a:solidFill>
            </a:endParaRPr>
          </a:p>
        </p:txBody>
      </p:sp>
      <p:sp>
        <p:nvSpPr>
          <p:cNvPr id="74840" name="Text Box 88"/>
          <p:cNvSpPr txBox="1">
            <a:spLocks noChangeAspect="1" noChangeArrowheads="1"/>
          </p:cNvSpPr>
          <p:nvPr/>
        </p:nvSpPr>
        <p:spPr bwMode="auto">
          <a:xfrm>
            <a:off x="5219700" y="2636838"/>
            <a:ext cx="315913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FF9900"/>
                </a:solidFill>
              </a:rPr>
              <a:t>V</a:t>
            </a:r>
            <a:endParaRPr lang="ru-RU" sz="1600" baseline="0">
              <a:solidFill>
                <a:srgbClr val="FF9900"/>
              </a:solidFill>
            </a:endParaRPr>
          </a:p>
        </p:txBody>
      </p:sp>
      <p:sp>
        <p:nvSpPr>
          <p:cNvPr id="74843" name="Text Box 91"/>
          <p:cNvSpPr txBox="1">
            <a:spLocks noChangeAspect="1" noChangeArrowheads="1"/>
          </p:cNvSpPr>
          <p:nvPr/>
        </p:nvSpPr>
        <p:spPr bwMode="auto">
          <a:xfrm>
            <a:off x="6732588" y="2636838"/>
            <a:ext cx="444500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FF9900"/>
                </a:solidFill>
              </a:rPr>
              <a:t>M</a:t>
            </a:r>
            <a:endParaRPr lang="ru-RU" sz="1600" baseline="0">
              <a:solidFill>
                <a:srgbClr val="FF9900"/>
              </a:solidFill>
            </a:endParaRPr>
          </a:p>
        </p:txBody>
      </p:sp>
      <p:sp>
        <p:nvSpPr>
          <p:cNvPr id="74849" name="Oval 97"/>
          <p:cNvSpPr>
            <a:spLocks noChangeAspect="1" noChangeArrowheads="1"/>
          </p:cNvSpPr>
          <p:nvPr/>
        </p:nvSpPr>
        <p:spPr bwMode="auto">
          <a:xfrm>
            <a:off x="4073525" y="2014538"/>
            <a:ext cx="2605088" cy="2605087"/>
          </a:xfrm>
          <a:prstGeom prst="ellips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4851" name="Line 99"/>
          <p:cNvSpPr>
            <a:spLocks noChangeAspect="1" noChangeShapeType="1"/>
          </p:cNvSpPr>
          <p:nvPr/>
        </p:nvSpPr>
        <p:spPr bwMode="auto">
          <a:xfrm flipV="1">
            <a:off x="5435600" y="3068638"/>
            <a:ext cx="1216025" cy="231775"/>
          </a:xfrm>
          <a:prstGeom prst="line">
            <a:avLst/>
          </a:prstGeom>
          <a:noFill/>
          <a:ln w="25400">
            <a:solidFill>
              <a:srgbClr val="00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904" name="Arc 152"/>
          <p:cNvSpPr>
            <a:spLocks/>
          </p:cNvSpPr>
          <p:nvPr/>
        </p:nvSpPr>
        <p:spPr bwMode="auto">
          <a:xfrm>
            <a:off x="2268538" y="3790950"/>
            <a:ext cx="215900" cy="3762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2587"/>
              <a:gd name="T2" fmla="*/ 21577 w 21600"/>
              <a:gd name="T3" fmla="*/ 22587 h 22587"/>
              <a:gd name="T4" fmla="*/ 0 w 21600"/>
              <a:gd name="T5" fmla="*/ 21600 h 22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258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29"/>
                  <a:pt x="21592" y="22258"/>
                  <a:pt x="21577" y="22587"/>
                </a:cubicBezTo>
              </a:path>
              <a:path w="21600" h="2258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29"/>
                  <a:pt x="21592" y="22258"/>
                  <a:pt x="21577" y="22587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4906" name="Arc 154"/>
          <p:cNvSpPr>
            <a:spLocks/>
          </p:cNvSpPr>
          <p:nvPr/>
        </p:nvSpPr>
        <p:spPr bwMode="auto">
          <a:xfrm rot="807451">
            <a:off x="2339975" y="4221163"/>
            <a:ext cx="215900" cy="3762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2587"/>
              <a:gd name="T2" fmla="*/ 21577 w 21600"/>
              <a:gd name="T3" fmla="*/ 22587 h 22587"/>
              <a:gd name="T4" fmla="*/ 0 w 21600"/>
              <a:gd name="T5" fmla="*/ 21600 h 22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258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29"/>
                  <a:pt x="21592" y="22258"/>
                  <a:pt x="21577" y="22587"/>
                </a:cubicBezTo>
              </a:path>
              <a:path w="21600" h="2258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29"/>
                  <a:pt x="21592" y="22258"/>
                  <a:pt x="21577" y="22587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74942" name="Group 190"/>
          <p:cNvGrpSpPr>
            <a:grpSpLocks/>
          </p:cNvGrpSpPr>
          <p:nvPr/>
        </p:nvGrpSpPr>
        <p:grpSpPr bwMode="auto">
          <a:xfrm>
            <a:off x="5653088" y="1417638"/>
            <a:ext cx="436562" cy="393700"/>
            <a:chOff x="3561" y="893"/>
            <a:chExt cx="275" cy="248"/>
          </a:xfrm>
        </p:grpSpPr>
        <p:sp>
          <p:nvSpPr>
            <p:cNvPr id="74907" name="Arc 155"/>
            <p:cNvSpPr>
              <a:spLocks/>
            </p:cNvSpPr>
            <p:nvPr/>
          </p:nvSpPr>
          <p:spPr bwMode="auto">
            <a:xfrm rot="15627328" flipH="1">
              <a:off x="3583" y="937"/>
              <a:ext cx="182" cy="226"/>
            </a:xfrm>
            <a:custGeom>
              <a:avLst/>
              <a:gdLst>
                <a:gd name="G0" fmla="+- 0 0 0"/>
                <a:gd name="G1" fmla="+- 21508 0 0"/>
                <a:gd name="G2" fmla="+- 21600 0 0"/>
                <a:gd name="T0" fmla="*/ 1989 w 21600"/>
                <a:gd name="T1" fmla="*/ 0 h 21508"/>
                <a:gd name="T2" fmla="*/ 21600 w 21600"/>
                <a:gd name="T3" fmla="*/ 21508 h 21508"/>
                <a:gd name="T4" fmla="*/ 0 w 21600"/>
                <a:gd name="T5" fmla="*/ 21508 h 21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508" fill="none" extrusionOk="0">
                  <a:moveTo>
                    <a:pt x="1989" y="-1"/>
                  </a:moveTo>
                  <a:cubicBezTo>
                    <a:pt x="13100" y="1027"/>
                    <a:pt x="21600" y="10349"/>
                    <a:pt x="21600" y="21508"/>
                  </a:cubicBezTo>
                </a:path>
                <a:path w="21600" h="21508" stroke="0" extrusionOk="0">
                  <a:moveTo>
                    <a:pt x="1989" y="-1"/>
                  </a:moveTo>
                  <a:cubicBezTo>
                    <a:pt x="13100" y="1027"/>
                    <a:pt x="21600" y="10349"/>
                    <a:pt x="21600" y="21508"/>
                  </a:cubicBezTo>
                  <a:lnTo>
                    <a:pt x="0" y="21508"/>
                  </a:lnTo>
                  <a:close/>
                </a:path>
              </a:pathLst>
            </a:custGeom>
            <a:noFill/>
            <a:ln w="381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4908" name="Arc 156"/>
            <p:cNvSpPr>
              <a:spLocks/>
            </p:cNvSpPr>
            <p:nvPr/>
          </p:nvSpPr>
          <p:spPr bwMode="auto">
            <a:xfrm rot="15627328" flipH="1">
              <a:off x="3635" y="873"/>
              <a:ext cx="181" cy="221"/>
            </a:xfrm>
            <a:custGeom>
              <a:avLst/>
              <a:gdLst>
                <a:gd name="G0" fmla="+- 0 0 0"/>
                <a:gd name="G1" fmla="+- 21028 0 0"/>
                <a:gd name="G2" fmla="+- 21600 0 0"/>
                <a:gd name="T0" fmla="*/ 4939 w 21461"/>
                <a:gd name="T1" fmla="*/ 0 h 21028"/>
                <a:gd name="T2" fmla="*/ 21461 w 21461"/>
                <a:gd name="T3" fmla="*/ 18583 h 21028"/>
                <a:gd name="T4" fmla="*/ 0 w 21461"/>
                <a:gd name="T5" fmla="*/ 21028 h 21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61" h="21028" fill="none" extrusionOk="0">
                  <a:moveTo>
                    <a:pt x="4938" y="0"/>
                  </a:moveTo>
                  <a:cubicBezTo>
                    <a:pt x="13817" y="2085"/>
                    <a:pt x="20428" y="9521"/>
                    <a:pt x="21461" y="18582"/>
                  </a:cubicBezTo>
                </a:path>
                <a:path w="21461" h="21028" stroke="0" extrusionOk="0">
                  <a:moveTo>
                    <a:pt x="4938" y="0"/>
                  </a:moveTo>
                  <a:cubicBezTo>
                    <a:pt x="13817" y="2085"/>
                    <a:pt x="20428" y="9521"/>
                    <a:pt x="21461" y="18582"/>
                  </a:cubicBezTo>
                  <a:lnTo>
                    <a:pt x="0" y="21028"/>
                  </a:lnTo>
                  <a:close/>
                </a:path>
              </a:pathLst>
            </a:custGeom>
            <a:noFill/>
            <a:ln w="381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4943" name="Group 191"/>
          <p:cNvGrpSpPr>
            <a:grpSpLocks/>
          </p:cNvGrpSpPr>
          <p:nvPr/>
        </p:nvGrpSpPr>
        <p:grpSpPr bwMode="auto">
          <a:xfrm>
            <a:off x="5984875" y="1663700"/>
            <a:ext cx="450850" cy="382588"/>
            <a:chOff x="3770" y="1048"/>
            <a:chExt cx="284" cy="241"/>
          </a:xfrm>
        </p:grpSpPr>
        <p:sp>
          <p:nvSpPr>
            <p:cNvPr id="74909" name="Arc 157"/>
            <p:cNvSpPr>
              <a:spLocks/>
            </p:cNvSpPr>
            <p:nvPr/>
          </p:nvSpPr>
          <p:spPr bwMode="auto">
            <a:xfrm rot="15992505" flipH="1">
              <a:off x="3821" y="1056"/>
              <a:ext cx="182" cy="284"/>
            </a:xfrm>
            <a:custGeom>
              <a:avLst/>
              <a:gdLst>
                <a:gd name="G0" fmla="+- 0 0 0"/>
                <a:gd name="G1" fmla="+- 19110 0 0"/>
                <a:gd name="G2" fmla="+- 21600 0 0"/>
                <a:gd name="T0" fmla="*/ 10069 w 21600"/>
                <a:gd name="T1" fmla="*/ 0 h 27030"/>
                <a:gd name="T2" fmla="*/ 20096 w 21600"/>
                <a:gd name="T3" fmla="*/ 27030 h 27030"/>
                <a:gd name="T4" fmla="*/ 0 w 21600"/>
                <a:gd name="T5" fmla="*/ 19110 h 270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7030" fill="none" extrusionOk="0">
                  <a:moveTo>
                    <a:pt x="10068" y="0"/>
                  </a:moveTo>
                  <a:cubicBezTo>
                    <a:pt x="17160" y="3737"/>
                    <a:pt x="21600" y="11093"/>
                    <a:pt x="21600" y="19110"/>
                  </a:cubicBezTo>
                  <a:cubicBezTo>
                    <a:pt x="21600" y="21820"/>
                    <a:pt x="21089" y="24507"/>
                    <a:pt x="20095" y="27029"/>
                  </a:cubicBezTo>
                </a:path>
                <a:path w="21600" h="27030" stroke="0" extrusionOk="0">
                  <a:moveTo>
                    <a:pt x="10068" y="0"/>
                  </a:moveTo>
                  <a:cubicBezTo>
                    <a:pt x="17160" y="3737"/>
                    <a:pt x="21600" y="11093"/>
                    <a:pt x="21600" y="19110"/>
                  </a:cubicBezTo>
                  <a:cubicBezTo>
                    <a:pt x="21600" y="21820"/>
                    <a:pt x="21089" y="24507"/>
                    <a:pt x="20095" y="27029"/>
                  </a:cubicBezTo>
                  <a:lnTo>
                    <a:pt x="0" y="19110"/>
                  </a:lnTo>
                  <a:close/>
                </a:path>
              </a:pathLst>
            </a:custGeom>
            <a:noFill/>
            <a:ln w="381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4910" name="Arc 158"/>
            <p:cNvSpPr>
              <a:spLocks/>
            </p:cNvSpPr>
            <p:nvPr/>
          </p:nvSpPr>
          <p:spPr bwMode="auto">
            <a:xfrm rot="15272831" flipH="1">
              <a:off x="3821" y="1022"/>
              <a:ext cx="182" cy="234"/>
            </a:xfrm>
            <a:custGeom>
              <a:avLst/>
              <a:gdLst>
                <a:gd name="G0" fmla="+- 0 0 0"/>
                <a:gd name="G1" fmla="+- 21028 0 0"/>
                <a:gd name="G2" fmla="+- 21600 0 0"/>
                <a:gd name="T0" fmla="*/ 4939 w 21600"/>
                <a:gd name="T1" fmla="*/ 0 h 22249"/>
                <a:gd name="T2" fmla="*/ 21565 w 21600"/>
                <a:gd name="T3" fmla="*/ 22249 h 22249"/>
                <a:gd name="T4" fmla="*/ 0 w 21600"/>
                <a:gd name="T5" fmla="*/ 21028 h 22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249" fill="none" extrusionOk="0">
                  <a:moveTo>
                    <a:pt x="4938" y="0"/>
                  </a:moveTo>
                  <a:cubicBezTo>
                    <a:pt x="14700" y="2292"/>
                    <a:pt x="21600" y="11001"/>
                    <a:pt x="21600" y="21028"/>
                  </a:cubicBezTo>
                  <a:cubicBezTo>
                    <a:pt x="21600" y="21435"/>
                    <a:pt x="21588" y="21842"/>
                    <a:pt x="21565" y="22249"/>
                  </a:cubicBezTo>
                </a:path>
                <a:path w="21600" h="22249" stroke="0" extrusionOk="0">
                  <a:moveTo>
                    <a:pt x="4938" y="0"/>
                  </a:moveTo>
                  <a:cubicBezTo>
                    <a:pt x="14700" y="2292"/>
                    <a:pt x="21600" y="11001"/>
                    <a:pt x="21600" y="21028"/>
                  </a:cubicBezTo>
                  <a:cubicBezTo>
                    <a:pt x="21600" y="21435"/>
                    <a:pt x="21588" y="21842"/>
                    <a:pt x="21565" y="22249"/>
                  </a:cubicBezTo>
                  <a:lnTo>
                    <a:pt x="0" y="21028"/>
                  </a:lnTo>
                  <a:close/>
                </a:path>
              </a:pathLst>
            </a:custGeom>
            <a:noFill/>
            <a:ln w="381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4940" name="Group 188"/>
          <p:cNvGrpSpPr>
            <a:grpSpLocks/>
          </p:cNvGrpSpPr>
          <p:nvPr/>
        </p:nvGrpSpPr>
        <p:grpSpPr bwMode="auto">
          <a:xfrm>
            <a:off x="6443663" y="4005263"/>
            <a:ext cx="503237" cy="431800"/>
            <a:chOff x="4059" y="2523"/>
            <a:chExt cx="317" cy="272"/>
          </a:xfrm>
        </p:grpSpPr>
        <p:sp>
          <p:nvSpPr>
            <p:cNvPr id="74912" name="Arc 160"/>
            <p:cNvSpPr>
              <a:spLocks/>
            </p:cNvSpPr>
            <p:nvPr/>
          </p:nvSpPr>
          <p:spPr bwMode="auto">
            <a:xfrm flipH="1">
              <a:off x="4154" y="2614"/>
              <a:ext cx="178" cy="9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295"/>
                <a:gd name="T1" fmla="*/ 0 h 21600"/>
                <a:gd name="T2" fmla="*/ 21295 w 21295"/>
                <a:gd name="T3" fmla="*/ 17983 h 21600"/>
                <a:gd name="T4" fmla="*/ 0 w 212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295" h="21600" fill="none" extrusionOk="0">
                  <a:moveTo>
                    <a:pt x="-1" y="0"/>
                  </a:moveTo>
                  <a:cubicBezTo>
                    <a:pt x="10533" y="0"/>
                    <a:pt x="19531" y="7598"/>
                    <a:pt x="21295" y="17982"/>
                  </a:cubicBezTo>
                </a:path>
                <a:path w="21295" h="21600" stroke="0" extrusionOk="0">
                  <a:moveTo>
                    <a:pt x="-1" y="0"/>
                  </a:moveTo>
                  <a:cubicBezTo>
                    <a:pt x="10533" y="0"/>
                    <a:pt x="19531" y="7598"/>
                    <a:pt x="21295" y="17982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4913" name="Arc 161"/>
            <p:cNvSpPr>
              <a:spLocks/>
            </p:cNvSpPr>
            <p:nvPr/>
          </p:nvSpPr>
          <p:spPr bwMode="auto">
            <a:xfrm flipH="1">
              <a:off x="4223" y="2706"/>
              <a:ext cx="153" cy="89"/>
            </a:xfrm>
            <a:custGeom>
              <a:avLst/>
              <a:gdLst>
                <a:gd name="G0" fmla="+- 0 0 0"/>
                <a:gd name="G1" fmla="+- 21074 0 0"/>
                <a:gd name="G2" fmla="+- 21600 0 0"/>
                <a:gd name="T0" fmla="*/ 4740 w 18236"/>
                <a:gd name="T1" fmla="*/ 0 h 21074"/>
                <a:gd name="T2" fmla="*/ 18236 w 18236"/>
                <a:gd name="T3" fmla="*/ 9498 h 21074"/>
                <a:gd name="T4" fmla="*/ 0 w 18236"/>
                <a:gd name="T5" fmla="*/ 21074 h 21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236" h="21074" fill="none" extrusionOk="0">
                  <a:moveTo>
                    <a:pt x="4739" y="0"/>
                  </a:moveTo>
                  <a:cubicBezTo>
                    <a:pt x="10318" y="1255"/>
                    <a:pt x="15171" y="4670"/>
                    <a:pt x="18236" y="9497"/>
                  </a:cubicBezTo>
                </a:path>
                <a:path w="18236" h="21074" stroke="0" extrusionOk="0">
                  <a:moveTo>
                    <a:pt x="4739" y="0"/>
                  </a:moveTo>
                  <a:cubicBezTo>
                    <a:pt x="10318" y="1255"/>
                    <a:pt x="15171" y="4670"/>
                    <a:pt x="18236" y="9497"/>
                  </a:cubicBezTo>
                  <a:lnTo>
                    <a:pt x="0" y="21074"/>
                  </a:lnTo>
                  <a:close/>
                </a:path>
              </a:pathLst>
            </a:custGeom>
            <a:noFill/>
            <a:ln w="381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4914" name="Arc 162"/>
            <p:cNvSpPr>
              <a:spLocks/>
            </p:cNvSpPr>
            <p:nvPr/>
          </p:nvSpPr>
          <p:spPr bwMode="auto">
            <a:xfrm rot="20646167" flipH="1">
              <a:off x="4059" y="2523"/>
              <a:ext cx="270" cy="91"/>
            </a:xfrm>
            <a:custGeom>
              <a:avLst/>
              <a:gdLst>
                <a:gd name="G0" fmla="+- 11519 0 0"/>
                <a:gd name="G1" fmla="+- 21600 0 0"/>
                <a:gd name="G2" fmla="+- 21600 0 0"/>
                <a:gd name="T0" fmla="*/ 0 w 32202"/>
                <a:gd name="T1" fmla="*/ 3328 h 21600"/>
                <a:gd name="T2" fmla="*/ 32202 w 32202"/>
                <a:gd name="T3" fmla="*/ 15373 h 21600"/>
                <a:gd name="T4" fmla="*/ 11519 w 32202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202" h="21600" fill="none" extrusionOk="0">
                  <a:moveTo>
                    <a:pt x="-1" y="3327"/>
                  </a:moveTo>
                  <a:cubicBezTo>
                    <a:pt x="3448" y="1153"/>
                    <a:pt x="7442" y="-1"/>
                    <a:pt x="11519" y="0"/>
                  </a:cubicBezTo>
                  <a:cubicBezTo>
                    <a:pt x="21049" y="0"/>
                    <a:pt x="29454" y="6246"/>
                    <a:pt x="32201" y="15373"/>
                  </a:cubicBezTo>
                </a:path>
                <a:path w="32202" h="21600" stroke="0" extrusionOk="0">
                  <a:moveTo>
                    <a:pt x="-1" y="3327"/>
                  </a:moveTo>
                  <a:cubicBezTo>
                    <a:pt x="3448" y="1153"/>
                    <a:pt x="7442" y="-1"/>
                    <a:pt x="11519" y="0"/>
                  </a:cubicBezTo>
                  <a:cubicBezTo>
                    <a:pt x="21049" y="0"/>
                    <a:pt x="29454" y="6246"/>
                    <a:pt x="32201" y="15373"/>
                  </a:cubicBezTo>
                  <a:lnTo>
                    <a:pt x="11519" y="21600"/>
                  </a:lnTo>
                  <a:close/>
                </a:path>
              </a:pathLst>
            </a:custGeom>
            <a:noFill/>
            <a:ln w="381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4941" name="Group 189"/>
          <p:cNvGrpSpPr>
            <a:grpSpLocks/>
          </p:cNvGrpSpPr>
          <p:nvPr/>
        </p:nvGrpSpPr>
        <p:grpSpPr bwMode="auto">
          <a:xfrm>
            <a:off x="6283325" y="4173538"/>
            <a:ext cx="546100" cy="498475"/>
            <a:chOff x="3958" y="2629"/>
            <a:chExt cx="344" cy="314"/>
          </a:xfrm>
        </p:grpSpPr>
        <p:sp>
          <p:nvSpPr>
            <p:cNvPr id="74915" name="Arc 163"/>
            <p:cNvSpPr>
              <a:spLocks/>
            </p:cNvSpPr>
            <p:nvPr/>
          </p:nvSpPr>
          <p:spPr bwMode="auto">
            <a:xfrm rot="19877969" flipH="1">
              <a:off x="3958" y="2783"/>
              <a:ext cx="274" cy="91"/>
            </a:xfrm>
            <a:custGeom>
              <a:avLst/>
              <a:gdLst>
                <a:gd name="G0" fmla="+- 12167 0 0"/>
                <a:gd name="G1" fmla="+- 21600 0 0"/>
                <a:gd name="G2" fmla="+- 21600 0 0"/>
                <a:gd name="T0" fmla="*/ 0 w 32829"/>
                <a:gd name="T1" fmla="*/ 3753 h 21600"/>
                <a:gd name="T2" fmla="*/ 32829 w 32829"/>
                <a:gd name="T3" fmla="*/ 15305 h 21600"/>
                <a:gd name="T4" fmla="*/ 12167 w 3282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829" h="21600" fill="none" extrusionOk="0">
                  <a:moveTo>
                    <a:pt x="-1" y="3752"/>
                  </a:moveTo>
                  <a:cubicBezTo>
                    <a:pt x="3586" y="1307"/>
                    <a:pt x="7826" y="-1"/>
                    <a:pt x="12167" y="0"/>
                  </a:cubicBezTo>
                  <a:cubicBezTo>
                    <a:pt x="21671" y="0"/>
                    <a:pt x="30059" y="6212"/>
                    <a:pt x="32829" y="15304"/>
                  </a:cubicBezTo>
                </a:path>
                <a:path w="32829" h="21600" stroke="0" extrusionOk="0">
                  <a:moveTo>
                    <a:pt x="-1" y="3752"/>
                  </a:moveTo>
                  <a:cubicBezTo>
                    <a:pt x="3586" y="1307"/>
                    <a:pt x="7826" y="-1"/>
                    <a:pt x="12167" y="0"/>
                  </a:cubicBezTo>
                  <a:cubicBezTo>
                    <a:pt x="21671" y="0"/>
                    <a:pt x="30059" y="6212"/>
                    <a:pt x="32829" y="15304"/>
                  </a:cubicBezTo>
                  <a:lnTo>
                    <a:pt x="12167" y="21600"/>
                  </a:lnTo>
                  <a:close/>
                </a:path>
              </a:pathLst>
            </a:custGeom>
            <a:noFill/>
            <a:ln w="381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4916" name="Arc 164"/>
            <p:cNvSpPr>
              <a:spLocks/>
            </p:cNvSpPr>
            <p:nvPr/>
          </p:nvSpPr>
          <p:spPr bwMode="auto">
            <a:xfrm rot="19844599" flipH="1">
              <a:off x="4078" y="2826"/>
              <a:ext cx="224" cy="93"/>
            </a:xfrm>
            <a:custGeom>
              <a:avLst/>
              <a:gdLst>
                <a:gd name="G0" fmla="+- 10339 0 0"/>
                <a:gd name="G1" fmla="+- 21600 0 0"/>
                <a:gd name="G2" fmla="+- 21600 0 0"/>
                <a:gd name="T0" fmla="*/ 0 w 26718"/>
                <a:gd name="T1" fmla="*/ 2635 h 21600"/>
                <a:gd name="T2" fmla="*/ 26718 w 26718"/>
                <a:gd name="T3" fmla="*/ 7519 h 21600"/>
                <a:gd name="T4" fmla="*/ 10339 w 2671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718" h="21600" fill="none" extrusionOk="0">
                  <a:moveTo>
                    <a:pt x="0" y="2635"/>
                  </a:moveTo>
                  <a:cubicBezTo>
                    <a:pt x="3171" y="906"/>
                    <a:pt x="6726" y="-1"/>
                    <a:pt x="10339" y="0"/>
                  </a:cubicBezTo>
                  <a:cubicBezTo>
                    <a:pt x="16633" y="0"/>
                    <a:pt x="22614" y="2745"/>
                    <a:pt x="26718" y="7518"/>
                  </a:cubicBezTo>
                </a:path>
                <a:path w="26718" h="21600" stroke="0" extrusionOk="0">
                  <a:moveTo>
                    <a:pt x="0" y="2635"/>
                  </a:moveTo>
                  <a:cubicBezTo>
                    <a:pt x="3171" y="906"/>
                    <a:pt x="6726" y="-1"/>
                    <a:pt x="10339" y="0"/>
                  </a:cubicBezTo>
                  <a:cubicBezTo>
                    <a:pt x="16633" y="0"/>
                    <a:pt x="22614" y="2745"/>
                    <a:pt x="26718" y="7518"/>
                  </a:cubicBezTo>
                  <a:lnTo>
                    <a:pt x="10339" y="21600"/>
                  </a:lnTo>
                  <a:close/>
                </a:path>
              </a:pathLst>
            </a:custGeom>
            <a:noFill/>
            <a:ln w="381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4917" name="Arc 165"/>
            <p:cNvSpPr>
              <a:spLocks/>
            </p:cNvSpPr>
            <p:nvPr/>
          </p:nvSpPr>
          <p:spPr bwMode="auto">
            <a:xfrm rot="18888685" flipH="1">
              <a:off x="3850" y="2740"/>
              <a:ext cx="314" cy="92"/>
            </a:xfrm>
            <a:custGeom>
              <a:avLst/>
              <a:gdLst>
                <a:gd name="G0" fmla="+- 16767 0 0"/>
                <a:gd name="G1" fmla="+- 21600 0 0"/>
                <a:gd name="G2" fmla="+- 21600 0 0"/>
                <a:gd name="T0" fmla="*/ 0 w 37450"/>
                <a:gd name="T1" fmla="*/ 7983 h 21600"/>
                <a:gd name="T2" fmla="*/ 37450 w 37450"/>
                <a:gd name="T3" fmla="*/ 15373 h 21600"/>
                <a:gd name="T4" fmla="*/ 16767 w 3745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450" h="21600" fill="none" extrusionOk="0">
                  <a:moveTo>
                    <a:pt x="-1" y="7982"/>
                  </a:moveTo>
                  <a:cubicBezTo>
                    <a:pt x="4101" y="2932"/>
                    <a:pt x="10260" y="-1"/>
                    <a:pt x="16767" y="0"/>
                  </a:cubicBezTo>
                  <a:cubicBezTo>
                    <a:pt x="26297" y="0"/>
                    <a:pt x="34702" y="6246"/>
                    <a:pt x="37449" y="15373"/>
                  </a:cubicBezTo>
                </a:path>
                <a:path w="37450" h="21600" stroke="0" extrusionOk="0">
                  <a:moveTo>
                    <a:pt x="-1" y="7982"/>
                  </a:moveTo>
                  <a:cubicBezTo>
                    <a:pt x="4101" y="2932"/>
                    <a:pt x="10260" y="-1"/>
                    <a:pt x="16767" y="0"/>
                  </a:cubicBezTo>
                  <a:cubicBezTo>
                    <a:pt x="26297" y="0"/>
                    <a:pt x="34702" y="6246"/>
                    <a:pt x="37449" y="15373"/>
                  </a:cubicBezTo>
                  <a:lnTo>
                    <a:pt x="16767" y="21600"/>
                  </a:lnTo>
                  <a:close/>
                </a:path>
              </a:pathLst>
            </a:custGeom>
            <a:noFill/>
            <a:ln w="381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4918" name="Line 166"/>
          <p:cNvSpPr>
            <a:spLocks noChangeAspect="1" noChangeShapeType="1"/>
          </p:cNvSpPr>
          <p:nvPr/>
        </p:nvSpPr>
        <p:spPr bwMode="auto">
          <a:xfrm flipV="1">
            <a:off x="1042988" y="2922588"/>
            <a:ext cx="5616575" cy="1684337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919" name="Line 167"/>
          <p:cNvSpPr>
            <a:spLocks noChangeAspect="1" noChangeShapeType="1"/>
          </p:cNvSpPr>
          <p:nvPr/>
        </p:nvSpPr>
        <p:spPr bwMode="auto">
          <a:xfrm flipH="1" flipV="1">
            <a:off x="4356100" y="2409825"/>
            <a:ext cx="2592388" cy="21717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920" name="Line 168"/>
          <p:cNvSpPr>
            <a:spLocks noChangeShapeType="1"/>
          </p:cNvSpPr>
          <p:nvPr/>
        </p:nvSpPr>
        <p:spPr bwMode="auto">
          <a:xfrm flipH="1">
            <a:off x="4864100" y="1196975"/>
            <a:ext cx="1403350" cy="3455988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924" name="Line 172"/>
          <p:cNvSpPr>
            <a:spLocks noChangeAspect="1" noChangeShapeType="1"/>
          </p:cNvSpPr>
          <p:nvPr/>
        </p:nvSpPr>
        <p:spPr bwMode="auto">
          <a:xfrm flipV="1">
            <a:off x="1042988" y="4616450"/>
            <a:ext cx="5905500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925" name="Line 173"/>
          <p:cNvSpPr>
            <a:spLocks noChangeAspect="1" noChangeShapeType="1"/>
          </p:cNvSpPr>
          <p:nvPr/>
        </p:nvSpPr>
        <p:spPr bwMode="auto">
          <a:xfrm>
            <a:off x="6283325" y="1165225"/>
            <a:ext cx="669925" cy="3429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926" name="Line 174"/>
          <p:cNvSpPr>
            <a:spLocks noChangeAspect="1" noChangeShapeType="1"/>
          </p:cNvSpPr>
          <p:nvPr/>
        </p:nvSpPr>
        <p:spPr bwMode="auto">
          <a:xfrm flipV="1">
            <a:off x="1049338" y="1150938"/>
            <a:ext cx="5221287" cy="3452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927" name="Oval 175"/>
          <p:cNvSpPr>
            <a:spLocks noChangeAspect="1" noChangeArrowheads="1"/>
          </p:cNvSpPr>
          <p:nvPr/>
        </p:nvSpPr>
        <p:spPr bwMode="auto">
          <a:xfrm>
            <a:off x="5372100" y="4598988"/>
            <a:ext cx="71438" cy="714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4928" name="Oval 176"/>
          <p:cNvSpPr>
            <a:spLocks noChangeAspect="1" noChangeArrowheads="1"/>
          </p:cNvSpPr>
          <p:nvPr/>
        </p:nvSpPr>
        <p:spPr bwMode="auto">
          <a:xfrm>
            <a:off x="6926263" y="4576763"/>
            <a:ext cx="71437" cy="74612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4929" name="Oval 177"/>
          <p:cNvSpPr>
            <a:spLocks noChangeAspect="1" noChangeArrowheads="1"/>
          </p:cNvSpPr>
          <p:nvPr/>
        </p:nvSpPr>
        <p:spPr bwMode="auto">
          <a:xfrm>
            <a:off x="1008063" y="4576763"/>
            <a:ext cx="71437" cy="71437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4930" name="Oval 178"/>
          <p:cNvSpPr>
            <a:spLocks noChangeAspect="1" noChangeArrowheads="1"/>
          </p:cNvSpPr>
          <p:nvPr/>
        </p:nvSpPr>
        <p:spPr bwMode="auto">
          <a:xfrm>
            <a:off x="4859338" y="4581525"/>
            <a:ext cx="90487" cy="90488"/>
          </a:xfrm>
          <a:prstGeom prst="ellipse">
            <a:avLst/>
          </a:prstGeom>
          <a:solidFill>
            <a:srgbClr val="FF9900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4931" name="Oval 179"/>
          <p:cNvSpPr>
            <a:spLocks noChangeAspect="1" noChangeArrowheads="1"/>
          </p:cNvSpPr>
          <p:nvPr/>
        </p:nvSpPr>
        <p:spPr bwMode="auto">
          <a:xfrm>
            <a:off x="4643438" y="2170113"/>
            <a:ext cx="71437" cy="71437"/>
          </a:xfrm>
          <a:prstGeom prst="ellipse">
            <a:avLst/>
          </a:prstGeom>
          <a:solidFill>
            <a:srgbClr val="00FFFF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4932" name="Oval 180"/>
          <p:cNvSpPr>
            <a:spLocks noChangeAspect="1" noChangeArrowheads="1"/>
          </p:cNvSpPr>
          <p:nvPr/>
        </p:nvSpPr>
        <p:spPr bwMode="auto">
          <a:xfrm>
            <a:off x="6240463" y="1122363"/>
            <a:ext cx="84137" cy="84137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74933" name="Oval 181"/>
          <p:cNvSpPr>
            <a:spLocks noChangeAspect="1" noChangeArrowheads="1"/>
          </p:cNvSpPr>
          <p:nvPr/>
        </p:nvSpPr>
        <p:spPr bwMode="auto">
          <a:xfrm>
            <a:off x="4322763" y="2360613"/>
            <a:ext cx="90487" cy="90487"/>
          </a:xfrm>
          <a:prstGeom prst="ellipse">
            <a:avLst/>
          </a:prstGeom>
          <a:solidFill>
            <a:srgbClr val="FF9900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4934" name="Oval 182"/>
          <p:cNvSpPr>
            <a:spLocks noChangeAspect="1" noChangeArrowheads="1"/>
          </p:cNvSpPr>
          <p:nvPr/>
        </p:nvSpPr>
        <p:spPr bwMode="auto">
          <a:xfrm>
            <a:off x="6588125" y="2881313"/>
            <a:ext cx="90488" cy="90487"/>
          </a:xfrm>
          <a:prstGeom prst="ellipse">
            <a:avLst/>
          </a:prstGeom>
          <a:solidFill>
            <a:srgbClr val="FF9900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4935" name="Oval 183"/>
          <p:cNvSpPr>
            <a:spLocks noChangeAspect="1" noChangeArrowheads="1"/>
          </p:cNvSpPr>
          <p:nvPr/>
        </p:nvSpPr>
        <p:spPr bwMode="auto">
          <a:xfrm>
            <a:off x="6618288" y="3033713"/>
            <a:ext cx="71437" cy="71437"/>
          </a:xfrm>
          <a:prstGeom prst="ellipse">
            <a:avLst/>
          </a:prstGeom>
          <a:solidFill>
            <a:srgbClr val="00FFFF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4937" name="Text Box 185"/>
          <p:cNvSpPr txBox="1">
            <a:spLocks noChangeAspect="1" noChangeArrowheads="1"/>
          </p:cNvSpPr>
          <p:nvPr/>
        </p:nvSpPr>
        <p:spPr bwMode="auto">
          <a:xfrm>
            <a:off x="4643438" y="4797425"/>
            <a:ext cx="444500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FF9900"/>
                </a:solidFill>
              </a:rPr>
              <a:t>N</a:t>
            </a:r>
            <a:endParaRPr lang="ru-RU" sz="1600" baseline="0">
              <a:solidFill>
                <a:srgbClr val="FF9900"/>
              </a:solidFill>
            </a:endParaRPr>
          </a:p>
        </p:txBody>
      </p:sp>
      <p:sp>
        <p:nvSpPr>
          <p:cNvPr id="74939" name="Text Box 187"/>
          <p:cNvSpPr txBox="1">
            <a:spLocks noChangeAspect="1" noChangeArrowheads="1"/>
          </p:cNvSpPr>
          <p:nvPr/>
        </p:nvSpPr>
        <p:spPr bwMode="auto">
          <a:xfrm>
            <a:off x="4067175" y="1916113"/>
            <a:ext cx="444500" cy="3365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rgbClr val="FF9900"/>
                </a:solidFill>
              </a:rPr>
              <a:t>P</a:t>
            </a:r>
            <a:endParaRPr lang="ru-RU" sz="1600" baseline="0">
              <a:solidFill>
                <a:srgbClr val="FF9900"/>
              </a:solidFill>
            </a:endParaRPr>
          </a:p>
        </p:txBody>
      </p:sp>
      <p:sp>
        <p:nvSpPr>
          <p:cNvPr id="74947" name="Line 195"/>
          <p:cNvSpPr>
            <a:spLocks noChangeAspect="1" noChangeShapeType="1"/>
          </p:cNvSpPr>
          <p:nvPr/>
        </p:nvSpPr>
        <p:spPr bwMode="auto">
          <a:xfrm rot="21540000" flipH="1" flipV="1">
            <a:off x="4716463" y="2205038"/>
            <a:ext cx="1406525" cy="2181225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948" name="Oval 196"/>
          <p:cNvSpPr>
            <a:spLocks noChangeAspect="1" noChangeArrowheads="1"/>
          </p:cNvSpPr>
          <p:nvPr/>
        </p:nvSpPr>
        <p:spPr bwMode="auto">
          <a:xfrm>
            <a:off x="5364163" y="3284538"/>
            <a:ext cx="107950" cy="107950"/>
          </a:xfrm>
          <a:prstGeom prst="ellipse">
            <a:avLst/>
          </a:prstGeom>
          <a:solidFill>
            <a:srgbClr val="FF9900"/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4949" name="Text Box 197"/>
          <p:cNvSpPr txBox="1">
            <a:spLocks noChangeArrowheads="1"/>
          </p:cNvSpPr>
          <p:nvPr/>
        </p:nvSpPr>
        <p:spPr bwMode="auto">
          <a:xfrm>
            <a:off x="323850" y="5373688"/>
            <a:ext cx="49688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M, N, P </a:t>
            </a:r>
            <a:r>
              <a:rPr lang="ru-RU" baseline="0"/>
              <a:t>– основания биссектрис</a:t>
            </a:r>
            <a:r>
              <a:rPr lang="en-US" baseline="0"/>
              <a:t> </a:t>
            </a:r>
            <a:r>
              <a:rPr lang="ru-RU" baseline="0"/>
              <a:t>∆</a:t>
            </a:r>
            <a:r>
              <a:rPr lang="en-US" baseline="0"/>
              <a:t>ABC</a:t>
            </a:r>
            <a:r>
              <a:rPr lang="ru-RU" baseline="0"/>
              <a:t>; </a:t>
            </a:r>
            <a:endParaRPr lang="ru-RU" baseline="0">
              <a:cs typeface="Arial" charset="0"/>
            </a:endParaRPr>
          </a:p>
        </p:txBody>
      </p:sp>
      <p:sp>
        <p:nvSpPr>
          <p:cNvPr id="74950" name="Text Box 198"/>
          <p:cNvSpPr txBox="1">
            <a:spLocks noChangeArrowheads="1"/>
          </p:cNvSpPr>
          <p:nvPr/>
        </p:nvSpPr>
        <p:spPr bwMode="auto">
          <a:xfrm>
            <a:off x="250825" y="5805488"/>
            <a:ext cx="5257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V</a:t>
            </a:r>
            <a:r>
              <a:rPr lang="ru-RU" baseline="0"/>
              <a:t> – центр окружности, вписанной в ∆</a:t>
            </a:r>
            <a:r>
              <a:rPr lang="en-US" baseline="0"/>
              <a:t>ABC</a:t>
            </a:r>
            <a:endParaRPr lang="ru-RU" b="0" baseline="0"/>
          </a:p>
        </p:txBody>
      </p:sp>
      <p:sp>
        <p:nvSpPr>
          <p:cNvPr id="74951" name="AutoShape 19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4952" name="Line 200"/>
          <p:cNvSpPr>
            <a:spLocks noChangeAspect="1" noChangeShapeType="1"/>
          </p:cNvSpPr>
          <p:nvPr/>
        </p:nvSpPr>
        <p:spPr bwMode="auto">
          <a:xfrm rot="6480000">
            <a:off x="5866607" y="3213894"/>
            <a:ext cx="215900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953" name="Line 201"/>
          <p:cNvSpPr>
            <a:spLocks noChangeAspect="1" noChangeShapeType="1"/>
          </p:cNvSpPr>
          <p:nvPr/>
        </p:nvSpPr>
        <p:spPr bwMode="auto">
          <a:xfrm rot="8760000">
            <a:off x="5292725" y="4149725"/>
            <a:ext cx="215900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954" name="Line 202"/>
          <p:cNvSpPr>
            <a:spLocks noChangeAspect="1" noChangeShapeType="1"/>
          </p:cNvSpPr>
          <p:nvPr/>
        </p:nvSpPr>
        <p:spPr bwMode="auto">
          <a:xfrm rot="8100000">
            <a:off x="4932363" y="2708275"/>
            <a:ext cx="215900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74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9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9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9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9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9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9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9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9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8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8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8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8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8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8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8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8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74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4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74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9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9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9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9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9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9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9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9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9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9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9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9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9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9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9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9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74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74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1000"/>
                                        <p:tgtEl>
                                          <p:spTgt spid="74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9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9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9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9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9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9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9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9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9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9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9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9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9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9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9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9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74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74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8" dur="80"/>
                                        <p:tgtEl>
                                          <p:spTgt spid="749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9" dur="80"/>
                                        <p:tgtEl>
                                          <p:spTgt spid="749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80"/>
                                        <p:tgtEl>
                                          <p:spTgt spid="749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9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9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9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9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9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9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9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9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8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8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8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8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8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8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8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8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9" dur="80"/>
                                        <p:tgtEl>
                                          <p:spTgt spid="749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0" dur="80"/>
                                        <p:tgtEl>
                                          <p:spTgt spid="749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" dur="80"/>
                                        <p:tgtEl>
                                          <p:spTgt spid="749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6" dur="1000"/>
                                        <p:tgtEl>
                                          <p:spTgt spid="7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9" dur="1000"/>
                                        <p:tgtEl>
                                          <p:spTgt spid="7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4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4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4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49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49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49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49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49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49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49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49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0" dur="1000"/>
                                        <p:tgtEl>
                                          <p:spTgt spid="7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3" dur="1000"/>
                                        <p:tgtEl>
                                          <p:spTgt spid="7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4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4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4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49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49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49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49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49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49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49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49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1000"/>
                                        <p:tgtEl>
                                          <p:spTgt spid="7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1000"/>
                                        <p:tgtEl>
                                          <p:spTgt spid="7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4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4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4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49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49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49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49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49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49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49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49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9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9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9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9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9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9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9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9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9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9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9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9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9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9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9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9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9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9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9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9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9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9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9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9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8" dur="1000" fill="hold"/>
                                        <p:tgtEl>
                                          <p:spTgt spid="74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74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4" dur="3000"/>
                                        <p:tgtEl>
                                          <p:spTgt spid="74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6" dur="3000" fill="hold"/>
                                        <p:tgtEl>
                                          <p:spTgt spid="749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27" grpId="0" animBg="1"/>
      <p:bldP spid="74829" grpId="0" animBg="1"/>
      <p:bldP spid="74830" grpId="0" animBg="1"/>
      <p:bldP spid="74831" grpId="0" animBg="1"/>
      <p:bldP spid="74832" grpId="0" animBg="1"/>
      <p:bldP spid="74840" grpId="0"/>
      <p:bldP spid="74843" grpId="0"/>
      <p:bldP spid="74849" grpId="0" animBg="1"/>
      <p:bldP spid="74851" grpId="0" animBg="1"/>
      <p:bldP spid="74904" grpId="0" animBg="1"/>
      <p:bldP spid="74906" grpId="0" animBg="1"/>
      <p:bldP spid="74918" grpId="0" animBg="1"/>
      <p:bldP spid="74919" grpId="0" animBg="1"/>
      <p:bldP spid="74920" grpId="0" animBg="1"/>
      <p:bldP spid="74927" grpId="0" animBg="1"/>
      <p:bldP spid="74930" grpId="0" animBg="1"/>
      <p:bldP spid="74931" grpId="0" animBg="1"/>
      <p:bldP spid="74933" grpId="0" animBg="1"/>
      <p:bldP spid="74934" grpId="0" animBg="1"/>
      <p:bldP spid="74935" grpId="0" animBg="1"/>
      <p:bldP spid="74937" grpId="0"/>
      <p:bldP spid="74939" grpId="0"/>
      <p:bldP spid="74947" grpId="0" animBg="1"/>
      <p:bldP spid="74947" grpId="1" animBg="1"/>
      <p:bldP spid="74948" grpId="0" animBg="1"/>
      <p:bldP spid="74950" grpId="0"/>
      <p:bldP spid="74952" grpId="0" animBg="1"/>
      <p:bldP spid="74953" grpId="0" animBg="1"/>
      <p:bldP spid="749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Line 2"/>
          <p:cNvSpPr>
            <a:spLocks noChangeShapeType="1"/>
          </p:cNvSpPr>
          <p:nvPr/>
        </p:nvSpPr>
        <p:spPr bwMode="auto">
          <a:xfrm>
            <a:off x="2700338" y="5300663"/>
            <a:ext cx="35274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3731" name="Line 3"/>
          <p:cNvSpPr>
            <a:spLocks noChangeShapeType="1"/>
          </p:cNvSpPr>
          <p:nvPr/>
        </p:nvSpPr>
        <p:spPr bwMode="auto">
          <a:xfrm flipV="1">
            <a:off x="2700338" y="1557338"/>
            <a:ext cx="1008062" cy="3743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3732" name="Line 4"/>
          <p:cNvSpPr>
            <a:spLocks noChangeShapeType="1"/>
          </p:cNvSpPr>
          <p:nvPr/>
        </p:nvSpPr>
        <p:spPr bwMode="auto">
          <a:xfrm>
            <a:off x="3708400" y="1557338"/>
            <a:ext cx="2519363" cy="3743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395288" y="107950"/>
            <a:ext cx="6048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aseline="0">
                <a:solidFill>
                  <a:srgbClr val="FF6600"/>
                </a:solidFill>
                <a:latin typeface="Monotype Corsiva" pitchFamily="66" charset="0"/>
              </a:rPr>
              <a:t>Точка пересечения медиан треугольника</a:t>
            </a:r>
            <a:endParaRPr lang="ru-RU" baseline="0">
              <a:solidFill>
                <a:srgbClr val="FF6600"/>
              </a:solidFill>
            </a:endParaRPr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2266950" y="5157788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A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6227763" y="5157788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B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107950" y="6230938"/>
            <a:ext cx="7993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cs typeface="Arial" charset="0"/>
              </a:rPr>
              <a:t>т.</a:t>
            </a:r>
            <a:r>
              <a:rPr lang="en-US" baseline="0">
                <a:cs typeface="Arial" charset="0"/>
              </a:rPr>
              <a:t>G</a:t>
            </a:r>
            <a:r>
              <a:rPr lang="ru-RU" baseline="0">
                <a:cs typeface="Arial" charset="0"/>
              </a:rPr>
              <a:t> – </a:t>
            </a:r>
            <a:r>
              <a:rPr lang="en-US" baseline="0">
                <a:cs typeface="Arial" charset="0"/>
              </a:rPr>
              <a:t> </a:t>
            </a:r>
            <a:r>
              <a:rPr lang="ru-RU" baseline="0">
                <a:cs typeface="Arial" charset="0"/>
              </a:rPr>
              <a:t>т</a:t>
            </a:r>
            <a:r>
              <a:rPr lang="ru-RU" baseline="0"/>
              <a:t>очка</a:t>
            </a:r>
            <a:r>
              <a:rPr lang="en-US" baseline="0"/>
              <a:t> </a:t>
            </a:r>
            <a:r>
              <a:rPr lang="ru-RU" baseline="0"/>
              <a:t>пересечения медиан треугольника ∆</a:t>
            </a:r>
            <a:r>
              <a:rPr lang="en-US" baseline="0"/>
              <a:t>ABC</a:t>
            </a:r>
            <a:r>
              <a:rPr lang="ru-RU" baseline="0"/>
              <a:t>.</a:t>
            </a:r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3924300" y="4292600"/>
            <a:ext cx="433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i="1" baseline="0">
                <a:solidFill>
                  <a:srgbClr val="FF0000"/>
                </a:solidFill>
                <a:latin typeface="Times New Roman" pitchFamily="18" charset="0"/>
              </a:rPr>
              <a:t>G</a:t>
            </a:r>
            <a:endParaRPr lang="ru-RU" i="1" baseline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3743" name="Line 15"/>
          <p:cNvSpPr>
            <a:spLocks noChangeShapeType="1"/>
          </p:cNvSpPr>
          <p:nvPr/>
        </p:nvSpPr>
        <p:spPr bwMode="auto">
          <a:xfrm rot="16200000" flipH="1">
            <a:off x="2173288" y="3019425"/>
            <a:ext cx="3816350" cy="746125"/>
          </a:xfrm>
          <a:prstGeom prst="line">
            <a:avLst/>
          </a:prstGeom>
          <a:noFill/>
          <a:ln w="1905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3744" name="Line 16"/>
          <p:cNvSpPr>
            <a:spLocks noChangeShapeType="1"/>
          </p:cNvSpPr>
          <p:nvPr/>
        </p:nvSpPr>
        <p:spPr bwMode="auto">
          <a:xfrm rot="5400000" flipV="1">
            <a:off x="3779837" y="2852738"/>
            <a:ext cx="1871663" cy="3024188"/>
          </a:xfrm>
          <a:prstGeom prst="line">
            <a:avLst/>
          </a:prstGeom>
          <a:noFill/>
          <a:ln w="1905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3745" name="Line 17"/>
          <p:cNvSpPr>
            <a:spLocks noChangeShapeType="1"/>
          </p:cNvSpPr>
          <p:nvPr/>
        </p:nvSpPr>
        <p:spPr bwMode="auto">
          <a:xfrm rot="5400000">
            <a:off x="2894012" y="3235326"/>
            <a:ext cx="1884363" cy="2271712"/>
          </a:xfrm>
          <a:prstGeom prst="line">
            <a:avLst/>
          </a:prstGeom>
          <a:noFill/>
          <a:ln w="1905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3747" name="Freeform 19"/>
          <p:cNvSpPr>
            <a:spLocks/>
          </p:cNvSpPr>
          <p:nvPr/>
        </p:nvSpPr>
        <p:spPr bwMode="auto">
          <a:xfrm>
            <a:off x="2690813" y="5300663"/>
            <a:ext cx="1763712" cy="2889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71" y="182"/>
              </a:cxn>
              <a:cxn ang="0">
                <a:pos x="1088" y="0"/>
              </a:cxn>
            </a:cxnLst>
            <a:rect l="0" t="0" r="r" b="b"/>
            <a:pathLst>
              <a:path w="1088" h="182">
                <a:moveTo>
                  <a:pt x="0" y="0"/>
                </a:moveTo>
                <a:cubicBezTo>
                  <a:pt x="295" y="91"/>
                  <a:pt x="590" y="182"/>
                  <a:pt x="771" y="182"/>
                </a:cubicBezTo>
                <a:cubicBezTo>
                  <a:pt x="952" y="182"/>
                  <a:pt x="1035" y="30"/>
                  <a:pt x="1088" y="0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3748" name="Freeform 20"/>
          <p:cNvSpPr>
            <a:spLocks/>
          </p:cNvSpPr>
          <p:nvPr/>
        </p:nvSpPr>
        <p:spPr bwMode="auto">
          <a:xfrm flipH="1">
            <a:off x="4443413" y="5300663"/>
            <a:ext cx="1763712" cy="2889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71" y="182"/>
              </a:cxn>
              <a:cxn ang="0">
                <a:pos x="1088" y="0"/>
              </a:cxn>
            </a:cxnLst>
            <a:rect l="0" t="0" r="r" b="b"/>
            <a:pathLst>
              <a:path w="1088" h="182">
                <a:moveTo>
                  <a:pt x="0" y="0"/>
                </a:moveTo>
                <a:cubicBezTo>
                  <a:pt x="295" y="91"/>
                  <a:pt x="590" y="182"/>
                  <a:pt x="771" y="182"/>
                </a:cubicBezTo>
                <a:cubicBezTo>
                  <a:pt x="952" y="182"/>
                  <a:pt x="1035" y="30"/>
                  <a:pt x="1088" y="0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3749" name="Freeform 21"/>
          <p:cNvSpPr>
            <a:spLocks/>
          </p:cNvSpPr>
          <p:nvPr/>
        </p:nvSpPr>
        <p:spPr bwMode="auto">
          <a:xfrm>
            <a:off x="2903538" y="1557338"/>
            <a:ext cx="804862" cy="1871662"/>
          </a:xfrm>
          <a:custGeom>
            <a:avLst/>
            <a:gdLst/>
            <a:ahLst/>
            <a:cxnLst>
              <a:cxn ang="0">
                <a:pos x="507" y="0"/>
              </a:cxn>
              <a:cxn ang="0">
                <a:pos x="53" y="635"/>
              </a:cxn>
              <a:cxn ang="0">
                <a:pos x="189" y="1179"/>
              </a:cxn>
            </a:cxnLst>
            <a:rect l="0" t="0" r="r" b="b"/>
            <a:pathLst>
              <a:path w="507" h="1179">
                <a:moveTo>
                  <a:pt x="507" y="0"/>
                </a:moveTo>
                <a:cubicBezTo>
                  <a:pt x="306" y="219"/>
                  <a:pt x="106" y="439"/>
                  <a:pt x="53" y="635"/>
                </a:cubicBezTo>
                <a:cubicBezTo>
                  <a:pt x="0" y="831"/>
                  <a:pt x="166" y="1088"/>
                  <a:pt x="189" y="1179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3750" name="Freeform 22"/>
          <p:cNvSpPr>
            <a:spLocks/>
          </p:cNvSpPr>
          <p:nvPr/>
        </p:nvSpPr>
        <p:spPr bwMode="auto">
          <a:xfrm rot="1783923" flipV="1">
            <a:off x="2411413" y="3357563"/>
            <a:ext cx="804862" cy="1871662"/>
          </a:xfrm>
          <a:custGeom>
            <a:avLst/>
            <a:gdLst/>
            <a:ahLst/>
            <a:cxnLst>
              <a:cxn ang="0">
                <a:pos x="507" y="0"/>
              </a:cxn>
              <a:cxn ang="0">
                <a:pos x="53" y="635"/>
              </a:cxn>
              <a:cxn ang="0">
                <a:pos x="189" y="1179"/>
              </a:cxn>
            </a:cxnLst>
            <a:rect l="0" t="0" r="r" b="b"/>
            <a:pathLst>
              <a:path w="507" h="1179">
                <a:moveTo>
                  <a:pt x="507" y="0"/>
                </a:moveTo>
                <a:cubicBezTo>
                  <a:pt x="306" y="219"/>
                  <a:pt x="106" y="439"/>
                  <a:pt x="53" y="635"/>
                </a:cubicBezTo>
                <a:cubicBezTo>
                  <a:pt x="0" y="831"/>
                  <a:pt x="166" y="1088"/>
                  <a:pt x="189" y="1179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3751" name="Freeform 23"/>
          <p:cNvSpPr>
            <a:spLocks/>
          </p:cNvSpPr>
          <p:nvPr/>
        </p:nvSpPr>
        <p:spPr bwMode="auto">
          <a:xfrm rot="21540000">
            <a:off x="3741738" y="1557338"/>
            <a:ext cx="1284287" cy="18716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80" y="499"/>
              </a:cxn>
              <a:cxn ang="0">
                <a:pos x="771" y="1179"/>
              </a:cxn>
            </a:cxnLst>
            <a:rect l="0" t="0" r="r" b="b"/>
            <a:pathLst>
              <a:path w="809" h="1179">
                <a:moveTo>
                  <a:pt x="0" y="0"/>
                </a:moveTo>
                <a:cubicBezTo>
                  <a:pt x="275" y="151"/>
                  <a:pt x="551" y="302"/>
                  <a:pt x="680" y="499"/>
                </a:cubicBezTo>
                <a:cubicBezTo>
                  <a:pt x="809" y="696"/>
                  <a:pt x="756" y="1066"/>
                  <a:pt x="771" y="1179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3752" name="Freeform 24"/>
          <p:cNvSpPr>
            <a:spLocks/>
          </p:cNvSpPr>
          <p:nvPr/>
        </p:nvSpPr>
        <p:spPr bwMode="auto">
          <a:xfrm rot="6758479" flipH="1">
            <a:off x="4972050" y="3378201"/>
            <a:ext cx="1284287" cy="18716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80" y="499"/>
              </a:cxn>
              <a:cxn ang="0">
                <a:pos x="771" y="1179"/>
              </a:cxn>
            </a:cxnLst>
            <a:rect l="0" t="0" r="r" b="b"/>
            <a:pathLst>
              <a:path w="809" h="1179">
                <a:moveTo>
                  <a:pt x="0" y="0"/>
                </a:moveTo>
                <a:cubicBezTo>
                  <a:pt x="275" y="151"/>
                  <a:pt x="551" y="302"/>
                  <a:pt x="680" y="499"/>
                </a:cubicBezTo>
                <a:cubicBezTo>
                  <a:pt x="809" y="696"/>
                  <a:pt x="756" y="1066"/>
                  <a:pt x="771" y="1179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3760" name="Text Box 32"/>
          <p:cNvSpPr txBox="1">
            <a:spLocks noChangeArrowheads="1"/>
          </p:cNvSpPr>
          <p:nvPr/>
        </p:nvSpPr>
        <p:spPr bwMode="auto">
          <a:xfrm>
            <a:off x="4284663" y="530066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FF6600"/>
                </a:solidFill>
              </a:rPr>
              <a:t>С</a:t>
            </a:r>
            <a:r>
              <a:rPr lang="ru-RU">
                <a:solidFill>
                  <a:srgbClr val="FF6600"/>
                </a:solidFill>
              </a:rPr>
              <a:t>1</a:t>
            </a:r>
          </a:p>
        </p:txBody>
      </p:sp>
      <p:grpSp>
        <p:nvGrpSpPr>
          <p:cNvPr id="73761" name="Group 33"/>
          <p:cNvGrpSpPr>
            <a:grpSpLocks noChangeAspect="1"/>
          </p:cNvGrpSpPr>
          <p:nvPr/>
        </p:nvGrpSpPr>
        <p:grpSpPr bwMode="auto">
          <a:xfrm rot="7200000">
            <a:off x="2944019" y="4231481"/>
            <a:ext cx="53975" cy="176213"/>
            <a:chOff x="4740" y="1429"/>
            <a:chExt cx="44" cy="145"/>
          </a:xfrm>
        </p:grpSpPr>
        <p:sp>
          <p:nvSpPr>
            <p:cNvPr id="73762" name="Line 34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3763" name="Line 35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764" name="Line 36"/>
          <p:cNvSpPr>
            <a:spLocks noChangeAspect="1" noChangeShapeType="1"/>
          </p:cNvSpPr>
          <p:nvPr/>
        </p:nvSpPr>
        <p:spPr bwMode="auto">
          <a:xfrm rot="8100000">
            <a:off x="3635375" y="5300663"/>
            <a:ext cx="215900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73765" name="Group 37"/>
          <p:cNvGrpSpPr>
            <a:grpSpLocks/>
          </p:cNvGrpSpPr>
          <p:nvPr/>
        </p:nvGrpSpPr>
        <p:grpSpPr bwMode="auto">
          <a:xfrm rot="660000">
            <a:off x="4140200" y="2349500"/>
            <a:ext cx="282575" cy="133350"/>
            <a:chOff x="2925" y="2432"/>
            <a:chExt cx="178" cy="84"/>
          </a:xfrm>
        </p:grpSpPr>
        <p:grpSp>
          <p:nvGrpSpPr>
            <p:cNvPr id="73766" name="Group 38"/>
            <p:cNvGrpSpPr>
              <a:grpSpLocks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73767" name="Line 39"/>
              <p:cNvSpPr>
                <a:spLocks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3768" name="Line 40"/>
              <p:cNvSpPr>
                <a:spLocks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3769" name="Line 41"/>
            <p:cNvSpPr>
              <a:spLocks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770" name="Line 42"/>
          <p:cNvSpPr>
            <a:spLocks noChangeAspect="1" noChangeShapeType="1"/>
          </p:cNvSpPr>
          <p:nvPr/>
        </p:nvSpPr>
        <p:spPr bwMode="auto">
          <a:xfrm rot="8100000">
            <a:off x="5219700" y="5300663"/>
            <a:ext cx="215900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73771" name="Group 43"/>
          <p:cNvGrpSpPr>
            <a:grpSpLocks noChangeAspect="1"/>
          </p:cNvGrpSpPr>
          <p:nvPr/>
        </p:nvGrpSpPr>
        <p:grpSpPr bwMode="auto">
          <a:xfrm rot="7200000">
            <a:off x="3409156" y="2504282"/>
            <a:ext cx="53975" cy="176212"/>
            <a:chOff x="4740" y="1429"/>
            <a:chExt cx="44" cy="145"/>
          </a:xfrm>
        </p:grpSpPr>
        <p:sp>
          <p:nvSpPr>
            <p:cNvPr id="73772" name="Line 44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3773" name="Line 45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774" name="Text Box 46"/>
          <p:cNvSpPr txBox="1">
            <a:spLocks noChangeArrowheads="1"/>
          </p:cNvSpPr>
          <p:nvPr/>
        </p:nvSpPr>
        <p:spPr bwMode="auto">
          <a:xfrm>
            <a:off x="2700338" y="314166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FF6600"/>
                </a:solidFill>
              </a:rPr>
              <a:t>В</a:t>
            </a:r>
            <a:r>
              <a:rPr lang="ru-RU">
                <a:solidFill>
                  <a:srgbClr val="FF6600"/>
                </a:solidFill>
              </a:rPr>
              <a:t>1</a:t>
            </a:r>
          </a:p>
        </p:txBody>
      </p:sp>
      <p:sp>
        <p:nvSpPr>
          <p:cNvPr id="73775" name="Text Box 47"/>
          <p:cNvSpPr txBox="1">
            <a:spLocks noChangeArrowheads="1"/>
          </p:cNvSpPr>
          <p:nvPr/>
        </p:nvSpPr>
        <p:spPr bwMode="auto">
          <a:xfrm>
            <a:off x="4932363" y="3068638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FF6600"/>
                </a:solidFill>
              </a:rPr>
              <a:t>А</a:t>
            </a:r>
            <a:r>
              <a:rPr lang="ru-RU">
                <a:solidFill>
                  <a:srgbClr val="FF6600"/>
                </a:solidFill>
              </a:rPr>
              <a:t>1</a:t>
            </a:r>
          </a:p>
        </p:txBody>
      </p:sp>
      <p:grpSp>
        <p:nvGrpSpPr>
          <p:cNvPr id="73776" name="Group 48"/>
          <p:cNvGrpSpPr>
            <a:grpSpLocks/>
          </p:cNvGrpSpPr>
          <p:nvPr/>
        </p:nvGrpSpPr>
        <p:grpSpPr bwMode="auto">
          <a:xfrm rot="660000">
            <a:off x="5508625" y="4365625"/>
            <a:ext cx="282575" cy="133350"/>
            <a:chOff x="2925" y="2432"/>
            <a:chExt cx="178" cy="84"/>
          </a:xfrm>
        </p:grpSpPr>
        <p:grpSp>
          <p:nvGrpSpPr>
            <p:cNvPr id="73777" name="Group 49"/>
            <p:cNvGrpSpPr>
              <a:grpSpLocks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73778" name="Line 50"/>
              <p:cNvSpPr>
                <a:spLocks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3779" name="Line 51"/>
              <p:cNvSpPr>
                <a:spLocks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3780" name="Line 52"/>
            <p:cNvSpPr>
              <a:spLocks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783" name="Arc 55"/>
          <p:cNvSpPr>
            <a:spLocks/>
          </p:cNvSpPr>
          <p:nvPr/>
        </p:nvSpPr>
        <p:spPr bwMode="auto">
          <a:xfrm rot="1513343">
            <a:off x="3984625" y="4037013"/>
            <a:ext cx="746125" cy="1222375"/>
          </a:xfrm>
          <a:custGeom>
            <a:avLst/>
            <a:gdLst>
              <a:gd name="G0" fmla="+- 10352 0 0"/>
              <a:gd name="G1" fmla="+- 21600 0 0"/>
              <a:gd name="G2" fmla="+- 21600 0 0"/>
              <a:gd name="T0" fmla="*/ 0 w 31926"/>
              <a:gd name="T1" fmla="*/ 2642 h 21600"/>
              <a:gd name="T2" fmla="*/ 31926 w 31926"/>
              <a:gd name="T3" fmla="*/ 20536 h 21600"/>
              <a:gd name="T4" fmla="*/ 10352 w 3192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926" h="21600" fill="none" extrusionOk="0">
                <a:moveTo>
                  <a:pt x="0" y="2642"/>
                </a:moveTo>
                <a:cubicBezTo>
                  <a:pt x="3175" y="908"/>
                  <a:pt x="6734" y="-1"/>
                  <a:pt x="10352" y="0"/>
                </a:cubicBezTo>
                <a:cubicBezTo>
                  <a:pt x="21867" y="0"/>
                  <a:pt x="31358" y="9034"/>
                  <a:pt x="31925" y="20536"/>
                </a:cubicBezTo>
              </a:path>
              <a:path w="31926" h="21600" stroke="0" extrusionOk="0">
                <a:moveTo>
                  <a:pt x="0" y="2642"/>
                </a:moveTo>
                <a:cubicBezTo>
                  <a:pt x="3175" y="908"/>
                  <a:pt x="6734" y="-1"/>
                  <a:pt x="10352" y="0"/>
                </a:cubicBezTo>
                <a:cubicBezTo>
                  <a:pt x="21867" y="0"/>
                  <a:pt x="31358" y="9034"/>
                  <a:pt x="31925" y="20536"/>
                </a:cubicBezTo>
                <a:lnTo>
                  <a:pt x="10352" y="21600"/>
                </a:lnTo>
                <a:close/>
              </a:path>
            </a:pathLst>
          </a:custGeom>
          <a:noFill/>
          <a:ln w="254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84" name="Arc 56"/>
          <p:cNvSpPr>
            <a:spLocks/>
          </p:cNvSpPr>
          <p:nvPr/>
        </p:nvSpPr>
        <p:spPr bwMode="auto">
          <a:xfrm rot="1513343">
            <a:off x="3724275" y="2781300"/>
            <a:ext cx="746125" cy="1222375"/>
          </a:xfrm>
          <a:custGeom>
            <a:avLst/>
            <a:gdLst>
              <a:gd name="G0" fmla="+- 10352 0 0"/>
              <a:gd name="G1" fmla="+- 21600 0 0"/>
              <a:gd name="G2" fmla="+- 21600 0 0"/>
              <a:gd name="T0" fmla="*/ 0 w 31926"/>
              <a:gd name="T1" fmla="*/ 2642 h 21600"/>
              <a:gd name="T2" fmla="*/ 31926 w 31926"/>
              <a:gd name="T3" fmla="*/ 20536 h 21600"/>
              <a:gd name="T4" fmla="*/ 10352 w 3192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926" h="21600" fill="none" extrusionOk="0">
                <a:moveTo>
                  <a:pt x="0" y="2642"/>
                </a:moveTo>
                <a:cubicBezTo>
                  <a:pt x="3175" y="908"/>
                  <a:pt x="6734" y="-1"/>
                  <a:pt x="10352" y="0"/>
                </a:cubicBezTo>
                <a:cubicBezTo>
                  <a:pt x="21867" y="0"/>
                  <a:pt x="31358" y="9034"/>
                  <a:pt x="31925" y="20536"/>
                </a:cubicBezTo>
              </a:path>
              <a:path w="31926" h="21600" stroke="0" extrusionOk="0">
                <a:moveTo>
                  <a:pt x="0" y="2642"/>
                </a:moveTo>
                <a:cubicBezTo>
                  <a:pt x="3175" y="908"/>
                  <a:pt x="6734" y="-1"/>
                  <a:pt x="10352" y="0"/>
                </a:cubicBezTo>
                <a:cubicBezTo>
                  <a:pt x="21867" y="0"/>
                  <a:pt x="31358" y="9034"/>
                  <a:pt x="31925" y="20536"/>
                </a:cubicBezTo>
                <a:lnTo>
                  <a:pt x="10352" y="21600"/>
                </a:lnTo>
                <a:close/>
              </a:path>
            </a:pathLst>
          </a:custGeom>
          <a:noFill/>
          <a:ln w="254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85" name="Arc 57"/>
          <p:cNvSpPr>
            <a:spLocks/>
          </p:cNvSpPr>
          <p:nvPr/>
        </p:nvSpPr>
        <p:spPr bwMode="auto">
          <a:xfrm rot="1513343">
            <a:off x="3482975" y="1520825"/>
            <a:ext cx="746125" cy="1222375"/>
          </a:xfrm>
          <a:custGeom>
            <a:avLst/>
            <a:gdLst>
              <a:gd name="G0" fmla="+- 10352 0 0"/>
              <a:gd name="G1" fmla="+- 21600 0 0"/>
              <a:gd name="G2" fmla="+- 21600 0 0"/>
              <a:gd name="T0" fmla="*/ 0 w 31926"/>
              <a:gd name="T1" fmla="*/ 2642 h 21600"/>
              <a:gd name="T2" fmla="*/ 31926 w 31926"/>
              <a:gd name="T3" fmla="*/ 20536 h 21600"/>
              <a:gd name="T4" fmla="*/ 10352 w 3192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926" h="21600" fill="none" extrusionOk="0">
                <a:moveTo>
                  <a:pt x="0" y="2642"/>
                </a:moveTo>
                <a:cubicBezTo>
                  <a:pt x="3175" y="908"/>
                  <a:pt x="6734" y="-1"/>
                  <a:pt x="10352" y="0"/>
                </a:cubicBezTo>
                <a:cubicBezTo>
                  <a:pt x="21867" y="0"/>
                  <a:pt x="31358" y="9034"/>
                  <a:pt x="31925" y="20536"/>
                </a:cubicBezTo>
              </a:path>
              <a:path w="31926" h="21600" stroke="0" extrusionOk="0">
                <a:moveTo>
                  <a:pt x="0" y="2642"/>
                </a:moveTo>
                <a:cubicBezTo>
                  <a:pt x="3175" y="908"/>
                  <a:pt x="6734" y="-1"/>
                  <a:pt x="10352" y="0"/>
                </a:cubicBezTo>
                <a:cubicBezTo>
                  <a:pt x="21867" y="0"/>
                  <a:pt x="31358" y="9034"/>
                  <a:pt x="31925" y="20536"/>
                </a:cubicBezTo>
                <a:lnTo>
                  <a:pt x="10352" y="21600"/>
                </a:lnTo>
                <a:close/>
              </a:path>
            </a:pathLst>
          </a:custGeom>
          <a:noFill/>
          <a:ln w="254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86" name="Oval 58"/>
          <p:cNvSpPr>
            <a:spLocks noChangeAspect="1" noChangeArrowheads="1"/>
          </p:cNvSpPr>
          <p:nvPr/>
        </p:nvSpPr>
        <p:spPr bwMode="auto">
          <a:xfrm>
            <a:off x="3924300" y="2744788"/>
            <a:ext cx="77788" cy="77787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87" name="Text Box 59"/>
          <p:cNvSpPr txBox="1">
            <a:spLocks noChangeArrowheads="1"/>
          </p:cNvSpPr>
          <p:nvPr/>
        </p:nvSpPr>
        <p:spPr bwMode="auto">
          <a:xfrm>
            <a:off x="5942013" y="981075"/>
            <a:ext cx="2374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6600"/>
                </a:solidFill>
              </a:rPr>
              <a:t>AG : GA</a:t>
            </a:r>
            <a:r>
              <a:rPr lang="en-US">
                <a:solidFill>
                  <a:srgbClr val="FF6600"/>
                </a:solidFill>
              </a:rPr>
              <a:t>1 </a:t>
            </a:r>
            <a:r>
              <a:rPr lang="en-US" baseline="0">
                <a:solidFill>
                  <a:srgbClr val="FF6600"/>
                </a:solidFill>
              </a:rPr>
              <a:t>= 2 : 1</a:t>
            </a:r>
            <a:endParaRPr lang="ru-RU" baseline="0">
              <a:solidFill>
                <a:srgbClr val="FF6600"/>
              </a:solidFill>
            </a:endParaRPr>
          </a:p>
        </p:txBody>
      </p:sp>
      <p:sp>
        <p:nvSpPr>
          <p:cNvPr id="73788" name="Arc 60"/>
          <p:cNvSpPr>
            <a:spLocks/>
          </p:cNvSpPr>
          <p:nvPr/>
        </p:nvSpPr>
        <p:spPr bwMode="auto">
          <a:xfrm>
            <a:off x="3203575" y="3429000"/>
            <a:ext cx="1008063" cy="6238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3376"/>
              <a:gd name="T2" fmla="*/ 21527 w 21600"/>
              <a:gd name="T3" fmla="*/ 23376 h 23376"/>
              <a:gd name="T4" fmla="*/ 0 w 21600"/>
              <a:gd name="T5" fmla="*/ 21600 h 23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37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92"/>
                  <a:pt x="21575" y="22785"/>
                  <a:pt x="21526" y="23375"/>
                </a:cubicBezTo>
              </a:path>
              <a:path w="21600" h="2337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92"/>
                  <a:pt x="21575" y="22785"/>
                  <a:pt x="21526" y="23375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89" name="Arc 61"/>
          <p:cNvSpPr>
            <a:spLocks/>
          </p:cNvSpPr>
          <p:nvPr/>
        </p:nvSpPr>
        <p:spPr bwMode="auto">
          <a:xfrm>
            <a:off x="4198938" y="4005263"/>
            <a:ext cx="1008062" cy="66198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4779"/>
              <a:gd name="T2" fmla="*/ 21365 w 21600"/>
              <a:gd name="T3" fmla="*/ 24779 h 24779"/>
              <a:gd name="T4" fmla="*/ 0 w 21600"/>
              <a:gd name="T5" fmla="*/ 21600 h 247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477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664"/>
                  <a:pt x="21521" y="23726"/>
                  <a:pt x="21364" y="24778"/>
                </a:cubicBezTo>
              </a:path>
              <a:path w="21600" h="2477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664"/>
                  <a:pt x="21521" y="23726"/>
                  <a:pt x="21364" y="24778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90" name="Arc 62"/>
          <p:cNvSpPr>
            <a:spLocks/>
          </p:cNvSpPr>
          <p:nvPr/>
        </p:nvSpPr>
        <p:spPr bwMode="auto">
          <a:xfrm>
            <a:off x="5219700" y="4652963"/>
            <a:ext cx="1008063" cy="62388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3376"/>
              <a:gd name="T2" fmla="*/ 21527 w 21600"/>
              <a:gd name="T3" fmla="*/ 23376 h 23376"/>
              <a:gd name="T4" fmla="*/ 0 w 21600"/>
              <a:gd name="T5" fmla="*/ 21600 h 23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37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92"/>
                  <a:pt x="21575" y="22785"/>
                  <a:pt x="21526" y="23375"/>
                </a:cubicBezTo>
              </a:path>
              <a:path w="21600" h="2337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92"/>
                  <a:pt x="21575" y="22785"/>
                  <a:pt x="21526" y="23375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91" name="Arc 63"/>
          <p:cNvSpPr>
            <a:spLocks/>
          </p:cNvSpPr>
          <p:nvPr/>
        </p:nvSpPr>
        <p:spPr bwMode="auto">
          <a:xfrm flipH="1">
            <a:off x="4211638" y="3429000"/>
            <a:ext cx="720725" cy="6477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92" name="Arc 64"/>
          <p:cNvSpPr>
            <a:spLocks/>
          </p:cNvSpPr>
          <p:nvPr/>
        </p:nvSpPr>
        <p:spPr bwMode="auto">
          <a:xfrm flipH="1">
            <a:off x="2701925" y="4670425"/>
            <a:ext cx="750888" cy="647700"/>
          </a:xfrm>
          <a:custGeom>
            <a:avLst/>
            <a:gdLst>
              <a:gd name="G0" fmla="+- 972 0 0"/>
              <a:gd name="G1" fmla="+- 21600 0 0"/>
              <a:gd name="G2" fmla="+- 21600 0 0"/>
              <a:gd name="T0" fmla="*/ 0 w 22537"/>
              <a:gd name="T1" fmla="*/ 22 h 21600"/>
              <a:gd name="T2" fmla="*/ 22537 w 22537"/>
              <a:gd name="T3" fmla="*/ 20372 h 21600"/>
              <a:gd name="T4" fmla="*/ 972 w 2253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537" h="21600" fill="none" extrusionOk="0">
                <a:moveTo>
                  <a:pt x="-1" y="21"/>
                </a:moveTo>
                <a:cubicBezTo>
                  <a:pt x="323" y="7"/>
                  <a:pt x="647" y="-1"/>
                  <a:pt x="972" y="0"/>
                </a:cubicBezTo>
                <a:cubicBezTo>
                  <a:pt x="12424" y="0"/>
                  <a:pt x="21885" y="8938"/>
                  <a:pt x="22537" y="20371"/>
                </a:cubicBezTo>
              </a:path>
              <a:path w="22537" h="21600" stroke="0" extrusionOk="0">
                <a:moveTo>
                  <a:pt x="-1" y="21"/>
                </a:moveTo>
                <a:cubicBezTo>
                  <a:pt x="323" y="7"/>
                  <a:pt x="647" y="-1"/>
                  <a:pt x="972" y="0"/>
                </a:cubicBezTo>
                <a:cubicBezTo>
                  <a:pt x="12424" y="0"/>
                  <a:pt x="21885" y="8938"/>
                  <a:pt x="22537" y="20371"/>
                </a:cubicBezTo>
                <a:lnTo>
                  <a:pt x="972" y="21600"/>
                </a:lnTo>
                <a:close/>
              </a:path>
            </a:pathLst>
          </a:custGeom>
          <a:noFill/>
          <a:ln w="2540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93" name="Arc 65"/>
          <p:cNvSpPr>
            <a:spLocks/>
          </p:cNvSpPr>
          <p:nvPr/>
        </p:nvSpPr>
        <p:spPr bwMode="auto">
          <a:xfrm flipH="1">
            <a:off x="3454400" y="4025900"/>
            <a:ext cx="752475" cy="647700"/>
          </a:xfrm>
          <a:custGeom>
            <a:avLst/>
            <a:gdLst>
              <a:gd name="G0" fmla="+- 947 0 0"/>
              <a:gd name="G1" fmla="+- 21600 0 0"/>
              <a:gd name="G2" fmla="+- 21600 0 0"/>
              <a:gd name="T0" fmla="*/ 0 w 22547"/>
              <a:gd name="T1" fmla="*/ 21 h 21600"/>
              <a:gd name="T2" fmla="*/ 22547 w 22547"/>
              <a:gd name="T3" fmla="*/ 21600 h 21600"/>
              <a:gd name="T4" fmla="*/ 947 w 2254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547" h="21600" fill="none" extrusionOk="0">
                <a:moveTo>
                  <a:pt x="-1" y="20"/>
                </a:moveTo>
                <a:cubicBezTo>
                  <a:pt x="315" y="6"/>
                  <a:pt x="631" y="-1"/>
                  <a:pt x="947" y="0"/>
                </a:cubicBezTo>
                <a:cubicBezTo>
                  <a:pt x="12876" y="0"/>
                  <a:pt x="22547" y="9670"/>
                  <a:pt x="22547" y="21600"/>
                </a:cubicBezTo>
              </a:path>
              <a:path w="22547" h="21600" stroke="0" extrusionOk="0">
                <a:moveTo>
                  <a:pt x="-1" y="20"/>
                </a:moveTo>
                <a:cubicBezTo>
                  <a:pt x="315" y="6"/>
                  <a:pt x="631" y="-1"/>
                  <a:pt x="947" y="0"/>
                </a:cubicBezTo>
                <a:cubicBezTo>
                  <a:pt x="12876" y="0"/>
                  <a:pt x="22547" y="9670"/>
                  <a:pt x="22547" y="21600"/>
                </a:cubicBezTo>
                <a:lnTo>
                  <a:pt x="947" y="21600"/>
                </a:lnTo>
                <a:close/>
              </a:path>
            </a:pathLst>
          </a:custGeom>
          <a:noFill/>
          <a:ln w="2540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94" name="Oval 66"/>
          <p:cNvSpPr>
            <a:spLocks noChangeAspect="1" noChangeArrowheads="1"/>
          </p:cNvSpPr>
          <p:nvPr/>
        </p:nvSpPr>
        <p:spPr bwMode="auto">
          <a:xfrm>
            <a:off x="3414713" y="4646613"/>
            <a:ext cx="77787" cy="7778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95" name="Oval 67"/>
          <p:cNvSpPr>
            <a:spLocks noChangeAspect="1" noChangeArrowheads="1"/>
          </p:cNvSpPr>
          <p:nvPr/>
        </p:nvSpPr>
        <p:spPr bwMode="auto">
          <a:xfrm>
            <a:off x="5167313" y="4627563"/>
            <a:ext cx="77787" cy="77787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96" name="Text Box 68"/>
          <p:cNvSpPr txBox="1">
            <a:spLocks noChangeArrowheads="1"/>
          </p:cNvSpPr>
          <p:nvPr/>
        </p:nvSpPr>
        <p:spPr bwMode="auto">
          <a:xfrm>
            <a:off x="5942013" y="1477963"/>
            <a:ext cx="2374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6600"/>
                </a:solidFill>
              </a:rPr>
              <a:t>BG : GB</a:t>
            </a:r>
            <a:r>
              <a:rPr lang="en-US">
                <a:solidFill>
                  <a:srgbClr val="FF6600"/>
                </a:solidFill>
              </a:rPr>
              <a:t>1 </a:t>
            </a:r>
            <a:r>
              <a:rPr lang="en-US" baseline="0">
                <a:solidFill>
                  <a:srgbClr val="FF6600"/>
                </a:solidFill>
              </a:rPr>
              <a:t>= 2 : 1</a:t>
            </a:r>
            <a:endParaRPr lang="ru-RU" baseline="0">
              <a:solidFill>
                <a:srgbClr val="FF6600"/>
              </a:solidFill>
            </a:endParaRPr>
          </a:p>
        </p:txBody>
      </p:sp>
      <p:sp>
        <p:nvSpPr>
          <p:cNvPr id="73797" name="Text Box 69"/>
          <p:cNvSpPr txBox="1">
            <a:spLocks noChangeArrowheads="1"/>
          </p:cNvSpPr>
          <p:nvPr/>
        </p:nvSpPr>
        <p:spPr bwMode="auto">
          <a:xfrm>
            <a:off x="5940425" y="1982788"/>
            <a:ext cx="2374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6600"/>
                </a:solidFill>
              </a:rPr>
              <a:t>CG : GC</a:t>
            </a:r>
            <a:r>
              <a:rPr lang="en-US">
                <a:solidFill>
                  <a:srgbClr val="FF6600"/>
                </a:solidFill>
              </a:rPr>
              <a:t>1 </a:t>
            </a:r>
            <a:r>
              <a:rPr lang="en-US" baseline="0">
                <a:solidFill>
                  <a:srgbClr val="FF6600"/>
                </a:solidFill>
              </a:rPr>
              <a:t>= 2 : 1</a:t>
            </a:r>
            <a:endParaRPr lang="ru-RU" baseline="0">
              <a:solidFill>
                <a:srgbClr val="FF6600"/>
              </a:solidFill>
            </a:endParaRPr>
          </a:p>
        </p:txBody>
      </p:sp>
      <p:sp>
        <p:nvSpPr>
          <p:cNvPr id="73798" name="Oval 70"/>
          <p:cNvSpPr>
            <a:spLocks noChangeAspect="1" noChangeArrowheads="1"/>
          </p:cNvSpPr>
          <p:nvPr/>
        </p:nvSpPr>
        <p:spPr bwMode="auto">
          <a:xfrm>
            <a:off x="4167188" y="4005263"/>
            <a:ext cx="77787" cy="7778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99" name="Oval 71"/>
          <p:cNvSpPr>
            <a:spLocks noChangeAspect="1" noChangeArrowheads="1"/>
          </p:cNvSpPr>
          <p:nvPr/>
        </p:nvSpPr>
        <p:spPr bwMode="auto">
          <a:xfrm rot="15707267">
            <a:off x="4914900" y="3375025"/>
            <a:ext cx="107950" cy="107950"/>
          </a:xfrm>
          <a:prstGeom prst="ellipse">
            <a:avLst/>
          </a:prstGeom>
          <a:solidFill>
            <a:srgbClr val="FF6600"/>
          </a:solidFill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800" name="Oval 72"/>
          <p:cNvSpPr>
            <a:spLocks noChangeAspect="1" noChangeArrowheads="1"/>
          </p:cNvSpPr>
          <p:nvPr/>
        </p:nvSpPr>
        <p:spPr bwMode="auto">
          <a:xfrm rot="15707267">
            <a:off x="3148013" y="3392488"/>
            <a:ext cx="107950" cy="107950"/>
          </a:xfrm>
          <a:prstGeom prst="ellipse">
            <a:avLst/>
          </a:prstGeom>
          <a:solidFill>
            <a:srgbClr val="FF6600"/>
          </a:solidFill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801" name="Oval 73"/>
          <p:cNvSpPr>
            <a:spLocks noChangeAspect="1" noChangeArrowheads="1"/>
          </p:cNvSpPr>
          <p:nvPr/>
        </p:nvSpPr>
        <p:spPr bwMode="auto">
          <a:xfrm rot="15707267">
            <a:off x="4403725" y="5253038"/>
            <a:ext cx="107950" cy="107950"/>
          </a:xfrm>
          <a:prstGeom prst="ellipse">
            <a:avLst/>
          </a:prstGeom>
          <a:solidFill>
            <a:srgbClr val="FF6600"/>
          </a:solidFill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802" name="Oval 74"/>
          <p:cNvSpPr>
            <a:spLocks noChangeAspect="1" noChangeArrowheads="1"/>
          </p:cNvSpPr>
          <p:nvPr/>
        </p:nvSpPr>
        <p:spPr bwMode="auto">
          <a:xfrm rot="15707267">
            <a:off x="2644775" y="5227638"/>
            <a:ext cx="107950" cy="10795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803" name="Oval 75"/>
          <p:cNvSpPr>
            <a:spLocks noChangeAspect="1" noChangeArrowheads="1"/>
          </p:cNvSpPr>
          <p:nvPr/>
        </p:nvSpPr>
        <p:spPr bwMode="auto">
          <a:xfrm rot="15707267">
            <a:off x="6167438" y="5235575"/>
            <a:ext cx="107950" cy="10795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805" name="AutoShape 7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806" name="Oval 78"/>
          <p:cNvSpPr>
            <a:spLocks noChangeAspect="1" noChangeArrowheads="1"/>
          </p:cNvSpPr>
          <p:nvPr/>
        </p:nvSpPr>
        <p:spPr bwMode="auto">
          <a:xfrm rot="15707267">
            <a:off x="3656013" y="1484313"/>
            <a:ext cx="107950" cy="10795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807" name="Text Box 79"/>
          <p:cNvSpPr txBox="1">
            <a:spLocks noChangeArrowheads="1"/>
          </p:cNvSpPr>
          <p:nvPr/>
        </p:nvSpPr>
        <p:spPr bwMode="auto">
          <a:xfrm>
            <a:off x="3348038" y="1100138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C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73810" name="Rectangle 82"/>
          <p:cNvSpPr>
            <a:spLocks noChangeArrowheads="1"/>
          </p:cNvSpPr>
          <p:nvPr/>
        </p:nvSpPr>
        <p:spPr bwMode="auto">
          <a:xfrm>
            <a:off x="179388" y="5876925"/>
            <a:ext cx="457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A</a:t>
            </a:r>
            <a:r>
              <a:rPr lang="ru-RU"/>
              <a:t>1</a:t>
            </a:r>
            <a:r>
              <a:rPr lang="ru-RU" baseline="0"/>
              <a:t>, </a:t>
            </a:r>
            <a:r>
              <a:rPr lang="en-US" baseline="0"/>
              <a:t>B</a:t>
            </a:r>
            <a:r>
              <a:rPr lang="ru-RU"/>
              <a:t>1</a:t>
            </a:r>
            <a:r>
              <a:rPr lang="ru-RU" baseline="0"/>
              <a:t>, </a:t>
            </a:r>
            <a:r>
              <a:rPr lang="en-US" baseline="0"/>
              <a:t>C</a:t>
            </a:r>
            <a:r>
              <a:rPr lang="ru-RU"/>
              <a:t>1</a:t>
            </a:r>
            <a:r>
              <a:rPr lang="en-US" baseline="0"/>
              <a:t> </a:t>
            </a:r>
            <a:r>
              <a:rPr lang="ru-RU" baseline="0"/>
              <a:t>– основания медиан</a:t>
            </a:r>
            <a:r>
              <a:rPr lang="en-US" baseline="0"/>
              <a:t> </a:t>
            </a:r>
            <a:r>
              <a:rPr lang="ru-RU" baseline="0"/>
              <a:t>∆</a:t>
            </a:r>
            <a:r>
              <a:rPr lang="en-US" baseline="0"/>
              <a:t>ABC</a:t>
            </a:r>
            <a:r>
              <a:rPr lang="ru-RU" baseline="0"/>
              <a:t>; </a:t>
            </a:r>
            <a:endParaRPr lang="ru-RU" baseline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3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73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2" dur="500"/>
                                        <p:tgtEl>
                                          <p:spTgt spid="73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737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1000"/>
                                        <p:tgtEl>
                                          <p:spTgt spid="73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1000"/>
                                        <p:tgtEl>
                                          <p:spTgt spid="73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8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8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8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8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8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8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8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8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1" dur="500"/>
                                        <p:tgtEl>
                                          <p:spTgt spid="73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4" dur="500"/>
                                        <p:tgtEl>
                                          <p:spTgt spid="737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1000"/>
                                        <p:tgtEl>
                                          <p:spTgt spid="73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8" dur="1000"/>
                                        <p:tgtEl>
                                          <p:spTgt spid="73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8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8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8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8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8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8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8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8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0" dur="500"/>
                                        <p:tgtEl>
                                          <p:spTgt spid="73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3" dur="500"/>
                                        <p:tgtEl>
                                          <p:spTgt spid="737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9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8" dur="80"/>
                                        <p:tgtEl>
                                          <p:spTgt spid="738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9" dur="80"/>
                                        <p:tgtEl>
                                          <p:spTgt spid="738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0" dur="80"/>
                                        <p:tgtEl>
                                          <p:spTgt spid="738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1200"/>
                            </p:stCondLst>
                            <p:childTnLst>
                              <p:par>
                                <p:cTn id="31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4" dur="80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5" dur="80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6" dur="80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1" dur="1000"/>
                                        <p:tgtEl>
                                          <p:spTgt spid="73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1000"/>
                            </p:stCondLst>
                            <p:childTnLst>
                              <p:par>
                                <p:cTn id="3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5" dur="1000"/>
                                        <p:tgtEl>
                                          <p:spTgt spid="73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2000"/>
                            </p:stCondLst>
                            <p:childTnLst>
                              <p:par>
                                <p:cTn id="3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9" dur="1000"/>
                                        <p:tgtEl>
                                          <p:spTgt spid="73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2" dur="80"/>
                                        <p:tgtEl>
                                          <p:spTgt spid="737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3" dur="80"/>
                                        <p:tgtEl>
                                          <p:spTgt spid="737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4" dur="80"/>
                                        <p:tgtEl>
                                          <p:spTgt spid="737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>
                      <p:stCondLst>
                        <p:cond delay="indefinite"/>
                      </p:stCondLst>
                      <p:childTnLst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9" dur="500"/>
                                        <p:tgtEl>
                                          <p:spTgt spid="73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>
                            <p:stCondLst>
                              <p:cond delay="500"/>
                            </p:stCondLst>
                            <p:childTnLst>
                              <p:par>
                                <p:cTn id="3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3" dur="500"/>
                                        <p:tgtEl>
                                          <p:spTgt spid="73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1000"/>
                            </p:stCondLst>
                            <p:childTnLst>
                              <p:par>
                                <p:cTn id="3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7" dur="500"/>
                                        <p:tgtEl>
                                          <p:spTgt spid="73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>
                      <p:stCondLst>
                        <p:cond delay="indefinite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0" dur="80"/>
                                        <p:tgtEl>
                                          <p:spTgt spid="737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1" dur="80"/>
                                        <p:tgtEl>
                                          <p:spTgt spid="737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2" dur="80"/>
                                        <p:tgtEl>
                                          <p:spTgt spid="737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7" dur="500"/>
                                        <p:tgtEl>
                                          <p:spTgt spid="73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500"/>
                            </p:stCondLst>
                            <p:childTnLst>
                              <p:par>
                                <p:cTn id="3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1" dur="500"/>
                                        <p:tgtEl>
                                          <p:spTgt spid="73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2" fill="hold">
                            <p:stCondLst>
                              <p:cond delay="1000"/>
                            </p:stCondLst>
                            <p:childTnLst>
                              <p:par>
                                <p:cTn id="4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5" dur="500"/>
                                        <p:tgtEl>
                                          <p:spTgt spid="73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>
                      <p:stCondLst>
                        <p:cond delay="indefinite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>
                      <p:stCondLst>
                        <p:cond delay="indefinite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8" dur="80"/>
                                        <p:tgtEl>
                                          <p:spTgt spid="737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9" dur="80"/>
                                        <p:tgtEl>
                                          <p:spTgt spid="737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0" dur="80"/>
                                        <p:tgtEl>
                                          <p:spTgt spid="737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8" grpId="0"/>
      <p:bldP spid="73739" grpId="0"/>
      <p:bldP spid="73743" grpId="0" animBg="1"/>
      <p:bldP spid="73744" grpId="0" animBg="1"/>
      <p:bldP spid="73745" grpId="0" animBg="1"/>
      <p:bldP spid="73747" grpId="0" animBg="1"/>
      <p:bldP spid="73747" grpId="1" animBg="1"/>
      <p:bldP spid="73748" grpId="0" animBg="1"/>
      <p:bldP spid="73748" grpId="1" animBg="1"/>
      <p:bldP spid="73749" grpId="0" animBg="1"/>
      <p:bldP spid="73749" grpId="1" animBg="1"/>
      <p:bldP spid="73750" grpId="0" animBg="1"/>
      <p:bldP spid="73750" grpId="1" animBg="1"/>
      <p:bldP spid="73751" grpId="0" animBg="1"/>
      <p:bldP spid="73751" grpId="1" animBg="1"/>
      <p:bldP spid="73752" grpId="0" animBg="1"/>
      <p:bldP spid="73752" grpId="1" animBg="1"/>
      <p:bldP spid="73760" grpId="0"/>
      <p:bldP spid="73764" grpId="0" animBg="1"/>
      <p:bldP spid="73770" grpId="0" animBg="1"/>
      <p:bldP spid="73774" grpId="0"/>
      <p:bldP spid="73775" grpId="0"/>
      <p:bldP spid="73783" grpId="0" animBg="1"/>
      <p:bldP spid="73784" grpId="0" animBg="1"/>
      <p:bldP spid="73785" grpId="0" animBg="1"/>
      <p:bldP spid="73786" grpId="0" animBg="1"/>
      <p:bldP spid="73787" grpId="0"/>
      <p:bldP spid="73788" grpId="0" animBg="1"/>
      <p:bldP spid="73789" grpId="0" animBg="1"/>
      <p:bldP spid="73790" grpId="0" animBg="1"/>
      <p:bldP spid="73791" grpId="0" animBg="1"/>
      <p:bldP spid="73792" grpId="0" animBg="1"/>
      <p:bldP spid="73793" grpId="0" animBg="1"/>
      <p:bldP spid="73794" grpId="0" animBg="1"/>
      <p:bldP spid="73795" grpId="0" animBg="1"/>
      <p:bldP spid="73796" grpId="0"/>
      <p:bldP spid="73797" grpId="0"/>
      <p:bldP spid="73798" grpId="0" animBg="1"/>
      <p:bldP spid="73799" grpId="0" animBg="1"/>
      <p:bldP spid="73800" grpId="0" animBg="1"/>
      <p:bldP spid="73801" grpId="0" animBg="1"/>
      <p:bldP spid="738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541338" y="4221163"/>
            <a:ext cx="3960812" cy="1368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 flipV="1">
            <a:off x="541338" y="2205038"/>
            <a:ext cx="3744912" cy="20161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4286250" y="2205038"/>
            <a:ext cx="215900" cy="3384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68313" y="188913"/>
            <a:ext cx="8424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b="0" baseline="0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07950" y="4005263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A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502150" y="5373688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C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4140200" y="1773238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B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3133725" y="522922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B</a:t>
            </a:r>
            <a:r>
              <a:rPr lang="ru-RU">
                <a:solidFill>
                  <a:srgbClr val="008000"/>
                </a:solidFill>
              </a:rPr>
              <a:t>1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V="1">
            <a:off x="541338" y="3933825"/>
            <a:ext cx="3887787" cy="287338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 flipV="1">
            <a:off x="2989263" y="2925763"/>
            <a:ext cx="1512887" cy="266382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3419475" y="3429000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4357688" y="3502025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A</a:t>
            </a:r>
            <a:r>
              <a:rPr lang="ru-RU">
                <a:solidFill>
                  <a:srgbClr val="008000"/>
                </a:solidFill>
              </a:rPr>
              <a:t>1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2484438" y="2559050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C</a:t>
            </a:r>
            <a:r>
              <a:rPr lang="ru-RU">
                <a:solidFill>
                  <a:srgbClr val="008000"/>
                </a:solidFill>
              </a:rPr>
              <a:t>1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9232" name="Oval 16"/>
          <p:cNvSpPr>
            <a:spLocks noChangeArrowheads="1"/>
          </p:cNvSpPr>
          <p:nvPr/>
        </p:nvSpPr>
        <p:spPr bwMode="auto">
          <a:xfrm rot="20220000">
            <a:off x="539750" y="1720850"/>
            <a:ext cx="4606925" cy="4606925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5292725" y="371792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FF0000"/>
                </a:solidFill>
              </a:rPr>
              <a:t>А</a:t>
            </a:r>
            <a:r>
              <a:rPr lang="ru-RU">
                <a:solidFill>
                  <a:srgbClr val="FF0000"/>
                </a:solidFill>
              </a:rPr>
              <a:t>2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5867400" y="1557338"/>
            <a:ext cx="2808288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A</a:t>
            </a:r>
            <a:r>
              <a:rPr lang="ru-RU">
                <a:solidFill>
                  <a:srgbClr val="008000"/>
                </a:solidFill>
              </a:rPr>
              <a:t>1</a:t>
            </a:r>
            <a:r>
              <a:rPr lang="ru-RU" baseline="0">
                <a:solidFill>
                  <a:srgbClr val="008000"/>
                </a:solidFill>
              </a:rPr>
              <a:t>, </a:t>
            </a:r>
            <a:r>
              <a:rPr lang="en-US" baseline="0">
                <a:solidFill>
                  <a:srgbClr val="008000"/>
                </a:solidFill>
              </a:rPr>
              <a:t>B</a:t>
            </a:r>
            <a:r>
              <a:rPr lang="ru-RU">
                <a:solidFill>
                  <a:srgbClr val="008000"/>
                </a:solidFill>
              </a:rPr>
              <a:t>1</a:t>
            </a:r>
            <a:r>
              <a:rPr lang="ru-RU" baseline="0">
                <a:solidFill>
                  <a:srgbClr val="008000"/>
                </a:solidFill>
              </a:rPr>
              <a:t>, </a:t>
            </a:r>
            <a:r>
              <a:rPr lang="en-US" baseline="0">
                <a:solidFill>
                  <a:srgbClr val="008000"/>
                </a:solidFill>
              </a:rPr>
              <a:t>C</a:t>
            </a:r>
            <a:r>
              <a:rPr lang="ru-RU">
                <a:solidFill>
                  <a:srgbClr val="008000"/>
                </a:solidFill>
              </a:rPr>
              <a:t>1</a:t>
            </a:r>
            <a:r>
              <a:rPr lang="en-US" baseline="0">
                <a:solidFill>
                  <a:srgbClr val="008000"/>
                </a:solidFill>
              </a:rPr>
              <a:t> </a:t>
            </a:r>
            <a:r>
              <a:rPr lang="ru-RU" baseline="0">
                <a:solidFill>
                  <a:srgbClr val="008000"/>
                </a:solidFill>
              </a:rPr>
              <a:t>– основания высот;</a:t>
            </a:r>
          </a:p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r>
              <a:rPr lang="ru-RU" baseline="0">
                <a:solidFill>
                  <a:srgbClr val="008000"/>
                </a:solidFill>
              </a:rPr>
              <a:t> – ортоцентр </a:t>
            </a:r>
            <a:r>
              <a:rPr lang="ru-RU" baseline="0">
                <a:solidFill>
                  <a:schemeClr val="accent2"/>
                </a:solidFill>
                <a:cs typeface="Arial" charset="0"/>
              </a:rPr>
              <a:t>∆</a:t>
            </a:r>
            <a:r>
              <a:rPr lang="en-US" baseline="0">
                <a:solidFill>
                  <a:schemeClr val="accent2"/>
                </a:solidFill>
                <a:cs typeface="Arial" charset="0"/>
              </a:rPr>
              <a:t>ABC</a:t>
            </a:r>
            <a:endParaRPr lang="ru-RU" baseline="0">
              <a:solidFill>
                <a:schemeClr val="accent2"/>
              </a:solidFill>
              <a:cs typeface="Arial" charset="0"/>
            </a:endParaRPr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 flipH="1" flipV="1">
            <a:off x="2374900" y="1806575"/>
            <a:ext cx="576263" cy="10795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2051050" y="1341438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2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9245" name="Oval 29"/>
          <p:cNvSpPr>
            <a:spLocks noChangeArrowheads="1"/>
          </p:cNvSpPr>
          <p:nvPr/>
        </p:nvSpPr>
        <p:spPr bwMode="auto">
          <a:xfrm>
            <a:off x="2268538" y="1701800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54" name="Oval 38"/>
          <p:cNvSpPr>
            <a:spLocks noChangeArrowheads="1"/>
          </p:cNvSpPr>
          <p:nvPr/>
        </p:nvSpPr>
        <p:spPr bwMode="auto">
          <a:xfrm rot="15712194">
            <a:off x="2698751" y="6237287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2771775" y="6381750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2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9258" name="Line 42"/>
          <p:cNvSpPr>
            <a:spLocks noChangeShapeType="1"/>
          </p:cNvSpPr>
          <p:nvPr/>
        </p:nvSpPr>
        <p:spPr bwMode="auto">
          <a:xfrm rot="15600000" flipH="1" flipV="1">
            <a:off x="2480469" y="5441157"/>
            <a:ext cx="1000125" cy="579437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59" name="Text Box 43"/>
          <p:cNvSpPr txBox="1">
            <a:spLocks noChangeArrowheads="1"/>
          </p:cNvSpPr>
          <p:nvPr/>
        </p:nvSpPr>
        <p:spPr bwMode="auto">
          <a:xfrm>
            <a:off x="5867400" y="2781300"/>
            <a:ext cx="277336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aseline="0">
                <a:solidFill>
                  <a:srgbClr val="FF0000"/>
                </a:solidFill>
              </a:rPr>
              <a:t>A</a:t>
            </a:r>
            <a:r>
              <a:rPr lang="ru-RU">
                <a:solidFill>
                  <a:srgbClr val="FF0000"/>
                </a:solidFill>
              </a:rPr>
              <a:t>2</a:t>
            </a:r>
            <a:r>
              <a:rPr lang="ru-RU" baseline="0">
                <a:solidFill>
                  <a:srgbClr val="FF0000"/>
                </a:solidFill>
              </a:rPr>
              <a:t>, </a:t>
            </a: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2</a:t>
            </a:r>
            <a:r>
              <a:rPr lang="ru-RU" baseline="0">
                <a:solidFill>
                  <a:srgbClr val="FF0000"/>
                </a:solidFill>
              </a:rPr>
              <a:t>, </a:t>
            </a: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2</a:t>
            </a:r>
            <a:r>
              <a:rPr lang="ru-RU" baseline="0">
                <a:solidFill>
                  <a:srgbClr val="FF0000"/>
                </a:solidFill>
              </a:rPr>
              <a:t>– точки, симметричные </a:t>
            </a:r>
            <a:r>
              <a:rPr lang="ru-RU" baseline="0">
                <a:solidFill>
                  <a:srgbClr val="008000"/>
                </a:solidFill>
              </a:rPr>
              <a:t> т.Н</a:t>
            </a:r>
            <a:r>
              <a:rPr lang="en-US" b="0" baseline="0"/>
              <a:t> </a:t>
            </a:r>
            <a:r>
              <a:rPr lang="ru-RU" baseline="0">
                <a:solidFill>
                  <a:srgbClr val="FF0000"/>
                </a:solidFill>
              </a:rPr>
              <a:t>относительно сторон </a:t>
            </a:r>
            <a:r>
              <a:rPr lang="ru-RU" baseline="0">
                <a:solidFill>
                  <a:schemeClr val="accent2"/>
                </a:solidFill>
              </a:rPr>
              <a:t>∆</a:t>
            </a:r>
            <a:r>
              <a:rPr lang="en-US" baseline="0">
                <a:solidFill>
                  <a:schemeClr val="accent2"/>
                </a:solidFill>
              </a:rPr>
              <a:t>ABC</a:t>
            </a:r>
            <a:endParaRPr lang="ru-RU" baseline="0">
              <a:solidFill>
                <a:schemeClr val="accent2"/>
              </a:solidFill>
            </a:endParaRPr>
          </a:p>
        </p:txBody>
      </p:sp>
      <p:sp>
        <p:nvSpPr>
          <p:cNvPr id="9260" name="Rectangle 44"/>
          <p:cNvSpPr>
            <a:spLocks noChangeArrowheads="1"/>
          </p:cNvSpPr>
          <p:nvPr/>
        </p:nvSpPr>
        <p:spPr bwMode="auto">
          <a:xfrm rot="21360000">
            <a:off x="4175125" y="3730625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61" name="Rectangle 45"/>
          <p:cNvSpPr>
            <a:spLocks noChangeArrowheads="1"/>
          </p:cNvSpPr>
          <p:nvPr/>
        </p:nvSpPr>
        <p:spPr bwMode="auto">
          <a:xfrm rot="19860000">
            <a:off x="2835275" y="2951163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62" name="Rectangle 46"/>
          <p:cNvSpPr>
            <a:spLocks noChangeArrowheads="1"/>
          </p:cNvSpPr>
          <p:nvPr/>
        </p:nvSpPr>
        <p:spPr bwMode="auto">
          <a:xfrm rot="1260000">
            <a:off x="3003550" y="4894263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63" name="Oval 47"/>
          <p:cNvSpPr>
            <a:spLocks noChangeAspect="1" noChangeArrowheads="1"/>
          </p:cNvSpPr>
          <p:nvPr/>
        </p:nvSpPr>
        <p:spPr bwMode="auto">
          <a:xfrm rot="15707267">
            <a:off x="503238" y="4167188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64" name="Oval 48"/>
          <p:cNvSpPr>
            <a:spLocks noChangeAspect="1" noChangeArrowheads="1"/>
          </p:cNvSpPr>
          <p:nvPr/>
        </p:nvSpPr>
        <p:spPr bwMode="auto">
          <a:xfrm rot="15707267">
            <a:off x="4465638" y="5535613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65" name="Oval 49"/>
          <p:cNvSpPr>
            <a:spLocks noChangeAspect="1" noChangeArrowheads="1"/>
          </p:cNvSpPr>
          <p:nvPr/>
        </p:nvSpPr>
        <p:spPr bwMode="auto">
          <a:xfrm rot="15707267">
            <a:off x="4229100" y="2184400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66" name="Text Box 50"/>
          <p:cNvSpPr txBox="1">
            <a:spLocks noChangeArrowheads="1"/>
          </p:cNvSpPr>
          <p:nvPr/>
        </p:nvSpPr>
        <p:spPr bwMode="auto">
          <a:xfrm>
            <a:off x="395288" y="44450"/>
            <a:ext cx="8280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aseline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800" baseline="0">
                <a:solidFill>
                  <a:srgbClr val="FF0000"/>
                </a:solidFill>
                <a:latin typeface="Monotype Corsiva" pitchFamily="66" charset="0"/>
              </a:rPr>
              <a:t>Точки, симметричные ортоцентру</a:t>
            </a:r>
            <a:r>
              <a:rPr lang="en-US" sz="2800" baseline="0">
                <a:solidFill>
                  <a:srgbClr val="FF0000"/>
                </a:solidFill>
                <a:latin typeface="Monotype Corsiva" pitchFamily="66" charset="0"/>
              </a:rPr>
              <a:t>                       </a:t>
            </a:r>
            <a:r>
              <a:rPr lang="ru-RU" sz="2800" baseline="0">
                <a:solidFill>
                  <a:srgbClr val="FF0000"/>
                </a:solidFill>
                <a:latin typeface="Monotype Corsiva" pitchFamily="66" charset="0"/>
              </a:rPr>
              <a:t>относительно сторон остроугольного треугольника</a:t>
            </a:r>
          </a:p>
        </p:txBody>
      </p:sp>
      <p:sp>
        <p:nvSpPr>
          <p:cNvPr id="9267" name="Line 51"/>
          <p:cNvSpPr>
            <a:spLocks noChangeShapeType="1"/>
          </p:cNvSpPr>
          <p:nvPr/>
        </p:nvSpPr>
        <p:spPr bwMode="auto">
          <a:xfrm flipH="1" flipV="1">
            <a:off x="2989263" y="2925763"/>
            <a:ext cx="576262" cy="1008062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68" name="Oval 52"/>
          <p:cNvSpPr>
            <a:spLocks noChangeArrowheads="1"/>
          </p:cNvSpPr>
          <p:nvPr/>
        </p:nvSpPr>
        <p:spPr bwMode="auto">
          <a:xfrm>
            <a:off x="2916238" y="2852738"/>
            <a:ext cx="144462" cy="144462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74" name="Text Box 58"/>
          <p:cNvSpPr txBox="1">
            <a:spLocks noChangeArrowheads="1"/>
          </p:cNvSpPr>
          <p:nvPr/>
        </p:nvSpPr>
        <p:spPr bwMode="auto">
          <a:xfrm>
            <a:off x="6300788" y="4149725"/>
            <a:ext cx="2519362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Лежат ли точки </a:t>
            </a:r>
          </a:p>
          <a:p>
            <a:pPr>
              <a:spcBef>
                <a:spcPct val="50000"/>
              </a:spcBef>
            </a:pPr>
            <a:r>
              <a:rPr lang="ru-RU" b="0" baseline="0"/>
              <a:t>А, А</a:t>
            </a:r>
            <a:r>
              <a:rPr lang="ru-RU" b="0"/>
              <a:t>2</a:t>
            </a:r>
            <a:r>
              <a:rPr lang="ru-RU" b="0" baseline="0"/>
              <a:t>, В, В</a:t>
            </a:r>
            <a:r>
              <a:rPr lang="ru-RU" b="0"/>
              <a:t>2</a:t>
            </a:r>
            <a:r>
              <a:rPr lang="ru-RU" b="0" baseline="0"/>
              <a:t>, С, С</a:t>
            </a:r>
            <a:r>
              <a:rPr lang="ru-RU" b="0"/>
              <a:t>2</a:t>
            </a:r>
            <a:r>
              <a:rPr lang="ru-RU" b="0" baseline="0"/>
              <a:t> </a:t>
            </a:r>
          </a:p>
          <a:p>
            <a:pPr>
              <a:spcBef>
                <a:spcPct val="50000"/>
              </a:spcBef>
            </a:pPr>
            <a:r>
              <a:rPr lang="ru-RU" b="0" baseline="0"/>
              <a:t>на одной окружности? </a:t>
            </a:r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107950" y="6237288"/>
            <a:ext cx="1511300" cy="504825"/>
          </a:xfrm>
          <a:prstGeom prst="rect">
            <a:avLst/>
          </a:prstGeom>
          <a:solidFill>
            <a:srgbClr val="CC99FF">
              <a:alpha val="47000"/>
            </a:srgbClr>
          </a:solidFill>
          <a:ln w="95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i="1" baseline="0">
                <a:solidFill>
                  <a:srgbClr val="993366"/>
                </a:solidFill>
              </a:rPr>
              <a:t>ПРОВЕРКА</a:t>
            </a:r>
          </a:p>
        </p:txBody>
      </p:sp>
      <p:sp>
        <p:nvSpPr>
          <p:cNvPr id="9276" name="Rectangle 6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804025" y="6237288"/>
            <a:ext cx="1584325" cy="504825"/>
          </a:xfrm>
          <a:prstGeom prst="rect">
            <a:avLst/>
          </a:prstGeom>
          <a:solidFill>
            <a:srgbClr val="CC99FF">
              <a:alpha val="30000"/>
            </a:srgbClr>
          </a:solidFill>
          <a:ln w="95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200" i="1" baseline="0">
                <a:solidFill>
                  <a:srgbClr val="993366"/>
                </a:solidFill>
              </a:rPr>
              <a:t>Доказательство</a:t>
            </a:r>
          </a:p>
        </p:txBody>
      </p:sp>
      <p:sp>
        <p:nvSpPr>
          <p:cNvPr id="9278" name="Line 62"/>
          <p:cNvSpPr>
            <a:spLocks noChangeAspect="1" noChangeShapeType="1"/>
          </p:cNvSpPr>
          <p:nvPr/>
        </p:nvSpPr>
        <p:spPr bwMode="auto">
          <a:xfrm flipV="1">
            <a:off x="3563938" y="3879850"/>
            <a:ext cx="1584325" cy="11747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79" name="Oval 63"/>
          <p:cNvSpPr>
            <a:spLocks noChangeArrowheads="1"/>
          </p:cNvSpPr>
          <p:nvPr/>
        </p:nvSpPr>
        <p:spPr bwMode="auto">
          <a:xfrm>
            <a:off x="4322763" y="3860800"/>
            <a:ext cx="144462" cy="144463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9281" name="Group 65"/>
          <p:cNvGrpSpPr>
            <a:grpSpLocks/>
          </p:cNvGrpSpPr>
          <p:nvPr/>
        </p:nvGrpSpPr>
        <p:grpSpPr bwMode="auto">
          <a:xfrm rot="687242">
            <a:off x="4068763" y="3860800"/>
            <a:ext cx="71437" cy="215900"/>
            <a:chOff x="4604" y="1298"/>
            <a:chExt cx="45" cy="136"/>
          </a:xfrm>
        </p:grpSpPr>
        <p:sp>
          <p:nvSpPr>
            <p:cNvPr id="9282" name="Line 66"/>
            <p:cNvSpPr>
              <a:spLocks noChangeShapeType="1"/>
            </p:cNvSpPr>
            <p:nvPr/>
          </p:nvSpPr>
          <p:spPr bwMode="auto">
            <a:xfrm>
              <a:off x="4604" y="129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83" name="Line 67"/>
            <p:cNvSpPr>
              <a:spLocks noChangeShapeType="1"/>
            </p:cNvSpPr>
            <p:nvPr/>
          </p:nvSpPr>
          <p:spPr bwMode="auto">
            <a:xfrm>
              <a:off x="4649" y="129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284" name="Group 68"/>
          <p:cNvGrpSpPr>
            <a:grpSpLocks/>
          </p:cNvGrpSpPr>
          <p:nvPr/>
        </p:nvGrpSpPr>
        <p:grpSpPr bwMode="auto">
          <a:xfrm>
            <a:off x="4860925" y="3789363"/>
            <a:ext cx="69850" cy="230187"/>
            <a:chOff x="4740" y="1429"/>
            <a:chExt cx="44" cy="145"/>
          </a:xfrm>
        </p:grpSpPr>
        <p:sp>
          <p:nvSpPr>
            <p:cNvPr id="9285" name="Line 69"/>
            <p:cNvSpPr>
              <a:spLocks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86" name="Line 70"/>
            <p:cNvSpPr>
              <a:spLocks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87" name="Oval 71"/>
          <p:cNvSpPr>
            <a:spLocks noChangeArrowheads="1"/>
          </p:cNvSpPr>
          <p:nvPr/>
        </p:nvSpPr>
        <p:spPr bwMode="auto">
          <a:xfrm>
            <a:off x="5076825" y="3789363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88" name="Line 72"/>
          <p:cNvSpPr>
            <a:spLocks noChangeShapeType="1"/>
          </p:cNvSpPr>
          <p:nvPr/>
        </p:nvSpPr>
        <p:spPr bwMode="auto">
          <a:xfrm rot="-3285455">
            <a:off x="3384550" y="4487863"/>
            <a:ext cx="0" cy="2159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89" name="Line 73"/>
          <p:cNvSpPr>
            <a:spLocks noChangeShapeType="1"/>
          </p:cNvSpPr>
          <p:nvPr/>
        </p:nvSpPr>
        <p:spPr bwMode="auto">
          <a:xfrm rot="-3285455">
            <a:off x="3024188" y="5553075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9290" name="Group 74"/>
          <p:cNvGrpSpPr>
            <a:grpSpLocks/>
          </p:cNvGrpSpPr>
          <p:nvPr/>
        </p:nvGrpSpPr>
        <p:grpSpPr bwMode="auto">
          <a:xfrm rot="-18948582">
            <a:off x="2519363" y="2133600"/>
            <a:ext cx="144462" cy="215900"/>
            <a:chOff x="4195" y="391"/>
            <a:chExt cx="91" cy="136"/>
          </a:xfrm>
        </p:grpSpPr>
        <p:sp>
          <p:nvSpPr>
            <p:cNvPr id="9291" name="Line 75"/>
            <p:cNvSpPr>
              <a:spLocks noChangeShapeType="1"/>
            </p:cNvSpPr>
            <p:nvPr/>
          </p:nvSpPr>
          <p:spPr bwMode="auto">
            <a:xfrm>
              <a:off x="4195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92" name="Line 76"/>
            <p:cNvSpPr>
              <a:spLocks noChangeShapeType="1"/>
            </p:cNvSpPr>
            <p:nvPr/>
          </p:nvSpPr>
          <p:spPr bwMode="auto">
            <a:xfrm>
              <a:off x="4286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93" name="Line 77"/>
            <p:cNvSpPr>
              <a:spLocks noChangeShapeType="1"/>
            </p:cNvSpPr>
            <p:nvPr/>
          </p:nvSpPr>
          <p:spPr bwMode="auto">
            <a:xfrm>
              <a:off x="4241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294" name="Group 78"/>
          <p:cNvGrpSpPr>
            <a:grpSpLocks/>
          </p:cNvGrpSpPr>
          <p:nvPr/>
        </p:nvGrpSpPr>
        <p:grpSpPr bwMode="auto">
          <a:xfrm rot="-18948582">
            <a:off x="3205163" y="3286125"/>
            <a:ext cx="144462" cy="215900"/>
            <a:chOff x="4195" y="391"/>
            <a:chExt cx="91" cy="136"/>
          </a:xfrm>
        </p:grpSpPr>
        <p:sp>
          <p:nvSpPr>
            <p:cNvPr id="9295" name="Line 79"/>
            <p:cNvSpPr>
              <a:spLocks noChangeShapeType="1"/>
            </p:cNvSpPr>
            <p:nvPr/>
          </p:nvSpPr>
          <p:spPr bwMode="auto">
            <a:xfrm>
              <a:off x="4195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96" name="Line 80"/>
            <p:cNvSpPr>
              <a:spLocks noChangeShapeType="1"/>
            </p:cNvSpPr>
            <p:nvPr/>
          </p:nvSpPr>
          <p:spPr bwMode="auto">
            <a:xfrm>
              <a:off x="4286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97" name="Line 81"/>
            <p:cNvSpPr>
              <a:spLocks noChangeShapeType="1"/>
            </p:cNvSpPr>
            <p:nvPr/>
          </p:nvSpPr>
          <p:spPr bwMode="auto">
            <a:xfrm>
              <a:off x="4241" y="391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98" name="Line 82"/>
          <p:cNvSpPr>
            <a:spLocks noChangeShapeType="1"/>
          </p:cNvSpPr>
          <p:nvPr/>
        </p:nvSpPr>
        <p:spPr bwMode="auto">
          <a:xfrm flipH="1">
            <a:off x="3205163" y="2205038"/>
            <a:ext cx="1079500" cy="287972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99" name="Line 83"/>
          <p:cNvSpPr>
            <a:spLocks noChangeShapeType="1"/>
          </p:cNvSpPr>
          <p:nvPr/>
        </p:nvSpPr>
        <p:spPr bwMode="auto">
          <a:xfrm rot="15600000" flipH="1" flipV="1">
            <a:off x="2900363" y="4289425"/>
            <a:ext cx="1001712" cy="579438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300" name="Oval 84"/>
          <p:cNvSpPr>
            <a:spLocks noChangeArrowheads="1"/>
          </p:cNvSpPr>
          <p:nvPr/>
        </p:nvSpPr>
        <p:spPr bwMode="auto">
          <a:xfrm>
            <a:off x="3111500" y="5084763"/>
            <a:ext cx="144463" cy="144462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301" name="Oval 85"/>
          <p:cNvSpPr>
            <a:spLocks noChangeArrowheads="1"/>
          </p:cNvSpPr>
          <p:nvPr/>
        </p:nvSpPr>
        <p:spPr bwMode="auto">
          <a:xfrm>
            <a:off x="3530600" y="3933825"/>
            <a:ext cx="144463" cy="14287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302" name="AutoShape 8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156325" y="6237288"/>
            <a:ext cx="576263" cy="503237"/>
          </a:xfrm>
          <a:prstGeom prst="actionButtonForwardNext">
            <a:avLst/>
          </a:prstGeom>
          <a:solidFill>
            <a:schemeClr val="accent1">
              <a:alpha val="24001"/>
            </a:schemeClr>
          </a:solidFill>
          <a:ln w="25400">
            <a:solidFill>
              <a:srgbClr val="0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304" name="AutoShape 8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9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1000"/>
                                        <p:tgtEl>
                                          <p:spTgt spid="9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10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10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10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1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3" dur="80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4" dur="80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80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0" dur="80"/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1" dur="80"/>
                                        <p:tgtEl>
                                          <p:spTgt spid="9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80"/>
                                        <p:tgtEl>
                                          <p:spTgt spid="9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92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8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75"/>
                  </p:tgtEl>
                </p:cond>
              </p:nextCondLst>
            </p:seq>
          </p:childTnLst>
        </p:cTn>
      </p:par>
    </p:tnLst>
    <p:bldLst>
      <p:bldP spid="9232" grpId="0" animBg="1"/>
      <p:bldP spid="9234" grpId="0" autoUpdateAnimBg="0"/>
      <p:bldP spid="9243" grpId="0" animBg="1"/>
      <p:bldP spid="9244" grpId="0" autoUpdateAnimBg="0"/>
      <p:bldP spid="9245" grpId="0" animBg="1"/>
      <p:bldP spid="9254" grpId="0" animBg="1"/>
      <p:bldP spid="9255" grpId="0" autoUpdateAnimBg="0"/>
      <p:bldP spid="9258" grpId="0" animBg="1"/>
      <p:bldP spid="9259" grpId="0"/>
      <p:bldP spid="9267" grpId="0" animBg="1"/>
      <p:bldP spid="9274" grpId="0"/>
      <p:bldP spid="9278" grpId="0" animBg="1"/>
      <p:bldP spid="9287" grpId="0" animBg="1"/>
      <p:bldP spid="9288" grpId="0" animBg="1"/>
      <p:bldP spid="9289" grpId="0" animBg="1"/>
      <p:bldP spid="929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9" name="AutoShape 29"/>
          <p:cNvSpPr>
            <a:spLocks noChangeArrowheads="1"/>
          </p:cNvSpPr>
          <p:nvPr/>
        </p:nvSpPr>
        <p:spPr bwMode="auto">
          <a:xfrm rot="21360000">
            <a:off x="4310063" y="2163763"/>
            <a:ext cx="727075" cy="1681162"/>
          </a:xfrm>
          <a:prstGeom prst="rtTriangle">
            <a:avLst/>
          </a:prstGeom>
          <a:solidFill>
            <a:schemeClr val="accent1">
              <a:alpha val="57001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1" name="AutoShape 31"/>
          <p:cNvSpPr>
            <a:spLocks noChangeArrowheads="1"/>
          </p:cNvSpPr>
          <p:nvPr/>
        </p:nvSpPr>
        <p:spPr bwMode="auto">
          <a:xfrm rot="1140000">
            <a:off x="3708400" y="2312988"/>
            <a:ext cx="1295400" cy="3095625"/>
          </a:xfrm>
          <a:prstGeom prst="rtTriangle">
            <a:avLst/>
          </a:prstGeom>
          <a:solidFill>
            <a:srgbClr val="FFFF00">
              <a:alpha val="3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668" name="AutoShape 428"/>
          <p:cNvSpPr>
            <a:spLocks noChangeAspect="1" noChangeArrowheads="1"/>
          </p:cNvSpPr>
          <p:nvPr/>
        </p:nvSpPr>
        <p:spPr bwMode="auto">
          <a:xfrm rot="21360000" flipH="1">
            <a:off x="3573463" y="2205038"/>
            <a:ext cx="719137" cy="1701800"/>
          </a:xfrm>
          <a:prstGeom prst="rtTriangle">
            <a:avLst/>
          </a:prstGeom>
          <a:solidFill>
            <a:srgbClr val="FF00FF">
              <a:alpha val="4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506413" y="4170363"/>
            <a:ext cx="3960812" cy="1368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 flipV="1">
            <a:off x="506413" y="2154238"/>
            <a:ext cx="3744912" cy="20161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067175" y="987425"/>
            <a:ext cx="4968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/>
              <a:t>Докажем, что т.</a:t>
            </a:r>
            <a:r>
              <a:rPr lang="ru-RU" baseline="0">
                <a:solidFill>
                  <a:srgbClr val="FF0000"/>
                </a:solidFill>
              </a:rPr>
              <a:t>А</a:t>
            </a:r>
            <a:r>
              <a:rPr lang="en-US">
                <a:solidFill>
                  <a:srgbClr val="FF0000"/>
                </a:solidFill>
              </a:rPr>
              <a:t>2 </a:t>
            </a:r>
            <a:r>
              <a:rPr lang="ru-RU" baseline="0"/>
              <a:t>лежит на окружности, описанной около остроугольного </a:t>
            </a:r>
            <a:r>
              <a:rPr lang="en-US" baseline="0"/>
              <a:t> </a:t>
            </a:r>
            <a:r>
              <a:rPr lang="ru-RU" baseline="0">
                <a:solidFill>
                  <a:schemeClr val="accent2"/>
                </a:solidFill>
                <a:cs typeface="Arial" charset="0"/>
              </a:rPr>
              <a:t>∆</a:t>
            </a:r>
            <a:r>
              <a:rPr lang="en-US" baseline="0">
                <a:solidFill>
                  <a:schemeClr val="accent2"/>
                </a:solidFill>
                <a:cs typeface="Arial" charset="0"/>
              </a:rPr>
              <a:t>ABC</a:t>
            </a:r>
            <a:endParaRPr lang="ru-RU" baseline="0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07950" y="3952875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A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467225" y="5322888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C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4249738" y="1722438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B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rot="21540000" flipH="1">
            <a:off x="3219450" y="2189163"/>
            <a:ext cx="1046163" cy="291465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V="1">
            <a:off x="506413" y="3883025"/>
            <a:ext cx="3887787" cy="287338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348038" y="3500438"/>
            <a:ext cx="358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0251" name="Oval 11"/>
          <p:cNvSpPr>
            <a:spLocks noChangeAspect="1" noChangeArrowheads="1"/>
          </p:cNvSpPr>
          <p:nvPr/>
        </p:nvSpPr>
        <p:spPr bwMode="auto">
          <a:xfrm>
            <a:off x="506413" y="1649413"/>
            <a:ext cx="4587875" cy="4587875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0"/>
              <a:t> </a:t>
            </a:r>
            <a:endParaRPr lang="ru-RU" b="0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V="1">
            <a:off x="3602038" y="3883025"/>
            <a:ext cx="792162" cy="7143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 flipV="1">
            <a:off x="4322763" y="3810000"/>
            <a:ext cx="754062" cy="730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5075238" y="3667125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FF0000"/>
                </a:solidFill>
              </a:rPr>
              <a:t>А</a:t>
            </a:r>
            <a:r>
              <a:rPr lang="ru-RU">
                <a:solidFill>
                  <a:srgbClr val="FF0000"/>
                </a:solidFill>
              </a:rPr>
              <a:t>2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107950" y="6157913"/>
            <a:ext cx="9036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r>
              <a:rPr lang="ru-RU" baseline="0">
                <a:solidFill>
                  <a:srgbClr val="008000"/>
                </a:solidFill>
              </a:rPr>
              <a:t> – ортоцентр </a:t>
            </a:r>
            <a:r>
              <a:rPr lang="ru-RU" baseline="0">
                <a:solidFill>
                  <a:schemeClr val="accent2"/>
                </a:solidFill>
                <a:cs typeface="Arial" charset="0"/>
              </a:rPr>
              <a:t>∆</a:t>
            </a:r>
            <a:r>
              <a:rPr lang="en-US" baseline="0">
                <a:solidFill>
                  <a:schemeClr val="accent2"/>
                </a:solidFill>
                <a:cs typeface="Arial" charset="0"/>
              </a:rPr>
              <a:t>ABC</a:t>
            </a:r>
            <a:endParaRPr lang="ru-RU" baseline="0">
              <a:solidFill>
                <a:schemeClr val="accent2"/>
              </a:solidFill>
              <a:cs typeface="Arial" charset="0"/>
            </a:endParaRP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106363" y="6446838"/>
            <a:ext cx="89296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aseline="0">
                <a:solidFill>
                  <a:srgbClr val="FF0000"/>
                </a:solidFill>
              </a:rPr>
              <a:t>A</a:t>
            </a:r>
            <a:r>
              <a:rPr lang="ru-RU">
                <a:solidFill>
                  <a:srgbClr val="FF0000"/>
                </a:solidFill>
              </a:rPr>
              <a:t>2</a:t>
            </a:r>
            <a:r>
              <a:rPr lang="en-US" baseline="0">
                <a:solidFill>
                  <a:srgbClr val="FF0000"/>
                </a:solidFill>
              </a:rPr>
              <a:t> </a:t>
            </a:r>
            <a:r>
              <a:rPr lang="ru-RU" baseline="0">
                <a:solidFill>
                  <a:srgbClr val="FF0000"/>
                </a:solidFill>
              </a:rPr>
              <a:t>– точка, симметричная </a:t>
            </a:r>
            <a:r>
              <a:rPr lang="ru-RU" baseline="0">
                <a:solidFill>
                  <a:srgbClr val="008000"/>
                </a:solidFill>
              </a:rPr>
              <a:t>т.Н </a:t>
            </a:r>
            <a:r>
              <a:rPr lang="ru-RU" baseline="0">
                <a:solidFill>
                  <a:srgbClr val="FF0000"/>
                </a:solidFill>
              </a:rPr>
              <a:t>относительно стороны </a:t>
            </a:r>
            <a:r>
              <a:rPr lang="en-US" baseline="0">
                <a:solidFill>
                  <a:schemeClr val="accent2"/>
                </a:solidFill>
              </a:rPr>
              <a:t>BC</a:t>
            </a:r>
            <a:endParaRPr lang="ru-RU" b="0" baseline="0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 rot="21360000">
            <a:off x="4140200" y="3689350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3025775" y="5176838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B</a:t>
            </a:r>
            <a:r>
              <a:rPr lang="ru-RU">
                <a:solidFill>
                  <a:srgbClr val="008000"/>
                </a:solidFill>
              </a:rPr>
              <a:t>1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 rot="1260000">
            <a:off x="3057525" y="4878388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539750" y="1046163"/>
            <a:ext cx="30241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baseline="0">
                <a:solidFill>
                  <a:schemeClr val="accent2"/>
                </a:solidFill>
              </a:rPr>
              <a:t>Доказательство: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5724525" y="1782763"/>
            <a:ext cx="30241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b="0" baseline="0">
                <a:solidFill>
                  <a:schemeClr val="accent2"/>
                </a:solidFill>
                <a:cs typeface="Arial" charset="0"/>
              </a:rPr>
              <a:t>Проведем отрезок ВА</a:t>
            </a:r>
            <a:r>
              <a:rPr lang="ru-RU" b="0">
                <a:solidFill>
                  <a:schemeClr val="accent2"/>
                </a:solidFill>
                <a:cs typeface="Arial" charset="0"/>
              </a:rPr>
              <a:t>2.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5724525" y="2141538"/>
            <a:ext cx="30241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b="0" baseline="0">
                <a:solidFill>
                  <a:schemeClr val="accent2"/>
                </a:solidFill>
                <a:cs typeface="Arial" charset="0"/>
              </a:rPr>
              <a:t>2.  ∆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A</a:t>
            </a:r>
            <a:r>
              <a:rPr lang="ru-RU" b="0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HB    =    </a:t>
            </a:r>
            <a:r>
              <a:rPr lang="ru-RU" b="0" baseline="0">
                <a:solidFill>
                  <a:schemeClr val="accent2"/>
                </a:solidFill>
                <a:cs typeface="Arial" charset="0"/>
              </a:rPr>
              <a:t>∆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A</a:t>
            </a:r>
            <a:r>
              <a:rPr lang="ru-RU" b="0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A</a:t>
            </a:r>
            <a:r>
              <a:rPr lang="en-US" b="0">
                <a:solidFill>
                  <a:schemeClr val="accent2"/>
                </a:solidFill>
                <a:cs typeface="Arial" charset="0"/>
              </a:rPr>
              <a:t>2</a:t>
            </a:r>
            <a:r>
              <a:rPr lang="ru-RU" b="0" baseline="0">
                <a:solidFill>
                  <a:schemeClr val="accent2"/>
                </a:solidFill>
                <a:cs typeface="Arial" charset="0"/>
              </a:rPr>
              <a:t>В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;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5724525" y="2501900"/>
            <a:ext cx="30241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b="0" baseline="0">
                <a:solidFill>
                  <a:schemeClr val="accent2"/>
                </a:solidFill>
                <a:cs typeface="Arial" charset="0"/>
              </a:rPr>
              <a:t>3. ∆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A</a:t>
            </a:r>
            <a:r>
              <a:rPr lang="ru-RU" b="0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HB ~ </a:t>
            </a:r>
            <a:r>
              <a:rPr lang="ru-RU" b="0" baseline="0">
                <a:solidFill>
                  <a:schemeClr val="accent2"/>
                </a:solidFill>
                <a:cs typeface="Arial" charset="0"/>
              </a:rPr>
              <a:t>∆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B</a:t>
            </a:r>
            <a:r>
              <a:rPr lang="ru-RU" b="0">
                <a:solidFill>
                  <a:schemeClr val="accent2"/>
                </a:solidFill>
                <a:cs typeface="Arial" charset="0"/>
              </a:rPr>
              <a:t>1</a:t>
            </a:r>
            <a:r>
              <a:rPr lang="ru-RU" b="0" baseline="0">
                <a:solidFill>
                  <a:schemeClr val="accent2"/>
                </a:solidFill>
                <a:cs typeface="Arial" charset="0"/>
              </a:rPr>
              <a:t>СВ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;</a:t>
            </a:r>
            <a:endParaRPr lang="ru-RU" b="0" baseline="0">
              <a:solidFill>
                <a:schemeClr val="accent2"/>
              </a:solidFill>
              <a:cs typeface="Arial" charset="0"/>
            </a:endParaRP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5724525" y="2862263"/>
            <a:ext cx="3311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b="0" baseline="0">
                <a:solidFill>
                  <a:schemeClr val="accent2"/>
                </a:solidFill>
                <a:cs typeface="Arial" charset="0"/>
              </a:rPr>
              <a:t>4. Из 2. и 3.: ∆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A</a:t>
            </a:r>
            <a:r>
              <a:rPr lang="ru-RU" b="0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A</a:t>
            </a:r>
            <a:r>
              <a:rPr lang="en-US" b="0">
                <a:solidFill>
                  <a:schemeClr val="accent2"/>
                </a:solidFill>
                <a:cs typeface="Arial" charset="0"/>
              </a:rPr>
              <a:t>2</a:t>
            </a:r>
            <a:r>
              <a:rPr lang="ru-RU" b="0" baseline="0">
                <a:solidFill>
                  <a:schemeClr val="accent2"/>
                </a:solidFill>
                <a:cs typeface="Arial" charset="0"/>
              </a:rPr>
              <a:t>В 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~</a:t>
            </a:r>
            <a:r>
              <a:rPr lang="ru-RU" b="0" baseline="0">
                <a:solidFill>
                  <a:schemeClr val="accent2"/>
                </a:solidFill>
                <a:cs typeface="Arial" charset="0"/>
              </a:rPr>
              <a:t>∆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B</a:t>
            </a:r>
            <a:r>
              <a:rPr lang="ru-RU" b="0">
                <a:solidFill>
                  <a:schemeClr val="accent2"/>
                </a:solidFill>
                <a:cs typeface="Arial" charset="0"/>
              </a:rPr>
              <a:t>1</a:t>
            </a:r>
            <a:r>
              <a:rPr lang="ru-RU" b="0" baseline="0">
                <a:solidFill>
                  <a:schemeClr val="accent2"/>
                </a:solidFill>
                <a:cs typeface="Arial" charset="0"/>
              </a:rPr>
              <a:t>СВ;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5724525" y="3509963"/>
            <a:ext cx="3311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b="0" baseline="0">
                <a:solidFill>
                  <a:schemeClr val="accent2"/>
                </a:solidFill>
                <a:cs typeface="Arial" charset="0"/>
              </a:rPr>
              <a:t>5. Из 4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. </a:t>
            </a:r>
            <a:r>
              <a:rPr lang="ru-RU" b="0" baseline="0">
                <a:solidFill>
                  <a:schemeClr val="accent2"/>
                </a:solidFill>
                <a:cs typeface="Arial" charset="0"/>
              </a:rPr>
              <a:t>: </a:t>
            </a:r>
            <a:r>
              <a:rPr lang="en-US" b="0" i="1" baseline="0">
                <a:solidFill>
                  <a:schemeClr val="accent2"/>
                </a:solidFill>
                <a:cs typeface="Arial" charset="0"/>
              </a:rPr>
              <a:t>L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A</a:t>
            </a:r>
            <a:r>
              <a:rPr lang="ru-RU" b="0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A</a:t>
            </a:r>
            <a:r>
              <a:rPr lang="en-US" b="0">
                <a:solidFill>
                  <a:schemeClr val="accent2"/>
                </a:solidFill>
                <a:cs typeface="Arial" charset="0"/>
              </a:rPr>
              <a:t>2</a:t>
            </a:r>
            <a:r>
              <a:rPr lang="ru-RU" b="0" baseline="0">
                <a:solidFill>
                  <a:schemeClr val="accent2"/>
                </a:solidFill>
                <a:cs typeface="Arial" charset="0"/>
              </a:rPr>
              <a:t>В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 = </a:t>
            </a:r>
            <a:r>
              <a:rPr lang="en-US" b="0" i="1" baseline="0">
                <a:solidFill>
                  <a:schemeClr val="accent2"/>
                </a:solidFill>
                <a:cs typeface="Arial" charset="0"/>
              </a:rPr>
              <a:t>L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B</a:t>
            </a:r>
            <a:r>
              <a:rPr lang="ru-RU" b="0">
                <a:solidFill>
                  <a:schemeClr val="accent2"/>
                </a:solidFill>
                <a:cs typeface="Arial" charset="0"/>
              </a:rPr>
              <a:t>1</a:t>
            </a:r>
            <a:r>
              <a:rPr lang="ru-RU" b="0" baseline="0">
                <a:solidFill>
                  <a:schemeClr val="accent2"/>
                </a:solidFill>
                <a:cs typeface="Arial" charset="0"/>
              </a:rPr>
              <a:t>СВ;</a:t>
            </a:r>
            <a:endParaRPr lang="ru-RU" baseline="0">
              <a:solidFill>
                <a:schemeClr val="accent2"/>
              </a:solidFill>
              <a:cs typeface="Arial" charset="0"/>
            </a:endParaRP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5724525" y="3933825"/>
            <a:ext cx="33115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b="0" baseline="0">
                <a:solidFill>
                  <a:schemeClr val="accent2"/>
                </a:solidFill>
                <a:cs typeface="Arial" charset="0"/>
              </a:rPr>
              <a:t>6. Эти углы равны и опираются на отрезок АВ; 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5724525" y="4733925"/>
            <a:ext cx="3419475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>
                <a:solidFill>
                  <a:schemeClr val="accent2"/>
                </a:solidFill>
                <a:cs typeface="Arial" charset="0"/>
              </a:rPr>
              <a:t>7. Сл-но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, </a:t>
            </a:r>
            <a:r>
              <a:rPr lang="en-US" b="0" i="1" baseline="0">
                <a:solidFill>
                  <a:schemeClr val="accent2"/>
                </a:solidFill>
                <a:cs typeface="Arial" charset="0"/>
              </a:rPr>
              <a:t>L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A</a:t>
            </a:r>
            <a:r>
              <a:rPr lang="ru-RU" b="0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A</a:t>
            </a:r>
            <a:r>
              <a:rPr lang="en-US" b="0">
                <a:solidFill>
                  <a:schemeClr val="accent2"/>
                </a:solidFill>
                <a:cs typeface="Arial" charset="0"/>
              </a:rPr>
              <a:t>2</a:t>
            </a:r>
            <a:r>
              <a:rPr lang="ru-RU" b="0" baseline="0">
                <a:solidFill>
                  <a:schemeClr val="accent2"/>
                </a:solidFill>
                <a:cs typeface="Arial" charset="0"/>
              </a:rPr>
              <a:t>В и </a:t>
            </a:r>
            <a:r>
              <a:rPr lang="en-US" b="0" i="1" baseline="0">
                <a:solidFill>
                  <a:schemeClr val="accent2"/>
                </a:solidFill>
                <a:cs typeface="Arial" charset="0"/>
              </a:rPr>
              <a:t>L</a:t>
            </a:r>
            <a:r>
              <a:rPr lang="en-US" b="0" baseline="0">
                <a:solidFill>
                  <a:schemeClr val="accent2"/>
                </a:solidFill>
                <a:cs typeface="Arial" charset="0"/>
              </a:rPr>
              <a:t>B</a:t>
            </a:r>
            <a:r>
              <a:rPr lang="ru-RU" b="0">
                <a:solidFill>
                  <a:schemeClr val="accent2"/>
                </a:solidFill>
                <a:cs typeface="Arial" charset="0"/>
              </a:rPr>
              <a:t>1</a:t>
            </a:r>
            <a:r>
              <a:rPr lang="ru-RU" b="0" baseline="0">
                <a:solidFill>
                  <a:schemeClr val="accent2"/>
                </a:solidFill>
                <a:cs typeface="Arial" charset="0"/>
              </a:rPr>
              <a:t>СВ вписаны в одну окружность с хордой АВ, а значит т.А</a:t>
            </a:r>
            <a:r>
              <a:rPr lang="ru-RU" b="0">
                <a:solidFill>
                  <a:schemeClr val="accent2"/>
                </a:solidFill>
                <a:cs typeface="Arial" charset="0"/>
              </a:rPr>
              <a:t>2</a:t>
            </a:r>
            <a:r>
              <a:rPr lang="ru-RU" b="0" baseline="0">
                <a:solidFill>
                  <a:schemeClr val="accent2"/>
                </a:solidFill>
                <a:cs typeface="Arial" charset="0"/>
              </a:rPr>
              <a:t> принадлежит окружности, описанной около </a:t>
            </a:r>
            <a:r>
              <a:rPr lang="ru-RU" baseline="0">
                <a:solidFill>
                  <a:schemeClr val="accent2"/>
                </a:solidFill>
                <a:cs typeface="Arial" charset="0"/>
              </a:rPr>
              <a:t>∆</a:t>
            </a:r>
            <a:r>
              <a:rPr lang="en-US" baseline="0">
                <a:solidFill>
                  <a:schemeClr val="accent2"/>
                </a:solidFill>
                <a:cs typeface="Arial" charset="0"/>
              </a:rPr>
              <a:t>ABC</a:t>
            </a:r>
            <a:r>
              <a:rPr lang="ru-RU" baseline="0">
                <a:solidFill>
                  <a:schemeClr val="accent2"/>
                </a:solidFill>
                <a:cs typeface="Arial" charset="0"/>
              </a:rPr>
              <a:t>.</a:t>
            </a:r>
            <a:r>
              <a:rPr lang="ru-RU" b="0" baseline="0">
                <a:solidFill>
                  <a:schemeClr val="accent2"/>
                </a:solidFill>
                <a:cs typeface="Arial" charset="0"/>
              </a:rPr>
              <a:t> </a:t>
            </a:r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7596188" y="6230938"/>
            <a:ext cx="1060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0" baseline="0">
                <a:solidFill>
                  <a:schemeClr val="accent2"/>
                </a:solidFill>
                <a:cs typeface="Arial" charset="0"/>
              </a:rPr>
              <a:t>Ч.Т.Д.</a:t>
            </a:r>
            <a:endParaRPr lang="ru-RU" sz="1400" b="0" baseline="0">
              <a:solidFill>
                <a:schemeClr val="accent2"/>
              </a:solidFill>
              <a:cs typeface="Arial" charset="0"/>
            </a:endParaRPr>
          </a:p>
        </p:txBody>
      </p:sp>
      <p:sp>
        <p:nvSpPr>
          <p:cNvPr id="10272" name="Oval 32"/>
          <p:cNvSpPr>
            <a:spLocks noChangeAspect="1" noChangeArrowheads="1"/>
          </p:cNvSpPr>
          <p:nvPr/>
        </p:nvSpPr>
        <p:spPr bwMode="auto">
          <a:xfrm>
            <a:off x="3184525" y="5051425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4" name="Arc 34"/>
          <p:cNvSpPr>
            <a:spLocks/>
          </p:cNvSpPr>
          <p:nvPr/>
        </p:nvSpPr>
        <p:spPr bwMode="auto">
          <a:xfrm flipH="1">
            <a:off x="4787900" y="3557588"/>
            <a:ext cx="142875" cy="2730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3265"/>
              <a:gd name="T2" fmla="*/ 21536 w 21600"/>
              <a:gd name="T3" fmla="*/ 23265 h 23265"/>
              <a:gd name="T4" fmla="*/ 0 w 21600"/>
              <a:gd name="T5" fmla="*/ 21600 h 23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26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55"/>
                  <a:pt x="21578" y="22711"/>
                  <a:pt x="21535" y="23264"/>
                </a:cubicBezTo>
              </a:path>
              <a:path w="21600" h="2326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55"/>
                  <a:pt x="21578" y="22711"/>
                  <a:pt x="21535" y="23264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5" name="Arc 35"/>
          <p:cNvSpPr>
            <a:spLocks/>
          </p:cNvSpPr>
          <p:nvPr/>
        </p:nvSpPr>
        <p:spPr bwMode="auto">
          <a:xfrm rot="1980000" flipH="1">
            <a:off x="4229100" y="5176838"/>
            <a:ext cx="142875" cy="3095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3265"/>
              <a:gd name="T2" fmla="*/ 21536 w 21600"/>
              <a:gd name="T3" fmla="*/ 23265 h 23265"/>
              <a:gd name="T4" fmla="*/ 0 w 21600"/>
              <a:gd name="T5" fmla="*/ 21600 h 23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26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55"/>
                  <a:pt x="21578" y="22711"/>
                  <a:pt x="21535" y="23264"/>
                </a:cubicBezTo>
              </a:path>
              <a:path w="21600" h="2326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55"/>
                  <a:pt x="21578" y="22711"/>
                  <a:pt x="21535" y="23264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6" name="Line 36"/>
          <p:cNvSpPr>
            <a:spLocks noChangeShapeType="1"/>
          </p:cNvSpPr>
          <p:nvPr/>
        </p:nvSpPr>
        <p:spPr bwMode="auto">
          <a:xfrm flipH="1">
            <a:off x="520700" y="2182813"/>
            <a:ext cx="3689350" cy="1985962"/>
          </a:xfrm>
          <a:prstGeom prst="line">
            <a:avLst/>
          </a:prstGeom>
          <a:noFill/>
          <a:ln w="41275">
            <a:solidFill>
              <a:srgbClr val="FF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7" name="Oval 37"/>
          <p:cNvSpPr>
            <a:spLocks noChangeAspect="1" noChangeArrowheads="1"/>
          </p:cNvSpPr>
          <p:nvPr/>
        </p:nvSpPr>
        <p:spPr bwMode="auto">
          <a:xfrm rot="15707267">
            <a:off x="468313" y="4149725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8" name="Text Box 38"/>
          <p:cNvSpPr txBox="1">
            <a:spLocks noChangeArrowheads="1"/>
          </p:cNvSpPr>
          <p:nvPr/>
        </p:nvSpPr>
        <p:spPr bwMode="auto">
          <a:xfrm>
            <a:off x="4356100" y="3860800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A</a:t>
            </a:r>
            <a:r>
              <a:rPr lang="ru-RU">
                <a:solidFill>
                  <a:srgbClr val="008000"/>
                </a:solidFill>
              </a:rPr>
              <a:t>1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>
            <a:off x="4249738" y="2152650"/>
            <a:ext cx="827087" cy="165735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83" name="Oval 43"/>
          <p:cNvSpPr>
            <a:spLocks noChangeAspect="1" noChangeArrowheads="1"/>
          </p:cNvSpPr>
          <p:nvPr/>
        </p:nvSpPr>
        <p:spPr bwMode="auto">
          <a:xfrm>
            <a:off x="5037138" y="3756025"/>
            <a:ext cx="107950" cy="1079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>
            <a:off x="4251325" y="2154238"/>
            <a:ext cx="215900" cy="3384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85" name="Oval 45"/>
          <p:cNvSpPr>
            <a:spLocks noChangeAspect="1" noChangeArrowheads="1"/>
          </p:cNvSpPr>
          <p:nvPr/>
        </p:nvSpPr>
        <p:spPr bwMode="auto">
          <a:xfrm rot="15707267">
            <a:off x="4400550" y="5475288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667" name="Text Box 427"/>
          <p:cNvSpPr txBox="1">
            <a:spLocks noChangeArrowheads="1"/>
          </p:cNvSpPr>
          <p:nvPr/>
        </p:nvSpPr>
        <p:spPr bwMode="auto">
          <a:xfrm>
            <a:off x="395288" y="44450"/>
            <a:ext cx="8280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aseline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800" baseline="0">
                <a:solidFill>
                  <a:srgbClr val="FF0000"/>
                </a:solidFill>
                <a:latin typeface="Monotype Corsiva" pitchFamily="66" charset="0"/>
              </a:rPr>
              <a:t>Точки, симметричные ортоцентру</a:t>
            </a:r>
            <a:r>
              <a:rPr lang="en-US" sz="2800" baseline="0">
                <a:solidFill>
                  <a:srgbClr val="FF0000"/>
                </a:solidFill>
                <a:latin typeface="Monotype Corsiva" pitchFamily="66" charset="0"/>
              </a:rPr>
              <a:t>                       </a:t>
            </a:r>
            <a:r>
              <a:rPr lang="ru-RU" sz="2800" baseline="0">
                <a:solidFill>
                  <a:srgbClr val="FF0000"/>
                </a:solidFill>
                <a:latin typeface="Monotype Corsiva" pitchFamily="66" charset="0"/>
              </a:rPr>
              <a:t>относительно сторон остроугольного треугольника</a:t>
            </a:r>
          </a:p>
        </p:txBody>
      </p:sp>
      <p:sp>
        <p:nvSpPr>
          <p:cNvPr id="10669" name="Oval 429"/>
          <p:cNvSpPr>
            <a:spLocks noChangeAspect="1" noChangeArrowheads="1"/>
          </p:cNvSpPr>
          <p:nvPr/>
        </p:nvSpPr>
        <p:spPr bwMode="auto">
          <a:xfrm>
            <a:off x="3590925" y="3881438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670" name="Oval 430"/>
          <p:cNvSpPr>
            <a:spLocks noChangeAspect="1" noChangeArrowheads="1"/>
          </p:cNvSpPr>
          <p:nvPr/>
        </p:nvSpPr>
        <p:spPr bwMode="auto">
          <a:xfrm>
            <a:off x="4303713" y="3827463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671" name="Oval 431"/>
          <p:cNvSpPr>
            <a:spLocks noChangeAspect="1" noChangeArrowheads="1"/>
          </p:cNvSpPr>
          <p:nvPr/>
        </p:nvSpPr>
        <p:spPr bwMode="auto">
          <a:xfrm rot="15707267">
            <a:off x="4192588" y="2100263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0673" name="Group 433"/>
          <p:cNvGrpSpPr>
            <a:grpSpLocks noChangeAspect="1"/>
          </p:cNvGrpSpPr>
          <p:nvPr/>
        </p:nvGrpSpPr>
        <p:grpSpPr bwMode="auto">
          <a:xfrm rot="687242">
            <a:off x="3854450" y="3854450"/>
            <a:ext cx="50800" cy="150813"/>
            <a:chOff x="4604" y="1298"/>
            <a:chExt cx="45" cy="136"/>
          </a:xfrm>
        </p:grpSpPr>
        <p:sp>
          <p:nvSpPr>
            <p:cNvPr id="10674" name="Line 434"/>
            <p:cNvSpPr>
              <a:spLocks noChangeAspect="1" noChangeShapeType="1"/>
            </p:cNvSpPr>
            <p:nvPr/>
          </p:nvSpPr>
          <p:spPr bwMode="auto">
            <a:xfrm>
              <a:off x="4604" y="129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675" name="Line 435"/>
            <p:cNvSpPr>
              <a:spLocks noChangeAspect="1" noChangeShapeType="1"/>
            </p:cNvSpPr>
            <p:nvPr/>
          </p:nvSpPr>
          <p:spPr bwMode="auto">
            <a:xfrm>
              <a:off x="4649" y="129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676" name="Group 436"/>
          <p:cNvGrpSpPr>
            <a:grpSpLocks noChangeAspect="1"/>
          </p:cNvGrpSpPr>
          <p:nvPr/>
        </p:nvGrpSpPr>
        <p:grpSpPr bwMode="auto">
          <a:xfrm>
            <a:off x="4643438" y="3783013"/>
            <a:ext cx="46037" cy="150812"/>
            <a:chOff x="4740" y="1429"/>
            <a:chExt cx="44" cy="145"/>
          </a:xfrm>
        </p:grpSpPr>
        <p:sp>
          <p:nvSpPr>
            <p:cNvPr id="10677" name="Line 437"/>
            <p:cNvSpPr>
              <a:spLocks noChangeAspect="1"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678" name="Line 438"/>
            <p:cNvSpPr>
              <a:spLocks noChangeAspect="1"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679" name="AutoShape 43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0680" name="Picture 440" descr="anim076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403353">
            <a:off x="9251950" y="5805488"/>
            <a:ext cx="547688" cy="8969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20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8" dur="2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42361 -0.00232 " pathEditMode="relative" rAng="0" ptsTypes="AA">
                                      <p:cBhvr>
                                        <p:cTn id="109" dur="5000" fill="hold"/>
                                        <p:tgtEl>
                                          <p:spTgt spid="106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0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4" dur="5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9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102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9" dur="10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1" dur="1000" fill="hold"/>
                                        <p:tgtEl>
                                          <p:spTgt spid="1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1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06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5" presetClass="emph" presetSubtype="0" repeatCount="300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6" dur="500" fill="hold"/>
                                        <p:tgtEl>
                                          <p:spTgt spid="1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68"/>
                  </p:tgtEl>
                </p:cond>
              </p:nextCondLst>
            </p:seq>
          </p:childTnLst>
        </p:cTn>
      </p:par>
    </p:tnLst>
    <p:bldLst>
      <p:bldP spid="10269" grpId="0" animBg="1"/>
      <p:bldP spid="10269" grpId="1" animBg="1"/>
      <p:bldP spid="10271" grpId="0" animBg="1"/>
      <p:bldP spid="10271" grpId="1" animBg="1"/>
      <p:bldP spid="10668" grpId="0" animBg="1"/>
      <p:bldP spid="10668" grpId="1" animBg="1"/>
      <p:bldP spid="10668" grpId="2" animBg="1"/>
      <p:bldP spid="10244" grpId="0"/>
      <p:bldP spid="10251" grpId="0" animBg="1"/>
      <p:bldP spid="10261" grpId="0"/>
      <p:bldP spid="10262" grpId="0"/>
      <p:bldP spid="10263" grpId="0"/>
      <p:bldP spid="10264" grpId="0"/>
      <p:bldP spid="10265" grpId="0"/>
      <p:bldP spid="10266" grpId="0"/>
      <p:bldP spid="10267" grpId="0"/>
      <p:bldP spid="10268" grpId="0"/>
      <p:bldP spid="10274" grpId="0" animBg="1"/>
      <p:bldP spid="10275" grpId="0" animBg="1"/>
      <p:bldP spid="10276" grpId="0" animBg="1"/>
      <p:bldP spid="1028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Line 2"/>
          <p:cNvSpPr>
            <a:spLocks noChangeShapeType="1"/>
          </p:cNvSpPr>
          <p:nvPr/>
        </p:nvSpPr>
        <p:spPr bwMode="auto">
          <a:xfrm flipV="1">
            <a:off x="1152525" y="3098800"/>
            <a:ext cx="4175125" cy="15859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395" name="Line 3"/>
          <p:cNvSpPr>
            <a:spLocks noChangeShapeType="1"/>
          </p:cNvSpPr>
          <p:nvPr/>
        </p:nvSpPr>
        <p:spPr bwMode="auto">
          <a:xfrm flipV="1">
            <a:off x="1150938" y="2308225"/>
            <a:ext cx="2447925" cy="2374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719138" y="4468813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A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5543550" y="2859088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C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3382963" y="1658938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>
                <a:solidFill>
                  <a:schemeClr val="accent2"/>
                </a:solidFill>
              </a:rPr>
              <a:t>B</a:t>
            </a:r>
            <a:endParaRPr lang="ru-RU" sz="2400" baseline="0">
              <a:solidFill>
                <a:schemeClr val="accent2"/>
              </a:solidFill>
            </a:endParaRPr>
          </a:p>
        </p:txBody>
      </p:sp>
      <p:sp>
        <p:nvSpPr>
          <p:cNvPr id="59399" name="Line 7"/>
          <p:cNvSpPr>
            <a:spLocks noChangeShapeType="1"/>
          </p:cNvSpPr>
          <p:nvPr/>
        </p:nvSpPr>
        <p:spPr bwMode="auto">
          <a:xfrm>
            <a:off x="2808288" y="363538"/>
            <a:ext cx="1223962" cy="323850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00" name="Line 8"/>
          <p:cNvSpPr>
            <a:spLocks noChangeShapeType="1"/>
          </p:cNvSpPr>
          <p:nvPr/>
        </p:nvSpPr>
        <p:spPr bwMode="auto">
          <a:xfrm flipH="1">
            <a:off x="1150938" y="74613"/>
            <a:ext cx="2160587" cy="4608512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3167063" y="508000"/>
            <a:ext cx="358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H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1728788" y="173196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A</a:t>
            </a:r>
            <a:r>
              <a:rPr lang="ru-RU">
                <a:solidFill>
                  <a:srgbClr val="008000"/>
                </a:solidFill>
              </a:rPr>
              <a:t>1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59403" name="Oval 11"/>
          <p:cNvSpPr>
            <a:spLocks noChangeArrowheads="1"/>
          </p:cNvSpPr>
          <p:nvPr/>
        </p:nvSpPr>
        <p:spPr bwMode="auto">
          <a:xfrm>
            <a:off x="1150938" y="2306638"/>
            <a:ext cx="4789487" cy="479425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5327650" y="641032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FF0000"/>
                </a:solidFill>
              </a:rPr>
              <a:t>В</a:t>
            </a:r>
            <a:r>
              <a:rPr lang="ru-RU">
                <a:solidFill>
                  <a:srgbClr val="FF0000"/>
                </a:solidFill>
              </a:rPr>
              <a:t>2</a:t>
            </a:r>
            <a:endParaRPr lang="ru-RU" baseline="0">
              <a:solidFill>
                <a:srgbClr val="FF0000"/>
              </a:solidFill>
            </a:endParaRPr>
          </a:p>
        </p:txBody>
      </p:sp>
      <p:grpSp>
        <p:nvGrpSpPr>
          <p:cNvPr id="59405" name="Group 13"/>
          <p:cNvGrpSpPr>
            <a:grpSpLocks/>
          </p:cNvGrpSpPr>
          <p:nvPr/>
        </p:nvGrpSpPr>
        <p:grpSpPr bwMode="auto">
          <a:xfrm rot="3900000">
            <a:off x="3311525" y="1658938"/>
            <a:ext cx="73025" cy="215900"/>
            <a:chOff x="4604" y="1298"/>
            <a:chExt cx="45" cy="136"/>
          </a:xfrm>
        </p:grpSpPr>
        <p:sp>
          <p:nvSpPr>
            <p:cNvPr id="59406" name="Line 14"/>
            <p:cNvSpPr>
              <a:spLocks noChangeShapeType="1"/>
            </p:cNvSpPr>
            <p:nvPr/>
          </p:nvSpPr>
          <p:spPr bwMode="auto">
            <a:xfrm>
              <a:off x="4604" y="129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9407" name="Line 15"/>
            <p:cNvSpPr>
              <a:spLocks noChangeShapeType="1"/>
            </p:cNvSpPr>
            <p:nvPr/>
          </p:nvSpPr>
          <p:spPr bwMode="auto">
            <a:xfrm flipV="1">
              <a:off x="4649" y="129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9408" name="Group 16"/>
          <p:cNvGrpSpPr>
            <a:grpSpLocks/>
          </p:cNvGrpSpPr>
          <p:nvPr/>
        </p:nvGrpSpPr>
        <p:grpSpPr bwMode="auto">
          <a:xfrm rot="3266453">
            <a:off x="4471194" y="4747419"/>
            <a:ext cx="69850" cy="230188"/>
            <a:chOff x="4740" y="1429"/>
            <a:chExt cx="44" cy="145"/>
          </a:xfrm>
        </p:grpSpPr>
        <p:sp>
          <p:nvSpPr>
            <p:cNvPr id="59409" name="Line 17"/>
            <p:cNvSpPr>
              <a:spLocks noChangeShapeType="1"/>
            </p:cNvSpPr>
            <p:nvPr/>
          </p:nvSpPr>
          <p:spPr bwMode="auto">
            <a:xfrm rot="687242">
              <a:off x="4740" y="1429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9410" name="Line 18"/>
            <p:cNvSpPr>
              <a:spLocks noChangeShapeType="1"/>
            </p:cNvSpPr>
            <p:nvPr/>
          </p:nvSpPr>
          <p:spPr bwMode="auto">
            <a:xfrm rot="687242">
              <a:off x="4784" y="143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9411" name="Rectangle 19"/>
          <p:cNvSpPr>
            <a:spLocks noChangeArrowheads="1"/>
          </p:cNvSpPr>
          <p:nvPr/>
        </p:nvSpPr>
        <p:spPr bwMode="auto">
          <a:xfrm rot="20340000">
            <a:off x="3979863" y="3340100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4103688" y="3532188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8000"/>
                </a:solidFill>
              </a:rPr>
              <a:t>B</a:t>
            </a:r>
            <a:r>
              <a:rPr lang="ru-RU">
                <a:solidFill>
                  <a:srgbClr val="008000"/>
                </a:solidFill>
              </a:rPr>
              <a:t>1</a:t>
            </a:r>
            <a:endParaRPr lang="ru-RU" baseline="0">
              <a:solidFill>
                <a:srgbClr val="008000"/>
              </a:solidFill>
            </a:endParaRPr>
          </a:p>
        </p:txBody>
      </p:sp>
      <p:sp>
        <p:nvSpPr>
          <p:cNvPr id="59413" name="Rectangle 21"/>
          <p:cNvSpPr>
            <a:spLocks noChangeArrowheads="1"/>
          </p:cNvSpPr>
          <p:nvPr/>
        </p:nvSpPr>
        <p:spPr bwMode="auto">
          <a:xfrm rot="1440000">
            <a:off x="2428875" y="1882775"/>
            <a:ext cx="214313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14" name="Line 22"/>
          <p:cNvSpPr>
            <a:spLocks noChangeShapeType="1"/>
          </p:cNvSpPr>
          <p:nvPr/>
        </p:nvSpPr>
        <p:spPr bwMode="auto">
          <a:xfrm>
            <a:off x="1582738" y="1441450"/>
            <a:ext cx="1944687" cy="865188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15" name="Oval 23"/>
          <p:cNvSpPr>
            <a:spLocks noChangeArrowheads="1"/>
          </p:cNvSpPr>
          <p:nvPr/>
        </p:nvSpPr>
        <p:spPr bwMode="auto">
          <a:xfrm>
            <a:off x="5073650" y="6410325"/>
            <a:ext cx="144463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16" name="Oval 24"/>
          <p:cNvSpPr>
            <a:spLocks noChangeAspect="1" noChangeArrowheads="1"/>
          </p:cNvSpPr>
          <p:nvPr/>
        </p:nvSpPr>
        <p:spPr bwMode="auto">
          <a:xfrm rot="15707267">
            <a:off x="1079501" y="4589462"/>
            <a:ext cx="144462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17" name="Oval 25"/>
          <p:cNvSpPr>
            <a:spLocks noChangeArrowheads="1"/>
          </p:cNvSpPr>
          <p:nvPr/>
        </p:nvSpPr>
        <p:spPr bwMode="auto">
          <a:xfrm>
            <a:off x="1924050" y="2809875"/>
            <a:ext cx="144463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18" name="Text Box 26"/>
          <p:cNvSpPr txBox="1">
            <a:spLocks noChangeArrowheads="1"/>
          </p:cNvSpPr>
          <p:nvPr/>
        </p:nvSpPr>
        <p:spPr bwMode="auto">
          <a:xfrm>
            <a:off x="1295400" y="237966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FF0000"/>
                </a:solidFill>
              </a:rPr>
              <a:t>А</a:t>
            </a:r>
            <a:r>
              <a:rPr lang="ru-RU">
                <a:solidFill>
                  <a:srgbClr val="FF0000"/>
                </a:solidFill>
              </a:rPr>
              <a:t>2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59419" name="Line 27"/>
          <p:cNvSpPr>
            <a:spLocks noChangeShapeType="1"/>
          </p:cNvSpPr>
          <p:nvPr/>
        </p:nvSpPr>
        <p:spPr bwMode="auto">
          <a:xfrm>
            <a:off x="2519363" y="1443038"/>
            <a:ext cx="28892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20" name="Line 28"/>
          <p:cNvSpPr>
            <a:spLocks noChangeShapeType="1"/>
          </p:cNvSpPr>
          <p:nvPr/>
        </p:nvSpPr>
        <p:spPr bwMode="auto">
          <a:xfrm>
            <a:off x="2085975" y="2308225"/>
            <a:ext cx="28892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21" name="Text Box 29"/>
          <p:cNvSpPr txBox="1">
            <a:spLocks noChangeArrowheads="1"/>
          </p:cNvSpPr>
          <p:nvPr/>
        </p:nvSpPr>
        <p:spPr bwMode="auto">
          <a:xfrm>
            <a:off x="179388" y="260350"/>
            <a:ext cx="13668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FF0000"/>
                </a:solidFill>
              </a:rPr>
              <a:t>НА</a:t>
            </a:r>
            <a:r>
              <a:rPr lang="ru-RU">
                <a:solidFill>
                  <a:srgbClr val="FF0000"/>
                </a:solidFill>
              </a:rPr>
              <a:t>1 </a:t>
            </a:r>
            <a:r>
              <a:rPr lang="ru-RU" baseline="0">
                <a:solidFill>
                  <a:srgbClr val="FF0000"/>
                </a:solidFill>
              </a:rPr>
              <a:t>= А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ru-RU" baseline="0">
                <a:solidFill>
                  <a:srgbClr val="FF0000"/>
                </a:solidFill>
              </a:rPr>
              <a:t>А</a:t>
            </a:r>
            <a:r>
              <a:rPr lang="ru-RU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9422" name="Line 30"/>
          <p:cNvSpPr>
            <a:spLocks noChangeShapeType="1"/>
          </p:cNvSpPr>
          <p:nvPr/>
        </p:nvSpPr>
        <p:spPr bwMode="auto">
          <a:xfrm>
            <a:off x="3562350" y="2343150"/>
            <a:ext cx="468313" cy="1223963"/>
          </a:xfrm>
          <a:prstGeom prst="line">
            <a:avLst/>
          </a:prstGeom>
          <a:noFill/>
          <a:ln w="2540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23" name="Line 31"/>
          <p:cNvSpPr>
            <a:spLocks noChangeShapeType="1"/>
          </p:cNvSpPr>
          <p:nvPr/>
        </p:nvSpPr>
        <p:spPr bwMode="auto">
          <a:xfrm rot="60000">
            <a:off x="2921000" y="827088"/>
            <a:ext cx="2271713" cy="5654675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24" name="Line 32"/>
          <p:cNvSpPr>
            <a:spLocks noChangeShapeType="1"/>
          </p:cNvSpPr>
          <p:nvPr/>
        </p:nvSpPr>
        <p:spPr bwMode="auto">
          <a:xfrm flipH="1" flipV="1">
            <a:off x="3527425" y="2308225"/>
            <a:ext cx="1800225" cy="7921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25" name="Oval 33"/>
          <p:cNvSpPr>
            <a:spLocks noChangeArrowheads="1"/>
          </p:cNvSpPr>
          <p:nvPr/>
        </p:nvSpPr>
        <p:spPr bwMode="auto">
          <a:xfrm>
            <a:off x="3959225" y="3532188"/>
            <a:ext cx="144463" cy="144462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26" name="Line 34"/>
          <p:cNvSpPr>
            <a:spLocks noChangeShapeType="1"/>
          </p:cNvSpPr>
          <p:nvPr/>
        </p:nvSpPr>
        <p:spPr bwMode="auto">
          <a:xfrm flipH="1" flipV="1">
            <a:off x="2409825" y="220663"/>
            <a:ext cx="2879725" cy="286067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27" name="Oval 35"/>
          <p:cNvSpPr>
            <a:spLocks noChangeAspect="1" noChangeArrowheads="1"/>
          </p:cNvSpPr>
          <p:nvPr/>
        </p:nvSpPr>
        <p:spPr bwMode="auto">
          <a:xfrm rot="15707267">
            <a:off x="5256213" y="3027363"/>
            <a:ext cx="144462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28" name="Oval 36"/>
          <p:cNvSpPr>
            <a:spLocks noChangeArrowheads="1"/>
          </p:cNvSpPr>
          <p:nvPr/>
        </p:nvSpPr>
        <p:spPr bwMode="auto">
          <a:xfrm>
            <a:off x="5037138" y="2811463"/>
            <a:ext cx="14446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29" name="Text Box 37"/>
          <p:cNvSpPr txBox="1">
            <a:spLocks noChangeArrowheads="1"/>
          </p:cNvSpPr>
          <p:nvPr/>
        </p:nvSpPr>
        <p:spPr bwMode="auto">
          <a:xfrm>
            <a:off x="3816350" y="1298575"/>
            <a:ext cx="433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009900"/>
                </a:solidFill>
              </a:rPr>
              <a:t>C</a:t>
            </a:r>
            <a:r>
              <a:rPr lang="en-US">
                <a:solidFill>
                  <a:srgbClr val="009900"/>
                </a:solidFill>
              </a:rPr>
              <a:t>1</a:t>
            </a:r>
            <a:endParaRPr lang="ru-RU">
              <a:solidFill>
                <a:srgbClr val="009900"/>
              </a:solidFill>
            </a:endParaRPr>
          </a:p>
        </p:txBody>
      </p:sp>
      <p:sp>
        <p:nvSpPr>
          <p:cNvPr id="59430" name="Text Box 38"/>
          <p:cNvSpPr txBox="1">
            <a:spLocks noChangeArrowheads="1"/>
          </p:cNvSpPr>
          <p:nvPr/>
        </p:nvSpPr>
        <p:spPr bwMode="auto">
          <a:xfrm>
            <a:off x="5256213" y="2378075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2</a:t>
            </a:r>
            <a:endParaRPr lang="ru-RU" baseline="0">
              <a:solidFill>
                <a:srgbClr val="FF0000"/>
              </a:solidFill>
            </a:endParaRPr>
          </a:p>
        </p:txBody>
      </p:sp>
      <p:sp>
        <p:nvSpPr>
          <p:cNvPr id="59431" name="Rectangle 39"/>
          <p:cNvSpPr>
            <a:spLocks noChangeArrowheads="1"/>
          </p:cNvSpPr>
          <p:nvPr/>
        </p:nvSpPr>
        <p:spPr bwMode="auto">
          <a:xfrm rot="18900000">
            <a:off x="4102100" y="1755775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9432" name="Group 40"/>
          <p:cNvGrpSpPr>
            <a:grpSpLocks/>
          </p:cNvGrpSpPr>
          <p:nvPr/>
        </p:nvGrpSpPr>
        <p:grpSpPr bwMode="auto">
          <a:xfrm>
            <a:off x="3455988" y="1298575"/>
            <a:ext cx="282575" cy="133350"/>
            <a:chOff x="2925" y="2432"/>
            <a:chExt cx="178" cy="84"/>
          </a:xfrm>
        </p:grpSpPr>
        <p:grpSp>
          <p:nvGrpSpPr>
            <p:cNvPr id="59433" name="Group 41"/>
            <p:cNvGrpSpPr>
              <a:grpSpLocks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59434" name="Line 42"/>
              <p:cNvSpPr>
                <a:spLocks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35" name="Line 43"/>
              <p:cNvSpPr>
                <a:spLocks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9436" name="Line 44"/>
            <p:cNvSpPr>
              <a:spLocks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9437" name="Group 45"/>
          <p:cNvGrpSpPr>
            <a:grpSpLocks/>
          </p:cNvGrpSpPr>
          <p:nvPr/>
        </p:nvGrpSpPr>
        <p:grpSpPr bwMode="auto">
          <a:xfrm>
            <a:off x="4391025" y="2233613"/>
            <a:ext cx="282575" cy="133350"/>
            <a:chOff x="2925" y="2432"/>
            <a:chExt cx="178" cy="84"/>
          </a:xfrm>
        </p:grpSpPr>
        <p:grpSp>
          <p:nvGrpSpPr>
            <p:cNvPr id="59438" name="Group 46"/>
            <p:cNvGrpSpPr>
              <a:grpSpLocks/>
            </p:cNvGrpSpPr>
            <p:nvPr/>
          </p:nvGrpSpPr>
          <p:grpSpPr bwMode="auto">
            <a:xfrm rot="3266453">
              <a:off x="2976" y="2381"/>
              <a:ext cx="44" cy="145"/>
              <a:chOff x="4740" y="1429"/>
              <a:chExt cx="44" cy="145"/>
            </a:xfrm>
          </p:grpSpPr>
          <p:sp>
            <p:nvSpPr>
              <p:cNvPr id="59439" name="Line 47"/>
              <p:cNvSpPr>
                <a:spLocks noChangeShapeType="1"/>
              </p:cNvSpPr>
              <p:nvPr/>
            </p:nvSpPr>
            <p:spPr bwMode="auto">
              <a:xfrm rot="687242">
                <a:off x="4740" y="1429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40" name="Line 48"/>
              <p:cNvSpPr>
                <a:spLocks noChangeShapeType="1"/>
              </p:cNvSpPr>
              <p:nvPr/>
            </p:nvSpPr>
            <p:spPr bwMode="auto">
              <a:xfrm rot="687242">
                <a:off x="4784" y="1438"/>
                <a:ext cx="0" cy="1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9441" name="Line 49"/>
            <p:cNvSpPr>
              <a:spLocks noChangeShapeType="1"/>
            </p:cNvSpPr>
            <p:nvPr/>
          </p:nvSpPr>
          <p:spPr bwMode="auto">
            <a:xfrm rot="3953696">
              <a:off x="3035" y="2448"/>
              <a:ext cx="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9442" name="Line 50"/>
          <p:cNvSpPr>
            <a:spLocks noChangeShapeType="1"/>
          </p:cNvSpPr>
          <p:nvPr/>
        </p:nvSpPr>
        <p:spPr bwMode="auto">
          <a:xfrm flipH="1">
            <a:off x="2036763" y="798513"/>
            <a:ext cx="935037" cy="20161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43" name="Line 51"/>
          <p:cNvSpPr>
            <a:spLocks noChangeShapeType="1"/>
          </p:cNvSpPr>
          <p:nvPr/>
        </p:nvSpPr>
        <p:spPr bwMode="auto">
          <a:xfrm flipH="1" flipV="1">
            <a:off x="2946400" y="755650"/>
            <a:ext cx="2143125" cy="21272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44" name="Oval 52"/>
          <p:cNvSpPr>
            <a:spLocks noChangeArrowheads="1"/>
          </p:cNvSpPr>
          <p:nvPr/>
        </p:nvSpPr>
        <p:spPr bwMode="auto">
          <a:xfrm>
            <a:off x="2384425" y="1774825"/>
            <a:ext cx="144463" cy="14287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45" name="Oval 53"/>
          <p:cNvSpPr>
            <a:spLocks noChangeArrowheads="1"/>
          </p:cNvSpPr>
          <p:nvPr/>
        </p:nvSpPr>
        <p:spPr bwMode="auto">
          <a:xfrm>
            <a:off x="2903538" y="731838"/>
            <a:ext cx="144462" cy="144462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46" name="Text Box 54"/>
          <p:cNvSpPr txBox="1">
            <a:spLocks noChangeArrowheads="1"/>
          </p:cNvSpPr>
          <p:nvPr/>
        </p:nvSpPr>
        <p:spPr bwMode="auto">
          <a:xfrm>
            <a:off x="179388" y="655638"/>
            <a:ext cx="1366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FF0000"/>
                </a:solidFill>
              </a:rPr>
              <a:t>Н</a:t>
            </a: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1 </a:t>
            </a:r>
            <a:r>
              <a:rPr lang="ru-RU" baseline="0">
                <a:solidFill>
                  <a:srgbClr val="FF0000"/>
                </a:solidFill>
              </a:rPr>
              <a:t>= </a:t>
            </a: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en-US" baseline="0">
                <a:solidFill>
                  <a:srgbClr val="FF0000"/>
                </a:solidFill>
              </a:rPr>
              <a:t>B</a:t>
            </a:r>
            <a:r>
              <a:rPr lang="ru-RU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9447" name="Text Box 55"/>
          <p:cNvSpPr txBox="1">
            <a:spLocks noChangeArrowheads="1"/>
          </p:cNvSpPr>
          <p:nvPr/>
        </p:nvSpPr>
        <p:spPr bwMode="auto">
          <a:xfrm>
            <a:off x="179388" y="1087438"/>
            <a:ext cx="1366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aseline="0">
                <a:solidFill>
                  <a:srgbClr val="FF0000"/>
                </a:solidFill>
              </a:rPr>
              <a:t>Н</a:t>
            </a: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1 </a:t>
            </a:r>
            <a:r>
              <a:rPr lang="ru-RU" baseline="0">
                <a:solidFill>
                  <a:srgbClr val="FF0000"/>
                </a:solidFill>
              </a:rPr>
              <a:t>= </a:t>
            </a: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1</a:t>
            </a:r>
            <a:r>
              <a:rPr lang="en-US" baseline="0">
                <a:solidFill>
                  <a:srgbClr val="FF0000"/>
                </a:solidFill>
              </a:rPr>
              <a:t>C</a:t>
            </a:r>
            <a:r>
              <a:rPr lang="ru-RU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9448" name="Rectangle 56"/>
          <p:cNvSpPr>
            <a:spLocks noChangeArrowheads="1"/>
          </p:cNvSpPr>
          <p:nvPr/>
        </p:nvSpPr>
        <p:spPr bwMode="auto">
          <a:xfrm>
            <a:off x="106363" y="6237288"/>
            <a:ext cx="1512887" cy="504825"/>
          </a:xfrm>
          <a:prstGeom prst="rect">
            <a:avLst/>
          </a:prstGeom>
          <a:solidFill>
            <a:srgbClr val="CC99FF">
              <a:alpha val="47000"/>
            </a:srgbClr>
          </a:solidFill>
          <a:ln w="95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i="1" baseline="0">
                <a:solidFill>
                  <a:srgbClr val="993366"/>
                </a:solidFill>
              </a:rPr>
              <a:t>ПРОВЕРКА</a:t>
            </a:r>
          </a:p>
        </p:txBody>
      </p:sp>
      <p:sp>
        <p:nvSpPr>
          <p:cNvPr id="59449" name="Text Box 57"/>
          <p:cNvSpPr txBox="1">
            <a:spLocks noChangeArrowheads="1"/>
          </p:cNvSpPr>
          <p:nvPr/>
        </p:nvSpPr>
        <p:spPr bwMode="auto">
          <a:xfrm>
            <a:off x="6624638" y="4292600"/>
            <a:ext cx="2519362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baseline="0"/>
              <a:t>Лежат ли точки </a:t>
            </a:r>
          </a:p>
          <a:p>
            <a:pPr>
              <a:spcBef>
                <a:spcPct val="50000"/>
              </a:spcBef>
            </a:pPr>
            <a:r>
              <a:rPr lang="ru-RU" b="0" baseline="0"/>
              <a:t>А, А2, В, В2, С, С2</a:t>
            </a:r>
          </a:p>
          <a:p>
            <a:pPr>
              <a:spcBef>
                <a:spcPct val="50000"/>
              </a:spcBef>
            </a:pPr>
            <a:r>
              <a:rPr lang="ru-RU" b="0" baseline="0"/>
              <a:t> на одной окружности? </a:t>
            </a:r>
          </a:p>
        </p:txBody>
      </p:sp>
      <p:sp>
        <p:nvSpPr>
          <p:cNvPr id="59450" name="Text Box 58"/>
          <p:cNvSpPr txBox="1">
            <a:spLocks noChangeArrowheads="1"/>
          </p:cNvSpPr>
          <p:nvPr/>
        </p:nvSpPr>
        <p:spPr bwMode="auto">
          <a:xfrm>
            <a:off x="6300788" y="5516563"/>
            <a:ext cx="22320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b="0"/>
          </a:p>
        </p:txBody>
      </p:sp>
      <p:sp>
        <p:nvSpPr>
          <p:cNvPr id="59451" name="Rectangle 59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875463" y="6237288"/>
            <a:ext cx="1512887" cy="504825"/>
          </a:xfrm>
          <a:prstGeom prst="rect">
            <a:avLst/>
          </a:prstGeom>
          <a:solidFill>
            <a:srgbClr val="CC99FF">
              <a:alpha val="30000"/>
            </a:srgbClr>
          </a:solidFill>
          <a:ln w="95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200" i="1" baseline="0">
                <a:solidFill>
                  <a:srgbClr val="993366"/>
                </a:solidFill>
              </a:rPr>
              <a:t>Доказательство</a:t>
            </a:r>
          </a:p>
        </p:txBody>
      </p:sp>
      <p:sp>
        <p:nvSpPr>
          <p:cNvPr id="59452" name="Line 60"/>
          <p:cNvSpPr>
            <a:spLocks noChangeShapeType="1"/>
          </p:cNvSpPr>
          <p:nvPr/>
        </p:nvSpPr>
        <p:spPr bwMode="auto">
          <a:xfrm rot="120000" flipV="1">
            <a:off x="3598863" y="1154113"/>
            <a:ext cx="1154112" cy="1182687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53" name="Oval 61"/>
          <p:cNvSpPr>
            <a:spLocks noChangeArrowheads="1"/>
          </p:cNvSpPr>
          <p:nvPr/>
        </p:nvSpPr>
        <p:spPr bwMode="auto">
          <a:xfrm>
            <a:off x="3994150" y="1766888"/>
            <a:ext cx="144463" cy="144462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54" name="Oval 62"/>
          <p:cNvSpPr>
            <a:spLocks noChangeAspect="1" noChangeArrowheads="1"/>
          </p:cNvSpPr>
          <p:nvPr/>
        </p:nvSpPr>
        <p:spPr bwMode="auto">
          <a:xfrm>
            <a:off x="3489325" y="2254250"/>
            <a:ext cx="144463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55" name="Text Box 63"/>
          <p:cNvSpPr txBox="1">
            <a:spLocks noChangeArrowheads="1"/>
          </p:cNvSpPr>
          <p:nvPr/>
        </p:nvSpPr>
        <p:spPr bwMode="auto">
          <a:xfrm>
            <a:off x="3706813" y="115888"/>
            <a:ext cx="5329237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aseline="0">
                <a:solidFill>
                  <a:srgbClr val="FF0000"/>
                </a:solidFill>
                <a:latin typeface="Monotype Corsiva" pitchFamily="66" charset="0"/>
              </a:rPr>
              <a:t>Точки, симметричные ортоцентру</a:t>
            </a:r>
            <a:r>
              <a:rPr lang="en-US" sz="2800" baseline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2800" baseline="0">
                <a:solidFill>
                  <a:srgbClr val="FF0000"/>
                </a:solidFill>
                <a:latin typeface="Monotype Corsiva" pitchFamily="66" charset="0"/>
              </a:rPr>
              <a:t>относительно сторон тупоугольного треугольника</a:t>
            </a:r>
            <a:endParaRPr lang="ru-RU" sz="3200" baseline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59457" name="AutoShape 6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27763" y="6237288"/>
            <a:ext cx="576262" cy="503237"/>
          </a:xfrm>
          <a:prstGeom prst="actionButtonBackPrevious">
            <a:avLst/>
          </a:prstGeom>
          <a:solidFill>
            <a:schemeClr val="accent1">
              <a:alpha val="24001"/>
            </a:schemeClr>
          </a:solidFill>
          <a:ln w="25400">
            <a:solidFill>
              <a:srgbClr val="0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60" name="AutoShape 6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576262" cy="503237"/>
          </a:xfrm>
          <a:prstGeom prst="actionButtonHome">
            <a:avLst/>
          </a:prstGeom>
          <a:solidFill>
            <a:srgbClr val="FF00FF">
              <a:alpha val="24001"/>
            </a:srgbClr>
          </a:solidFill>
          <a:ln w="254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9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59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594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594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2000"/>
                                        <p:tgtEl>
                                          <p:spTgt spid="59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0" dur="80"/>
                                        <p:tgtEl>
                                          <p:spTgt spid="594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1" dur="80"/>
                                        <p:tgtEl>
                                          <p:spTgt spid="594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80"/>
                                        <p:tgtEl>
                                          <p:spTgt spid="594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2000"/>
                                        <p:tgtEl>
                                          <p:spTgt spid="59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0" dur="80"/>
                                        <p:tgtEl>
                                          <p:spTgt spid="594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1" dur="80"/>
                                        <p:tgtEl>
                                          <p:spTgt spid="594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2" dur="80"/>
                                        <p:tgtEl>
                                          <p:spTgt spid="594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7" dur="80"/>
                                        <p:tgtEl>
                                          <p:spTgt spid="594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8" dur="80"/>
                                        <p:tgtEl>
                                          <p:spTgt spid="594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9" dur="80"/>
                                        <p:tgtEl>
                                          <p:spTgt spid="594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594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5" dur="30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448"/>
                  </p:tgtEl>
                </p:cond>
              </p:nextCondLst>
            </p:seq>
          </p:childTnLst>
        </p:cTn>
      </p:par>
    </p:tnLst>
    <p:bldLst>
      <p:bldP spid="59403" grpId="0" animBg="1"/>
      <p:bldP spid="59404" grpId="0"/>
      <p:bldP spid="59415" grpId="0" animBg="1"/>
      <p:bldP spid="59417" grpId="0" animBg="1"/>
      <p:bldP spid="59418" grpId="0"/>
      <p:bldP spid="59419" grpId="0" animBg="1"/>
      <p:bldP spid="59420" grpId="0" animBg="1"/>
      <p:bldP spid="59421" grpId="0"/>
      <p:bldP spid="59423" grpId="0" animBg="1"/>
      <p:bldP spid="59428" grpId="0" animBg="1"/>
      <p:bldP spid="59430" grpId="0"/>
      <p:bldP spid="59442" grpId="0" animBg="1"/>
      <p:bldP spid="59443" grpId="0" animBg="1"/>
      <p:bldP spid="59446" grpId="0"/>
      <p:bldP spid="59447" grpId="0"/>
      <p:bldP spid="59449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3896</TotalTime>
  <Words>2994</Words>
  <Application>Microsoft Office PowerPoint</Application>
  <PresentationFormat>Экран (4:3)</PresentationFormat>
  <Paragraphs>732</Paragraphs>
  <Slides>38</Slides>
  <Notes>29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2" baseType="lpstr">
      <vt:lpstr>Arial</vt:lpstr>
      <vt:lpstr>Monotype Corsiva</vt:lpstr>
      <vt:lpstr>Times New Roman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OLGA</dc:creator>
  <cp:lastModifiedBy>Дарёна</cp:lastModifiedBy>
  <cp:revision>57</cp:revision>
  <dcterms:created xsi:type="dcterms:W3CDTF">2011-07-22T00:59:41Z</dcterms:created>
  <dcterms:modified xsi:type="dcterms:W3CDTF">2012-01-14T17:02:46Z</dcterms:modified>
</cp:coreProperties>
</file>