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8" r:id="rId4"/>
  </p:sldMasterIdLst>
  <p:notesMasterIdLst>
    <p:notesMasterId r:id="rId18"/>
  </p:notesMasterIdLst>
  <p:handoutMasterIdLst>
    <p:handoutMasterId r:id="rId19"/>
  </p:handoutMasterIdLst>
  <p:sldIdLst>
    <p:sldId id="256" r:id="rId5"/>
    <p:sldId id="257" r:id="rId6"/>
    <p:sldId id="276" r:id="rId7"/>
    <p:sldId id="259" r:id="rId8"/>
    <p:sldId id="282" r:id="rId9"/>
    <p:sldId id="260" r:id="rId10"/>
    <p:sldId id="287" r:id="rId11"/>
    <p:sldId id="288" r:id="rId12"/>
    <p:sldId id="274" r:id="rId13"/>
    <p:sldId id="275" r:id="rId14"/>
    <p:sldId id="284" r:id="rId15"/>
    <p:sldId id="285" r:id="rId16"/>
    <p:sldId id="286" r:id="rId17"/>
  </p:sldIdLst>
  <p:sldSz cx="9144000" cy="6858000" type="screen4x3"/>
  <p:notesSz cx="6858000" cy="9144000"/>
  <p:defaultTextStyle>
    <a:defPPr>
      <a:defRPr lang="en-US"/>
    </a:defPPr>
    <a:lvl1pPr marL="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82400"/>
    <a:srgbClr val="8A45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684" autoAdjust="0"/>
    <p:restoredTop sz="90401" autoAdjust="0"/>
  </p:normalViewPr>
  <p:slideViewPr>
    <p:cSldViewPr>
      <p:cViewPr>
        <p:scale>
          <a:sx n="80" d="100"/>
          <a:sy n="80" d="100"/>
        </p:scale>
        <p:origin x="-576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54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</a:lstStyle>
          <a:p>
            <a:fld id="{9472DD5C-B6A9-4714-908F-0B8F74738B98}" type="datetimeFigureOut">
              <a:rPr lang="en-US" smtClean="0"/>
              <a:pPr/>
              <a:t>1/12/2012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</a:lstStyle>
          <a:p>
            <a:fld id="{7C1C90DE-A98B-4173-B17E-434F189FC4D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</a:lstStyle>
          <a:p>
            <a:fld id="{193366E8-8A22-4400-BBA2-8D322280A6E8}" type="datetimeFigureOut">
              <a:rPr lang="en-US" smtClean="0"/>
              <a:pPr/>
              <a:t>1/12/2012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</a:lstStyle>
          <a:p>
            <a:fld id="{3792D2CF-A01B-4515-8B40-3DC34258267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92D2CF-A01B-4515-8B40-3DC34258267A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92D2CF-A01B-4515-8B40-3DC34258267A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92D2CF-A01B-4515-8B40-3DC34258267A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92D2CF-A01B-4515-8B40-3DC34258267A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92D2CF-A01B-4515-8B40-3DC34258267A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92D2CF-A01B-4515-8B40-3DC34258267A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92D2CF-A01B-4515-8B40-3DC34258267A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92D2CF-A01B-4515-8B40-3DC34258267A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92D2CF-A01B-4515-8B40-3DC34258267A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2B1B1-C915-4874-A445-E3ADDDA205D3}" type="datetimeFigureOut">
              <a:rPr lang="ru-RU" smtClean="0"/>
              <a:pPr/>
              <a:t>12.01.2012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EDF83-B44E-45F2-89EE-6ED801D7CAF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0D0AA-A564-40E6-BDF9-FE3371FD07B4}" type="datetimeFigureOut">
              <a:rPr lang="en-US" smtClean="0"/>
              <a:pPr/>
              <a:t>1/12/2012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0D0AA-A564-40E6-BDF9-FE3371FD07B4}" type="datetimeFigureOut">
              <a:rPr lang="en-US" smtClean="0"/>
              <a:pPr/>
              <a:t>1/12/2012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0D0AA-A564-40E6-BDF9-FE3371FD07B4}" type="datetimeFigureOut">
              <a:rPr lang="en-US" smtClean="0"/>
              <a:pPr/>
              <a:t>1/12/2012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2B1B1-C915-4874-A445-E3ADDDA205D3}" type="datetimeFigureOut">
              <a:rPr lang="ru-RU" smtClean="0"/>
              <a:pPr/>
              <a:t>12.01.2012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EDF83-B44E-45F2-89EE-6ED801D7CAF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0D0AA-A564-40E6-BDF9-FE3371FD07B4}" type="datetimeFigureOut">
              <a:rPr lang="en-US" smtClean="0"/>
              <a:pPr/>
              <a:t>1/12/2012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0D0AA-A564-40E6-BDF9-FE3371FD07B4}" type="datetimeFigureOut">
              <a:rPr lang="en-US" smtClean="0"/>
              <a:pPr/>
              <a:t>1/12/2012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0D0AA-A564-40E6-BDF9-FE3371FD07B4}" type="datetimeFigureOut">
              <a:rPr lang="en-US" smtClean="0"/>
              <a:pPr/>
              <a:t>1/12/2012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0D0AA-A564-40E6-BDF9-FE3371FD07B4}" type="datetimeFigureOut">
              <a:rPr lang="en-US" smtClean="0"/>
              <a:pPr/>
              <a:t>1/12/2012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0D0AA-A564-40E6-BDF9-FE3371FD07B4}" type="datetimeFigureOut">
              <a:rPr lang="en-US" smtClean="0"/>
              <a:pPr/>
              <a:t>1/12/2012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0D0AA-A564-40E6-BDF9-FE3371FD07B4}" type="datetimeFigureOut">
              <a:rPr lang="en-US" smtClean="0"/>
              <a:pPr/>
              <a:t>1/12/2012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82400">
            <a:alpha val="7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70D0AA-A564-40E6-BDF9-FE3371FD07B4}" type="datetimeFigureOut">
              <a:rPr lang="en-US" smtClean="0"/>
              <a:pPr/>
              <a:t>1/12/2012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1D2430-FB11-4C87-BF1D-6F488A17F23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Grp="1"/>
          </p:cNvSpPr>
          <p:nvPr>
            <p:ph type="ctrTitle"/>
          </p:nvPr>
        </p:nvSpPr>
        <p:spPr>
          <a:xfrm>
            <a:off x="0" y="714356"/>
            <a:ext cx="9144000" cy="2643206"/>
          </a:xfrm>
        </p:spPr>
        <p:txBody>
          <a:bodyPr>
            <a:noAutofit/>
          </a:bodyPr>
          <a:lstStyle/>
          <a:p>
            <a:r>
              <a:rPr lang="ru-RU" sz="4800" b="1" noProof="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Тема нашего семинара «Тоталитарные </a:t>
            </a:r>
            <a:r>
              <a:rPr lang="ru-RU" sz="48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режимы в 30-е гг. Италия, Германия, Испания»</a:t>
            </a:r>
            <a:endParaRPr lang="ru-RU" sz="4800" b="1" noProof="0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>
            <a:spLocks noGrp="1"/>
          </p:cNvSpPr>
          <p:nvPr>
            <p:ph type="subTitle" idx="1"/>
          </p:nvPr>
        </p:nvSpPr>
        <p:spPr>
          <a:xfrm>
            <a:off x="0" y="214290"/>
            <a:ext cx="9144000" cy="952064"/>
          </a:xfrm>
        </p:spPr>
        <p:txBody>
          <a:bodyPr>
            <a:normAutofit/>
          </a:bodyPr>
          <a:lstStyle/>
          <a:p>
            <a:r>
              <a:rPr lang="ru-RU" sz="4400" kern="1200" noProof="0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Добро пожаловать в класс!</a:t>
            </a:r>
            <a:endParaRPr lang="ru-RU" sz="4400" noProof="0" dirty="0">
              <a:solidFill>
                <a:schemeClr val="accent5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F:\фашизм\05s009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57422" y="3286124"/>
            <a:ext cx="4381504" cy="32861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/>
          </a:bodyPr>
          <a:lstStyle/>
          <a:p>
            <a:r>
              <a:rPr lang="ru-RU" sz="48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Характеристика Адольфа Гитлера</a:t>
            </a:r>
            <a:endParaRPr lang="ru-RU" sz="4800" noProof="0" dirty="0">
              <a:solidFill>
                <a:schemeClr val="accent5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0" name="Picture 2" descr="http://upload.wikimedia.org/wikipedia/commons/a/ab/Bundesarchiv_Bild_183-H1216-0500-002%2C_Adolf_Hitle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00100" y="1500174"/>
            <a:ext cx="3429024" cy="5195492"/>
          </a:xfrm>
          <a:prstGeom prst="rect">
            <a:avLst/>
          </a:prstGeom>
          <a:noFill/>
          <a:ln>
            <a:solidFill>
              <a:schemeClr val="bg1">
                <a:lumMod val="95000"/>
                <a:lumOff val="5000"/>
              </a:schemeClr>
            </a:solidFill>
          </a:ln>
        </p:spPr>
      </p:pic>
      <p:pic>
        <p:nvPicPr>
          <p:cNvPr id="7172" name="Picture 4" descr="http://upload.wikimedia.org/wikipedia/commons/1/1b/Bundesarchiv_Bild_102-13774%2C_Adolf_Hitler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86314" y="1500174"/>
            <a:ext cx="3406700" cy="5214974"/>
          </a:xfrm>
          <a:prstGeom prst="rect">
            <a:avLst/>
          </a:prstGeom>
          <a:noFill/>
          <a:ln>
            <a:solidFill>
              <a:schemeClr val="bg1">
                <a:lumMod val="95000"/>
                <a:lumOff val="5000"/>
              </a:schemeClr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0" y="214290"/>
            <a:ext cx="9144000" cy="1143000"/>
          </a:xfrm>
        </p:spPr>
        <p:txBody>
          <a:bodyPr>
            <a:normAutofit/>
          </a:bodyPr>
          <a:lstStyle/>
          <a:p>
            <a:r>
              <a:rPr lang="ru-RU" sz="48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Работа со словарем</a:t>
            </a:r>
            <a:endParaRPr lang="ru-RU" sz="4800" noProof="0" dirty="0">
              <a:solidFill>
                <a:schemeClr val="accent5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0" y="1357298"/>
            <a:ext cx="9144000" cy="5500702"/>
          </a:xfrm>
        </p:spPr>
        <p:txBody>
          <a:bodyPr>
            <a:normAutofit fontScale="77500" lnSpcReduction="20000"/>
          </a:bodyPr>
          <a:lstStyle/>
          <a:p>
            <a:r>
              <a:rPr lang="ru-RU" sz="41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«Поход на Рим» </a:t>
            </a:r>
            <a:r>
              <a:rPr lang="ru-RU" sz="4100" dirty="0" smtClean="0">
                <a:latin typeface="Times New Roman" pitchFamily="18" charset="0"/>
                <a:cs typeface="Times New Roman" pitchFamily="18" charset="0"/>
              </a:rPr>
              <a:t>- д</a:t>
            </a:r>
            <a:r>
              <a:rPr lang="ru-RU" sz="4100" noProof="0" dirty="0" err="1" smtClean="0">
                <a:latin typeface="Times New Roman" pitchFamily="18" charset="0"/>
                <a:cs typeface="Times New Roman" pitchFamily="18" charset="0"/>
              </a:rPr>
              <a:t>вижение</a:t>
            </a:r>
            <a:r>
              <a:rPr lang="ru-RU" sz="4100" noProof="0" dirty="0" smtClean="0">
                <a:latin typeface="Times New Roman" pitchFamily="18" charset="0"/>
                <a:cs typeface="Times New Roman" pitchFamily="18" charset="0"/>
              </a:rPr>
              <a:t> фашистских молодчиков в 1922 году из Неаполя на Рим с целью установления контроля над муниципалитетом.</a:t>
            </a:r>
          </a:p>
          <a:p>
            <a:r>
              <a:rPr lang="ru-RU" sz="41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«Ночь длинных ножей» </a:t>
            </a:r>
            <a:r>
              <a:rPr lang="ru-RU" sz="4100" dirty="0" smtClean="0">
                <a:latin typeface="Times New Roman" pitchFamily="18" charset="0"/>
                <a:cs typeface="Times New Roman" pitchFamily="18" charset="0"/>
              </a:rPr>
              <a:t>- кровавая расправа фашистов над группой старых нацистов, требующих выполнения обещаний, учиненная 1-3 июля 1934 г.</a:t>
            </a:r>
          </a:p>
          <a:p>
            <a:r>
              <a:rPr lang="ru-RU" sz="41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«Хрустальная ночь» </a:t>
            </a:r>
            <a:r>
              <a:rPr lang="ru-RU" sz="41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4100" dirty="0" err="1" smtClean="0">
                <a:latin typeface="Times New Roman" pitchFamily="18" charset="0"/>
                <a:cs typeface="Times New Roman" pitchFamily="18" charset="0"/>
              </a:rPr>
              <a:t>всегерманский</a:t>
            </a:r>
            <a:r>
              <a:rPr lang="ru-RU" sz="4100" dirty="0" smtClean="0">
                <a:latin typeface="Times New Roman" pitchFamily="18" charset="0"/>
                <a:cs typeface="Times New Roman" pitchFamily="18" charset="0"/>
              </a:rPr>
              <a:t> еврейский погром в ночь с 9 по 10 ноября 1938 г.</a:t>
            </a:r>
          </a:p>
          <a:p>
            <a:r>
              <a:rPr lang="ru-RU" sz="41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«Третий рейх»</a:t>
            </a:r>
            <a:r>
              <a:rPr lang="ru-RU" sz="41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00" dirty="0" smtClean="0">
                <a:latin typeface="Times New Roman" pitchFamily="18" charset="0"/>
                <a:cs typeface="Times New Roman" pitchFamily="18" charset="0"/>
              </a:rPr>
              <a:t>(Третья империя) – официальное нацистское название режима, существовавшего в Германии с января 1933  по май 1945 г.</a:t>
            </a:r>
          </a:p>
          <a:p>
            <a:endParaRPr lang="ru-RU" dirty="0" smtClean="0"/>
          </a:p>
          <a:p>
            <a:endParaRPr lang="ru-RU" noProof="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/>
          </a:bodyPr>
          <a:lstStyle/>
          <a:p>
            <a:r>
              <a:rPr lang="ru-RU" sz="48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Особенности франкизма</a:t>
            </a:r>
            <a:endParaRPr lang="ru-RU" sz="4800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0" y="1357298"/>
            <a:ext cx="6000760" cy="3571899"/>
          </a:xfrm>
        </p:spPr>
        <p:txBody>
          <a:bodyPr>
            <a:noAutofit/>
          </a:bodyPr>
          <a:lstStyle/>
          <a:p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Фашистское движение в Испании не обрело массовое социальной базы.</a:t>
            </a:r>
          </a:p>
          <a:p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Режим навязан извне.</a:t>
            </a:r>
          </a:p>
          <a:p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Большое влияние сохранила церковь.</a:t>
            </a:r>
          </a:p>
          <a:p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Режим Франко никогда не пытался установить жесткий контроль над экономикой.</a:t>
            </a:r>
          </a:p>
        </p:txBody>
      </p:sp>
      <p:pic>
        <p:nvPicPr>
          <p:cNvPr id="16385" name="Picture 1" descr="F:\фашизм\франко\916bfrancoi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500174"/>
            <a:ext cx="2762245" cy="3090624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0" y="4857760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 Франко уклонился от официального вступления в войну.</a:t>
            </a:r>
          </a:p>
          <a:p>
            <a:endParaRPr lang="ru-RU" sz="27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 Все годы диктатуры Франко Испания оставалась монархией.</a:t>
            </a:r>
            <a:endParaRPr lang="ru-RU" sz="27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 build="p"/>
      <p:bldP spid="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Текст 6"/>
          <p:cNvSpPr>
            <a:spLocks noGrp="1"/>
          </p:cNvSpPr>
          <p:nvPr>
            <p:ph type="body" idx="1"/>
          </p:nvPr>
        </p:nvSpPr>
        <p:spPr>
          <a:xfrm>
            <a:off x="0" y="857232"/>
            <a:ext cx="9144000" cy="3500462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Итак, в 20-30-е гг. в европейских странах к власти приходят фашисты, совершившие в дальнейшем злодеяния, поражающие воображения. Эти злодеяния нельзя оправдать, какими бы то ни было теориями, концепциями, ссылками на объективный ход исторического развития, на особенности массовой психологии немцев и т. п. Моральная оценка фашизма однозначна, но она не освобождает нас от необходимости понять, что сделало эти преступления возможными. </a:t>
            </a:r>
          </a:p>
          <a:p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0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Вывод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3964900"/>
            <a:ext cx="5214942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Необходимо напомнить о неофашистах на современном этапе. Каждый из нас волен выбирать свой путь, но человеку мыслящему, думающему, образованному не по пути с фашистами.</a:t>
            </a:r>
            <a:endParaRPr lang="ru-RU" sz="2600" dirty="0"/>
          </a:p>
        </p:txBody>
      </p:sp>
      <p:pic>
        <p:nvPicPr>
          <p:cNvPr id="15361" name="Picture 1" descr="F:\фашизм\5e9ba0be9d8a31bd9e16109a49c3c91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14942" y="4214818"/>
            <a:ext cx="3286148" cy="246461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53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5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2000"/>
                                        <p:tgtEl>
                                          <p:spTgt spid="15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4" grpId="0" build="allAtOnce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0" y="214290"/>
            <a:ext cx="9144000" cy="1143000"/>
          </a:xfrm>
        </p:spPr>
        <p:txBody>
          <a:bodyPr>
            <a:normAutofit/>
          </a:bodyPr>
          <a:lstStyle/>
          <a:p>
            <a:pPr algn="ctr"/>
            <a:r>
              <a:rPr lang="ru-RU" sz="4800" b="1" noProof="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План семинара</a:t>
            </a:r>
            <a:endParaRPr lang="ru-RU" sz="4800" b="1" noProof="0" dirty="0">
              <a:solidFill>
                <a:schemeClr val="accent5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0" y="1500174"/>
            <a:ext cx="9144000" cy="5357826"/>
          </a:xfrm>
        </p:spPr>
        <p:txBody>
          <a:bodyPr>
            <a:normAutofit lnSpcReduction="10000"/>
          </a:bodyPr>
          <a:lstStyle/>
          <a:p>
            <a:pPr marL="514350" indent="-514350">
              <a:buNone/>
            </a:pP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Что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такое фашизм? Что такое тоталитаризм? Каковы характерные черты тоталитаризма? Причины прихода фашистов к власти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 marL="514350" indent="-51435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        </a:t>
            </a:r>
          </a:p>
          <a:p>
            <a:pPr marL="514350" indent="-514350">
              <a:buNone/>
            </a:pP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Сравнительная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характеристика фашистских режимов в Италии и Германии. Общее и особенное  (3-4-х минутное сообщение с выводом)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                </a:t>
            </a:r>
          </a:p>
          <a:p>
            <a:pPr marL="514350" indent="-51435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               </a:t>
            </a:r>
          </a:p>
          <a:p>
            <a:pPr marL="457200" indent="-457200">
              <a:buNone/>
            </a:pP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Особенности франкизма</a:t>
            </a:r>
          </a:p>
          <a:p>
            <a:pPr marL="457200" indent="-457200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ru-RU" noProof="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69902"/>
          </a:xfrm>
        </p:spPr>
        <p:txBody>
          <a:bodyPr>
            <a:noAutofit/>
          </a:bodyPr>
          <a:lstStyle/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4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8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Что </a:t>
            </a:r>
            <a:r>
              <a:rPr lang="ru-RU" sz="4800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такое фашизм?</a:t>
            </a:r>
            <a:r>
              <a:rPr lang="ru-RU" sz="48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/>
            </a:r>
            <a:br>
              <a:rPr lang="ru-RU" sz="4800" dirty="0">
                <a:solidFill>
                  <a:schemeClr val="accent5">
                    <a:lumMod val="60000"/>
                    <a:lumOff val="40000"/>
                  </a:schemeClr>
                </a:solidFill>
              </a:rPr>
            </a:br>
            <a:endParaRPr lang="ru-RU" sz="4800" noProof="0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0" y="1571612"/>
            <a:ext cx="9144000" cy="2012803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4000" noProof="0" dirty="0" smtClean="0">
                <a:latin typeface="Times New Roman" pitchFamily="18" charset="0"/>
                <a:cs typeface="Times New Roman" pitchFamily="18" charset="0"/>
              </a:rPr>
              <a:t>Фашизм </a:t>
            </a:r>
            <a:r>
              <a:rPr lang="ru-RU" noProof="0" dirty="0" smtClean="0">
                <a:latin typeface="Times New Roman" pitchFamily="18" charset="0"/>
                <a:cs typeface="Times New Roman" pitchFamily="18" charset="0"/>
              </a:rPr>
              <a:t>(от итал.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«пучок», «связка»)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реакционное политическое течение, возникшее в ряде стран после Первой мировой войны.</a:t>
            </a:r>
          </a:p>
          <a:p>
            <a:pPr algn="ctr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buNone/>
            </a:pPr>
            <a:endParaRPr lang="ru-RU" noProof="0" dirty="0" smtClean="0"/>
          </a:p>
          <a:p>
            <a:pPr algn="ctr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noProof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3500438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ru-RU" sz="48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Как соотносятся понятия «фашизм» и «тоталитаризм»?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5429264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Фашизм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– одна из форм тоталитаризма.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/>
      <p:bldP spid="7" grpId="0" build="allAtOnce"/>
      <p:bldP spid="8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1265238"/>
          </a:xfrm>
        </p:spPr>
        <p:txBody>
          <a:bodyPr>
            <a:noAutofit/>
          </a:bodyPr>
          <a:lstStyle/>
          <a:p>
            <a:r>
              <a:rPr lang="ru-RU" sz="4800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Что такое тоталитаризм? </a:t>
            </a:r>
            <a:endParaRPr lang="ru-RU" sz="4800" noProof="0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0" y="1214422"/>
            <a:ext cx="9144000" cy="3114683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4000" noProof="0" dirty="0" smtClean="0">
                <a:latin typeface="Times New Roman" pitchFamily="18" charset="0"/>
                <a:cs typeface="Times New Roman" pitchFamily="18" charset="0"/>
              </a:rPr>
              <a:t>Тоталитаризм </a:t>
            </a:r>
            <a:r>
              <a:rPr lang="ru-RU" noProof="0" dirty="0" smtClean="0">
                <a:latin typeface="Times New Roman" pitchFamily="18" charset="0"/>
                <a:cs typeface="Times New Roman" pitchFamily="18" charset="0"/>
              </a:rPr>
              <a:t>(от лат. «весь», «полный») - антидемократический режим, в котором установлен полный контроль государства над человеком, ликвидированы все проявления гражданского общества, отсутствует оппозиция,     парламентская демократия.</a:t>
            </a:r>
            <a:endParaRPr lang="ru-RU" noProof="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410" name="Picture 2" descr="Файл:Stalin Hitler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43306" y="4500570"/>
            <a:ext cx="2086661" cy="2243161"/>
          </a:xfrm>
          <a:prstGeom prst="rect">
            <a:avLst/>
          </a:prstGeom>
          <a:noFill/>
          <a:ln>
            <a:solidFill>
              <a:schemeClr val="bg1">
                <a:lumMod val="95000"/>
                <a:lumOff val="5000"/>
              </a:schemeClr>
            </a:solidFill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1454410"/>
          </a:xfrm>
        </p:spPr>
        <p:txBody>
          <a:bodyPr>
            <a:noAutofit/>
          </a:bodyPr>
          <a:lstStyle/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8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Каковы </a:t>
            </a:r>
            <a:r>
              <a:rPr lang="ru-RU" sz="4800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характерные черты тоталитаризма?</a:t>
            </a:r>
            <a:r>
              <a:rPr lang="ru-RU" sz="4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dirty="0">
                <a:latin typeface="Times New Roman" pitchFamily="18" charset="0"/>
                <a:cs typeface="Times New Roman" pitchFamily="18" charset="0"/>
              </a:rPr>
            </a:br>
            <a:endParaRPr lang="ru-RU" sz="4800" noProof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0" y="1857364"/>
            <a:ext cx="9144000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1. Установление однопартийной системы.</a:t>
            </a:r>
            <a:endParaRPr kumimoji="0" lang="ru-RU" sz="2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 Уничтожение оппозиции внутри правящей партии.</a:t>
            </a:r>
            <a:endParaRPr kumimoji="0" lang="ru-RU" sz="2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3.Сращивание партийного и государственного аппарата.</a:t>
            </a:r>
            <a:endParaRPr kumimoji="0" lang="ru-RU" sz="2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4. Ликвидация системы разделения властей.</a:t>
            </a:r>
            <a:endParaRPr kumimoji="0" lang="ru-RU" sz="2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5. </a:t>
            </a:r>
            <a:r>
              <a:rPr lang="ru-RU" sz="25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</a:t>
            </a:r>
            <a:r>
              <a:rPr kumimoji="0" lang="ru-RU" sz="2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ничтожение гражданских свобод.</a:t>
            </a:r>
            <a:endParaRPr kumimoji="0" lang="ru-RU" sz="2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6. Построение системы всеохватывающих массовых общественных организаций.</a:t>
            </a:r>
            <a:endParaRPr kumimoji="0" lang="ru-RU" sz="2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7. Унификация (приведение к единообразию) всей общественной жизни.</a:t>
            </a:r>
            <a:endParaRPr kumimoji="0" lang="ru-RU" sz="2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8. Авторитарный способ мышления.</a:t>
            </a:r>
            <a:endParaRPr kumimoji="0" lang="ru-RU" sz="2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9. Культ национального вождя.</a:t>
            </a:r>
            <a:endParaRPr kumimoji="0" lang="ru-RU" sz="2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10. Массовые репрессии.</a:t>
            </a:r>
            <a:endParaRPr kumimoji="0" lang="ru-RU" sz="2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86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86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86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86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86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86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867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867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867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867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867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1265238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3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Каковы </a:t>
            </a:r>
            <a:r>
              <a:rPr lang="ru-RU" sz="5300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причины прихода фашистов к власти?</a:t>
            </a:r>
            <a:br>
              <a:rPr lang="ru-RU" sz="5300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5300" noProof="0" dirty="0">
              <a:solidFill>
                <a:schemeClr val="accent5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0" y="1571613"/>
            <a:ext cx="9144000" cy="3571900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800" noProof="0" dirty="0" err="1" smtClean="0">
                <a:latin typeface="Times New Roman" pitchFamily="18" charset="0"/>
                <a:cs typeface="Times New Roman" pitchFamily="18" charset="0"/>
              </a:rPr>
              <a:t>оциально</a:t>
            </a:r>
            <a:r>
              <a:rPr lang="ru-RU" sz="2800" noProof="0" dirty="0" smtClean="0">
                <a:latin typeface="Times New Roman" pitchFamily="18" charset="0"/>
                <a:cs typeface="Times New Roman" pitchFamily="18" charset="0"/>
              </a:rPr>
              <a:t> - экономический и политический кризис.</a:t>
            </a:r>
            <a:endParaRPr lang="ru-RU" sz="2800" b="1" noProof="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ru-RU" sz="2800" noProof="0" dirty="0" smtClean="0">
                <a:latin typeface="Times New Roman" pitchFamily="18" charset="0"/>
                <a:cs typeface="Times New Roman" pitchFamily="18" charset="0"/>
              </a:rPr>
              <a:t>Неспособность правительств вывести страну из кризиса, тяга народных масс к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«сильной руке».</a:t>
            </a:r>
            <a:endParaRPr lang="ru-RU" sz="2800" noProof="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Поддержка фашистов со стороны крупных предпринимателей.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Слабость антифашистских сил, демократических институтов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;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раскол рабочего класса 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Изменение тактики самой партии, её активная борьба за массы, внимание к парламентским формам деятельности.</a:t>
            </a:r>
            <a:endParaRPr lang="ru-RU" sz="2800" noProof="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3357562"/>
          </a:xfrm>
        </p:spPr>
        <p:txBody>
          <a:bodyPr>
            <a:normAutofit/>
          </a:bodyPr>
          <a:lstStyle/>
          <a:p>
            <a:r>
              <a:rPr lang="ru-RU" sz="48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С</a:t>
            </a:r>
            <a:r>
              <a:rPr lang="ru-RU" sz="48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равнительная характеристика фашистских режимов в </a:t>
            </a:r>
            <a:r>
              <a:rPr lang="ru-RU" sz="48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И</a:t>
            </a:r>
            <a:r>
              <a:rPr lang="ru-RU" sz="48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талии и Германии. Общее и особенное.</a:t>
            </a:r>
            <a:endParaRPr lang="ru-RU" sz="4800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41986" name="Picture 2" descr="F:\фашизм\Hitlermuss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8992" y="3071810"/>
            <a:ext cx="2276476" cy="359764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1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2285992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Какой </a:t>
            </a:r>
            <a:r>
              <a:rPr lang="ru-RU" sz="40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из </a:t>
            </a:r>
            <a:r>
              <a:rPr lang="ru-RU" sz="4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тоталитарных </a:t>
            </a:r>
            <a:r>
              <a:rPr lang="ru-RU" sz="40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режимов: фашистский в Италии  или нацистский в Германии представляется вам тоталитарным в более полной мере?  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>
                <a:latin typeface="Times New Roman" pitchFamily="18" charset="0"/>
                <a:cs typeface="Times New Roman" pitchFamily="18" charset="0"/>
              </a:rPr>
            </a:b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3357562"/>
            <a:ext cx="9144000" cy="350043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Нацистский режим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 Германии представляется  тоталитарным в более полной мере, т.к. в Италии главой государства считался  король Виктор Эммануил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III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т.е. сохранялась монархия, определенное влияние в стране имел Ватикан, юг Италии контролировала мафия.</a:t>
            </a:r>
          </a:p>
          <a:p>
            <a:pPr algn="ctr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0" y="142852"/>
            <a:ext cx="9144000" cy="1417638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53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Характеристика </a:t>
            </a:r>
            <a:r>
              <a:rPr lang="ru-RU" sz="5300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Бенито</a:t>
            </a:r>
            <a:r>
              <a:rPr lang="ru-RU" sz="53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Муссолини</a:t>
            </a:r>
            <a:r>
              <a:rPr lang="ru-RU" sz="5300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300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5300" noProof="0" dirty="0">
              <a:solidFill>
                <a:schemeClr val="accent5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218" name="Picture 2" descr="Бенито Амилькаре Андреа Муссолини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57752" y="1928802"/>
            <a:ext cx="3699227" cy="4572032"/>
          </a:xfrm>
          <a:prstGeom prst="rect">
            <a:avLst/>
          </a:prstGeom>
          <a:noFill/>
          <a:ln>
            <a:solidFill>
              <a:schemeClr val="bg1">
                <a:lumMod val="95000"/>
                <a:lumOff val="5000"/>
              </a:schemeClr>
            </a:solidFill>
          </a:ln>
        </p:spPr>
      </p:pic>
      <p:pic>
        <p:nvPicPr>
          <p:cNvPr id="8" name="Picture 3" descr="E:\Benito_Mussolini_mugshot_1903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034" y="1928802"/>
            <a:ext cx="3857652" cy="4504998"/>
          </a:xfrm>
          <a:prstGeom prst="rect">
            <a:avLst/>
          </a:prstGeom>
          <a:noFill/>
          <a:ln>
            <a:solidFill>
              <a:schemeClr val="bg1">
                <a:lumMod val="95000"/>
                <a:lumOff val="5000"/>
              </a:schemeClr>
            </a:solidFill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BB2780C3CC07BD4BAA623FF9571645580400D1570604EA743043A2641365C0E91715" ma:contentTypeVersion="28" ma:contentTypeDescription="Create a new document." ma:contentTypeScope="" ma:versionID="91c327331e5971e62f2a5301ad123600"/>
</file>

<file path=customXml/item2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/>
</file>

<file path=customXml/itemProps1.xml><?xml version="1.0" encoding="utf-8"?>
<ds:datastoreItem xmlns:ds="http://schemas.openxmlformats.org/officeDocument/2006/customXml" ds:itemID="{94DA977E-66A8-43B0-8224-8E3A2E79B97C}">
  <ds:schemaRefs>
    <ds:schemaRef ds:uri="http://schemas.microsoft.com/office/2006/metadata/contentType"/>
    <ds:schemaRef ds:uri="http://schemas.microsoft.com/office/2006/metadata/properties/metaAttributes"/>
  </ds:schemaRefs>
</ds:datastoreItem>
</file>

<file path=customXml/itemProps2.xml><?xml version="1.0" encoding="utf-8"?>
<ds:datastoreItem xmlns:ds="http://schemas.openxmlformats.org/officeDocument/2006/customXml" ds:itemID="{D487B8FD-33DA-4A14-B764-96DB17189A4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C2B83AD-E2B3-45E6-8F74-3240629A6DDE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594</Words>
  <Application>Microsoft Office PowerPoint</Application>
  <PresentationFormat>Экран (4:3)</PresentationFormat>
  <Paragraphs>65</Paragraphs>
  <Slides>13</Slides>
  <Notes>9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Тема нашего семинара «Тоталитарные режимы в 30-е гг. Италия, Германия, Испания»</vt:lpstr>
      <vt:lpstr>План семинара</vt:lpstr>
      <vt:lpstr>  Что такое фашизм? </vt:lpstr>
      <vt:lpstr>Что такое тоталитаризм? </vt:lpstr>
      <vt:lpstr> Каковы характерные черты тоталитаризма? </vt:lpstr>
      <vt:lpstr> Каковы причины прихода фашистов к власти? </vt:lpstr>
      <vt:lpstr>Сравнительная характеристика фашистских режимов в Италии и Германии. Общее и особенное.</vt:lpstr>
      <vt:lpstr>   Какой из тоталитарных режимов: фашистский в Италии  или нацистский в Германии представляется вам тоталитарным в более полной мере?   </vt:lpstr>
      <vt:lpstr> Характеристика Бенито Муссолини </vt:lpstr>
      <vt:lpstr>Характеристика Адольфа Гитлера</vt:lpstr>
      <vt:lpstr>Работа со словарем</vt:lpstr>
      <vt:lpstr>Особенности франкизма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2011-10-05T12:08:10Z</dcterms:created>
  <dcterms:modified xsi:type="dcterms:W3CDTF">2012-01-12T12:47:44Z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TC101659619990</vt:lpwstr>
  </property>
</Properties>
</file>