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63" r:id="rId5"/>
    <p:sldId id="262" r:id="rId6"/>
    <p:sldId id="259" r:id="rId7"/>
    <p:sldId id="265" r:id="rId8"/>
    <p:sldId id="266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FF7C80"/>
    <a:srgbClr val="FFCC00"/>
    <a:srgbClr val="080808"/>
    <a:srgbClr val="A50021"/>
    <a:srgbClr val="FF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4" autoAdjust="0"/>
    <p:restoredTop sz="98655" autoAdjust="0"/>
  </p:normalViewPr>
  <p:slideViewPr>
    <p:cSldViewPr>
      <p:cViewPr>
        <p:scale>
          <a:sx n="86" d="100"/>
          <a:sy n="86" d="100"/>
        </p:scale>
        <p:origin x="-79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DAB3D79-A73A-42D3-B593-118532AC89E2}" type="datetimeFigureOut">
              <a:rPr lang="ru-RU"/>
              <a:pPr>
                <a:defRPr/>
              </a:pPr>
              <a:t>08.01.2012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C4CCB2A-0A6E-46FA-A22A-EA3DB3948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B9F7A0-250D-47E0-931D-1E4A2DC2AD22}" type="slidenum">
              <a:rPr lang="ru-RU" smtClean="0">
                <a:latin typeface="Arial" pitchFamily="34" charset="0"/>
              </a:rPr>
              <a:pPr/>
              <a:t>1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E8D3E-6ED9-437D-8B3B-ABC799DC1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F6A97-261F-4B85-A801-E2AC8544E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7733D-0812-42A5-8ECC-964FB4A57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D9950-3E27-4935-B9A0-EEA898397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E2928-E79E-40BF-9C23-8D497C72E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147D0-D2AA-425E-9FF2-454E863D3C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E3958-DAB4-4122-826C-2138A005D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4956A-03EA-4712-A42D-98E6659087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C397D-8ACF-4C4F-A82C-6DCE0A3F19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AF2C7-2AF9-4E0B-B357-44C61B6DE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58762-8750-4FDC-823C-5A2A1DFD8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A50021"/>
            </a:gs>
            <a:gs pos="100000">
              <a:srgbClr val="080808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DB06F7E-A39E-450D-B149-F5EF0D5E4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50021"/>
            </a:gs>
            <a:gs pos="100000">
              <a:srgbClr val="08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11188" y="5876925"/>
            <a:ext cx="79216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С.В. Герасимов «М.И. Кутузов на Бородинском поле».</a:t>
            </a:r>
          </a:p>
        </p:txBody>
      </p:sp>
      <p:pic>
        <p:nvPicPr>
          <p:cNvPr id="2054" name="Picture 6" descr="кутузов"/>
          <p:cNvPicPr>
            <a:picLocks noChangeAspect="1" noChangeArrowheads="1"/>
          </p:cNvPicPr>
          <p:nvPr/>
        </p:nvPicPr>
        <p:blipFill>
          <a:blip r:embed="rId3" cstate="email">
            <a:lum bright="10000" contrast="2000"/>
          </a:blip>
          <a:srcRect/>
          <a:stretch>
            <a:fillRect/>
          </a:stretch>
        </p:blipFill>
        <p:spPr bwMode="auto">
          <a:xfrm>
            <a:off x="107950" y="188913"/>
            <a:ext cx="8928100" cy="55562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258888" y="1773238"/>
            <a:ext cx="7272337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Impact"/>
              </a:rPr>
              <a:t>Есть ли место подвигу </a:t>
            </a: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2195513" y="3284538"/>
            <a:ext cx="4967287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Impact"/>
              </a:rPr>
              <a:t>в наше время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7235825" y="3141663"/>
            <a:ext cx="6477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Georgia"/>
              </a:rPr>
              <a:t>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1" grpId="0" animBg="1"/>
      <p:bldP spid="194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Бородино"/>
          <p:cNvPicPr>
            <a:picLocks noChangeAspect="1" noChangeArrowheads="1"/>
          </p:cNvPicPr>
          <p:nvPr/>
        </p:nvPicPr>
        <p:blipFill>
          <a:blip r:embed="rId2" cstate="email">
            <a:lum bright="-2000" contrast="22000"/>
          </a:blip>
          <a:srcRect/>
          <a:stretch>
            <a:fillRect/>
          </a:stretch>
        </p:blipFill>
        <p:spPr bwMode="auto">
          <a:xfrm>
            <a:off x="6000750" y="3357563"/>
            <a:ext cx="2232025" cy="30972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075" name="Picture 5" descr="Тар"/>
          <p:cNvPicPr>
            <a:picLocks noChangeAspect="1" noChangeArrowheads="1"/>
          </p:cNvPicPr>
          <p:nvPr/>
        </p:nvPicPr>
        <p:blipFill>
          <a:blip r:embed="rId3" cstate="email">
            <a:lum contrast="14000"/>
          </a:blip>
          <a:srcRect/>
          <a:stretch>
            <a:fillRect/>
          </a:stretch>
        </p:blipFill>
        <p:spPr bwMode="auto">
          <a:xfrm>
            <a:off x="6000750" y="214313"/>
            <a:ext cx="2281238" cy="30956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076" name="Picture 6" descr="Толстой"/>
          <p:cNvPicPr>
            <a:picLocks noChangeAspect="1" noChangeArrowheads="1"/>
          </p:cNvPicPr>
          <p:nvPr/>
        </p:nvPicPr>
        <p:blipFill>
          <a:blip r:embed="rId4" cstate="email">
            <a:lum contrast="16000"/>
          </a:blip>
          <a:srcRect/>
          <a:stretch>
            <a:fillRect/>
          </a:stretch>
        </p:blipFill>
        <p:spPr bwMode="auto">
          <a:xfrm>
            <a:off x="785813" y="285750"/>
            <a:ext cx="2303462" cy="30972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077" name="Picture 7" descr="Цветаева"/>
          <p:cNvPicPr>
            <a:picLocks noChangeAspect="1" noChangeArrowheads="1"/>
          </p:cNvPicPr>
          <p:nvPr/>
        </p:nvPicPr>
        <p:blipFill>
          <a:blip r:embed="rId5" cstate="email">
            <a:lum contrast="18000"/>
          </a:blip>
          <a:srcRect/>
          <a:stretch>
            <a:fillRect/>
          </a:stretch>
        </p:blipFill>
        <p:spPr bwMode="auto">
          <a:xfrm>
            <a:off x="785813" y="3429000"/>
            <a:ext cx="2303462" cy="30956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3429000" y="285750"/>
            <a:ext cx="2357438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ГЕНЕРАЛАМ ДВЕНАДЦАТОГО ГОДА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Вы, чьи широкие шинели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Напоминали паруса,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Чьи шпоры весело звенели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голоса,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чьи глаза, как бриллианты,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 сердце оставляли след,-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Очаровательные франты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Минувших лет!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Одним ожесточеньем воли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Вы брали сердце и скалу,—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Цари на каждом бранном поле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на балу.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Вас охраняла длань Господня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сердце матери, вчера —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Малютки-мальчики, сегодня —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Офицера!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Вам все вершины были малы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мягок самый черствый хлеб,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О, молодые генералы </a:t>
            </a:r>
          </a:p>
          <a:p>
            <a:pPr>
              <a:lnSpc>
                <a:spcPct val="150000"/>
              </a:lnSpc>
              <a:defRPr/>
            </a:pP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Своих судеб!</a:t>
            </a:r>
            <a:endParaRPr lang="ru-RU" sz="1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1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26.12.1913г</a:t>
            </a:r>
            <a:r>
              <a:rPr lang="ru-RU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403350" y="620713"/>
            <a:ext cx="6408738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Impact"/>
              </a:rPr>
              <a:t>Отечественная война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3276600" y="1844675"/>
            <a:ext cx="259080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Impact"/>
              </a:rPr>
              <a:t>1812 года.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755650" y="3068638"/>
            <a:ext cx="7777163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Impact"/>
              </a:rPr>
              <a:t>М.Ю. Лермонтов "Бородино"</a:t>
            </a:r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2987675" y="4365625"/>
            <a:ext cx="3671888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chemeClr val="bg1">
                      <a:alpha val="79999"/>
                    </a:schemeClr>
                  </a:outerShdw>
                </a:effectLst>
                <a:latin typeface="Impact"/>
              </a:rPr>
              <a:t>(1814-1841 гг.)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8" grpId="0" animBg="1"/>
      <p:bldP spid="3079" grpId="0" animBg="1"/>
      <p:bldP spid="30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Изображение 19697"/>
          <p:cNvPicPr>
            <a:picLocks noChangeAspect="1" noChangeArrowheads="1"/>
          </p:cNvPicPr>
          <p:nvPr/>
        </p:nvPicPr>
        <p:blipFill>
          <a:blip r:embed="rId2" cstate="email">
            <a:lum contrast="14000"/>
          </a:blip>
          <a:srcRect/>
          <a:stretch>
            <a:fillRect/>
          </a:stretch>
        </p:blipFill>
        <p:spPr bwMode="auto">
          <a:xfrm>
            <a:off x="4140200" y="188913"/>
            <a:ext cx="4821238" cy="6408737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2533" name="Picture 5" descr="Изображение 19698"/>
          <p:cNvPicPr>
            <a:picLocks noChangeAspect="1" noChangeArrowheads="1"/>
          </p:cNvPicPr>
          <p:nvPr/>
        </p:nvPicPr>
        <p:blipFill>
          <a:blip r:embed="rId3" cstate="email">
            <a:lum bright="6000" contrast="16000"/>
          </a:blip>
          <a:srcRect/>
          <a:stretch>
            <a:fillRect/>
          </a:stretch>
        </p:blipFill>
        <p:spPr bwMode="auto">
          <a:xfrm>
            <a:off x="107950" y="620713"/>
            <a:ext cx="3806825" cy="5545137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827088" y="4652963"/>
            <a:ext cx="2016125" cy="158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Простой </a:t>
            </a:r>
          </a:p>
          <a:p>
            <a:pPr algn="ctr"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солдат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635375" y="188913"/>
            <a:ext cx="2014538" cy="158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Пожилой </a:t>
            </a:r>
          </a:p>
          <a:p>
            <a:pPr algn="ctr"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человек</a:t>
            </a:r>
          </a:p>
          <a:p>
            <a:pPr algn="ctr">
              <a:defRPr/>
            </a:pPr>
            <a:endParaRPr lang="ru-RU" dirty="0">
              <a:latin typeface="Arial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372225" y="4652963"/>
            <a:ext cx="2014538" cy="158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hlinkClick r:id="rId2" action="ppaction://hlinksldjump"/>
              </a:rPr>
              <a:t>Артиллерист</a:t>
            </a:r>
            <a:endParaRPr lang="ru-RU" sz="22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916238" y="4292600"/>
            <a:ext cx="647700" cy="3587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stealth" w="lg" len="lg"/>
          </a:ln>
          <a:effectLst>
            <a:outerShdw dist="25400" dir="54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724525" y="4292600"/>
            <a:ext cx="576263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stealth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4643438" y="1773238"/>
            <a:ext cx="0" cy="7191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stealth" w="lg" len="lg"/>
          </a:ln>
          <a:effectLst>
            <a:outerShdw dist="28398" dir="3806097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563938" y="2492375"/>
            <a:ext cx="2159000" cy="18002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2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Лирический </a:t>
            </a:r>
          </a:p>
          <a:p>
            <a:pPr algn="ctr">
              <a:defRPr/>
            </a:pPr>
            <a:r>
              <a:rPr lang="ru-RU" sz="22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герой</a:t>
            </a:r>
          </a:p>
          <a:p>
            <a:pPr algn="ctr">
              <a:defRPr/>
            </a:pPr>
            <a:endParaRPr lang="ru-RU"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 animBg="1"/>
      <p:bldP spid="21511" grpId="0" animBg="1"/>
      <p:bldP spid="215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50021"/>
            </a:gs>
            <a:gs pos="100000">
              <a:srgbClr val="08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908175" y="5805488"/>
            <a:ext cx="5903913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«Забил заряд я в пушку туго…»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«Прилег вздремнуть я у лафета…»</a:t>
            </a:r>
          </a:p>
        </p:txBody>
      </p:sp>
      <p:pic>
        <p:nvPicPr>
          <p:cNvPr id="17414" name="Picture 6" descr="Изображение 19695"/>
          <p:cNvPicPr>
            <a:picLocks noChangeAspect="1" noChangeArrowheads="1"/>
          </p:cNvPicPr>
          <p:nvPr/>
        </p:nvPicPr>
        <p:blipFill>
          <a:blip r:embed="rId2" cstate="email">
            <a:lum bright="4000"/>
          </a:blip>
          <a:srcRect/>
          <a:stretch>
            <a:fillRect/>
          </a:stretch>
        </p:blipFill>
        <p:spPr bwMode="auto">
          <a:xfrm>
            <a:off x="395288" y="115888"/>
            <a:ext cx="8191500" cy="5581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207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Какое чувство было у солдат русской армии перед битвой? Докажите строчками текста.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Какое желание было у русских солдат?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такие строчки следует читать? Прочитайте выразительно.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перестрелку перед боем ветеран называем «безделкой»?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Каких предложений по интонации больше в первой части? Какую роль они играют?</a:t>
            </a: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Какой момент боя рассказчик считает самым важным и главным? Зачитайте.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каком темпе надо читать картины эпизода боя? Почему?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звуки можно услышать в этом сражении? Прочитайте.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и почему старый солдат вспоминает своего командира – полковника?</a:t>
            </a: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каким чувством нужно читать эти строки? Прочитайте.</a:t>
            </a:r>
            <a:endParaRPr lang="ru-RU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76375" y="1052513"/>
            <a:ext cx="7056438" cy="497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solidFill>
                  <a:schemeClr val="bg1"/>
                </a:solidFill>
                <a:latin typeface="Arial" charset="0"/>
              </a:rPr>
              <a:t>«Ребята! Не Москва ль за нами?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3200" b="1" i="1" dirty="0">
                <a:solidFill>
                  <a:schemeClr val="bg1"/>
                </a:solidFill>
                <a:latin typeface="Arial" charset="0"/>
              </a:rPr>
              <a:t>Умрёмте ж под Москвой,</a:t>
            </a:r>
          </a:p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solidFill>
                  <a:schemeClr val="bg1"/>
                </a:solidFill>
                <a:latin typeface="Arial" charset="0"/>
              </a:rPr>
              <a:t>  Как </a:t>
            </a:r>
            <a:r>
              <a:rPr lang="ru-RU" sz="3200" b="1" i="1" dirty="0">
                <a:solidFill>
                  <a:schemeClr val="bg1"/>
                </a:solidFill>
                <a:latin typeface="Arial" charset="0"/>
              </a:rPr>
              <a:t>наши братья умирали!»</a:t>
            </a:r>
          </a:p>
          <a:p>
            <a:pPr>
              <a:spcBef>
                <a:spcPct val="50000"/>
              </a:spcBef>
              <a:defRPr/>
            </a:pPr>
            <a:r>
              <a:rPr lang="ru-RU" sz="3200" b="1" dirty="0">
                <a:solidFill>
                  <a:schemeClr val="bg1"/>
                </a:solidFill>
                <a:latin typeface="Arial" charset="0"/>
              </a:rPr>
              <a:t>       И </a:t>
            </a:r>
            <a:r>
              <a:rPr lang="ru-RU" sz="3200" b="1" dirty="0">
                <a:solidFill>
                  <a:schemeClr val="bg1"/>
                </a:solidFill>
                <a:latin typeface="Arial" charset="0"/>
              </a:rPr>
              <a:t>умереть мы обещали,</a:t>
            </a:r>
          </a:p>
          <a:p>
            <a:pPr>
              <a:spcBef>
                <a:spcPct val="50000"/>
              </a:spcBef>
              <a:defRPr/>
            </a:pPr>
            <a:r>
              <a:rPr lang="ru-RU" sz="3200" b="1" dirty="0">
                <a:solidFill>
                  <a:schemeClr val="bg1"/>
                </a:solidFill>
                <a:latin typeface="Arial" charset="0"/>
              </a:rPr>
              <a:t>  И </a:t>
            </a:r>
            <a:r>
              <a:rPr lang="ru-RU" sz="3200" b="1" dirty="0">
                <a:solidFill>
                  <a:schemeClr val="bg1"/>
                </a:solidFill>
                <a:latin typeface="Arial" charset="0"/>
              </a:rPr>
              <a:t>клятву верности сдержали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3200" b="1" dirty="0">
                <a:solidFill>
                  <a:schemeClr val="bg1"/>
                </a:solidFill>
                <a:latin typeface="Arial" charset="0"/>
              </a:rPr>
              <a:t>Мы в Бородинский бой.</a:t>
            </a:r>
          </a:p>
          <a:p>
            <a:pPr algn="ctr">
              <a:spcBef>
                <a:spcPct val="50000"/>
              </a:spcBef>
              <a:defRPr/>
            </a:pPr>
            <a:endParaRPr lang="ru-RU" sz="32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1C1C1C"/>
      </a:accent2>
      <a:accent3>
        <a:srgbClr val="FFFFFF"/>
      </a:accent3>
      <a:accent4>
        <a:srgbClr val="000000"/>
      </a:accent4>
      <a:accent5>
        <a:srgbClr val="FDECB3"/>
      </a:accent5>
      <a:accent6>
        <a:srgbClr val="181818"/>
      </a:accent6>
      <a:hlink>
        <a:srgbClr val="080808"/>
      </a:hlink>
      <a:folHlink>
        <a:srgbClr val="080808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1C1C1C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181818"/>
        </a:accent6>
        <a:hlink>
          <a:srgbClr val="080808"/>
        </a:hlink>
        <a:folHlink>
          <a:srgbClr val="08080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288</Words>
  <Application>Microsoft Office PowerPoint</Application>
  <PresentationFormat>Экран (4:3)</PresentationFormat>
  <Paragraphs>64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ИриС(Ш)кА</dc:creator>
  <cp:lastModifiedBy>Дарёна</cp:lastModifiedBy>
  <cp:revision>13</cp:revision>
  <dcterms:created xsi:type="dcterms:W3CDTF">2008-11-12T18:12:23Z</dcterms:created>
  <dcterms:modified xsi:type="dcterms:W3CDTF">2012-01-07T20:43:45Z</dcterms:modified>
</cp:coreProperties>
</file>