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95" r:id="rId2"/>
    <p:sldId id="256" r:id="rId3"/>
    <p:sldId id="259" r:id="rId4"/>
    <p:sldId id="296" r:id="rId5"/>
    <p:sldId id="297" r:id="rId6"/>
    <p:sldId id="293" r:id="rId7"/>
    <p:sldId id="316" r:id="rId8"/>
    <p:sldId id="317" r:id="rId9"/>
    <p:sldId id="298" r:id="rId10"/>
    <p:sldId id="294" r:id="rId11"/>
    <p:sldId id="291" r:id="rId12"/>
    <p:sldId id="299" r:id="rId13"/>
    <p:sldId id="318" r:id="rId14"/>
    <p:sldId id="300" r:id="rId15"/>
    <p:sldId id="301" r:id="rId16"/>
    <p:sldId id="310" r:id="rId17"/>
    <p:sldId id="311" r:id="rId18"/>
    <p:sldId id="312" r:id="rId19"/>
    <p:sldId id="332" r:id="rId20"/>
    <p:sldId id="313" r:id="rId21"/>
    <p:sldId id="314" r:id="rId22"/>
    <p:sldId id="329" r:id="rId23"/>
    <p:sldId id="323" r:id="rId24"/>
    <p:sldId id="321" r:id="rId25"/>
    <p:sldId id="322" r:id="rId26"/>
    <p:sldId id="331" r:id="rId27"/>
    <p:sldId id="324" r:id="rId28"/>
    <p:sldId id="320" r:id="rId29"/>
    <p:sldId id="315" r:id="rId30"/>
    <p:sldId id="333" r:id="rId31"/>
    <p:sldId id="325" r:id="rId32"/>
    <p:sldId id="326" r:id="rId33"/>
    <p:sldId id="334" r:id="rId34"/>
    <p:sldId id="32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E0A0A"/>
    <a:srgbClr val="ED2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F8575D-3E05-438E-88E9-FEE06A929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D304-7C31-4494-992F-F16D7BBAD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C713-24A6-4BEC-9817-4F6DBA79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810C-A154-48FE-8998-E61A3F94E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DB6E-526B-4BD2-8941-311EA9740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888C-5D8E-4422-8393-84A5A298F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16910-181D-46DE-A238-7652A31F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0A76-97AD-45C4-9199-68CE534E7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2B85-13AB-42C8-B820-9A50A15E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583C-27CF-4E64-B11F-2FDBB076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0755-A9C0-44EE-9CF4-C152D9416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8654-6289-43BC-83E2-A6C4B822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7589-E614-452B-9924-5707A690C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9AA2-2E4D-4453-B265-E50C18C3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47540-8664-4D49-A8F0-A136C1DD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6C2C4D-AD5C-4AC4-AD65-8D6827883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15888"/>
            <a:ext cx="7772400" cy="1470025"/>
          </a:xfrm>
          <a:noFill/>
        </p:spPr>
        <p:txBody>
          <a:bodyPr/>
          <a:lstStyle/>
          <a:p>
            <a:r>
              <a:rPr lang="ru-RU" sz="4000" smtClean="0">
                <a:effectLst/>
              </a:rPr>
              <a:t>Интегрированный урок математики, окружающего мира и музейной педагогики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4076700"/>
            <a:ext cx="6400800" cy="1752600"/>
          </a:xfrm>
          <a:noFill/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effectLst/>
              </a:rPr>
              <a:t>Тема:</a:t>
            </a:r>
            <a:r>
              <a:rPr lang="ru-RU" sz="2800" smtClean="0">
                <a:effectLst/>
              </a:rPr>
              <a:t>  </a:t>
            </a:r>
            <a:r>
              <a:rPr lang="ru-RU" sz="2800" b="1" smtClean="0">
                <a:effectLst/>
              </a:rPr>
              <a:t>«Умножение и деление на 2. Решение задач и выражений. Путешествие  по Европе. Франция. Лувр.»</a:t>
            </a:r>
            <a:r>
              <a:rPr lang="ru-RU" sz="2800" smtClean="0">
                <a:effectLst/>
              </a:rPr>
              <a:t>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843213" y="5876925"/>
            <a:ext cx="3384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2 класс</a:t>
            </a:r>
          </a:p>
          <a:p>
            <a:pPr algn="ctr">
              <a:spcBef>
                <a:spcPct val="50000"/>
              </a:spcBef>
            </a:pPr>
            <a:r>
              <a:rPr lang="ru-RU"/>
              <a:t>УМК «Школа России»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1" name="Group 5"/>
          <p:cNvGrpSpPr>
            <a:grpSpLocks noChangeAspect="1"/>
          </p:cNvGrpSpPr>
          <p:nvPr/>
        </p:nvGrpSpPr>
        <p:grpSpPr bwMode="auto">
          <a:xfrm>
            <a:off x="468313" y="1844675"/>
            <a:ext cx="8280400" cy="3951288"/>
            <a:chOff x="2061" y="8214"/>
            <a:chExt cx="7920" cy="3780"/>
          </a:xfrm>
        </p:grpSpPr>
        <p:sp>
          <p:nvSpPr>
            <p:cNvPr id="60422" name="AutoShape 6"/>
            <p:cNvSpPr>
              <a:spLocks noChangeAspect="1" noChangeArrowheads="1"/>
            </p:cNvSpPr>
            <p:nvPr/>
          </p:nvSpPr>
          <p:spPr bwMode="auto">
            <a:xfrm>
              <a:off x="2061" y="8214"/>
              <a:ext cx="7920" cy="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206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41" y="839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14</a:t>
              </a: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350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94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638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782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9261" y="821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06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350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494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638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782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9261" y="965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206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Rectangle 21"/>
            <p:cNvSpPr>
              <a:spLocks noChangeArrowheads="1"/>
            </p:cNvSpPr>
            <p:nvPr/>
          </p:nvSpPr>
          <p:spPr bwMode="auto">
            <a:xfrm>
              <a:off x="350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Rectangle 22"/>
            <p:cNvSpPr>
              <a:spLocks noChangeArrowheads="1"/>
            </p:cNvSpPr>
            <p:nvPr/>
          </p:nvSpPr>
          <p:spPr bwMode="auto">
            <a:xfrm>
              <a:off x="494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638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Rectangle 24"/>
            <p:cNvSpPr>
              <a:spLocks noChangeArrowheads="1"/>
            </p:cNvSpPr>
            <p:nvPr/>
          </p:nvSpPr>
          <p:spPr bwMode="auto">
            <a:xfrm>
              <a:off x="782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Rectangle 25"/>
            <p:cNvSpPr>
              <a:spLocks noChangeArrowheads="1"/>
            </p:cNvSpPr>
            <p:nvPr/>
          </p:nvSpPr>
          <p:spPr bwMode="auto">
            <a:xfrm>
              <a:off x="9261" y="11274"/>
              <a:ext cx="7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41" y="983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6044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681" y="839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-9</a:t>
              </a:r>
            </a:p>
          </p:txBody>
        </p:sp>
        <p:sp>
          <p:nvSpPr>
            <p:cNvPr id="6044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5121" y="839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+7</a:t>
              </a:r>
            </a:p>
          </p:txBody>
        </p:sp>
        <p:sp>
          <p:nvSpPr>
            <p:cNvPr id="6044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6561" y="839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:2</a:t>
              </a:r>
            </a:p>
          </p:txBody>
        </p:sp>
        <p:sp>
          <p:nvSpPr>
            <p:cNvPr id="6044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8001" y="839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-2</a:t>
              </a:r>
            </a:p>
          </p:txBody>
        </p:sp>
        <p:sp>
          <p:nvSpPr>
            <p:cNvPr id="6044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81" y="983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+3</a:t>
              </a:r>
            </a:p>
          </p:txBody>
        </p:sp>
        <p:sp>
          <p:nvSpPr>
            <p:cNvPr id="6044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5121" y="983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-8</a:t>
              </a:r>
            </a:p>
          </p:txBody>
        </p:sp>
        <p:sp>
          <p:nvSpPr>
            <p:cNvPr id="6044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6561" y="983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х 2</a:t>
              </a:r>
            </a:p>
          </p:txBody>
        </p:sp>
        <p:sp>
          <p:nvSpPr>
            <p:cNvPr id="6045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8001" y="983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-1</a:t>
              </a:r>
            </a:p>
          </p:txBody>
        </p:sp>
        <p:sp>
          <p:nvSpPr>
            <p:cNvPr id="604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8901" y="8394"/>
              <a:ext cx="120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6045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241" y="1145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6045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681" y="1145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:2</a:t>
              </a:r>
            </a:p>
          </p:txBody>
        </p:sp>
        <p:sp>
          <p:nvSpPr>
            <p:cNvPr id="6045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5121" y="1145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: 2</a:t>
              </a:r>
            </a:p>
          </p:txBody>
        </p:sp>
        <p:sp>
          <p:nvSpPr>
            <p:cNvPr id="6045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6561" y="1145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+ 8</a:t>
              </a:r>
            </a:p>
          </p:txBody>
        </p:sp>
        <p:sp>
          <p:nvSpPr>
            <p:cNvPr id="6045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8001" y="11454"/>
              <a:ext cx="311" cy="3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- 6</a:t>
              </a:r>
            </a:p>
          </p:txBody>
        </p:sp>
        <p:sp>
          <p:nvSpPr>
            <p:cNvPr id="604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8901" y="9834"/>
              <a:ext cx="120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6045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8901" y="11454"/>
              <a:ext cx="120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2781" y="857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>
              <a:off x="4221" y="1001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1" name="Line 45"/>
            <p:cNvSpPr>
              <a:spLocks noChangeShapeType="1"/>
            </p:cNvSpPr>
            <p:nvPr/>
          </p:nvSpPr>
          <p:spPr bwMode="auto">
            <a:xfrm>
              <a:off x="2781" y="1001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>
              <a:off x="4221" y="857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>
              <a:off x="5661" y="857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4" name="Line 48"/>
            <p:cNvSpPr>
              <a:spLocks noChangeShapeType="1"/>
            </p:cNvSpPr>
            <p:nvPr/>
          </p:nvSpPr>
          <p:spPr bwMode="auto">
            <a:xfrm>
              <a:off x="7101" y="857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>
              <a:off x="2781" y="1163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6" name="Line 50"/>
            <p:cNvSpPr>
              <a:spLocks noChangeShapeType="1"/>
            </p:cNvSpPr>
            <p:nvPr/>
          </p:nvSpPr>
          <p:spPr bwMode="auto">
            <a:xfrm>
              <a:off x="7101" y="1001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7" name="Line 51"/>
            <p:cNvSpPr>
              <a:spLocks noChangeShapeType="1"/>
            </p:cNvSpPr>
            <p:nvPr/>
          </p:nvSpPr>
          <p:spPr bwMode="auto">
            <a:xfrm>
              <a:off x="5661" y="1001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>
              <a:off x="7101" y="1163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>
              <a:off x="5661" y="1163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>
              <a:off x="4221" y="1163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Во Франции около 475 аэропортов. Самый большой французский аэропорт — аэропорт Шарля де Голля.</a:t>
            </a:r>
          </a:p>
        </p:txBody>
      </p:sp>
      <p:pic>
        <p:nvPicPr>
          <p:cNvPr id="60472" name="Picture 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60350"/>
            <a:ext cx="25558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73" name="WordArt 57"/>
          <p:cNvSpPr>
            <a:spLocks noChangeArrowheads="1" noChangeShapeType="1" noTextEdit="1"/>
          </p:cNvSpPr>
          <p:nvPr/>
        </p:nvSpPr>
        <p:spPr bwMode="auto">
          <a:xfrm>
            <a:off x="8243888" y="1844675"/>
            <a:ext cx="301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0475" name="WordArt 59"/>
          <p:cNvSpPr>
            <a:spLocks noChangeArrowheads="1" noChangeShapeType="1" noTextEdit="1"/>
          </p:cNvSpPr>
          <p:nvPr/>
        </p:nvSpPr>
        <p:spPr bwMode="auto">
          <a:xfrm>
            <a:off x="8243888" y="3357563"/>
            <a:ext cx="301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0476" name="WordArt 60"/>
          <p:cNvSpPr>
            <a:spLocks noChangeArrowheads="1" noChangeShapeType="1" noTextEdit="1"/>
          </p:cNvSpPr>
          <p:nvPr/>
        </p:nvSpPr>
        <p:spPr bwMode="auto">
          <a:xfrm>
            <a:off x="8243888" y="5013325"/>
            <a:ext cx="301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1" grpId="0"/>
      <p:bldP spid="60473" grpId="0" animBg="1"/>
      <p:bldP spid="60475" grpId="0" animBg="1"/>
      <p:bldP spid="604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21590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</a:t>
            </a:r>
            <a:r>
              <a:rPr lang="ru-RU" sz="4000" smtClean="0">
                <a:effectLst/>
              </a:rPr>
              <a:t>На аэродроме было 45 пассажирских самолётов, а грузовых на 9 меньше. Сколько всего самолётов на аэродроме?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349500"/>
            <a:ext cx="630078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20558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88913"/>
            <a:ext cx="29797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00438"/>
            <a:ext cx="19415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3573463"/>
            <a:ext cx="19224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 rot="-633660">
            <a:off x="2411413" y="2492375"/>
            <a:ext cx="59277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Кто эти сказочные герои?</a:t>
            </a:r>
          </a:p>
        </p:txBody>
      </p:sp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 rot="-611889">
            <a:off x="2484438" y="3933825"/>
            <a:ext cx="43211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 каких они сказок?</a:t>
            </a:r>
          </a:p>
        </p:txBody>
      </p:sp>
      <p:sp>
        <p:nvSpPr>
          <p:cNvPr id="69643" name="WordArt 11"/>
          <p:cNvSpPr>
            <a:spLocks noChangeArrowheads="1" noChangeShapeType="1" noTextEdit="1"/>
          </p:cNvSpPr>
          <p:nvPr/>
        </p:nvSpPr>
        <p:spPr bwMode="auto">
          <a:xfrm rot="-611889">
            <a:off x="2555875" y="5300663"/>
            <a:ext cx="43211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Кто написал эти сказки?</a:t>
            </a:r>
          </a:p>
        </p:txBody>
      </p:sp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095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Шарль Перро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  <p:bldP spid="69642" grpId="0" animBg="1"/>
      <p:bldP spid="69643" grpId="0" animBg="1"/>
      <p:bldP spid="696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Кроссворд: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1258888" y="2492375"/>
            <a:ext cx="6913562" cy="3168650"/>
            <a:chOff x="7511" y="3011"/>
            <a:chExt cx="8640" cy="3601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9671" y="589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2548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11834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11114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10394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9674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823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1</a:t>
              </a:r>
              <a:endParaRPr lang="ru-RU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895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8951" y="373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895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895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8951" y="589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7511" y="589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5</a:t>
              </a:r>
              <a:endParaRPr lang="ru-RU"/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8231" y="589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5" name="Rectangle 19"/>
            <p:cNvSpPr>
              <a:spLocks noChangeArrowheads="1"/>
            </p:cNvSpPr>
            <p:nvPr/>
          </p:nvSpPr>
          <p:spPr bwMode="auto">
            <a:xfrm>
              <a:off x="1327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6" name="Rectangle 20"/>
            <p:cNvSpPr>
              <a:spLocks noChangeArrowheads="1"/>
            </p:cNvSpPr>
            <p:nvPr/>
          </p:nvSpPr>
          <p:spPr bwMode="auto">
            <a:xfrm>
              <a:off x="1255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Rectangle 21"/>
            <p:cNvSpPr>
              <a:spLocks noChangeArrowheads="1"/>
            </p:cNvSpPr>
            <p:nvPr/>
          </p:nvSpPr>
          <p:spPr bwMode="auto">
            <a:xfrm>
              <a:off x="1183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1111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1039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967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1" name="Rectangle 25"/>
            <p:cNvSpPr>
              <a:spLocks noChangeArrowheads="1"/>
            </p:cNvSpPr>
            <p:nvPr/>
          </p:nvSpPr>
          <p:spPr bwMode="auto">
            <a:xfrm>
              <a:off x="751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3</a:t>
              </a:r>
              <a:endParaRPr lang="ru-RU"/>
            </a:p>
          </p:txBody>
        </p:sp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8231" y="445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3" name="Rectangle 27"/>
            <p:cNvSpPr>
              <a:spLocks noChangeArrowheads="1"/>
            </p:cNvSpPr>
            <p:nvPr/>
          </p:nvSpPr>
          <p:spPr bwMode="auto">
            <a:xfrm>
              <a:off x="11111" y="373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10391" y="373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9671" y="373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6" name="Rectangle 30"/>
            <p:cNvSpPr>
              <a:spLocks noChangeArrowheads="1"/>
            </p:cNvSpPr>
            <p:nvPr/>
          </p:nvSpPr>
          <p:spPr bwMode="auto">
            <a:xfrm>
              <a:off x="8231" y="373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2</a:t>
              </a:r>
              <a:endParaRPr lang="ru-RU"/>
            </a:p>
          </p:txBody>
        </p:sp>
        <p:sp>
          <p:nvSpPr>
            <p:cNvPr id="91167" name="Rectangle 31"/>
            <p:cNvSpPr>
              <a:spLocks noChangeArrowheads="1"/>
            </p:cNvSpPr>
            <p:nvPr/>
          </p:nvSpPr>
          <p:spPr bwMode="auto">
            <a:xfrm>
              <a:off x="1543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1471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1399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13271" y="301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1255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1183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1111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4" name="Rectangle 38"/>
            <p:cNvSpPr>
              <a:spLocks noChangeArrowheads="1"/>
            </p:cNvSpPr>
            <p:nvPr/>
          </p:nvSpPr>
          <p:spPr bwMode="auto">
            <a:xfrm>
              <a:off x="1039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5" name="Rectangle 39"/>
            <p:cNvSpPr>
              <a:spLocks noChangeArrowheads="1"/>
            </p:cNvSpPr>
            <p:nvPr/>
          </p:nvSpPr>
          <p:spPr bwMode="auto">
            <a:xfrm>
              <a:off x="967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6" name="Rectangle 40"/>
            <p:cNvSpPr>
              <a:spLocks noChangeArrowheads="1"/>
            </p:cNvSpPr>
            <p:nvPr/>
          </p:nvSpPr>
          <p:spPr bwMode="auto">
            <a:xfrm>
              <a:off x="8231" y="5171"/>
              <a:ext cx="720" cy="7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4</a:t>
              </a:r>
              <a:endParaRPr lang="ru-RU"/>
            </a:p>
          </p:txBody>
        </p:sp>
      </p:grpSp>
      <p:sp>
        <p:nvSpPr>
          <p:cNvPr id="91177" name="AutoShape 41"/>
          <p:cNvSpPr>
            <a:spLocks noChangeArrowheads="1"/>
          </p:cNvSpPr>
          <p:nvPr/>
        </p:nvSpPr>
        <p:spPr bwMode="auto">
          <a:xfrm>
            <a:off x="1403350" y="1196975"/>
            <a:ext cx="7200900" cy="936625"/>
          </a:xfrm>
          <a:prstGeom prst="wedgeRoundRectCallout">
            <a:avLst>
              <a:gd name="adj1" fmla="val -41644"/>
              <a:gd name="adj2" fmla="val 90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400"/>
              <a:t>Название  наибольшего числа при вычитании.</a:t>
            </a:r>
          </a:p>
        </p:txBody>
      </p:sp>
      <p:sp>
        <p:nvSpPr>
          <p:cNvPr id="91178" name="WordArt 42"/>
          <p:cNvSpPr>
            <a:spLocks noChangeArrowheads="1" noChangeShapeType="1" noTextEdit="1"/>
          </p:cNvSpPr>
          <p:nvPr/>
        </p:nvSpPr>
        <p:spPr bwMode="auto">
          <a:xfrm>
            <a:off x="1835150" y="2565400"/>
            <a:ext cx="633730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уменьшаемое</a:t>
            </a:r>
          </a:p>
        </p:txBody>
      </p:sp>
      <p:sp>
        <p:nvSpPr>
          <p:cNvPr id="91179" name="AutoShape 43"/>
          <p:cNvSpPr>
            <a:spLocks noChangeArrowheads="1"/>
          </p:cNvSpPr>
          <p:nvPr/>
        </p:nvSpPr>
        <p:spPr bwMode="auto">
          <a:xfrm>
            <a:off x="1476375" y="1557338"/>
            <a:ext cx="7200900" cy="576262"/>
          </a:xfrm>
          <a:prstGeom prst="wedgeRoundRectCallout">
            <a:avLst>
              <a:gd name="adj1" fmla="val -39815"/>
              <a:gd name="adj2" fmla="val 224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400"/>
              <a:t>Результат действия сложения.</a:t>
            </a:r>
          </a:p>
        </p:txBody>
      </p:sp>
      <p:sp>
        <p:nvSpPr>
          <p:cNvPr id="91180" name="WordArt 44"/>
          <p:cNvSpPr>
            <a:spLocks noChangeArrowheads="1" noChangeShapeType="1" noTextEdit="1"/>
          </p:cNvSpPr>
          <p:nvPr/>
        </p:nvSpPr>
        <p:spPr bwMode="auto">
          <a:xfrm>
            <a:off x="1835150" y="3213100"/>
            <a:ext cx="2879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сумма</a:t>
            </a:r>
          </a:p>
        </p:txBody>
      </p:sp>
      <p:sp>
        <p:nvSpPr>
          <p:cNvPr id="91181" name="AutoShape 45"/>
          <p:cNvSpPr>
            <a:spLocks noChangeArrowheads="1"/>
          </p:cNvSpPr>
          <p:nvPr/>
        </p:nvSpPr>
        <p:spPr bwMode="auto">
          <a:xfrm>
            <a:off x="1619250" y="1773238"/>
            <a:ext cx="7200900" cy="576262"/>
          </a:xfrm>
          <a:prstGeom prst="wedgeRoundRectCallout">
            <a:avLst>
              <a:gd name="adj1" fmla="val -50509"/>
              <a:gd name="adj2" fmla="val 288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400"/>
              <a:t>Результат действия вычитания.</a:t>
            </a:r>
          </a:p>
        </p:txBody>
      </p:sp>
      <p:sp>
        <p:nvSpPr>
          <p:cNvPr id="91182" name="WordArt 46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4464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разность</a:t>
            </a:r>
          </a:p>
        </p:txBody>
      </p:sp>
      <p:sp>
        <p:nvSpPr>
          <p:cNvPr id="91183" name="AutoShape 47"/>
          <p:cNvSpPr>
            <a:spLocks noChangeArrowheads="1"/>
          </p:cNvSpPr>
          <p:nvPr/>
        </p:nvSpPr>
        <p:spPr bwMode="auto">
          <a:xfrm>
            <a:off x="1619250" y="1844675"/>
            <a:ext cx="7200900" cy="504825"/>
          </a:xfrm>
          <a:prstGeom prst="wedgeRoundRectCallout">
            <a:avLst>
              <a:gd name="adj1" fmla="val -42657"/>
              <a:gd name="adj2" fmla="val 449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400"/>
              <a:t>Сумма длин сторон.</a:t>
            </a:r>
          </a:p>
        </p:txBody>
      </p:sp>
      <p:sp>
        <p:nvSpPr>
          <p:cNvPr id="91184" name="WordArt 48"/>
          <p:cNvSpPr>
            <a:spLocks noChangeArrowheads="1" noChangeShapeType="1" noTextEdit="1"/>
          </p:cNvSpPr>
          <p:nvPr/>
        </p:nvSpPr>
        <p:spPr bwMode="auto">
          <a:xfrm>
            <a:off x="1835150" y="4437063"/>
            <a:ext cx="460851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периметр</a:t>
            </a:r>
          </a:p>
        </p:txBody>
      </p:sp>
      <p:sp>
        <p:nvSpPr>
          <p:cNvPr id="91185" name="AutoShape 49"/>
          <p:cNvSpPr>
            <a:spLocks noChangeArrowheads="1"/>
          </p:cNvSpPr>
          <p:nvPr/>
        </p:nvSpPr>
        <p:spPr bwMode="auto">
          <a:xfrm>
            <a:off x="1619250" y="1196975"/>
            <a:ext cx="7200900" cy="1152525"/>
          </a:xfrm>
          <a:prstGeom prst="wedgeRoundRectCallout">
            <a:avLst>
              <a:gd name="adj1" fmla="val -52005"/>
              <a:gd name="adj2" fmla="val 280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400"/>
              <a:t>Старинная мера длины. С помощью этой меры дано имя сказочному персонажу.</a:t>
            </a:r>
          </a:p>
        </p:txBody>
      </p:sp>
      <p:sp>
        <p:nvSpPr>
          <p:cNvPr id="91186" name="WordArt 50"/>
          <p:cNvSpPr>
            <a:spLocks noChangeArrowheads="1" noChangeShapeType="1" noTextEdit="1"/>
          </p:cNvSpPr>
          <p:nvPr/>
        </p:nvSpPr>
        <p:spPr bwMode="auto">
          <a:xfrm>
            <a:off x="1331913" y="4941888"/>
            <a:ext cx="22320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дюйм</a:t>
            </a:r>
          </a:p>
        </p:txBody>
      </p:sp>
      <p:pic>
        <p:nvPicPr>
          <p:cNvPr id="91187" name="Picture 5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621213"/>
            <a:ext cx="25558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88" name="WordArt 52"/>
          <p:cNvSpPr>
            <a:spLocks noChangeArrowheads="1" noChangeShapeType="1" noTextEdit="1"/>
          </p:cNvSpPr>
          <p:nvPr/>
        </p:nvSpPr>
        <p:spPr bwMode="auto">
          <a:xfrm rot="351996">
            <a:off x="2268538" y="4511675"/>
            <a:ext cx="4618037" cy="2808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D27B9"/>
                </a:solidFill>
                <a:latin typeface="Arial"/>
                <a:cs typeface="Arial"/>
              </a:rPr>
              <a:t>музей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7" grpId="0" animBg="1"/>
      <p:bldP spid="91177" grpId="1" animBg="1"/>
      <p:bldP spid="91178" grpId="0" animBg="1"/>
      <p:bldP spid="91179" grpId="0" animBg="1"/>
      <p:bldP spid="91179" grpId="1" animBg="1"/>
      <p:bldP spid="91180" grpId="0" animBg="1"/>
      <p:bldP spid="91181" grpId="0" animBg="1"/>
      <p:bldP spid="91181" grpId="1" animBg="1"/>
      <p:bldP spid="91182" grpId="0" animBg="1"/>
      <p:bldP spid="91183" grpId="0" animBg="1"/>
      <p:bldP spid="91183" grpId="1" animBg="1"/>
      <p:bldP spid="91184" grpId="0" animBg="1"/>
      <p:bldP spid="91185" grpId="0" animBg="1"/>
      <p:bldP spid="91185" grpId="1" animBg="1"/>
      <p:bldP spid="91186" grpId="0" animBg="1"/>
      <p:bldP spid="911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10" name="Group 54"/>
          <p:cNvGrpSpPr>
            <a:grpSpLocks/>
          </p:cNvGrpSpPr>
          <p:nvPr/>
        </p:nvGrpSpPr>
        <p:grpSpPr bwMode="auto">
          <a:xfrm>
            <a:off x="1042988" y="549275"/>
            <a:ext cx="6850062" cy="5138738"/>
            <a:chOff x="657" y="346"/>
            <a:chExt cx="4315" cy="3237"/>
          </a:xfrm>
        </p:grpSpPr>
        <p:sp>
          <p:nvSpPr>
            <p:cNvPr id="70661" name="AutoShape 5"/>
            <p:cNvSpPr>
              <a:spLocks noChangeAspect="1" noChangeArrowheads="1"/>
            </p:cNvSpPr>
            <p:nvPr/>
          </p:nvSpPr>
          <p:spPr bwMode="auto">
            <a:xfrm>
              <a:off x="657" y="346"/>
              <a:ext cx="4315" cy="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auto">
            <a:xfrm>
              <a:off x="3176" y="3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auto">
            <a:xfrm>
              <a:off x="657" y="3103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auto">
            <a:xfrm>
              <a:off x="657" y="2384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auto">
            <a:xfrm>
              <a:off x="657" y="1665"/>
              <a:ext cx="479" cy="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auto">
            <a:xfrm>
              <a:off x="657" y="945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657" y="346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auto">
            <a:xfrm>
              <a:off x="1975" y="2384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auto">
            <a:xfrm>
              <a:off x="1975" y="1665"/>
              <a:ext cx="480" cy="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1975" y="945"/>
              <a:ext cx="481" cy="4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3174" y="3103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auto">
            <a:xfrm>
              <a:off x="3174" y="2384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auto">
            <a:xfrm>
              <a:off x="3174" y="1665"/>
              <a:ext cx="480" cy="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auto">
            <a:xfrm>
              <a:off x="3174" y="1065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4253" y="3103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Oval 20"/>
            <p:cNvSpPr>
              <a:spLocks noChangeArrowheads="1"/>
            </p:cNvSpPr>
            <p:nvPr/>
          </p:nvSpPr>
          <p:spPr bwMode="auto">
            <a:xfrm>
              <a:off x="4253" y="2384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7" name="Oval 21"/>
            <p:cNvSpPr>
              <a:spLocks noChangeArrowheads="1"/>
            </p:cNvSpPr>
            <p:nvPr/>
          </p:nvSpPr>
          <p:spPr bwMode="auto">
            <a:xfrm>
              <a:off x="4253" y="1665"/>
              <a:ext cx="481" cy="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8" name="Oval 22"/>
            <p:cNvSpPr>
              <a:spLocks noChangeArrowheads="1"/>
            </p:cNvSpPr>
            <p:nvPr/>
          </p:nvSpPr>
          <p:spPr bwMode="auto">
            <a:xfrm>
              <a:off x="4253" y="1065"/>
              <a:ext cx="479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auto">
            <a:xfrm>
              <a:off x="1975" y="3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auto">
            <a:xfrm>
              <a:off x="4253" y="346"/>
              <a:ext cx="479" cy="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>
              <a:off x="1975" y="3103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09" y="466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64</a:t>
              </a:r>
            </a:p>
          </p:txBody>
        </p:sp>
        <p:sp>
          <p:nvSpPr>
            <p:cNvPr id="7068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095" y="1065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74</a:t>
              </a:r>
            </a:p>
          </p:txBody>
        </p:sp>
        <p:sp>
          <p:nvSpPr>
            <p:cNvPr id="7068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95" y="466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45</a:t>
              </a:r>
            </a:p>
          </p:txBody>
        </p:sp>
        <p:sp>
          <p:nvSpPr>
            <p:cNvPr id="7068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777" y="1065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37</a:t>
              </a:r>
            </a:p>
          </p:txBody>
        </p:sp>
        <p:sp>
          <p:nvSpPr>
            <p:cNvPr id="7068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777" y="1785"/>
              <a:ext cx="208" cy="2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7068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777" y="2504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19</a:t>
              </a:r>
            </a:p>
          </p:txBody>
        </p:sp>
        <p:sp>
          <p:nvSpPr>
            <p:cNvPr id="7068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777" y="3223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45</a:t>
              </a:r>
            </a:p>
          </p:txBody>
        </p:sp>
        <p:sp>
          <p:nvSpPr>
            <p:cNvPr id="7068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294" y="3223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7069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294" y="2504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41</a:t>
              </a:r>
            </a:p>
          </p:txBody>
        </p:sp>
        <p:sp>
          <p:nvSpPr>
            <p:cNvPr id="7069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294" y="1785"/>
              <a:ext cx="208" cy="2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7069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294" y="1185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7069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294" y="466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70</a:t>
              </a:r>
            </a:p>
          </p:txBody>
        </p:sp>
        <p:sp>
          <p:nvSpPr>
            <p:cNvPr id="7069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095" y="3223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46</a:t>
              </a:r>
            </a:p>
          </p:txBody>
        </p:sp>
        <p:sp>
          <p:nvSpPr>
            <p:cNvPr id="7069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095" y="2504"/>
              <a:ext cx="20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43</a:t>
              </a:r>
            </a:p>
          </p:txBody>
        </p:sp>
        <p:sp>
          <p:nvSpPr>
            <p:cNvPr id="7069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373" y="3223"/>
              <a:ext cx="207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7069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373" y="2504"/>
              <a:ext cx="207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45</a:t>
              </a:r>
            </a:p>
          </p:txBody>
        </p:sp>
        <p:sp>
          <p:nvSpPr>
            <p:cNvPr id="7069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373" y="1785"/>
              <a:ext cx="239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75</a:t>
              </a:r>
            </a:p>
          </p:txBody>
        </p:sp>
        <p:sp>
          <p:nvSpPr>
            <p:cNvPr id="7069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373" y="1185"/>
              <a:ext cx="207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53</a:t>
              </a:r>
            </a:p>
          </p:txBody>
        </p:sp>
        <p:sp>
          <p:nvSpPr>
            <p:cNvPr id="7070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4405" y="466"/>
              <a:ext cx="207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7070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095" y="1785"/>
              <a:ext cx="208" cy="2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900113" y="2565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Л</a:t>
            </a: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3059113" y="14128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у</a:t>
            </a: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4932363" y="37163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в</a:t>
            </a: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659563" y="16287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р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6" grpId="0" animBg="1"/>
      <p:bldP spid="70707" grpId="0" animBg="1"/>
      <p:bldP spid="70708" grpId="0" animBg="1"/>
      <p:bldP spid="707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24400"/>
            <a:ext cx="9144000" cy="1944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     </a:t>
            </a:r>
            <a:r>
              <a:rPr lang="ru-RU" sz="2800" smtClean="0">
                <a:latin typeface="Times New Roman" pitchFamily="18" charset="0"/>
              </a:rPr>
              <a:t>Лувр - один из старейших, а также наиболее богатых музеев мира. Лувр был сначала крепостью, тюрьмой, позднее стал резиденцией французских королей, затем академией, и, наконец, стал музеем в 1793 году. </a:t>
            </a:r>
          </a:p>
        </p:txBody>
      </p:sp>
      <p:pic>
        <p:nvPicPr>
          <p:cNvPr id="71683" name="Picture 4" descr="photoreport_136_21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00213"/>
            <a:ext cx="42481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4" name="Group 34"/>
          <p:cNvGraphicFramePr>
            <a:graphicFrameLocks noGrp="1"/>
          </p:cNvGraphicFramePr>
          <p:nvPr/>
        </p:nvGraphicFramePr>
        <p:xfrm>
          <a:off x="2627313" y="908050"/>
          <a:ext cx="3240087" cy="701040"/>
        </p:xfrm>
        <a:graphic>
          <a:graphicData uri="http://schemas.openxmlformats.org/drawingml/2006/table">
            <a:tbl>
              <a:tblPr/>
              <a:tblGrid>
                <a:gridCol w="3240087"/>
              </a:tblGrid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24–Х = 12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3203575" y="188913"/>
            <a:ext cx="2089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chemeClr val="tx2"/>
                </a:solidFill>
                <a:latin typeface="Monotype Corsiva" pitchFamily="66" charset="0"/>
              </a:rPr>
              <a:t>ЛУВР</a:t>
            </a:r>
          </a:p>
        </p:txBody>
      </p:sp>
      <p:pic>
        <p:nvPicPr>
          <p:cNvPr id="71717" name="Picture 37" descr="лув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4105275" cy="2757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КРЕПОСТЬ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85933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Средневековая крепость, была построена Филиппом Августом в конце </a:t>
            </a:r>
            <a:r>
              <a:rPr lang="en-US" sz="2800" smtClean="0"/>
              <a:t>XII</a:t>
            </a:r>
            <a:r>
              <a:rPr lang="ru-RU" sz="2800" smtClean="0"/>
              <a:t>. В дальнейшем Лувр неоднократно перестраивался и достраивался, менял свой облик. </a:t>
            </a:r>
          </a:p>
        </p:txBody>
      </p:sp>
      <p:pic>
        <p:nvPicPr>
          <p:cNvPr id="81924" name="Picture 7" descr="Лувр_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628775"/>
            <a:ext cx="3703637" cy="3930650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ДВОР В ВЕРСАЛЕ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43164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В 1682 году, когда королевский двор был перенесен в Версаль, все работы были заброшены, Лувр пришел в состояние упадка. В 1750 году даже шла речь о его сносе.</a:t>
            </a:r>
          </a:p>
        </p:txBody>
      </p:sp>
      <p:pic>
        <p:nvPicPr>
          <p:cNvPr id="82948" name="Picture 7" descr="лувр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2133600"/>
            <a:ext cx="4248150" cy="3289300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НАПОЛЕОН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50403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ru-RU" sz="2800" smtClean="0"/>
              <a:t>Рабо</a:t>
            </a:r>
            <a:r>
              <a:rPr lang="ru-RU" altLang="tr-TR" sz="2800" smtClean="0"/>
              <a:t>т</a:t>
            </a:r>
            <a:r>
              <a:rPr lang="ru-RU" altLang="zu-ZA" sz="2800" smtClean="0"/>
              <a:t>ы</a:t>
            </a:r>
            <a:r>
              <a:rPr lang="ru-RU" altLang="ky-KG" sz="2800" smtClean="0"/>
              <a:t> </a:t>
            </a:r>
            <a:r>
              <a:rPr lang="ru-RU" sz="2800" smtClean="0"/>
              <a:t>по</a:t>
            </a:r>
            <a:r>
              <a:rPr lang="ru-RU" altLang="ms-MY" sz="2800" smtClean="0"/>
              <a:t> </a:t>
            </a:r>
            <a:r>
              <a:rPr lang="ru-RU" altLang="fo-FO" sz="2800" smtClean="0"/>
              <a:t>с</a:t>
            </a:r>
            <a:r>
              <a:rPr lang="ru-RU" altLang="ky-KG" sz="2800" smtClean="0"/>
              <a:t>т</a:t>
            </a:r>
            <a:r>
              <a:rPr lang="ru-RU" altLang="tk-TM" sz="2800" smtClean="0"/>
              <a:t>р</a:t>
            </a:r>
            <a:r>
              <a:rPr lang="ru-RU" altLang="ms-MY" sz="2800" smtClean="0"/>
              <a:t>о</a:t>
            </a:r>
            <a:r>
              <a:rPr lang="ru-RU" altLang="ky-KG" sz="2800" smtClean="0"/>
              <a:t>и</a:t>
            </a:r>
            <a:r>
              <a:rPr lang="ru-RU" altLang="zu-ZA" sz="2800" smtClean="0"/>
              <a:t>т</a:t>
            </a:r>
            <a:r>
              <a:rPr lang="ru-RU" altLang="tk-TM" sz="2800" smtClean="0"/>
              <a:t>е</a:t>
            </a:r>
            <a:r>
              <a:rPr lang="ru-RU" altLang="sk-SK" sz="2800" smtClean="0"/>
              <a:t>л</a:t>
            </a:r>
            <a:r>
              <a:rPr lang="ru-RU" altLang="st-ZA" sz="2800" smtClean="0"/>
              <a:t>ь</a:t>
            </a:r>
            <a:r>
              <a:rPr lang="ru-RU" altLang="se-NO" sz="2800" smtClean="0"/>
              <a:t>с</a:t>
            </a:r>
            <a:r>
              <a:rPr lang="ru-RU" altLang="ky-KG" sz="2800" smtClean="0"/>
              <a:t>т</a:t>
            </a:r>
            <a:r>
              <a:rPr lang="ru-RU" altLang="tk-TM" sz="2800" smtClean="0"/>
              <a:t>в</a:t>
            </a:r>
            <a:r>
              <a:rPr lang="ru-RU" altLang="ms-MY" sz="2800" smtClean="0"/>
              <a:t>у</a:t>
            </a:r>
            <a:r>
              <a:rPr lang="ru-RU" altLang="ky-KG" sz="2800" smtClean="0"/>
              <a:t> </a:t>
            </a:r>
            <a:r>
              <a:rPr lang="ru-RU" altLang="zu-ZA" sz="2800" smtClean="0"/>
              <a:t>Л</a:t>
            </a:r>
            <a:r>
              <a:rPr lang="ru-RU" altLang="tk-TM" sz="2800" smtClean="0"/>
              <a:t>у</a:t>
            </a:r>
            <a:r>
              <a:rPr lang="ru-RU" altLang="sk-SK" sz="2800" smtClean="0"/>
              <a:t>в</a:t>
            </a:r>
            <a:r>
              <a:rPr lang="ru-RU" sz="2800" smtClean="0"/>
              <a:t>ра были возобнов</a:t>
            </a:r>
            <a:r>
              <a:rPr lang="ru-RU" altLang="xh-ZA" sz="2800" smtClean="0"/>
              <a:t>л</a:t>
            </a:r>
            <a:r>
              <a:rPr lang="ru-RU" sz="2800" smtClean="0"/>
              <a:t>ены Наполеоном. Современный вид замок приобрел в 1871 году. Ядром собрания картин ,известного сегодня на весь мир, стала коллекция Франциска </a:t>
            </a:r>
            <a:r>
              <a:rPr lang="en-US" sz="2800" smtClean="0"/>
              <a:t>I</a:t>
            </a:r>
            <a:r>
              <a:rPr lang="ru-RU" sz="2800" smtClean="0"/>
              <a:t>, начатая им в </a:t>
            </a:r>
            <a:r>
              <a:rPr lang="en-US" sz="2800" smtClean="0"/>
              <a:t>XVI</a:t>
            </a:r>
            <a:r>
              <a:rPr lang="ru-RU" sz="2800" smtClean="0"/>
              <a:t> веке.  </a:t>
            </a:r>
          </a:p>
        </p:txBody>
      </p:sp>
      <p:pic>
        <p:nvPicPr>
          <p:cNvPr id="83972" name="Picture 7" descr="Лувр_XIX_век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92725" y="1916113"/>
            <a:ext cx="3455988" cy="3605212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1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Сосчитай:</a:t>
            </a:r>
          </a:p>
        </p:txBody>
      </p:sp>
      <p:graphicFrame>
        <p:nvGraphicFramePr>
          <p:cNvPr id="114707" name="Group 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986463" cy="3505200"/>
        </p:xfrm>
        <a:graphic>
          <a:graphicData uri="http://schemas.openxmlformats.org/drawingml/2006/table">
            <a:tbl>
              <a:tblPr/>
              <a:tblGrid>
                <a:gridCol w="5986463"/>
              </a:tblGrid>
              <a:tr h="1757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10:5+24-25=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(45-35)- (51-48)=</a:t>
                      </a:r>
                      <a:b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35-(13+12)-(22 -21)=</a:t>
                      </a:r>
                      <a:b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48·0+ 2·1+(100-99)=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4708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7663" y="0"/>
            <a:ext cx="24463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9" name="WordArt 21"/>
          <p:cNvSpPr>
            <a:spLocks noChangeArrowheads="1" noChangeShapeType="1" noTextEdit="1"/>
          </p:cNvSpPr>
          <p:nvPr/>
        </p:nvSpPr>
        <p:spPr bwMode="auto">
          <a:xfrm>
            <a:off x="3635375" y="1557338"/>
            <a:ext cx="215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4710" name="WordArt 22"/>
          <p:cNvSpPr>
            <a:spLocks noChangeArrowheads="1" noChangeShapeType="1" noTextEdit="1"/>
          </p:cNvSpPr>
          <p:nvPr/>
        </p:nvSpPr>
        <p:spPr bwMode="auto">
          <a:xfrm>
            <a:off x="4572000" y="2565400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14711" name="WordArt 23"/>
          <p:cNvSpPr>
            <a:spLocks noChangeArrowheads="1" noChangeShapeType="1" noTextEdit="1"/>
          </p:cNvSpPr>
          <p:nvPr/>
        </p:nvSpPr>
        <p:spPr bwMode="auto">
          <a:xfrm>
            <a:off x="5435600" y="3500438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14712" name="WordArt 24"/>
          <p:cNvSpPr>
            <a:spLocks noChangeArrowheads="1" noChangeShapeType="1" noTextEdit="1"/>
          </p:cNvSpPr>
          <p:nvPr/>
        </p:nvSpPr>
        <p:spPr bwMode="auto">
          <a:xfrm>
            <a:off x="5292725" y="4508500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4713" name="WordArt 25"/>
          <p:cNvSpPr>
            <a:spLocks noChangeArrowheads="1" noChangeShapeType="1" noTextEdit="1"/>
          </p:cNvSpPr>
          <p:nvPr/>
        </p:nvSpPr>
        <p:spPr bwMode="auto">
          <a:xfrm>
            <a:off x="6156325" y="2924175"/>
            <a:ext cx="2808288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1793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9" grpId="0" animBg="1"/>
      <p:bldP spid="114710" grpId="0" animBg="1"/>
      <p:bldP spid="114711" grpId="0" animBg="1"/>
      <p:bldP spid="114712" grpId="0" animBg="1"/>
      <p:bldP spid="1147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30px-Armoiries_république_françai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644900"/>
            <a:ext cx="2089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180px-Flag_of_Fran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4365625"/>
            <a:ext cx="2505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8888" y="1557338"/>
            <a:ext cx="6624637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9600" i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Франция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611188" y="6165850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</a:t>
            </a:r>
            <a:r>
              <a:rPr lang="ru-RU" sz="2000">
                <a:latin typeface="Times New Roman" pitchFamily="18" charset="0"/>
              </a:rPr>
              <a:t>Герб Франции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6588125" y="6021388"/>
            <a:ext cx="178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Флаг Франции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900113" y="476250"/>
            <a:ext cx="7561262" cy="1008063"/>
            <a:chOff x="521" y="709"/>
            <a:chExt cx="4763" cy="635"/>
          </a:xfrm>
        </p:grpSpPr>
        <p:sp>
          <p:nvSpPr>
            <p:cNvPr id="308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21" y="709"/>
              <a:ext cx="4763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Россия Франция Англия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521" y="709"/>
              <a:ext cx="4763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ЛУВР - МУЗЕЙ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45005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</a:t>
            </a:r>
            <a:r>
              <a:rPr lang="ru-RU" sz="2400" smtClean="0"/>
              <a:t>10 августа 1793 года галерея была открыта для посещений и стала музеем. Особый вклад в расширение коллекции внес Наполеон </a:t>
            </a:r>
            <a:r>
              <a:rPr lang="en-US" sz="2400" smtClean="0"/>
              <a:t>I</a:t>
            </a:r>
            <a:r>
              <a:rPr lang="ru-RU" sz="2400" smtClean="0"/>
              <a:t>. С каждой побежденной нации он требовал дань в виде произведений искусства. В наши дни каталог музея насчитывает 400 000 экспонатов.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773238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ЛУВР В НАШИ ДНИ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268413"/>
            <a:ext cx="460851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    </a:t>
            </a:r>
            <a:r>
              <a:rPr lang="ru-RU" sz="2000" smtClean="0"/>
              <a:t>В 1981 году по решению президента Республики Франсуа Миттерана начались реставрационные работы в Лувре. Самые древние части (развалины главной башни) были восстановлены, а во дворе Наполеона появилась знаменитая пирамида, при помощи которой осуществляется связь между новыми залами и двором. Автор пирамиды – американский архитектор китайского происхождения Йео Минг Пи.</a:t>
            </a:r>
          </a:p>
        </p:txBody>
      </p:sp>
      <p:pic>
        <p:nvPicPr>
          <p:cNvPr id="86020" name="Picture 7" descr="Лувр_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2205038"/>
            <a:ext cx="4038600" cy="3036887"/>
          </a:xfr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pic>
        <p:nvPicPr>
          <p:cNvPr id="105476" name="Picture 4" descr="52-IV-Панорама дворцового комплекса Лув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773238"/>
            <a:ext cx="4537075" cy="4170362"/>
          </a:xfrm>
          <a:prstGeom prst="rect">
            <a:avLst/>
          </a:prstGeom>
          <a:noFill/>
        </p:spPr>
      </p:pic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3348038" y="90805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х∙2=16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179388" y="1844675"/>
            <a:ext cx="43926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/>
              <a:t>Отдел античности</a:t>
            </a:r>
          </a:p>
          <a:p>
            <a:pPr>
              <a:buFontTx/>
              <a:buChar char="•"/>
            </a:pPr>
            <a:r>
              <a:rPr lang="ru-RU" sz="2400"/>
              <a:t>Отдел древне - восточного искусства</a:t>
            </a:r>
          </a:p>
          <a:p>
            <a:pPr>
              <a:buFontTx/>
              <a:buChar char="•"/>
            </a:pPr>
            <a:r>
              <a:rPr lang="ru-RU" sz="2400"/>
              <a:t>Отдел Египта</a:t>
            </a:r>
          </a:p>
          <a:p>
            <a:pPr>
              <a:buFontTx/>
              <a:buChar char="•"/>
            </a:pPr>
            <a:r>
              <a:rPr lang="ru-RU" sz="2400"/>
              <a:t>Отдел Ближнего Востока</a:t>
            </a:r>
          </a:p>
          <a:p>
            <a:pPr>
              <a:buFontTx/>
              <a:buChar char="•"/>
            </a:pPr>
            <a:r>
              <a:rPr lang="ru-RU" sz="2400"/>
              <a:t>Отдел скульптуры</a:t>
            </a:r>
          </a:p>
          <a:p>
            <a:pPr>
              <a:buFontTx/>
              <a:buChar char="•"/>
            </a:pPr>
            <a:r>
              <a:rPr lang="ru-RU" sz="2400"/>
              <a:t>Отдел живописи</a:t>
            </a:r>
          </a:p>
          <a:p>
            <a:pPr>
              <a:buFontTx/>
              <a:buChar char="•"/>
            </a:pPr>
            <a:r>
              <a:rPr lang="ru-RU" sz="2400"/>
              <a:t>Отдел исламского искусства</a:t>
            </a:r>
          </a:p>
          <a:p>
            <a:pPr>
              <a:buFontTx/>
              <a:buChar char="•"/>
            </a:pPr>
            <a:r>
              <a:rPr lang="ru-RU" sz="2400"/>
              <a:t>Отдел прикладного искусства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/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5148263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Панорама Лувра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60800"/>
            <a:ext cx="6300788" cy="2735263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i="1" smtClean="0">
                <a:effectLst/>
              </a:rPr>
              <a:t>  Афродита с острова Ми́лос</a:t>
            </a:r>
            <a:r>
              <a:rPr lang="ru-RU" smtClean="0">
                <a:effectLst/>
              </a:rPr>
              <a:t> — богини любви,  знаменитая</a:t>
            </a:r>
            <a:r>
              <a:rPr lang="en-US" smtClean="0">
                <a:effectLst/>
              </a:rPr>
              <a:t> </a:t>
            </a:r>
            <a:r>
              <a:rPr lang="ru-RU" smtClean="0">
                <a:effectLst/>
              </a:rPr>
              <a:t>древнегреческая скульптура из белого мрамора. 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ru-RU" smtClean="0"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6A39"/>
              </a:clrFrom>
              <a:clrTo>
                <a:srgbClr val="806A3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692150"/>
            <a:ext cx="2438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700338" y="847725"/>
            <a:ext cx="383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latin typeface="Monotype Corsiva" pitchFamily="66" charset="0"/>
              </a:rPr>
              <a:t>Венера Милосская. 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549275"/>
            <a:ext cx="21669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pic>
        <p:nvPicPr>
          <p:cNvPr id="95236" name="Picture 4" descr="46-IV Сидящий писец Ок 2500 г до н э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628775"/>
            <a:ext cx="3887787" cy="4465638"/>
          </a:xfrm>
          <a:prstGeom prst="rect">
            <a:avLst/>
          </a:prstGeom>
          <a:noFill/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11638" y="6165850"/>
            <a:ext cx="51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 sz="2400"/>
              <a:t>скульптура «Сидящий писец»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79388" y="1844675"/>
            <a:ext cx="51133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>Отдел включает более 50000 предметов искусства. Коллекция располагается в более чем 20 залах и  состоит из предметов искусства, свитков папируса, мумий, инструментов, одежды, ювелирных изделий, игр, музыкальных инструментов и оружия. 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339975" y="836613"/>
            <a:ext cx="463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3600" b="1">
                <a:latin typeface="Monotype Corsiva" pitchFamily="66" charset="0"/>
              </a:rPr>
              <a:t>Отдел: Памятки Египта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pic>
        <p:nvPicPr>
          <p:cNvPr id="96260" name="Picture 4" descr="47-IV-Галерея античной скульпту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1325" y="1989138"/>
            <a:ext cx="4892675" cy="3886200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979613" y="836613"/>
            <a:ext cx="418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b="1">
                <a:latin typeface="Monotype Corsiva" pitchFamily="66" charset="0"/>
              </a:rPr>
              <a:t>Отдел: Греции и Рима</a:t>
            </a:r>
            <a:r>
              <a:rPr lang="ru-RU" sz="3600">
                <a:latin typeface="Monotype Corsiva" pitchFamily="66" charset="0"/>
              </a:rPr>
              <a:t> 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79388" y="1568450"/>
            <a:ext cx="4105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/>
              <a:t>Коллекция занимает значительное музейное пространство, в которое включена и большая танцевальная зала эпохи мушкетёров. Здесь сосредоточены античные памятники, среди которых значительное место занимают римские копии с греческих оригиналов.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6" descr="nv21#0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908050"/>
            <a:ext cx="2792412" cy="43211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323850" y="5300663"/>
            <a:ext cx="251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" pitchFamily="34" charset="0"/>
              </a:rPr>
              <a:t> </a:t>
            </a:r>
            <a:r>
              <a:rPr lang="ru-RU" sz="2400">
                <a:solidFill>
                  <a:srgbClr val="FFFF00"/>
                </a:solidFill>
                <a:latin typeface="Monotype Corsiva" pitchFamily="66" charset="0"/>
              </a:rPr>
              <a:t>Мона Лиза</a:t>
            </a:r>
            <a:r>
              <a:rPr lang="ru-RU">
                <a:latin typeface="Arial" pitchFamily="34" charset="0"/>
              </a:rPr>
              <a:t> </a:t>
            </a:r>
            <a:r>
              <a:rPr lang="ru-RU" sz="2400" b="1" i="1">
                <a:solidFill>
                  <a:srgbClr val="FFFF00"/>
                </a:solidFill>
                <a:latin typeface="Monotype Corsiva" pitchFamily="66" charset="0"/>
              </a:rPr>
              <a:t>Джоконда</a:t>
            </a:r>
          </a:p>
          <a:p>
            <a:pPr algn="ctr"/>
            <a:r>
              <a:rPr lang="ru-RU" sz="1600" b="1" i="1">
                <a:solidFill>
                  <a:srgbClr val="FFFF00"/>
                </a:solidFill>
                <a:latin typeface="Arial" pitchFamily="34" charset="0"/>
              </a:rPr>
              <a:t>  Леонардо да Винчи</a:t>
            </a:r>
          </a:p>
          <a:p>
            <a:pPr algn="ctr"/>
            <a:endParaRPr lang="ru-RU" sz="1600" b="1" i="1">
              <a:solidFill>
                <a:srgbClr val="FFFF00"/>
              </a:solidFill>
              <a:latin typeface="Arial" pitchFamily="34" charset="0"/>
            </a:endParaRPr>
          </a:p>
          <a:p>
            <a:endParaRPr lang="en-US" sz="1600" b="1" i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2646" name="Text Box 9"/>
          <p:cNvSpPr txBox="1">
            <a:spLocks noChangeArrowheads="1"/>
          </p:cNvSpPr>
          <p:nvPr/>
        </p:nvSpPr>
        <p:spPr bwMode="auto">
          <a:xfrm>
            <a:off x="3238500" y="981075"/>
            <a:ext cx="59055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Monotype Corsiva" pitchFamily="66" charset="0"/>
              </a:rPr>
              <a:t>Художник   писал   портрет    супруги итальянца   Франческо    Джоконды    </a:t>
            </a:r>
          </a:p>
          <a:p>
            <a:r>
              <a:rPr lang="ru-RU" sz="2600" b="1">
                <a:latin typeface="Monotype Corsiva" pitchFamily="66" charset="0"/>
              </a:rPr>
              <a:t>несколько лет. </a:t>
            </a:r>
          </a:p>
          <a:p>
            <a:r>
              <a:rPr lang="ru-RU" sz="2600" b="1">
                <a:latin typeface="Monotype Corsiva" pitchFamily="66" charset="0"/>
              </a:rPr>
              <a:t> Во  время  работы всегда  звучала  музыка,  читались стихи  для  развлечения  модели во время  сеансов  позирования. Леонардо настолько сжился с портретом, что не отдал заказчику, а всегда возил с собой.</a:t>
            </a:r>
          </a:p>
          <a:p>
            <a:r>
              <a:rPr lang="ru-RU" sz="2600" b="1">
                <a:latin typeface="Monotype Corsiva" pitchFamily="66" charset="0"/>
              </a:rPr>
              <a:t>Леонардо да Винчи в конце своей жизни поселился во Франции, в замке Амбуаз по приглашению Франциска </a:t>
            </a:r>
            <a:r>
              <a:rPr lang="en-US" sz="2600" b="1">
                <a:latin typeface="Monotype Corsiva" pitchFamily="66" charset="0"/>
              </a:rPr>
              <a:t>I</a:t>
            </a:r>
            <a:r>
              <a:rPr lang="ru-RU" sz="2600" b="1">
                <a:latin typeface="Monotype Corsiva" pitchFamily="66" charset="0"/>
              </a:rPr>
              <a:t>.</a:t>
            </a:r>
          </a:p>
          <a:p>
            <a:r>
              <a:rPr lang="ru-RU" sz="2600" b="1">
                <a:latin typeface="Monotype Corsiva" pitchFamily="66" charset="0"/>
              </a:rPr>
              <a:t>Поэтому «Джоконда» хранится в Лувре.</a:t>
            </a:r>
            <a:endParaRPr lang="en-US" sz="2600" b="1">
              <a:latin typeface="Monotype Corsiva" pitchFamily="66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79388" y="6308725"/>
            <a:ext cx="880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Самое знаменитое произведение искусства и визитная карточка Лувра.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348038" y="188913"/>
            <a:ext cx="1681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tx2"/>
                </a:solidFill>
                <a:latin typeface="Monotype Corsiva" pitchFamily="66" charset="0"/>
              </a:rPr>
              <a:t>ЛУВР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908050"/>
            <a:ext cx="3671887" cy="604838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smtClean="0">
                <a:effectLst/>
                <a:latin typeface="Monotype Corsiva" pitchFamily="66" charset="0"/>
              </a:rPr>
              <a:t>Картинная галерея</a:t>
            </a:r>
          </a:p>
        </p:txBody>
      </p:sp>
      <p:pic>
        <p:nvPicPr>
          <p:cNvPr id="100356" name="Picture 4" descr="49-IV-Жан Клуэ Франциск I, король Франции Ок 1525–15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2609850" cy="3455987"/>
          </a:xfrm>
          <a:prstGeom prst="rect">
            <a:avLst/>
          </a:prstGeom>
          <a:noFill/>
        </p:spPr>
      </p:pic>
      <p:pic>
        <p:nvPicPr>
          <p:cNvPr id="100357" name="Picture 5" descr="50-IV-Ж Б С Шарден Молитва перед обедом 17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133600"/>
            <a:ext cx="2881312" cy="3744913"/>
          </a:xfrm>
          <a:prstGeom prst="rect">
            <a:avLst/>
          </a:prstGeom>
          <a:noFill/>
        </p:spPr>
      </p:pic>
      <p:pic>
        <p:nvPicPr>
          <p:cNvPr id="100358" name="Picture 6" descr="51-IV-Ф Буше Завтрак 17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557338"/>
            <a:ext cx="2652712" cy="3384550"/>
          </a:xfrm>
          <a:prstGeom prst="rect">
            <a:avLst/>
          </a:prstGeo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6913563" y="5013325"/>
            <a:ext cx="124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Ф. Буше </a:t>
            </a:r>
          </a:p>
          <a:p>
            <a:pPr algn="ctr"/>
            <a:r>
              <a:rPr lang="ru-RU"/>
              <a:t>Завтрак </a:t>
            </a:r>
          </a:p>
          <a:p>
            <a:pPr algn="ctr"/>
            <a:r>
              <a:rPr lang="ru-RU"/>
              <a:t>1739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5013325"/>
            <a:ext cx="2987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Жан Клуэ </a:t>
            </a:r>
          </a:p>
          <a:p>
            <a:pPr algn="ctr"/>
            <a:r>
              <a:rPr lang="ru-RU"/>
              <a:t>Франциск I, король Франции  </a:t>
            </a:r>
          </a:p>
          <a:p>
            <a:pPr algn="ctr"/>
            <a:r>
              <a:rPr lang="ru-RU"/>
              <a:t>1525–1530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700338" y="5876925"/>
            <a:ext cx="3743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Ж. Б. С. Шарден </a:t>
            </a:r>
          </a:p>
          <a:p>
            <a:pPr algn="ctr"/>
            <a:r>
              <a:rPr lang="ru-RU"/>
              <a:t>Молитва перед обедом </a:t>
            </a:r>
          </a:p>
          <a:p>
            <a:pPr algn="ctr"/>
            <a:r>
              <a:rPr lang="ru-RU"/>
              <a:t>1740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4800" smtClean="0">
                <a:effectLst/>
                <a:latin typeface="Monotype Corsiva" pitchFamily="66" charset="0"/>
              </a:rPr>
              <a:t>ЛУВР</a:t>
            </a:r>
          </a:p>
        </p:txBody>
      </p:sp>
      <p:pic>
        <p:nvPicPr>
          <p:cNvPr id="94212" name="Picture 4" descr="45-IV-Ника Самофракийская Ок 190 г до н э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765175"/>
            <a:ext cx="3681413" cy="5805488"/>
          </a:xfrm>
          <a:prstGeom prst="rect">
            <a:avLst/>
          </a:prstGeo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68313" y="2103438"/>
            <a:ext cx="43195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/>
              <a:t>На самой верхней площадке главной лестницы Лувра установлена одна из достопримечательностей античной коллекции музея скульптура Ники Самофракийской.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39825"/>
          </a:xfrm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Викторина:</a:t>
            </a:r>
          </a:p>
        </p:txBody>
      </p:sp>
      <p:pic>
        <p:nvPicPr>
          <p:cNvPr id="88068" name="Picture 4" descr="g19-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798888"/>
            <a:ext cx="4032250" cy="2863850"/>
          </a:xfrm>
          <a:ln/>
        </p:spPr>
      </p:pic>
      <p:graphicFrame>
        <p:nvGraphicFramePr>
          <p:cNvPr id="88535" name="Group 471"/>
          <p:cNvGraphicFramePr>
            <a:graphicFrameLocks noGrp="1"/>
          </p:cNvGraphicFramePr>
          <p:nvPr>
            <p:ph idx="1"/>
          </p:nvPr>
        </p:nvGraphicFramePr>
        <p:xfrm>
          <a:off x="4211638" y="1196975"/>
          <a:ext cx="4752975" cy="2520951"/>
        </p:xfrm>
        <a:graphic>
          <a:graphicData uri="http://schemas.openxmlformats.org/drawingml/2006/table">
            <a:tbl>
              <a:tblPr/>
              <a:tblGrid>
                <a:gridCol w="492125"/>
                <a:gridCol w="420687"/>
                <a:gridCol w="419100"/>
                <a:gridCol w="438150"/>
                <a:gridCol w="438150"/>
                <a:gridCol w="420688"/>
                <a:gridCol w="419100"/>
                <a:gridCol w="419100"/>
                <a:gridCol w="420687"/>
                <a:gridCol w="446088"/>
                <a:gridCol w="419100"/>
              </a:tblGrid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8509" name="Rectangle 445"/>
          <p:cNvSpPr>
            <a:spLocks noChangeArrowheads="1"/>
          </p:cNvSpPr>
          <p:nvPr/>
        </p:nvSpPr>
        <p:spPr bwMode="auto">
          <a:xfrm>
            <a:off x="323850" y="1268413"/>
            <a:ext cx="3889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/>
              <a:t>Леонардо да Винчи  (1452–1519) написал всемирно известный портрет Моны Лизы. Каково его второе название? </a:t>
            </a:r>
          </a:p>
        </p:txBody>
      </p:sp>
      <p:sp>
        <p:nvSpPr>
          <p:cNvPr id="88510" name="Text Box 446"/>
          <p:cNvSpPr txBox="1">
            <a:spLocks noChangeArrowheads="1"/>
          </p:cNvSpPr>
          <p:nvPr/>
        </p:nvSpPr>
        <p:spPr bwMode="auto">
          <a:xfrm>
            <a:off x="4211638" y="4365625"/>
            <a:ext cx="453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/>
              <a:t>5,8,16,12,16,15,5,1.</a:t>
            </a:r>
            <a:r>
              <a:rPr lang="ru-RU" sz="2400"/>
              <a:t> </a:t>
            </a:r>
          </a:p>
          <a:p>
            <a:pPr marL="342900" indent="-342900">
              <a:spcBef>
                <a:spcPct val="50000"/>
              </a:spcBef>
            </a:pPr>
            <a:endParaRPr lang="ru-RU" sz="2400"/>
          </a:p>
        </p:txBody>
      </p:sp>
      <p:sp>
        <p:nvSpPr>
          <p:cNvPr id="88511" name="WordArt 447"/>
          <p:cNvSpPr>
            <a:spLocks noChangeArrowheads="1" noChangeShapeType="1" noTextEdit="1"/>
          </p:cNvSpPr>
          <p:nvPr/>
        </p:nvSpPr>
        <p:spPr bwMode="auto">
          <a:xfrm>
            <a:off x="4932363" y="5157788"/>
            <a:ext cx="35274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Джоконда</a:t>
            </a:r>
          </a:p>
        </p:txBody>
      </p:sp>
      <p:sp>
        <p:nvSpPr>
          <p:cNvPr id="88512" name="Text Box 448"/>
          <p:cNvSpPr txBox="1">
            <a:spLocks noChangeArrowheads="1"/>
          </p:cNvSpPr>
          <p:nvPr/>
        </p:nvSpPr>
        <p:spPr bwMode="auto">
          <a:xfrm>
            <a:off x="323850" y="981075"/>
            <a:ext cx="36718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1820 году один крестьянин с острова из гряды островов Циклады нашел статую, сегодня известную как Венера Милосская. Как называется этот остров? </a:t>
            </a:r>
          </a:p>
        </p:txBody>
      </p:sp>
      <p:sp>
        <p:nvSpPr>
          <p:cNvPr id="88513" name="Rectangle 449"/>
          <p:cNvSpPr>
            <a:spLocks noChangeArrowheads="1"/>
          </p:cNvSpPr>
          <p:nvPr/>
        </p:nvSpPr>
        <p:spPr bwMode="auto">
          <a:xfrm>
            <a:off x="4175125" y="4302125"/>
            <a:ext cx="496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800"/>
              <a:t>14,10,13,16,19. </a:t>
            </a:r>
          </a:p>
        </p:txBody>
      </p:sp>
      <p:sp>
        <p:nvSpPr>
          <p:cNvPr id="88514" name="WordArt 450"/>
          <p:cNvSpPr>
            <a:spLocks noChangeArrowheads="1" noChangeShapeType="1" noTextEdit="1"/>
          </p:cNvSpPr>
          <p:nvPr/>
        </p:nvSpPr>
        <p:spPr bwMode="auto">
          <a:xfrm>
            <a:off x="5435600" y="5229225"/>
            <a:ext cx="25923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Милос</a:t>
            </a:r>
          </a:p>
        </p:txBody>
      </p:sp>
      <p:pic>
        <p:nvPicPr>
          <p:cNvPr id="88515" name="Picture 45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806A39"/>
              </a:clrFrom>
              <a:clrTo>
                <a:srgbClr val="806A3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38" y="3933825"/>
            <a:ext cx="10731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516" name="Rectangle 452"/>
          <p:cNvSpPr>
            <a:spLocks noChangeArrowheads="1"/>
          </p:cNvSpPr>
          <p:nvPr/>
        </p:nvSpPr>
        <p:spPr bwMode="auto">
          <a:xfrm>
            <a:off x="250825" y="1165225"/>
            <a:ext cx="38877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000"/>
              <a:t>Связь между залами Лувра и внутренними двором осуществляется с помощью пирамиды из прозрачного стекла. Архитектор – американец китайского происхождения. Его зовут</a:t>
            </a:r>
            <a:r>
              <a:rPr lang="ru-RU"/>
              <a:t> </a:t>
            </a:r>
          </a:p>
        </p:txBody>
      </p:sp>
      <p:sp>
        <p:nvSpPr>
          <p:cNvPr id="88517" name="Text Box 453"/>
          <p:cNvSpPr txBox="1">
            <a:spLocks noChangeArrowheads="1"/>
          </p:cNvSpPr>
          <p:nvPr/>
        </p:nvSpPr>
        <p:spPr bwMode="auto">
          <a:xfrm>
            <a:off x="3635375" y="4652963"/>
            <a:ext cx="550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11,6,16  14,10,15,4   17,10</a:t>
            </a:r>
          </a:p>
        </p:txBody>
      </p:sp>
      <p:sp>
        <p:nvSpPr>
          <p:cNvPr id="88529" name="WordArt 465"/>
          <p:cNvSpPr>
            <a:spLocks noChangeArrowheads="1" noChangeShapeType="1" noTextEdit="1"/>
          </p:cNvSpPr>
          <p:nvPr/>
        </p:nvSpPr>
        <p:spPr bwMode="auto">
          <a:xfrm>
            <a:off x="5076825" y="5373688"/>
            <a:ext cx="34559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Йео Минг Пи </a:t>
            </a:r>
          </a:p>
        </p:txBody>
      </p:sp>
      <p:sp>
        <p:nvSpPr>
          <p:cNvPr id="88530" name="Text Box 466"/>
          <p:cNvSpPr txBox="1">
            <a:spLocks noChangeArrowheads="1"/>
          </p:cNvSpPr>
          <p:nvPr/>
        </p:nvSpPr>
        <p:spPr bwMode="auto">
          <a:xfrm>
            <a:off x="179388" y="1989138"/>
            <a:ext cx="3960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Как назывался Париж первоначально? </a:t>
            </a:r>
          </a:p>
        </p:txBody>
      </p:sp>
      <p:sp>
        <p:nvSpPr>
          <p:cNvPr id="88531" name="Text Box 467"/>
          <p:cNvSpPr txBox="1">
            <a:spLocks noChangeArrowheads="1"/>
          </p:cNvSpPr>
          <p:nvPr/>
        </p:nvSpPr>
        <p:spPr bwMode="auto">
          <a:xfrm>
            <a:off x="4572000" y="393382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13,32,20,6,24,10,33 </a:t>
            </a:r>
          </a:p>
        </p:txBody>
      </p:sp>
      <p:pic>
        <p:nvPicPr>
          <p:cNvPr id="88532" name="Picture 4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716338"/>
            <a:ext cx="367188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534" name="WordArt 470"/>
          <p:cNvSpPr>
            <a:spLocks noChangeArrowheads="1" noChangeShapeType="1" noTextEdit="1"/>
          </p:cNvSpPr>
          <p:nvPr/>
        </p:nvSpPr>
        <p:spPr bwMode="auto">
          <a:xfrm>
            <a:off x="4859338" y="4724400"/>
            <a:ext cx="3600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Лютеция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8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8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8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8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8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8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8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88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11" grpId="0" animBg="1"/>
      <p:bldP spid="88511" grpId="1" animBg="1"/>
      <p:bldP spid="88512" grpId="0"/>
      <p:bldP spid="88512" grpId="1"/>
      <p:bldP spid="88513" grpId="0" build="allAtOnce"/>
      <p:bldP spid="88514" grpId="0" animBg="1"/>
      <p:bldP spid="88514" grpId="1" animBg="1"/>
      <p:bldP spid="88516" grpId="0"/>
      <p:bldP spid="88516" grpId="1"/>
      <p:bldP spid="88517" grpId="0"/>
      <p:bldP spid="88517" grpId="1"/>
      <p:bldP spid="88529" grpId="0" animBg="1"/>
      <p:bldP spid="88529" grpId="1" animBg="1"/>
      <p:bldP spid="88530" grpId="0"/>
      <p:bldP spid="88531" grpId="0"/>
      <p:bldP spid="88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79930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2276475"/>
            <a:ext cx="3671887" cy="849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9600" i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Франция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188913"/>
            <a:ext cx="1038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5" name="WordArt 9"/>
          <p:cNvSpPr>
            <a:spLocks noChangeArrowheads="1" noChangeShapeType="1" noTextEdit="1"/>
          </p:cNvSpPr>
          <p:nvPr/>
        </p:nvSpPr>
        <p:spPr bwMode="auto">
          <a:xfrm>
            <a:off x="1258888" y="765175"/>
            <a:ext cx="6410325" cy="1655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628775"/>
            <a:ext cx="42418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50" y="3933825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76700"/>
            <a:ext cx="2352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826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5589588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Собор Парижской Богоматери - собор, строительство которого продолжалось 185 лет. Совершенный по своим архитектурным пропорциям, собор является жемчужиной готической архитектуры.</a:t>
            </a:r>
            <a:r>
              <a:rPr lang="ru-RU" sz="2400"/>
              <a:t> 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076825" y="188913"/>
            <a:ext cx="3760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Собор Парижской Богоматери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Нотр-Дам внут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0675" y="115888"/>
            <a:ext cx="4603750" cy="6742112"/>
          </a:xfrm>
          <a:prstGeom prst="rect">
            <a:avLst/>
          </a:prstGeom>
          <a:noFill/>
        </p:spPr>
      </p:pic>
      <p:pic>
        <p:nvPicPr>
          <p:cNvPr id="102403" name="Picture 3" descr="вчри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0713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6439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восстановите французскую поговорку о Париже</a:t>
            </a:r>
          </a:p>
        </p:txBody>
      </p:sp>
      <p:sp>
        <p:nvSpPr>
          <p:cNvPr id="117766" name="WordArt 6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921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17,1,18,10,8   3,19,6,4,5,1   17,1,18,10,8</a:t>
            </a:r>
          </a:p>
        </p:txBody>
      </p:sp>
      <p:graphicFrame>
        <p:nvGraphicFramePr>
          <p:cNvPr id="117767" name="Group 7"/>
          <p:cNvGraphicFramePr>
            <a:graphicFrameLocks noGrp="1"/>
          </p:cNvGraphicFramePr>
          <p:nvPr>
            <p:ph/>
          </p:nvPr>
        </p:nvGraphicFramePr>
        <p:xfrm>
          <a:off x="1692275" y="2205038"/>
          <a:ext cx="5184775" cy="3097215"/>
        </p:xfrm>
        <a:graphic>
          <a:graphicData uri="http://schemas.openxmlformats.org/drawingml/2006/table">
            <a:tbl>
              <a:tblPr/>
              <a:tblGrid>
                <a:gridCol w="536575"/>
                <a:gridCol w="458788"/>
                <a:gridCol w="457200"/>
                <a:gridCol w="477837"/>
                <a:gridCol w="477838"/>
                <a:gridCol w="458787"/>
                <a:gridCol w="457200"/>
                <a:gridCol w="457200"/>
                <a:gridCol w="458788"/>
                <a:gridCol w="487362"/>
                <a:gridCol w="457200"/>
              </a:tblGrid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7854" name="WordArt 94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7921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Париж всегда Париж.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320433_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171450"/>
            <a:ext cx="10009188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 rot="-804885">
            <a:off x="554038" y="2747963"/>
            <a:ext cx="8339137" cy="1966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0488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06" name="Group 18"/>
          <p:cNvGraphicFramePr>
            <a:graphicFrameLocks noGrp="1"/>
          </p:cNvGraphicFramePr>
          <p:nvPr>
            <p:ph idx="1"/>
          </p:nvPr>
        </p:nvGraphicFramePr>
        <p:xfrm>
          <a:off x="1116013" y="260350"/>
          <a:ext cx="6346825" cy="792163"/>
        </p:xfrm>
        <a:graphic>
          <a:graphicData uri="http://schemas.openxmlformats.org/drawingml/2006/table">
            <a:tbl>
              <a:tblPr/>
              <a:tblGrid>
                <a:gridCol w="63468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(64+6) – (28+4)- 30</a:t>
                      </a: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=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716463" y="1412875"/>
            <a:ext cx="4175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Страна граничит с 8 странами: Италией, Испанией, Бельгией, Люксембургом, Германией, Швейцарией, Монако и Андоррой. Туннель под Ла-Маншем соединяет ее с Великобританией.</a:t>
            </a:r>
          </a:p>
        </p:txBody>
      </p:sp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7451725" y="260350"/>
            <a:ext cx="431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8</a:t>
            </a:r>
          </a:p>
        </p:txBody>
      </p:sp>
      <p:pic>
        <p:nvPicPr>
          <p:cNvPr id="63507" name="Picture 4" descr="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628775"/>
            <a:ext cx="4537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smtClean="0">
                <a:effectLst/>
              </a:rPr>
              <a:t>Первое</a:t>
            </a:r>
            <a:r>
              <a:rPr lang="ru-RU" smtClean="0">
                <a:effectLst/>
              </a:rPr>
              <a:t> - летучая вода,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В бане русской встретите всегда.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А </a:t>
            </a:r>
            <a:r>
              <a:rPr lang="ru-RU" i="1" smtClean="0">
                <a:effectLst/>
              </a:rPr>
              <a:t>второе </a:t>
            </a:r>
            <a:r>
              <a:rPr lang="ru-RU" smtClean="0">
                <a:effectLst/>
              </a:rPr>
              <a:t>- есть машины марка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Из российского, ребята, автопарка.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Всё же вместе - </a:t>
            </a:r>
            <a:r>
              <a:rPr lang="ru-RU" b="1" smtClean="0">
                <a:effectLst/>
              </a:rPr>
              <a:t>Франции столица</a:t>
            </a:r>
            <a:r>
              <a:rPr lang="ru-RU" smtClean="0">
                <a:effectLst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Этот город модницам всем снится.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843213" y="5554663"/>
            <a:ext cx="5113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3200"/>
              <a:t>Пар + "Иж"</a:t>
            </a:r>
          </a:p>
        </p:txBody>
      </p:sp>
      <p:pic>
        <p:nvPicPr>
          <p:cNvPr id="65541" name="Picture 5" descr="Париж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</p:spPr>
        <p:txBody>
          <a:bodyPr/>
          <a:lstStyle/>
          <a:p>
            <a:r>
              <a:rPr lang="ru-RU" sz="7200" i="1" smtClean="0">
                <a:solidFill>
                  <a:srgbClr val="ED27B9"/>
                </a:solidFill>
                <a:latin typeface="Times New Roman" pitchFamily="18" charset="0"/>
              </a:rPr>
              <a:t>Париж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/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33" name="Group 41"/>
          <p:cNvGraphicFramePr>
            <a:graphicFrameLocks noGrp="1"/>
          </p:cNvGraphicFramePr>
          <p:nvPr>
            <p:ph sz="half" idx="1"/>
          </p:nvPr>
        </p:nvGraphicFramePr>
        <p:xfrm>
          <a:off x="2124075" y="4221163"/>
          <a:ext cx="5122863" cy="1554480"/>
        </p:xfrm>
        <a:graphic>
          <a:graphicData uri="http://schemas.openxmlformats.org/drawingml/2006/table">
            <a:tbl>
              <a:tblPr/>
              <a:tblGrid>
                <a:gridCol w="51228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17, 23, 30, 31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03350" y="1341438"/>
            <a:ext cx="5616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/>
              <a:t>А</a:t>
            </a:r>
            <a:r>
              <a:rPr lang="ru-RU" sz="4000"/>
              <a:t> (56-9)-16=</a:t>
            </a:r>
          </a:p>
          <a:p>
            <a:pPr algn="ctr"/>
            <a:r>
              <a:rPr lang="ru-RU" sz="4000" b="1"/>
              <a:t>С</a:t>
            </a:r>
            <a:r>
              <a:rPr lang="ru-RU" sz="4000"/>
              <a:t> 34-(25-8)=                </a:t>
            </a:r>
          </a:p>
          <a:p>
            <a:pPr algn="ctr"/>
            <a:r>
              <a:rPr lang="ru-RU" sz="4000" b="1"/>
              <a:t> Н</a:t>
            </a:r>
            <a:r>
              <a:rPr lang="ru-RU" sz="4000"/>
              <a:t> 70-(33+7)=</a:t>
            </a:r>
          </a:p>
          <a:p>
            <a:pPr algn="ctr"/>
            <a:r>
              <a:rPr lang="ru-RU" sz="4000" b="1"/>
              <a:t>Е</a:t>
            </a:r>
            <a:r>
              <a:rPr lang="ru-RU" sz="4000"/>
              <a:t> (72-9)-40=</a:t>
            </a:r>
          </a:p>
        </p:txBody>
      </p:sp>
      <p:graphicFrame>
        <p:nvGraphicFramePr>
          <p:cNvPr id="59434" name="Group 42"/>
          <p:cNvGraphicFramePr>
            <a:graphicFrameLocks noGrp="1"/>
          </p:cNvGraphicFramePr>
          <p:nvPr>
            <p:ph sz="half" idx="2"/>
          </p:nvPr>
        </p:nvGraphicFramePr>
        <p:xfrm>
          <a:off x="2195513" y="5084763"/>
          <a:ext cx="5040312" cy="901700"/>
        </p:xfrm>
        <a:graphic>
          <a:graphicData uri="http://schemas.openxmlformats.org/drawingml/2006/table">
            <a:tbl>
              <a:tblPr/>
              <a:tblGrid>
                <a:gridCol w="5040312"/>
              </a:tblGrid>
              <a:tr h="9017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   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е     н     а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5" name="WordArt 43"/>
          <p:cNvSpPr>
            <a:spLocks noChangeArrowheads="1" noChangeShapeType="1" noTextEdit="1"/>
          </p:cNvSpPr>
          <p:nvPr/>
        </p:nvSpPr>
        <p:spPr bwMode="auto">
          <a:xfrm>
            <a:off x="6443663" y="1412875"/>
            <a:ext cx="40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31</a:t>
            </a:r>
          </a:p>
        </p:txBody>
      </p:sp>
      <p:sp>
        <p:nvSpPr>
          <p:cNvPr id="59436" name="WordArt 44"/>
          <p:cNvSpPr>
            <a:spLocks noChangeArrowheads="1" noChangeShapeType="1" noTextEdit="1"/>
          </p:cNvSpPr>
          <p:nvPr/>
        </p:nvSpPr>
        <p:spPr bwMode="auto">
          <a:xfrm>
            <a:off x="6443663" y="2060575"/>
            <a:ext cx="40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59437" name="WordArt 45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40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30</a:t>
            </a:r>
          </a:p>
        </p:txBody>
      </p:sp>
      <p:sp>
        <p:nvSpPr>
          <p:cNvPr id="59438" name="WordArt 46"/>
          <p:cNvSpPr>
            <a:spLocks noChangeArrowheads="1" noChangeShapeType="1" noTextEdit="1"/>
          </p:cNvSpPr>
          <p:nvPr/>
        </p:nvSpPr>
        <p:spPr bwMode="auto">
          <a:xfrm>
            <a:off x="6443663" y="3357563"/>
            <a:ext cx="40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23</a:t>
            </a:r>
          </a:p>
        </p:txBody>
      </p:sp>
      <p:pic>
        <p:nvPicPr>
          <p:cNvPr id="59395" name="Picture 3" descr="се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5400" i="1" smtClean="0">
                <a:solidFill>
                  <a:srgbClr val="ED27B9"/>
                </a:solidFill>
                <a:latin typeface="Times New Roman" pitchFamily="18" charset="0"/>
              </a:rPr>
              <a:t>Река Сена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35" grpId="0" animBg="1"/>
      <p:bldP spid="59436" grpId="0" animBg="1"/>
      <p:bldP spid="59437" grpId="0" animBg="1"/>
      <p:bldP spid="59438" grpId="0" animBg="1"/>
      <p:bldP spid="593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913313"/>
            <a:ext cx="8229600" cy="194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Эйфелева башня - башня, прославившая Париж на весь мир. Она была построена для Всемирной выставки 1889 года. Высота башни - 320 метров, есть три смотровые площадки на высоте 57, 115 и 276 метров, на которые можно подняться лифтом или по лестнице.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Лучший вид на Париж - с первой площадки. </a:t>
            </a:r>
          </a:p>
        </p:txBody>
      </p:sp>
      <p:pic>
        <p:nvPicPr>
          <p:cNvPr id="89091" name="Picture 6" descr="fr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0"/>
            <a:ext cx="7345362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Franc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6624637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effectLst/>
              </a:rPr>
              <a:t>   </a:t>
            </a:r>
            <a:r>
              <a:rPr lang="ru-RU" sz="4000" smtClean="0">
                <a:effectLst/>
              </a:rPr>
              <a:t>У Вики 30 фотографий с видами Парижа. Она приклеила в альбом ещё 14 видов. Сколько фотографий стало в альбоме?</a:t>
            </a:r>
          </a:p>
        </p:txBody>
      </p:sp>
      <p:pic>
        <p:nvPicPr>
          <p:cNvPr id="68612" name="Picture 12" descr="1247607830_parizh-sarkozi-par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73156">
            <a:off x="6981825" y="404813"/>
            <a:ext cx="16525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73463"/>
            <a:ext cx="2873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573463"/>
            <a:ext cx="26416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573463"/>
            <a:ext cx="28082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2">
      <a:dk1>
        <a:srgbClr val="5F4545"/>
      </a:dk1>
      <a:lt1>
        <a:srgbClr val="FFFFFF"/>
      </a:lt1>
      <a:dk2>
        <a:srgbClr val="8F6969"/>
      </a:dk2>
      <a:lt2>
        <a:srgbClr val="FFFFCC"/>
      </a:lt2>
      <a:accent1>
        <a:srgbClr val="CC6600"/>
      </a:accent1>
      <a:accent2>
        <a:srgbClr val="924C0C"/>
      </a:accent2>
      <a:accent3>
        <a:srgbClr val="C6B9B9"/>
      </a:accent3>
      <a:accent4>
        <a:srgbClr val="DADADA"/>
      </a:accent4>
      <a:accent5>
        <a:srgbClr val="E2B8AA"/>
      </a:accent5>
      <a:accent6>
        <a:srgbClr val="84440A"/>
      </a:accent6>
      <a:hlink>
        <a:srgbClr val="CFD375"/>
      </a:hlink>
      <a:folHlink>
        <a:srgbClr val="98BB91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1660</TotalTime>
  <Words>1197</Words>
  <Application>Microsoft Office PowerPoint</Application>
  <PresentationFormat>Экран (4:3)</PresentationFormat>
  <Paragraphs>322</Paragraphs>
  <Slides>34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Verdana</vt:lpstr>
      <vt:lpstr>Arial</vt:lpstr>
      <vt:lpstr>Wingdings</vt:lpstr>
      <vt:lpstr>Times New Roman</vt:lpstr>
      <vt:lpstr>Monotype Corsiva</vt:lpstr>
      <vt:lpstr>Глобус</vt:lpstr>
      <vt:lpstr>Интегрированный урок математики, окружающего мира и музейной педагогики</vt:lpstr>
      <vt:lpstr>Слайд 2</vt:lpstr>
      <vt:lpstr>Слайд 3</vt:lpstr>
      <vt:lpstr>Слайд 4</vt:lpstr>
      <vt:lpstr>Париж</vt:lpstr>
      <vt:lpstr>Река Сена</vt:lpstr>
      <vt:lpstr>Слайд 7</vt:lpstr>
      <vt:lpstr>Слайд 8</vt:lpstr>
      <vt:lpstr>Слайд 9</vt:lpstr>
      <vt:lpstr>Слайд 10</vt:lpstr>
      <vt:lpstr>Слайд 11</vt:lpstr>
      <vt:lpstr>Слайд 12</vt:lpstr>
      <vt:lpstr>Кроссворд:</vt:lpstr>
      <vt:lpstr>Слайд 14</vt:lpstr>
      <vt:lpstr>Слайд 15</vt:lpstr>
      <vt:lpstr>КРЕПОСТЬ</vt:lpstr>
      <vt:lpstr>ДВОР В ВЕРСАЛЕ</vt:lpstr>
      <vt:lpstr>НАПОЛЕОН</vt:lpstr>
      <vt:lpstr>Сосчитай:</vt:lpstr>
      <vt:lpstr>ЛУВР - МУЗЕЙ</vt:lpstr>
      <vt:lpstr>ЛУВР В НАШИ ДНИ</vt:lpstr>
      <vt:lpstr>ЛУВР</vt:lpstr>
      <vt:lpstr>ЛУВР</vt:lpstr>
      <vt:lpstr>ЛУВР</vt:lpstr>
      <vt:lpstr>ЛУВР</vt:lpstr>
      <vt:lpstr>Слайд 26</vt:lpstr>
      <vt:lpstr>ЛУВР</vt:lpstr>
      <vt:lpstr>ЛУВР</vt:lpstr>
      <vt:lpstr>Викторина: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Дарёна</cp:lastModifiedBy>
  <cp:revision>62</cp:revision>
  <dcterms:created xsi:type="dcterms:W3CDTF">2009-09-15T05:46:45Z</dcterms:created>
  <dcterms:modified xsi:type="dcterms:W3CDTF">2012-01-07T19:17:28Z</dcterms:modified>
</cp:coreProperties>
</file>