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77" r:id="rId8"/>
    <p:sldId id="264" r:id="rId9"/>
    <p:sldId id="265" r:id="rId10"/>
    <p:sldId id="266" r:id="rId11"/>
    <p:sldId id="261" r:id="rId12"/>
    <p:sldId id="260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10" Type="http://schemas.openxmlformats.org/officeDocument/2006/relationships/image" Target="../media/image55.wmf"/><Relationship Id="rId4" Type="http://schemas.openxmlformats.org/officeDocument/2006/relationships/image" Target="../media/image49.wmf"/><Relationship Id="rId9" Type="http://schemas.openxmlformats.org/officeDocument/2006/relationships/image" Target="../media/image5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0878-1B27-41A3-B6E3-D046405F8B2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4732-DE75-47FA-942F-16611AA1BE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0878-1B27-41A3-B6E3-D046405F8B2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4732-DE75-47FA-942F-16611AA1BE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0878-1B27-41A3-B6E3-D046405F8B2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4732-DE75-47FA-942F-16611AA1BE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0878-1B27-41A3-B6E3-D046405F8B2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4732-DE75-47FA-942F-16611AA1BE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0878-1B27-41A3-B6E3-D046405F8B2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80E4732-DE75-47FA-942F-16611AA1BE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0878-1B27-41A3-B6E3-D046405F8B2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4732-DE75-47FA-942F-16611AA1BE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0878-1B27-41A3-B6E3-D046405F8B2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4732-DE75-47FA-942F-16611AA1BE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0878-1B27-41A3-B6E3-D046405F8B2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4732-DE75-47FA-942F-16611AA1BE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0878-1B27-41A3-B6E3-D046405F8B2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4732-DE75-47FA-942F-16611AA1BE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0878-1B27-41A3-B6E3-D046405F8B2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4732-DE75-47FA-942F-16611AA1BE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0878-1B27-41A3-B6E3-D046405F8B2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4732-DE75-47FA-942F-16611AA1BE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D930878-1B27-41A3-B6E3-D046405F8B2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80E4732-DE75-47FA-942F-16611AA1BE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gif"/><Relationship Id="rId9" Type="http://schemas.openxmlformats.org/officeDocument/2006/relationships/image" Target="../media/image10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9.bin"/><Relationship Id="rId3" Type="http://schemas.openxmlformats.org/officeDocument/2006/relationships/image" Target="../media/image11.jpeg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7.bin"/><Relationship Id="rId5" Type="http://schemas.openxmlformats.org/officeDocument/2006/relationships/image" Target="../media/image45.png"/><Relationship Id="rId15" Type="http://schemas.openxmlformats.org/officeDocument/2006/relationships/oleObject" Target="../embeddings/oleObject11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12.jpeg"/><Relationship Id="rId9" Type="http://schemas.openxmlformats.org/officeDocument/2006/relationships/oleObject" Target="../embeddings/oleObject5.bin"/><Relationship Id="rId14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11.jpeg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45.pn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45.pn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11.jpeg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45.pn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11.jpeg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45.pn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11.jpeg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45.pn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45.pn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image" Target="../media/image11.jpeg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45.png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2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3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gif"/><Relationship Id="rId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7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12.jpeg"/><Relationship Id="rId7" Type="http://schemas.openxmlformats.org/officeDocument/2006/relationships/image" Target="../media/image4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571480"/>
            <a:ext cx="75724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  <a:latin typeface="Monotype Corsiva" pitchFamily="66" charset="0"/>
              </a:rPr>
              <a:t>И снова в позолоте тополя,</a:t>
            </a:r>
            <a:br>
              <a:rPr lang="ru-RU" sz="40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rgbClr val="7030A0"/>
                </a:solidFill>
                <a:latin typeface="Monotype Corsiva" pitchFamily="66" charset="0"/>
              </a:rPr>
              <a:t>А школа - как корабль у причала,</a:t>
            </a:r>
            <a:br>
              <a:rPr lang="ru-RU" sz="40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rgbClr val="7030A0"/>
                </a:solidFill>
                <a:latin typeface="Monotype Corsiva" pitchFamily="66" charset="0"/>
              </a:rPr>
              <a:t>Где ждут учеников учителя,</a:t>
            </a:r>
            <a:br>
              <a:rPr lang="ru-RU" sz="40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rgbClr val="7030A0"/>
                </a:solidFill>
                <a:latin typeface="Monotype Corsiva" pitchFamily="66" charset="0"/>
              </a:rPr>
              <a:t>Чтоб новой жизни положить начало.</a:t>
            </a:r>
            <a:endParaRPr lang="ru-RU" sz="40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1071546"/>
            <a:ext cx="5867312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Пусть счастье в дверь твою стучит,</a:t>
            </a: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Открой ее скорей пошире.</a:t>
            </a: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Путь жизни тайною покрыт,</a:t>
            </a: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Но так прекрасно в этом мире!</a:t>
            </a: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И пусть всегда – в окошке свет,</a:t>
            </a: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Улыбка мамина – с порога.</a:t>
            </a: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Пусть будет много добрых лет</a:t>
            </a: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И в жизни легкая дорога!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9" name="Picture 2" descr="G:\D90 фото\Гимназия\школа (4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28860" y="3429000"/>
            <a:ext cx="4714908" cy="311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C:\Users\Люда\Documents\картинки\35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4546" y="857232"/>
            <a:ext cx="5715000" cy="4505325"/>
          </a:xfrm>
          <a:prstGeom prst="rect">
            <a:avLst/>
          </a:prstGeom>
          <a:noFill/>
        </p:spPr>
      </p:pic>
      <p:pic>
        <p:nvPicPr>
          <p:cNvPr id="1033" name="Picture 9" descr="C:\Users\Люда\Documents\картинки\75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71604" y="428604"/>
            <a:ext cx="6786610" cy="5714325"/>
          </a:xfrm>
          <a:prstGeom prst="rect">
            <a:avLst/>
          </a:prstGeom>
          <a:noFill/>
        </p:spPr>
      </p:pic>
      <p:pic>
        <p:nvPicPr>
          <p:cNvPr id="1034" name="Picture 10" descr="C:\Users\Люда\Documents\картинки\eta-shikarnaya-zhenschina-osen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14414" y="357166"/>
            <a:ext cx="7334301" cy="5500726"/>
          </a:xfrm>
          <a:prstGeom prst="rect">
            <a:avLst/>
          </a:prstGeom>
          <a:noFill/>
        </p:spPr>
      </p:pic>
      <p:pic>
        <p:nvPicPr>
          <p:cNvPr id="1026" name="Picture 2" descr="C:\Users\Люда\Documents\картинки\P101057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3108" y="285728"/>
            <a:ext cx="6000792" cy="5339639"/>
          </a:xfrm>
          <a:prstGeom prst="rect">
            <a:avLst/>
          </a:prstGeom>
          <a:noFill/>
        </p:spPr>
      </p:pic>
      <p:pic>
        <p:nvPicPr>
          <p:cNvPr id="38913" name="Picture 1" descr="C:\Users\Люда\Documents\картинки\school_photo.g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214414" y="1571612"/>
            <a:ext cx="7326974" cy="2857520"/>
          </a:xfrm>
          <a:prstGeom prst="rect">
            <a:avLst/>
          </a:prstGeom>
          <a:noFill/>
        </p:spPr>
      </p:pic>
      <p:pic>
        <p:nvPicPr>
          <p:cNvPr id="38914" name="Picture 2" descr="C:\Users\Люда\Documents\картинки\57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071670" y="857232"/>
            <a:ext cx="5929334" cy="4447001"/>
          </a:xfrm>
          <a:prstGeom prst="rect">
            <a:avLst/>
          </a:prstGeom>
          <a:noFill/>
        </p:spPr>
      </p:pic>
      <p:pic>
        <p:nvPicPr>
          <p:cNvPr id="38916" name="Picture 4" descr="C:\Users\Люда\Documents\картинки\115.gif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857356" y="714356"/>
            <a:ext cx="6167464" cy="50449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9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5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0"/>
                            </p:stCondLst>
                            <p:childTnLst>
                              <p:par>
                                <p:cTn id="30" presetID="9" presetClass="exit" presetSubtype="0" fill="hold" grpId="1" nodeType="after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5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8500"/>
                            </p:stCondLst>
                            <p:childTnLst>
                              <p:par>
                                <p:cTn id="40" presetID="9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3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6500"/>
                            </p:stCondLst>
                            <p:childTnLst>
                              <p:par>
                                <p:cTn id="4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9500"/>
                            </p:stCondLst>
                            <p:childTnLst>
                              <p:par>
                                <p:cTn id="50" presetID="9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0"/>
                            </p:stCondLst>
                            <p:childTnLst>
                              <p:par>
                                <p:cTn id="5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8000"/>
                            </p:stCondLst>
                            <p:childTnLst>
                              <p:par>
                                <p:cTn id="60" presetID="9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3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6000"/>
                            </p:stCondLst>
                            <p:childTnLst>
                              <p:par>
                                <p:cTn id="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3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9000"/>
                            </p:stCondLst>
                            <p:childTnLst>
                              <p:par>
                                <p:cTn id="70" presetID="9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3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7000"/>
                            </p:stCondLst>
                            <p:childTnLst>
                              <p:par>
                                <p:cTn id="7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3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0"/>
                            </p:stCondLst>
                            <p:childTnLst>
                              <p:par>
                                <p:cTn id="80" presetID="9" presetClass="exit" presetSubtype="0" fill="hold" nodeType="afterEffect">
                                  <p:stCondLst>
                                    <p:cond delay="5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3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3000"/>
                            </p:stCondLst>
                            <p:childTnLst>
                              <p:par>
                                <p:cTn id="8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6000"/>
                            </p:stCondLst>
                            <p:childTnLst>
                              <p:par>
                                <p:cTn id="90" presetID="9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9000"/>
                            </p:stCondLst>
                            <p:childTnLst>
                              <p:par>
                                <p:cTn id="9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30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30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юда\Documents\картинки\C41-3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071538" cy="19227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71802" y="214290"/>
            <a:ext cx="33966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Алгебра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6248" y="1714488"/>
            <a:ext cx="45283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уравнение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1285860"/>
            <a:ext cx="27690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число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571744"/>
            <a:ext cx="4742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тождество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628" y="3000372"/>
            <a:ext cx="38524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функция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785786" y="4214818"/>
            <a:ext cx="792268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5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Алгебра, к изучению которой мы приступаем,</a:t>
            </a:r>
          </a:p>
          <a:p>
            <a:pPr marL="0" marR="0" lvl="0" indent="365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дает человеку возможность не только выполнять</a:t>
            </a:r>
          </a:p>
          <a:p>
            <a:pPr marL="0" marR="0" lvl="0" indent="365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различные вычисления, но и учит его делать</a:t>
            </a:r>
          </a:p>
          <a:p>
            <a:pPr marL="0" marR="0" lvl="0" indent="365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это как можно быстрее, рациональнее.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юда\Documents\картинки\C41-3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43834" y="214290"/>
            <a:ext cx="1071538" cy="19227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3042" y="214290"/>
            <a:ext cx="5905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Monotype Corsiva" pitchFamily="66" charset="0"/>
              </a:rPr>
              <a:t>Тема урока: «Числовые выражения»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7290" y="1571612"/>
            <a:ext cx="644118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dirty="0" smtClean="0">
                <a:latin typeface="Monotype Corsiva" pitchFamily="66" charset="0"/>
              </a:rPr>
              <a:t>Повторить и углубить умение учащихся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Monotype Corsiva" pitchFamily="66" charset="0"/>
              </a:rPr>
              <a:t>    находить значения числовых выражений;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dirty="0" smtClean="0">
                <a:latin typeface="Monotype Corsiva" pitchFamily="66" charset="0"/>
              </a:rPr>
              <a:t>Запомнить, что выражение, содержащее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Monotype Corsiva" pitchFamily="66" charset="0"/>
              </a:rPr>
              <a:t>   действие деление на нуль, не имеет смысла;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dirty="0" smtClean="0">
                <a:latin typeface="Monotype Corsiva" pitchFamily="66" charset="0"/>
              </a:rPr>
              <a:t>Развить познавательный интерес учащихся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Monotype Corsiva" pitchFamily="66" charset="0"/>
              </a:rPr>
              <a:t>    к изучению нового предмета.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857232"/>
            <a:ext cx="2029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Цели урока:</a:t>
            </a:r>
            <a:endParaRPr lang="ru-RU" sz="3200" dirty="0"/>
          </a:p>
        </p:txBody>
      </p:sp>
      <p:pic>
        <p:nvPicPr>
          <p:cNvPr id="10241" name="Picture 1" descr="C:\Users\Люда\Documents\картинки\school220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29454" y="4643446"/>
            <a:ext cx="1928826" cy="18958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1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Люда\Documents\картинки\C41-3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1071538" cy="1922760"/>
          </a:xfrm>
          <a:prstGeom prst="rect">
            <a:avLst/>
          </a:prstGeom>
          <a:noFill/>
        </p:spPr>
      </p:pic>
      <p:pic>
        <p:nvPicPr>
          <p:cNvPr id="4" name="Picture 1" descr="C:\Users\Люда\Documents\картинки\school2202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29454" y="4643446"/>
            <a:ext cx="1928826" cy="189585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929322" y="214290"/>
            <a:ext cx="27318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устно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4612" y="928670"/>
            <a:ext cx="3500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Monotype Corsiva" pitchFamily="66" charset="0"/>
              </a:rPr>
              <a:t>Вычислите:</a:t>
            </a:r>
            <a:endParaRPr lang="ru-RU" sz="5400" dirty="0">
              <a:latin typeface="Monotype Corsiva" pitchFamily="66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8673" name="Object 1"/>
          <p:cNvGraphicFramePr>
            <a:graphicFrameLocks noChangeAspect="1"/>
          </p:cNvGraphicFramePr>
          <p:nvPr/>
        </p:nvGraphicFramePr>
        <p:xfrm>
          <a:off x="1643042" y="1643050"/>
          <a:ext cx="5143536" cy="1860749"/>
        </p:xfrm>
        <a:graphic>
          <a:graphicData uri="http://schemas.openxmlformats.org/presentationml/2006/ole">
            <p:oleObj spid="_x0000_s28673" name="Формула" r:id="rId6" imgW="1079280" imgH="393480" progId="Equation.3">
              <p:embed/>
            </p:oleObj>
          </a:graphicData>
        </a:graphic>
      </p:graphicFrame>
      <p:sp>
        <p:nvSpPr>
          <p:cNvPr id="8" name="AutoShape 25"/>
          <p:cNvSpPr>
            <a:spLocks noChangeArrowheads="1"/>
          </p:cNvSpPr>
          <p:nvPr/>
        </p:nvSpPr>
        <p:spPr bwMode="auto">
          <a:xfrm>
            <a:off x="6000760" y="1928802"/>
            <a:ext cx="2592388" cy="1417638"/>
          </a:xfrm>
          <a:prstGeom prst="irregularSeal1">
            <a:avLst/>
          </a:prstGeom>
          <a:gradFill rotWithShape="1">
            <a:gsLst>
              <a:gs pos="0">
                <a:srgbClr val="00FF00">
                  <a:gamma/>
                  <a:tint val="0"/>
                  <a:invGamma/>
                </a:srgbClr>
              </a:gs>
              <a:gs pos="100000">
                <a:srgbClr val="00FF00">
                  <a:alpha val="45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 dirty="0" smtClean="0">
                <a:latin typeface="Times New Roman" pitchFamily="18" charset="0"/>
              </a:rPr>
              <a:t>6</a:t>
            </a:r>
            <a:endParaRPr lang="ru-RU" sz="4400" b="1" dirty="0">
              <a:latin typeface="Times New Roman" pitchFamily="18" charset="0"/>
            </a:endParaRPr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2285984" y="3429000"/>
          <a:ext cx="5083175" cy="1860550"/>
        </p:xfrm>
        <a:graphic>
          <a:graphicData uri="http://schemas.openxmlformats.org/presentationml/2006/ole">
            <p:oleObj spid="_x0000_s28675" name="Формула" r:id="rId7" imgW="1066680" imgH="393480" progId="Equation.3">
              <p:embed/>
            </p:oleObj>
          </a:graphicData>
        </a:graphic>
      </p:graphicFrame>
      <p:sp>
        <p:nvSpPr>
          <p:cNvPr id="10" name="AutoShape 25"/>
          <p:cNvSpPr>
            <a:spLocks noChangeArrowheads="1"/>
          </p:cNvSpPr>
          <p:nvPr/>
        </p:nvSpPr>
        <p:spPr bwMode="auto">
          <a:xfrm>
            <a:off x="6000760" y="3571876"/>
            <a:ext cx="2592388" cy="1417638"/>
          </a:xfrm>
          <a:prstGeom prst="irregularSeal1">
            <a:avLst/>
          </a:prstGeom>
          <a:gradFill rotWithShape="1">
            <a:gsLst>
              <a:gs pos="0">
                <a:srgbClr val="00FF00">
                  <a:gamma/>
                  <a:tint val="0"/>
                  <a:invGamma/>
                </a:srgbClr>
              </a:gs>
              <a:gs pos="100000">
                <a:srgbClr val="00FF00">
                  <a:alpha val="45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 dirty="0" smtClean="0">
                <a:latin typeface="Times New Roman" pitchFamily="18" charset="0"/>
              </a:rPr>
              <a:t>7</a:t>
            </a:r>
            <a:endParaRPr lang="ru-RU" sz="4400" b="1" dirty="0">
              <a:latin typeface="Times New Roman" pitchFamily="18" charset="0"/>
            </a:endParaRPr>
          </a:p>
        </p:txBody>
      </p:sp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2928926" y="1571612"/>
          <a:ext cx="3286148" cy="1843983"/>
        </p:xfrm>
        <a:graphic>
          <a:graphicData uri="http://schemas.openxmlformats.org/presentationml/2006/ole">
            <p:oleObj spid="_x0000_s28676" name="Формула" r:id="rId8" imgW="749160" imgH="393480" progId="Equation.3">
              <p:embed/>
            </p:oleObj>
          </a:graphicData>
        </a:graphic>
      </p:graphicFrame>
      <p:sp>
        <p:nvSpPr>
          <p:cNvPr id="12" name="AutoShape 25"/>
          <p:cNvSpPr>
            <a:spLocks noChangeArrowheads="1"/>
          </p:cNvSpPr>
          <p:nvPr/>
        </p:nvSpPr>
        <p:spPr bwMode="auto">
          <a:xfrm>
            <a:off x="6000760" y="2000240"/>
            <a:ext cx="2592388" cy="1417638"/>
          </a:xfrm>
          <a:prstGeom prst="irregularSeal1">
            <a:avLst/>
          </a:prstGeom>
          <a:gradFill rotWithShape="1">
            <a:gsLst>
              <a:gs pos="0">
                <a:srgbClr val="00FF00">
                  <a:gamma/>
                  <a:tint val="0"/>
                  <a:invGamma/>
                </a:srgbClr>
              </a:gs>
              <a:gs pos="100000">
                <a:srgbClr val="00FF00">
                  <a:alpha val="45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 dirty="0" smtClean="0">
                <a:latin typeface="Times New Roman" pitchFamily="18" charset="0"/>
              </a:rPr>
              <a:t>10</a:t>
            </a:r>
            <a:endParaRPr lang="ru-RU" sz="4400" b="1" dirty="0">
              <a:latin typeface="Times New Roman" pitchFamily="18" charset="0"/>
            </a:endParaRPr>
          </a:p>
        </p:txBody>
      </p:sp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3000364" y="3357562"/>
          <a:ext cx="3008312" cy="1844675"/>
        </p:xfrm>
        <a:graphic>
          <a:graphicData uri="http://schemas.openxmlformats.org/presentationml/2006/ole">
            <p:oleObj spid="_x0000_s28677" name="Формула" r:id="rId9" imgW="685800" imgH="393480" progId="Equation.3">
              <p:embed/>
            </p:oleObj>
          </a:graphicData>
        </a:graphic>
      </p:graphicFrame>
      <p:sp>
        <p:nvSpPr>
          <p:cNvPr id="14" name="AutoShape 25"/>
          <p:cNvSpPr>
            <a:spLocks noChangeArrowheads="1"/>
          </p:cNvSpPr>
          <p:nvPr/>
        </p:nvSpPr>
        <p:spPr bwMode="auto">
          <a:xfrm>
            <a:off x="6072198" y="3643314"/>
            <a:ext cx="2592388" cy="1417638"/>
          </a:xfrm>
          <a:prstGeom prst="irregularSeal1">
            <a:avLst/>
          </a:prstGeom>
          <a:gradFill rotWithShape="1">
            <a:gsLst>
              <a:gs pos="0">
                <a:srgbClr val="00FF00">
                  <a:gamma/>
                  <a:tint val="0"/>
                  <a:invGamma/>
                </a:srgbClr>
              </a:gs>
              <a:gs pos="100000">
                <a:srgbClr val="00FF00">
                  <a:alpha val="45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 dirty="0" smtClean="0">
                <a:latin typeface="Times New Roman" pitchFamily="18" charset="0"/>
              </a:rPr>
              <a:t>80</a:t>
            </a:r>
            <a:endParaRPr lang="ru-RU" sz="4400" b="1" dirty="0">
              <a:latin typeface="Times New Roman" pitchFamily="18" charset="0"/>
            </a:endParaRPr>
          </a:p>
        </p:txBody>
      </p:sp>
      <p:graphicFrame>
        <p:nvGraphicFramePr>
          <p:cNvPr id="28678" name="Object 6"/>
          <p:cNvGraphicFramePr>
            <a:graphicFrameLocks noChangeAspect="1"/>
          </p:cNvGraphicFramePr>
          <p:nvPr/>
        </p:nvGraphicFramePr>
        <p:xfrm>
          <a:off x="2965450" y="3573463"/>
          <a:ext cx="3509963" cy="1844675"/>
        </p:xfrm>
        <a:graphic>
          <a:graphicData uri="http://schemas.openxmlformats.org/presentationml/2006/ole">
            <p:oleObj spid="_x0000_s28678" name="Формула" r:id="rId10" imgW="799920" imgH="393480" progId="Equation.3">
              <p:embed/>
            </p:oleObj>
          </a:graphicData>
        </a:graphic>
      </p:graphicFrame>
      <p:sp>
        <p:nvSpPr>
          <p:cNvPr id="16" name="AutoShape 25"/>
          <p:cNvSpPr>
            <a:spLocks noChangeArrowheads="1"/>
          </p:cNvSpPr>
          <p:nvPr/>
        </p:nvSpPr>
        <p:spPr bwMode="auto">
          <a:xfrm>
            <a:off x="6000760" y="3714752"/>
            <a:ext cx="2592388" cy="1417638"/>
          </a:xfrm>
          <a:prstGeom prst="irregularSeal1">
            <a:avLst/>
          </a:prstGeom>
          <a:gradFill rotWithShape="1">
            <a:gsLst>
              <a:gs pos="0">
                <a:srgbClr val="00FF00">
                  <a:gamma/>
                  <a:tint val="0"/>
                  <a:invGamma/>
                </a:srgbClr>
              </a:gs>
              <a:gs pos="100000">
                <a:srgbClr val="00FF00">
                  <a:alpha val="45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 dirty="0" smtClean="0">
                <a:latin typeface="Times New Roman" pitchFamily="18" charset="0"/>
              </a:rPr>
              <a:t>289</a:t>
            </a:r>
            <a:endParaRPr lang="ru-RU" sz="4400" b="1" dirty="0">
              <a:latin typeface="Times New Roman" pitchFamily="18" charset="0"/>
            </a:endParaRPr>
          </a:p>
        </p:txBody>
      </p:sp>
      <p:graphicFrame>
        <p:nvGraphicFramePr>
          <p:cNvPr id="28679" name="Object 7"/>
          <p:cNvGraphicFramePr>
            <a:graphicFrameLocks noChangeAspect="1"/>
          </p:cNvGraphicFramePr>
          <p:nvPr/>
        </p:nvGraphicFramePr>
        <p:xfrm>
          <a:off x="2955925" y="1714500"/>
          <a:ext cx="3454400" cy="1844675"/>
        </p:xfrm>
        <a:graphic>
          <a:graphicData uri="http://schemas.openxmlformats.org/presentationml/2006/ole">
            <p:oleObj spid="_x0000_s28679" name="Формула" r:id="rId11" imgW="787320" imgH="393480" progId="Equation.3">
              <p:embed/>
            </p:oleObj>
          </a:graphicData>
        </a:graphic>
      </p:graphicFrame>
      <p:sp>
        <p:nvSpPr>
          <p:cNvPr id="18" name="AutoShape 25"/>
          <p:cNvSpPr>
            <a:spLocks noChangeArrowheads="1"/>
          </p:cNvSpPr>
          <p:nvPr/>
        </p:nvSpPr>
        <p:spPr bwMode="auto">
          <a:xfrm>
            <a:off x="6215074" y="1928802"/>
            <a:ext cx="2592388" cy="1417638"/>
          </a:xfrm>
          <a:prstGeom prst="irregularSeal1">
            <a:avLst/>
          </a:prstGeom>
          <a:gradFill rotWithShape="1">
            <a:gsLst>
              <a:gs pos="0">
                <a:srgbClr val="00FF00">
                  <a:gamma/>
                  <a:tint val="0"/>
                  <a:invGamma/>
                </a:srgbClr>
              </a:gs>
              <a:gs pos="100000">
                <a:srgbClr val="00FF00">
                  <a:alpha val="45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 dirty="0" smtClean="0">
                <a:latin typeface="Times New Roman" pitchFamily="18" charset="0"/>
              </a:rPr>
              <a:t>72</a:t>
            </a:r>
            <a:endParaRPr lang="ru-RU" sz="4400" b="1" dirty="0">
              <a:latin typeface="Times New Roman" pitchFamily="18" charset="0"/>
            </a:endParaRPr>
          </a:p>
        </p:txBody>
      </p:sp>
      <p:graphicFrame>
        <p:nvGraphicFramePr>
          <p:cNvPr id="28680" name="Object 8"/>
          <p:cNvGraphicFramePr>
            <a:graphicFrameLocks noChangeAspect="1"/>
          </p:cNvGraphicFramePr>
          <p:nvPr/>
        </p:nvGraphicFramePr>
        <p:xfrm>
          <a:off x="1401763" y="2089150"/>
          <a:ext cx="5849937" cy="952500"/>
        </p:xfrm>
        <a:graphic>
          <a:graphicData uri="http://schemas.openxmlformats.org/presentationml/2006/ole">
            <p:oleObj spid="_x0000_s28680" name="Формула" r:id="rId12" imgW="1333440" imgH="203040" progId="Equation.3">
              <p:embed/>
            </p:oleObj>
          </a:graphicData>
        </a:graphic>
      </p:graphicFrame>
      <p:sp>
        <p:nvSpPr>
          <p:cNvPr id="20" name="AutoShape 25"/>
          <p:cNvSpPr>
            <a:spLocks noChangeArrowheads="1"/>
          </p:cNvSpPr>
          <p:nvPr/>
        </p:nvSpPr>
        <p:spPr bwMode="auto">
          <a:xfrm>
            <a:off x="6367474" y="2081202"/>
            <a:ext cx="2592388" cy="1417638"/>
          </a:xfrm>
          <a:prstGeom prst="irregularSeal1">
            <a:avLst/>
          </a:prstGeom>
          <a:gradFill rotWithShape="1">
            <a:gsLst>
              <a:gs pos="0">
                <a:srgbClr val="00FF00">
                  <a:gamma/>
                  <a:tint val="0"/>
                  <a:invGamma/>
                </a:srgbClr>
              </a:gs>
              <a:gs pos="100000">
                <a:srgbClr val="00FF00">
                  <a:alpha val="45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 dirty="0" smtClean="0">
                <a:latin typeface="Times New Roman" pitchFamily="18" charset="0"/>
              </a:rPr>
              <a:t>8</a:t>
            </a:r>
            <a:endParaRPr lang="ru-RU" sz="4400" b="1" dirty="0">
              <a:latin typeface="Times New Roman" pitchFamily="18" charset="0"/>
            </a:endParaRPr>
          </a:p>
        </p:txBody>
      </p:sp>
      <p:graphicFrame>
        <p:nvGraphicFramePr>
          <p:cNvPr id="28681" name="Object 9"/>
          <p:cNvGraphicFramePr>
            <a:graphicFrameLocks noChangeAspect="1"/>
          </p:cNvGraphicFramePr>
          <p:nvPr/>
        </p:nvGraphicFramePr>
        <p:xfrm>
          <a:off x="955675" y="3929063"/>
          <a:ext cx="5794375" cy="952500"/>
        </p:xfrm>
        <a:graphic>
          <a:graphicData uri="http://schemas.openxmlformats.org/presentationml/2006/ole">
            <p:oleObj spid="_x0000_s28681" name="Формула" r:id="rId13" imgW="1320480" imgH="203040" progId="Equation.3">
              <p:embed/>
            </p:oleObj>
          </a:graphicData>
        </a:graphic>
      </p:graphicFrame>
      <p:sp>
        <p:nvSpPr>
          <p:cNvPr id="22" name="AutoShape 25"/>
          <p:cNvSpPr>
            <a:spLocks noChangeArrowheads="1"/>
          </p:cNvSpPr>
          <p:nvPr/>
        </p:nvSpPr>
        <p:spPr bwMode="auto">
          <a:xfrm>
            <a:off x="6153160" y="3867152"/>
            <a:ext cx="2592388" cy="1417638"/>
          </a:xfrm>
          <a:prstGeom prst="irregularSeal1">
            <a:avLst/>
          </a:prstGeom>
          <a:gradFill rotWithShape="1">
            <a:gsLst>
              <a:gs pos="0">
                <a:srgbClr val="00FF00">
                  <a:gamma/>
                  <a:tint val="0"/>
                  <a:invGamma/>
                </a:srgbClr>
              </a:gs>
              <a:gs pos="100000">
                <a:srgbClr val="00FF00">
                  <a:alpha val="45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 dirty="0" smtClean="0">
                <a:latin typeface="Times New Roman" pitchFamily="18" charset="0"/>
              </a:rPr>
              <a:t>5</a:t>
            </a:r>
            <a:endParaRPr lang="ru-RU" sz="4400" b="1" dirty="0">
              <a:latin typeface="Times New Roman" pitchFamily="18" charset="0"/>
            </a:endParaRPr>
          </a:p>
        </p:txBody>
      </p:sp>
      <p:graphicFrame>
        <p:nvGraphicFramePr>
          <p:cNvPr id="28682" name="Object 10"/>
          <p:cNvGraphicFramePr>
            <a:graphicFrameLocks noChangeAspect="1"/>
          </p:cNvGraphicFramePr>
          <p:nvPr/>
        </p:nvGraphicFramePr>
        <p:xfrm>
          <a:off x="2566988" y="2482850"/>
          <a:ext cx="3230562" cy="1844675"/>
        </p:xfrm>
        <a:graphic>
          <a:graphicData uri="http://schemas.openxmlformats.org/presentationml/2006/ole">
            <p:oleObj spid="_x0000_s28682" name="Формула" r:id="rId14" imgW="736560" imgH="393480" progId="Equation.3">
              <p:embed/>
            </p:oleObj>
          </a:graphicData>
        </a:graphic>
      </p:graphicFrame>
      <p:sp>
        <p:nvSpPr>
          <p:cNvPr id="24" name="AutoShape 25"/>
          <p:cNvSpPr>
            <a:spLocks noChangeArrowheads="1"/>
          </p:cNvSpPr>
          <p:nvPr/>
        </p:nvSpPr>
        <p:spPr bwMode="auto">
          <a:xfrm>
            <a:off x="5929322" y="2857496"/>
            <a:ext cx="2592388" cy="1417638"/>
          </a:xfrm>
          <a:prstGeom prst="irregularSeal1">
            <a:avLst/>
          </a:prstGeom>
          <a:gradFill rotWithShape="1">
            <a:gsLst>
              <a:gs pos="0">
                <a:srgbClr val="00FF00">
                  <a:gamma/>
                  <a:tint val="0"/>
                  <a:invGamma/>
                </a:srgbClr>
              </a:gs>
              <a:gs pos="100000">
                <a:srgbClr val="00FF00">
                  <a:alpha val="45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 dirty="0" smtClean="0">
                <a:latin typeface="Times New Roman" pitchFamily="18" charset="0"/>
              </a:rPr>
              <a:t>8100</a:t>
            </a:r>
            <a:endParaRPr lang="ru-RU" sz="4400" b="1" dirty="0">
              <a:latin typeface="Times New Roman" pitchFamily="18" charset="0"/>
            </a:endParaRPr>
          </a:p>
        </p:txBody>
      </p:sp>
      <p:graphicFrame>
        <p:nvGraphicFramePr>
          <p:cNvPr id="28683" name="Object 11"/>
          <p:cNvGraphicFramePr>
            <a:graphicFrameLocks noChangeAspect="1"/>
          </p:cNvGraphicFramePr>
          <p:nvPr/>
        </p:nvGraphicFramePr>
        <p:xfrm>
          <a:off x="1736725" y="2500313"/>
          <a:ext cx="4902200" cy="1844675"/>
        </p:xfrm>
        <a:graphic>
          <a:graphicData uri="http://schemas.openxmlformats.org/presentationml/2006/ole">
            <p:oleObj spid="_x0000_s28683" name="Формула" r:id="rId15" imgW="1117440" imgH="393480" progId="Equation.3">
              <p:embed/>
            </p:oleObj>
          </a:graphicData>
        </a:graphic>
      </p:graphicFrame>
      <p:sp>
        <p:nvSpPr>
          <p:cNvPr id="26" name="AutoShape 25"/>
          <p:cNvSpPr>
            <a:spLocks noChangeArrowheads="1"/>
          </p:cNvSpPr>
          <p:nvPr/>
        </p:nvSpPr>
        <p:spPr bwMode="auto">
          <a:xfrm>
            <a:off x="6072198" y="2928934"/>
            <a:ext cx="2592388" cy="1417638"/>
          </a:xfrm>
          <a:prstGeom prst="irregularSeal1">
            <a:avLst/>
          </a:prstGeom>
          <a:gradFill rotWithShape="1">
            <a:gsLst>
              <a:gs pos="0">
                <a:srgbClr val="00FF00">
                  <a:gamma/>
                  <a:tint val="0"/>
                  <a:invGamma/>
                </a:srgbClr>
              </a:gs>
              <a:gs pos="100000">
                <a:srgbClr val="00FF00">
                  <a:alpha val="45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 dirty="0" smtClean="0">
                <a:latin typeface="Times New Roman" pitchFamily="18" charset="0"/>
              </a:rPr>
              <a:t>170</a:t>
            </a:r>
            <a:endParaRPr lang="ru-RU" sz="44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3000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3000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3000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3000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300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300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3000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3000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30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30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000"/>
                            </p:stCondLst>
                            <p:childTnLst>
                              <p:par>
                                <p:cTn id="1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8" dur="3000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3000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000"/>
                            </p:stCondLst>
                            <p:childTnLst>
                              <p:par>
                                <p:cTn id="1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9" dur="3000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3000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2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500"/>
                            </p:stCondLst>
                            <p:childTnLst>
                              <p:par>
                                <p:cTn id="19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2" grpId="0" animBg="1"/>
      <p:bldP spid="12" grpId="1" animBg="1"/>
      <p:bldP spid="14" grpId="0" animBg="1"/>
      <p:bldP spid="14" grpId="1" animBg="1"/>
      <p:bldP spid="16" grpId="0" animBg="1"/>
      <p:bldP spid="16" grpId="1" animBg="1"/>
      <p:bldP spid="18" grpId="0" animBg="1"/>
      <p:bldP spid="18" grpId="1" animBg="1"/>
      <p:bldP spid="20" grpId="0" animBg="1"/>
      <p:bldP spid="20" grpId="1" animBg="1"/>
      <p:bldP spid="22" grpId="0" animBg="1"/>
      <p:bldP spid="22" grpId="1" animBg="1"/>
      <p:bldP spid="24" grpId="0" animBg="1"/>
      <p:bldP spid="24" grpId="1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1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Люда\Documents\картинки\C41-3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1071538" cy="1922760"/>
          </a:xfrm>
          <a:prstGeom prst="rect">
            <a:avLst/>
          </a:prstGeom>
          <a:noFill/>
        </p:spPr>
      </p:pic>
      <p:pic>
        <p:nvPicPr>
          <p:cNvPr id="4" name="Picture 1" descr="C:\Users\Люда\Documents\картинки\school2202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29454" y="4643446"/>
            <a:ext cx="1928826" cy="189585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14414" y="1000108"/>
            <a:ext cx="77153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Запись, составленная из чисел с помощью арифметических действий (сложение, вычитание, умножение, деление, возведение в степень) называет </a:t>
            </a:r>
            <a:r>
              <a:rPr lang="ru-RU" sz="2800" b="1" dirty="0" smtClean="0">
                <a:latin typeface="Monotype Corsiva" pitchFamily="66" charset="0"/>
              </a:rPr>
              <a:t>числовым</a:t>
            </a:r>
            <a:r>
              <a:rPr lang="ru-RU" sz="2800" dirty="0" smtClean="0">
                <a:latin typeface="Monotype Corsiva" pitchFamily="66" charset="0"/>
              </a:rPr>
              <a:t> (арифметическим)  </a:t>
            </a:r>
            <a:r>
              <a:rPr lang="ru-RU" sz="2800" b="1" dirty="0" smtClean="0">
                <a:latin typeface="Monotype Corsiva" pitchFamily="66" charset="0"/>
              </a:rPr>
              <a:t>выражением</a:t>
            </a:r>
            <a:r>
              <a:rPr lang="ru-RU" sz="2800" dirty="0" smtClean="0">
                <a:latin typeface="Monotype Corsiva" pitchFamily="66" charset="0"/>
              </a:rPr>
              <a:t>.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649" name="Object 1"/>
          <p:cNvGraphicFramePr>
            <a:graphicFrameLocks noChangeAspect="1"/>
          </p:cNvGraphicFramePr>
          <p:nvPr/>
        </p:nvGraphicFramePr>
        <p:xfrm>
          <a:off x="285720" y="2714620"/>
          <a:ext cx="4357718" cy="1140101"/>
        </p:xfrm>
        <a:graphic>
          <a:graphicData uri="http://schemas.openxmlformats.org/presentationml/2006/ole">
            <p:oleObj spid="_x0000_s27649" name="Формула" r:id="rId6" imgW="1637589" imgH="431613" progId="Equation.3">
              <p:embed/>
            </p:oleObj>
          </a:graphicData>
        </a:graphic>
      </p:graphicFrame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2357422" y="3929066"/>
          <a:ext cx="6610629" cy="1000132"/>
        </p:xfrm>
        <a:graphic>
          <a:graphicData uri="http://schemas.openxmlformats.org/presentationml/2006/ole">
            <p:oleObj spid="_x0000_s27651" name="Формула" r:id="rId7" imgW="2578100" imgH="393700" progId="Equation.3">
              <p:embed/>
            </p:oleObj>
          </a:graphicData>
        </a:graphic>
      </p:graphicFrame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214282" y="5429264"/>
          <a:ext cx="3662820" cy="1143008"/>
        </p:xfrm>
        <a:graphic>
          <a:graphicData uri="http://schemas.openxmlformats.org/presentationml/2006/ole">
            <p:oleObj spid="_x0000_s27653" name="Формула" r:id="rId8" imgW="1346200" imgH="419100" progId="Equation.3">
              <p:embed/>
            </p:oleObj>
          </a:graphicData>
        </a:graphic>
      </p:graphicFrame>
      <p:sp>
        <p:nvSpPr>
          <p:cNvPr id="14" name="AutoShape 25"/>
          <p:cNvSpPr>
            <a:spLocks noChangeArrowheads="1"/>
          </p:cNvSpPr>
          <p:nvPr/>
        </p:nvSpPr>
        <p:spPr bwMode="auto">
          <a:xfrm>
            <a:off x="5143504" y="2643182"/>
            <a:ext cx="2592388" cy="1417638"/>
          </a:xfrm>
          <a:prstGeom prst="irregularSeal1">
            <a:avLst/>
          </a:prstGeom>
          <a:gradFill rotWithShape="1">
            <a:gsLst>
              <a:gs pos="0">
                <a:srgbClr val="00FF00">
                  <a:gamma/>
                  <a:tint val="0"/>
                  <a:invGamma/>
                </a:srgbClr>
              </a:gs>
              <a:gs pos="100000">
                <a:srgbClr val="00FF00">
                  <a:alpha val="45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 dirty="0" smtClean="0">
                <a:latin typeface="Times New Roman" pitchFamily="18" charset="0"/>
              </a:rPr>
              <a:t>2</a:t>
            </a:r>
            <a:endParaRPr lang="ru-RU" sz="4400" b="1" dirty="0">
              <a:latin typeface="Times New Roman" pitchFamily="18" charset="0"/>
            </a:endParaRPr>
          </a:p>
        </p:txBody>
      </p:sp>
      <p:sp>
        <p:nvSpPr>
          <p:cNvPr id="15" name="AutoShape 25"/>
          <p:cNvSpPr>
            <a:spLocks noChangeArrowheads="1"/>
          </p:cNvSpPr>
          <p:nvPr/>
        </p:nvSpPr>
        <p:spPr bwMode="auto">
          <a:xfrm>
            <a:off x="0" y="4143380"/>
            <a:ext cx="2592388" cy="1417638"/>
          </a:xfrm>
          <a:prstGeom prst="irregularSeal1">
            <a:avLst/>
          </a:prstGeom>
          <a:gradFill rotWithShape="1">
            <a:gsLst>
              <a:gs pos="0">
                <a:srgbClr val="00FF00">
                  <a:gamma/>
                  <a:tint val="0"/>
                  <a:invGamma/>
                </a:srgbClr>
              </a:gs>
              <a:gs pos="100000">
                <a:srgbClr val="00FF00">
                  <a:alpha val="45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 dirty="0" smtClean="0">
                <a:latin typeface="Times New Roman" pitchFamily="18" charset="0"/>
              </a:rPr>
              <a:t>2</a:t>
            </a:r>
            <a:endParaRPr lang="ru-RU" sz="4400" b="1" dirty="0">
              <a:latin typeface="Times New Roman" pitchFamily="18" charset="0"/>
            </a:endParaRPr>
          </a:p>
        </p:txBody>
      </p:sp>
      <p:sp>
        <p:nvSpPr>
          <p:cNvPr id="16" name="AutoShape 25"/>
          <p:cNvSpPr>
            <a:spLocks noChangeArrowheads="1"/>
          </p:cNvSpPr>
          <p:nvPr/>
        </p:nvSpPr>
        <p:spPr bwMode="auto">
          <a:xfrm>
            <a:off x="4357686" y="5214950"/>
            <a:ext cx="2592388" cy="1417638"/>
          </a:xfrm>
          <a:prstGeom prst="irregularSeal1">
            <a:avLst/>
          </a:prstGeom>
          <a:gradFill rotWithShape="1">
            <a:gsLst>
              <a:gs pos="0">
                <a:srgbClr val="00FF00">
                  <a:gamma/>
                  <a:tint val="0"/>
                  <a:invGamma/>
                </a:srgbClr>
              </a:gs>
              <a:gs pos="100000">
                <a:srgbClr val="00FF00">
                  <a:alpha val="45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 dirty="0" smtClean="0">
                <a:latin typeface="Times New Roman" pitchFamily="18" charset="0"/>
              </a:rPr>
              <a:t>0</a:t>
            </a:r>
            <a:endParaRPr lang="ru-RU" sz="4400" b="1" dirty="0">
              <a:latin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28794" y="1357298"/>
            <a:ext cx="65722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Значением числового выражения называется число, полученное в результате выполнения указанных в числовом выражении действий.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00298" y="142852"/>
            <a:ext cx="65185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Изучение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темы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9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4" grpId="0" animBg="1"/>
      <p:bldP spid="15" grpId="0" animBg="1"/>
      <p:bldP spid="16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1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Люда\Documents\картинки\C41-3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1071538" cy="1922760"/>
          </a:xfrm>
          <a:prstGeom prst="rect">
            <a:avLst/>
          </a:prstGeom>
          <a:noFill/>
        </p:spPr>
      </p:pic>
      <p:pic>
        <p:nvPicPr>
          <p:cNvPr id="4" name="Picture 1" descr="C:\Users\Люда\Documents\картинки\school2202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29454" y="4643446"/>
            <a:ext cx="1928826" cy="1895859"/>
          </a:xfrm>
          <a:prstGeom prst="rect">
            <a:avLst/>
          </a:prstGeom>
          <a:noFill/>
        </p:spPr>
      </p:pic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857224" y="857232"/>
            <a:ext cx="7704353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Два числовых выражения, соединенные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знаком «=», образуют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числовое равенство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Если значения левой и правой частей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числового равенства совпадают,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то равенство называют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верным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 противном случае –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неверным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285720" y="4357694"/>
          <a:ext cx="4876834" cy="1143008"/>
        </p:xfrm>
        <a:graphic>
          <a:graphicData uri="http://schemas.openxmlformats.org/presentationml/2006/ole">
            <p:oleObj spid="_x0000_s54274" name="Формула" r:id="rId6" imgW="1828800" imgH="431800" progId="Equation.3">
              <p:embed/>
            </p:oleObj>
          </a:graphicData>
        </a:graphic>
      </p:graphicFrame>
      <p:sp>
        <p:nvSpPr>
          <p:cNvPr id="8" name="AutoShape 25"/>
          <p:cNvSpPr>
            <a:spLocks noChangeArrowheads="1"/>
          </p:cNvSpPr>
          <p:nvPr/>
        </p:nvSpPr>
        <p:spPr bwMode="auto">
          <a:xfrm>
            <a:off x="5286380" y="4286256"/>
            <a:ext cx="2592388" cy="1417638"/>
          </a:xfrm>
          <a:prstGeom prst="irregularSeal1">
            <a:avLst/>
          </a:prstGeom>
          <a:gradFill rotWithShape="1">
            <a:gsLst>
              <a:gs pos="0">
                <a:srgbClr val="00FF00">
                  <a:gamma/>
                  <a:tint val="0"/>
                  <a:invGamma/>
                </a:srgbClr>
              </a:gs>
              <a:gs pos="100000">
                <a:srgbClr val="00FF00">
                  <a:alpha val="45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 dirty="0" smtClean="0">
                <a:latin typeface="Times New Roman" pitchFamily="18" charset="0"/>
              </a:rPr>
              <a:t>верное</a:t>
            </a:r>
            <a:endParaRPr lang="ru-RU" sz="4400" b="1" dirty="0">
              <a:latin typeface="Times New Roman" pitchFamily="18" charset="0"/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285720" y="5572140"/>
          <a:ext cx="4531210" cy="642942"/>
        </p:xfrm>
        <a:graphic>
          <a:graphicData uri="http://schemas.openxmlformats.org/presentationml/2006/ole">
            <p:oleObj spid="_x0000_s54276" name="Формула" r:id="rId7" imgW="1409088" imgH="203112" progId="Equation.3">
              <p:embed/>
            </p:oleObj>
          </a:graphicData>
        </a:graphic>
      </p:graphicFrame>
      <p:sp>
        <p:nvSpPr>
          <p:cNvPr id="11" name="AutoShape 25"/>
          <p:cNvSpPr>
            <a:spLocks noChangeArrowheads="1"/>
          </p:cNvSpPr>
          <p:nvPr/>
        </p:nvSpPr>
        <p:spPr bwMode="auto">
          <a:xfrm>
            <a:off x="4000496" y="5643578"/>
            <a:ext cx="2592388" cy="1417638"/>
          </a:xfrm>
          <a:prstGeom prst="irregularSeal1">
            <a:avLst/>
          </a:prstGeom>
          <a:gradFill rotWithShape="1">
            <a:gsLst>
              <a:gs pos="0">
                <a:srgbClr val="00FF00">
                  <a:gamma/>
                  <a:tint val="0"/>
                  <a:invGamma/>
                </a:srgbClr>
              </a:gs>
              <a:gs pos="100000">
                <a:srgbClr val="00FF00">
                  <a:alpha val="45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 dirty="0" smtClean="0">
                <a:latin typeface="Times New Roman" pitchFamily="18" charset="0"/>
              </a:rPr>
              <a:t>неверное</a:t>
            </a:r>
            <a:endParaRPr lang="ru-RU" sz="4400" b="1" dirty="0">
              <a:latin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00298" y="142852"/>
            <a:ext cx="6500858" cy="928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Изучение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темы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1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Люда\Documents\картинки\C41-3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1071538" cy="1922760"/>
          </a:xfrm>
          <a:prstGeom prst="rect">
            <a:avLst/>
          </a:prstGeom>
          <a:noFill/>
        </p:spPr>
      </p:pic>
      <p:pic>
        <p:nvPicPr>
          <p:cNvPr id="4" name="Picture 1" descr="C:\Users\Люда\Documents\картинки\school2202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29454" y="4643446"/>
            <a:ext cx="1928826" cy="189585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14414" y="785794"/>
            <a:ext cx="6858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Monotype Corsiva" pitchFamily="66" charset="0"/>
              </a:rPr>
              <a:t>Если в данном выражении на некотором этапе вычислений требуется делить на нуль, то это выражение </a:t>
            </a:r>
            <a:r>
              <a:rPr lang="ru-RU" sz="3600" b="1" dirty="0" smtClean="0">
                <a:latin typeface="Monotype Corsiva" pitchFamily="66" charset="0"/>
              </a:rPr>
              <a:t>не имеет смысла</a:t>
            </a:r>
            <a:r>
              <a:rPr lang="ru-RU" sz="3600" dirty="0" smtClean="0">
                <a:latin typeface="Monotype Corsiva" pitchFamily="66" charset="0"/>
              </a:rPr>
              <a:t>.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3249" name="Object 1"/>
          <p:cNvGraphicFramePr>
            <a:graphicFrameLocks noChangeAspect="1"/>
          </p:cNvGraphicFramePr>
          <p:nvPr/>
        </p:nvGraphicFramePr>
        <p:xfrm>
          <a:off x="3857620" y="3357562"/>
          <a:ext cx="3524275" cy="1071570"/>
        </p:xfrm>
        <a:graphic>
          <a:graphicData uri="http://schemas.openxmlformats.org/presentationml/2006/ole">
            <p:oleObj spid="_x0000_s53249" name="Формула" r:id="rId6" imgW="1409088" imgH="431613" progId="Equation.3">
              <p:embed/>
            </p:oleObj>
          </a:graphicData>
        </a:graphic>
      </p:graphicFrame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1961546" y="3230368"/>
          <a:ext cx="1571636" cy="1394550"/>
        </p:xfrm>
        <a:graphic>
          <a:graphicData uri="http://schemas.openxmlformats.org/presentationml/2006/ole">
            <p:oleObj spid="_x0000_s53251" name="Формула" r:id="rId7" imgW="672808" imgH="596641" progId="Equation.3">
              <p:embed/>
            </p:oleObj>
          </a:graphicData>
        </a:graphic>
      </p:graphicFrame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3253" name="Object 5"/>
          <p:cNvGraphicFramePr>
            <a:graphicFrameLocks noChangeAspect="1"/>
          </p:cNvGraphicFramePr>
          <p:nvPr/>
        </p:nvGraphicFramePr>
        <p:xfrm>
          <a:off x="3571868" y="4714884"/>
          <a:ext cx="2357454" cy="1248064"/>
        </p:xfrm>
        <a:graphic>
          <a:graphicData uri="http://schemas.openxmlformats.org/presentationml/2006/ole">
            <p:oleObj spid="_x0000_s53253" name="Формула" r:id="rId8" imgW="812447" imgH="431613" progId="Equation.3">
              <p:embed/>
            </p:oleObj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625484" y="0"/>
            <a:ext cx="65185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Изучение темы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1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Люда\Documents\картинки\C41-3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1071538" cy="1922760"/>
          </a:xfrm>
          <a:prstGeom prst="rect">
            <a:avLst/>
          </a:prstGeom>
          <a:noFill/>
        </p:spPr>
      </p:pic>
      <p:pic>
        <p:nvPicPr>
          <p:cNvPr id="4" name="Picture 1" descr="C:\Users\Люда\Documents\картинки\school2202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29454" y="4643446"/>
            <a:ext cx="1928826" cy="189585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14744" y="142852"/>
            <a:ext cx="5191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Киоск задач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1142984"/>
            <a:ext cx="75724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Monotype Corsiva" pitchFamily="66" charset="0"/>
              </a:rPr>
              <a:t>№1 Установите, какие из следующих выражений имеют смысл и какие не имеют. Для имеющих смысл найдите числа, которым они равны.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2228" name="Object 4"/>
          <p:cNvGraphicFramePr>
            <a:graphicFrameLocks noChangeAspect="1"/>
          </p:cNvGraphicFramePr>
          <p:nvPr/>
        </p:nvGraphicFramePr>
        <p:xfrm>
          <a:off x="500034" y="3143248"/>
          <a:ext cx="4143404" cy="1218649"/>
        </p:xfrm>
        <a:graphic>
          <a:graphicData uri="http://schemas.openxmlformats.org/presentationml/2006/ole">
            <p:oleObj spid="_x0000_s52228" name="Формула" r:id="rId6" imgW="2108200" imgH="62230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42844" y="3571876"/>
            <a:ext cx="381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а)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2230" name="Object 6"/>
          <p:cNvGraphicFramePr>
            <a:graphicFrameLocks noChangeAspect="1"/>
          </p:cNvGraphicFramePr>
          <p:nvPr/>
        </p:nvGraphicFramePr>
        <p:xfrm>
          <a:off x="5357818" y="3357562"/>
          <a:ext cx="3643338" cy="981738"/>
        </p:xfrm>
        <a:graphic>
          <a:graphicData uri="http://schemas.openxmlformats.org/presentationml/2006/ole">
            <p:oleObj spid="_x0000_s52230" name="Формула" r:id="rId7" imgW="1587500" imgH="431800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929190" y="3643314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б)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2232" name="Object 8"/>
          <p:cNvGraphicFramePr>
            <a:graphicFrameLocks noChangeAspect="1"/>
          </p:cNvGraphicFramePr>
          <p:nvPr/>
        </p:nvGraphicFramePr>
        <p:xfrm>
          <a:off x="1214414" y="4572007"/>
          <a:ext cx="5786478" cy="1634055"/>
        </p:xfrm>
        <a:graphic>
          <a:graphicData uri="http://schemas.openxmlformats.org/presentationml/2006/ole">
            <p:oleObj spid="_x0000_s52232" name="Формула" r:id="rId8" imgW="2870200" imgH="812800" progId="Equation.3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57224" y="5286388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в)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8" name="AutoShape 25"/>
          <p:cNvSpPr>
            <a:spLocks noChangeArrowheads="1"/>
          </p:cNvSpPr>
          <p:nvPr/>
        </p:nvSpPr>
        <p:spPr bwMode="auto">
          <a:xfrm>
            <a:off x="928662" y="3071810"/>
            <a:ext cx="3357586" cy="1643074"/>
          </a:xfrm>
          <a:prstGeom prst="irregularSeal1">
            <a:avLst/>
          </a:prstGeom>
          <a:gradFill rotWithShape="1">
            <a:gsLst>
              <a:gs pos="0">
                <a:srgbClr val="00FF00">
                  <a:gamma/>
                  <a:tint val="0"/>
                  <a:invGamma/>
                </a:srgbClr>
              </a:gs>
              <a:gs pos="100000">
                <a:srgbClr val="00FF00">
                  <a:alpha val="45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dirty="0" smtClean="0">
                <a:latin typeface="Times New Roman" pitchFamily="18" charset="0"/>
              </a:rPr>
              <a:t>не имеет смысла </a:t>
            </a:r>
            <a:endParaRPr lang="ru-RU" sz="3200" b="1" dirty="0">
              <a:latin typeface="Times New Roman" pitchFamily="18" charset="0"/>
            </a:endParaRPr>
          </a:p>
        </p:txBody>
      </p:sp>
      <p:sp>
        <p:nvSpPr>
          <p:cNvPr id="19" name="AutoShape 25"/>
          <p:cNvSpPr>
            <a:spLocks noChangeArrowheads="1"/>
          </p:cNvSpPr>
          <p:nvPr/>
        </p:nvSpPr>
        <p:spPr bwMode="auto">
          <a:xfrm>
            <a:off x="6000760" y="3143248"/>
            <a:ext cx="2592388" cy="1417638"/>
          </a:xfrm>
          <a:prstGeom prst="irregularSeal1">
            <a:avLst/>
          </a:prstGeom>
          <a:gradFill rotWithShape="1">
            <a:gsLst>
              <a:gs pos="0">
                <a:srgbClr val="00FF00">
                  <a:gamma/>
                  <a:tint val="0"/>
                  <a:invGamma/>
                </a:srgbClr>
              </a:gs>
              <a:gs pos="100000">
                <a:srgbClr val="00FF00">
                  <a:alpha val="45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 dirty="0" smtClean="0">
                <a:latin typeface="Times New Roman" pitchFamily="18" charset="0"/>
              </a:rPr>
              <a:t>-3/7</a:t>
            </a:r>
            <a:endParaRPr lang="ru-RU" sz="4400" b="1" dirty="0">
              <a:latin typeface="Times New Roman" pitchFamily="18" charset="0"/>
            </a:endParaRPr>
          </a:p>
        </p:txBody>
      </p:sp>
      <p:sp>
        <p:nvSpPr>
          <p:cNvPr id="20" name="AutoShape 25"/>
          <p:cNvSpPr>
            <a:spLocks noChangeArrowheads="1"/>
          </p:cNvSpPr>
          <p:nvPr/>
        </p:nvSpPr>
        <p:spPr bwMode="auto">
          <a:xfrm>
            <a:off x="3214678" y="4786322"/>
            <a:ext cx="2592388" cy="1417638"/>
          </a:xfrm>
          <a:prstGeom prst="irregularSeal1">
            <a:avLst/>
          </a:prstGeom>
          <a:gradFill rotWithShape="1">
            <a:gsLst>
              <a:gs pos="0">
                <a:srgbClr val="00FF00">
                  <a:gamma/>
                  <a:tint val="0"/>
                  <a:invGamma/>
                </a:srgbClr>
              </a:gs>
              <a:gs pos="100000">
                <a:srgbClr val="00FF00">
                  <a:alpha val="45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 dirty="0" smtClean="0">
                <a:latin typeface="Times New Roman" pitchFamily="18" charset="0"/>
              </a:rPr>
              <a:t>54/95</a:t>
            </a:r>
            <a:endParaRPr lang="ru-RU" sz="44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Люда\Documents\картинки\C41-3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071538" cy="1922760"/>
          </a:xfrm>
          <a:prstGeom prst="rect">
            <a:avLst/>
          </a:prstGeom>
          <a:noFill/>
        </p:spPr>
      </p:pic>
      <p:pic>
        <p:nvPicPr>
          <p:cNvPr id="4" name="Picture 1" descr="C:\Users\Люда\Documents\картинки\school220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29454" y="4643446"/>
            <a:ext cx="1928826" cy="1895859"/>
          </a:xfrm>
          <a:prstGeom prst="rect">
            <a:avLst/>
          </a:prstGeom>
          <a:noFill/>
        </p:spPr>
      </p:pic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1214414" y="1071546"/>
            <a:ext cx="7143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№2 Записать в виде равенства и проверить, верно ли оно: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2065" y="214290"/>
            <a:ext cx="5191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Киоск задач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143116"/>
            <a:ext cx="48381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а) 20% от числа 240 равны 62 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0298" y="2714620"/>
            <a:ext cx="64219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б) число 18 составляет 3% от числа 600 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4282" y="3286124"/>
            <a:ext cx="8698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в)  произведение чисел  15,4 и 5 составляет 11% от 700 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071538" y="3857628"/>
            <a:ext cx="79296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г) четвертая часть числа 18 равна 5% от числа 90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5720" y="4500570"/>
            <a:ext cx="60548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 smtClean="0">
                <a:latin typeface="Monotype Corsiva" pitchFamily="66" charset="0"/>
              </a:rPr>
              <a:t>д</a:t>
            </a:r>
            <a:r>
              <a:rPr lang="ru-RU" sz="3200" dirty="0" smtClean="0">
                <a:latin typeface="Monotype Corsiva" pitchFamily="66" charset="0"/>
              </a:rPr>
              <a:t>) число 111:3 равно 10% от числа 370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285984" y="5072074"/>
            <a:ext cx="47147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е) 650% от числа 12 равны 77</a:t>
            </a: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1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Люда\Documents\картинки\C41-3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1071538" cy="1922760"/>
          </a:xfrm>
          <a:prstGeom prst="rect">
            <a:avLst/>
          </a:prstGeom>
          <a:noFill/>
        </p:spPr>
      </p:pic>
      <p:pic>
        <p:nvPicPr>
          <p:cNvPr id="4" name="Picture 1" descr="C:\Users\Люда\Documents\картинки\school2202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15174" y="4962141"/>
            <a:ext cx="1928826" cy="189585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14744" y="142852"/>
            <a:ext cx="5191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Киоск задач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71802" y="1214422"/>
            <a:ext cx="34628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№3 Вычислить: 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6321" name="Object 1"/>
          <p:cNvGraphicFramePr>
            <a:graphicFrameLocks noChangeAspect="1"/>
          </p:cNvGraphicFramePr>
          <p:nvPr/>
        </p:nvGraphicFramePr>
        <p:xfrm>
          <a:off x="2357422" y="1928802"/>
          <a:ext cx="5643602" cy="1203612"/>
        </p:xfrm>
        <a:graphic>
          <a:graphicData uri="http://schemas.openxmlformats.org/presentationml/2006/ole">
            <p:oleObj spid="_x0000_s56321" name="Формула" r:id="rId6" imgW="2006600" imgH="4318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28794" y="2285992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а)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2357422" y="3143248"/>
          <a:ext cx="5572164" cy="1033749"/>
        </p:xfrm>
        <a:graphic>
          <a:graphicData uri="http://schemas.openxmlformats.org/presentationml/2006/ole">
            <p:oleObj spid="_x0000_s56323" name="Формула" r:id="rId7" imgW="2108200" imgH="39370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928794" y="3429000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б)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6325" name="Object 5"/>
          <p:cNvGraphicFramePr>
            <a:graphicFrameLocks noChangeAspect="1"/>
          </p:cNvGraphicFramePr>
          <p:nvPr/>
        </p:nvGraphicFramePr>
        <p:xfrm>
          <a:off x="2428860" y="4143380"/>
          <a:ext cx="6357982" cy="1063356"/>
        </p:xfrm>
        <a:graphic>
          <a:graphicData uri="http://schemas.openxmlformats.org/presentationml/2006/ole">
            <p:oleObj spid="_x0000_s56325" name="Формула" r:id="rId8" imgW="2730500" imgH="457200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000232" y="4357694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в)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1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Люда\Documents\картинки\C41-3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1071538" cy="1922760"/>
          </a:xfrm>
          <a:prstGeom prst="rect">
            <a:avLst/>
          </a:prstGeom>
          <a:noFill/>
        </p:spPr>
      </p:pic>
      <p:pic>
        <p:nvPicPr>
          <p:cNvPr id="4" name="Picture 1" descr="C:\Users\Люда\Documents\картинки\school2202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29454" y="4643446"/>
            <a:ext cx="1928826" cy="1895859"/>
          </a:xfrm>
          <a:prstGeom prst="rect">
            <a:avLst/>
          </a:prstGeom>
          <a:noFill/>
        </p:spPr>
      </p:pic>
      <p:graphicFrame>
        <p:nvGraphicFramePr>
          <p:cNvPr id="55297" name="Object 1"/>
          <p:cNvGraphicFramePr>
            <a:graphicFrameLocks noChangeAspect="1"/>
          </p:cNvGraphicFramePr>
          <p:nvPr/>
        </p:nvGraphicFramePr>
        <p:xfrm>
          <a:off x="1571604" y="1214422"/>
          <a:ext cx="7410507" cy="857256"/>
        </p:xfrm>
        <a:graphic>
          <a:graphicData uri="http://schemas.openxmlformats.org/presentationml/2006/ole">
            <p:oleObj spid="_x0000_s55297" name="Формула" r:id="rId6" imgW="3708400" imgH="431800" progId="Equation.3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42976" y="1357298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г)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14744" y="285728"/>
            <a:ext cx="51919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Киоск задач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3143240" y="2143115"/>
          <a:ext cx="2714644" cy="4579809"/>
        </p:xfrm>
        <a:graphic>
          <a:graphicData uri="http://schemas.openxmlformats.org/presentationml/2006/ole">
            <p:oleObj spid="_x0000_s55298" name="Формула" r:id="rId7" imgW="1397000" imgH="236220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643174" y="4143380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>
                <a:latin typeface="Monotype Corsiva" pitchFamily="66" charset="0"/>
              </a:rPr>
              <a:t>д</a:t>
            </a:r>
            <a:r>
              <a:rPr lang="ru-RU" sz="2400" dirty="0" smtClean="0">
                <a:latin typeface="Monotype Corsiva" pitchFamily="66" charset="0"/>
              </a:rPr>
              <a:t>)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юда\Documents\картинки\C41-3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071538" cy="1922760"/>
          </a:xfrm>
          <a:prstGeom prst="rect">
            <a:avLst/>
          </a:prstGeom>
          <a:noFill/>
        </p:spPr>
      </p:pic>
      <p:pic>
        <p:nvPicPr>
          <p:cNvPr id="2051" name="Picture 3" descr="C:\Users\Люда\Documents\картинки\53183-395805-19-obl-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86546" y="0"/>
            <a:ext cx="2357454" cy="3101913"/>
          </a:xfrm>
          <a:prstGeom prst="rect">
            <a:avLst/>
          </a:prstGeom>
          <a:noFill/>
        </p:spPr>
      </p:pic>
      <p:pic>
        <p:nvPicPr>
          <p:cNvPr id="2052" name="Picture 4" descr="C:\Users\Люда\Documents\картинки\07107ab158e09e13673ba71c3f1ef7d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00694" y="1357298"/>
            <a:ext cx="2403521" cy="321471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4357694"/>
            <a:ext cx="524053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>
                <a:solidFill>
                  <a:srgbClr val="0070C0"/>
                </a:solidFill>
                <a:latin typeface="Monotype Corsiva" pitchFamily="66" charset="0"/>
              </a:rPr>
              <a:t>Есть о математике молва,</a:t>
            </a:r>
            <a:endParaRPr lang="ru-RU" sz="3200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r>
              <a:rPr lang="ru-RU" sz="3200" i="1" dirty="0" smtClean="0">
                <a:solidFill>
                  <a:srgbClr val="0070C0"/>
                </a:solidFill>
                <a:latin typeface="Monotype Corsiva" pitchFamily="66" charset="0"/>
              </a:rPr>
              <a:t>Что она в порядок ум приводит.</a:t>
            </a:r>
            <a:endParaRPr lang="ru-RU" sz="3200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r>
              <a:rPr lang="ru-RU" sz="3200" i="1" dirty="0" smtClean="0">
                <a:solidFill>
                  <a:srgbClr val="0070C0"/>
                </a:solidFill>
                <a:latin typeface="Monotype Corsiva" pitchFamily="66" charset="0"/>
              </a:rPr>
              <a:t>Поэтому хорошие слова</a:t>
            </a:r>
            <a:endParaRPr lang="ru-RU" sz="3200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r>
              <a:rPr lang="ru-RU" sz="3200" i="1" dirty="0" smtClean="0">
                <a:solidFill>
                  <a:srgbClr val="0070C0"/>
                </a:solidFill>
                <a:latin typeface="Monotype Corsiva" pitchFamily="66" charset="0"/>
              </a:rPr>
              <a:t>Часто говорят о ней в народе.</a:t>
            </a:r>
            <a:endParaRPr lang="ru-RU" dirty="0"/>
          </a:p>
        </p:txBody>
      </p:sp>
      <p:pic>
        <p:nvPicPr>
          <p:cNvPr id="2053" name="Picture 5" descr="C:\Users\Люда\Documents\картинки\numbers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85984" y="3071810"/>
            <a:ext cx="2286016" cy="1452406"/>
          </a:xfrm>
          <a:prstGeom prst="rect">
            <a:avLst/>
          </a:prstGeom>
          <a:noFill/>
        </p:spPr>
      </p:pic>
      <p:pic>
        <p:nvPicPr>
          <p:cNvPr id="2055" name="Picture 7" descr="C:\Users\Люда\Documents\картинки\2652706201011272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86050" y="357166"/>
            <a:ext cx="2619375" cy="1971675"/>
          </a:xfrm>
          <a:prstGeom prst="rect">
            <a:avLst/>
          </a:prstGeom>
          <a:noFill/>
        </p:spPr>
      </p:pic>
      <p:pic>
        <p:nvPicPr>
          <p:cNvPr id="2056" name="Picture 8" descr="C:\Users\Люда\Documents\картинки\0892cfe4084a.gif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714744" y="1928802"/>
            <a:ext cx="1857388" cy="1565513"/>
          </a:xfrm>
          <a:prstGeom prst="rect">
            <a:avLst/>
          </a:prstGeom>
          <a:noFill/>
        </p:spPr>
      </p:pic>
      <p:pic>
        <p:nvPicPr>
          <p:cNvPr id="2057" name="Picture 9" descr="C:\Users\Люда\Documents\картинки\Cartesian-coordinate-system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500166" y="1285860"/>
            <a:ext cx="2309812" cy="2309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1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юда\Documents\картинки\C41-3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1071538" cy="1922760"/>
          </a:xfrm>
          <a:prstGeom prst="rect">
            <a:avLst/>
          </a:prstGeom>
          <a:noFill/>
        </p:spPr>
      </p:pic>
      <p:pic>
        <p:nvPicPr>
          <p:cNvPr id="3" name="Picture 1" descr="C:\Users\Люда\Documents\картинки\school2202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86578" y="4714884"/>
            <a:ext cx="1928826" cy="189585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57224" y="142852"/>
            <a:ext cx="81291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Домашнее задание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8369" name="Object 1"/>
          <p:cNvGraphicFramePr>
            <a:graphicFrameLocks noChangeAspect="1"/>
          </p:cNvGraphicFramePr>
          <p:nvPr/>
        </p:nvGraphicFramePr>
        <p:xfrm>
          <a:off x="2571736" y="1214422"/>
          <a:ext cx="4357718" cy="1625694"/>
        </p:xfrm>
        <a:graphic>
          <a:graphicData uri="http://schemas.openxmlformats.org/presentationml/2006/ole">
            <p:oleObj spid="_x0000_s58369" name="Формула" r:id="rId6" imgW="2247840" imgH="838080" progId="Equation.3">
              <p:embed/>
            </p:oleObj>
          </a:graphicData>
        </a:graphic>
      </p:graphicFrame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8371" name="Object 3"/>
          <p:cNvGraphicFramePr>
            <a:graphicFrameLocks noChangeAspect="1"/>
          </p:cNvGraphicFramePr>
          <p:nvPr/>
        </p:nvGraphicFramePr>
        <p:xfrm>
          <a:off x="2643174" y="2928934"/>
          <a:ext cx="4387548" cy="1643074"/>
        </p:xfrm>
        <a:graphic>
          <a:graphicData uri="http://schemas.openxmlformats.org/presentationml/2006/ole">
            <p:oleObj spid="_x0000_s58371" name="Формула" r:id="rId7" imgW="2311400" imgH="86360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71670" y="1785926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214546" y="3500438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2.</a:t>
            </a:r>
            <a:endParaRPr lang="ru-RU" dirty="0"/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8373" name="Object 5"/>
          <p:cNvGraphicFramePr>
            <a:graphicFrameLocks noChangeAspect="1"/>
          </p:cNvGraphicFramePr>
          <p:nvPr/>
        </p:nvGraphicFramePr>
        <p:xfrm>
          <a:off x="2643174" y="4643446"/>
          <a:ext cx="4286280" cy="1560278"/>
        </p:xfrm>
        <a:graphic>
          <a:graphicData uri="http://schemas.openxmlformats.org/presentationml/2006/ole">
            <p:oleObj spid="_x0000_s58373" name="Формула" r:id="rId8" imgW="2273300" imgH="825500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143108" y="5214950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юда\Documents\картинки\C41-3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071538" cy="1922760"/>
          </a:xfrm>
          <a:prstGeom prst="rect">
            <a:avLst/>
          </a:prstGeom>
          <a:noFill/>
        </p:spPr>
      </p:pic>
      <p:pic>
        <p:nvPicPr>
          <p:cNvPr id="3" name="Picture 1" descr="C:\Users\Люда\Documents\картинки\school220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86578" y="4714884"/>
            <a:ext cx="1928826" cy="1895859"/>
          </a:xfrm>
          <a:prstGeom prst="rect">
            <a:avLst/>
          </a:prstGeom>
          <a:noFill/>
        </p:spPr>
      </p:pic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428992" y="214290"/>
            <a:ext cx="53347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Итоги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урока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7290" y="1285860"/>
            <a:ext cx="6978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Monotype Corsiva" pitchFamily="66" charset="0"/>
              </a:rPr>
              <a:t>О каких выражения мы сегодня говорили?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728" y="1857364"/>
            <a:ext cx="69605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dirty="0" smtClean="0"/>
              <a:t> </a:t>
            </a:r>
            <a:r>
              <a:rPr lang="ru-RU" sz="3200" dirty="0" smtClean="0">
                <a:latin typeface="Monotype Corsiva" pitchFamily="66" charset="0"/>
              </a:rPr>
              <a:t>Какое выражение называется числовым?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10" y="2357430"/>
            <a:ext cx="82173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Monotype Corsiva" pitchFamily="66" charset="0"/>
              </a:rPr>
              <a:t> Что называют значением числового выражения?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00166" y="2928934"/>
            <a:ext cx="5482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Monotype Corsiva" pitchFamily="66" charset="0"/>
              </a:rPr>
              <a:t> Что такое числовое равенство?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00166" y="3500438"/>
            <a:ext cx="55611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Monotype Corsiva" pitchFamily="66" charset="0"/>
              </a:rPr>
              <a:t>Какие виды равенств вы знаете?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5786" y="4071942"/>
            <a:ext cx="74414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Monotype Corsiva" pitchFamily="66" charset="0"/>
              </a:rPr>
              <a:t>Когда числовое выражение не имеет смысла?</a:t>
            </a: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юда\Documents\картинки\C41-3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071538" cy="1922760"/>
          </a:xfrm>
          <a:prstGeom prst="rect">
            <a:avLst/>
          </a:prstGeom>
          <a:noFill/>
        </p:spPr>
      </p:pic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85728"/>
            <a:ext cx="8727197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Спасибо за урок,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Дети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Творческих успехов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Вам В новом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учебном году!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0423" name="Picture 7" descr="C:\Users\Люда\Documents\картинки\09a372bf8886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57290" y="1142984"/>
            <a:ext cx="6755251" cy="4929222"/>
          </a:xfrm>
          <a:prstGeom prst="rect">
            <a:avLst/>
          </a:prstGeom>
          <a:noFill/>
        </p:spPr>
      </p:pic>
      <p:pic>
        <p:nvPicPr>
          <p:cNvPr id="60418" name="Picture 2" descr="C:\Users\Люда\Documents\картинки\dz01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42976" y="1071546"/>
            <a:ext cx="7000924" cy="5476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5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3000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3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юда\Documents\картинки\C41-3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071538" cy="1922760"/>
          </a:xfrm>
          <a:prstGeom prst="rect">
            <a:avLst/>
          </a:prstGeom>
          <a:noFill/>
        </p:spPr>
      </p:pic>
      <p:pic>
        <p:nvPicPr>
          <p:cNvPr id="3074" name="Picture 2" descr="C:\Users\Люда\Documents\картинки\cdc5bf155fc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3571876"/>
            <a:ext cx="1955943" cy="3071834"/>
          </a:xfrm>
          <a:prstGeom prst="rect">
            <a:avLst/>
          </a:prstGeom>
          <a:noFill/>
        </p:spPr>
      </p:pic>
      <p:pic>
        <p:nvPicPr>
          <p:cNvPr id="3075" name="Picture 3" descr="C:\Users\Люда\Documents\картинки\mm347_15Nn_enl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15140" y="3071810"/>
            <a:ext cx="2301880" cy="3581725"/>
          </a:xfrm>
          <a:prstGeom prst="rect">
            <a:avLst/>
          </a:prstGeom>
          <a:noFill/>
        </p:spPr>
      </p:pic>
      <p:pic>
        <p:nvPicPr>
          <p:cNvPr id="3076" name="Picture 4" descr="C:\Users\Люда\Documents\картинки\1232736072_alegba_7_alimov_30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214414" y="3000372"/>
            <a:ext cx="1928826" cy="2873951"/>
          </a:xfrm>
          <a:prstGeom prst="rect">
            <a:avLst/>
          </a:prstGeom>
          <a:noFill/>
        </p:spPr>
      </p:pic>
      <p:pic>
        <p:nvPicPr>
          <p:cNvPr id="3077" name="Picture 5" descr="C:\Users\Люда\Documents\картинки\90115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57488" y="3857628"/>
            <a:ext cx="1952670" cy="2878154"/>
          </a:xfrm>
          <a:prstGeom prst="rect">
            <a:avLst/>
          </a:prstGeom>
          <a:noFill/>
        </p:spPr>
      </p:pic>
      <p:pic>
        <p:nvPicPr>
          <p:cNvPr id="3078" name="Picture 6" descr="C:\Users\Люда\Documents\картинки\587829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357290" y="0"/>
            <a:ext cx="2305096" cy="2953404"/>
          </a:xfrm>
          <a:prstGeom prst="rect">
            <a:avLst/>
          </a:prstGeom>
          <a:noFill/>
        </p:spPr>
      </p:pic>
      <p:pic>
        <p:nvPicPr>
          <p:cNvPr id="3079" name="Picture 7" descr="C:\Users\Люда\Documents\картинки\content72_4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215074" y="142852"/>
            <a:ext cx="2466980" cy="4000508"/>
          </a:xfrm>
          <a:prstGeom prst="rect">
            <a:avLst/>
          </a:prstGeom>
          <a:noFill/>
        </p:spPr>
      </p:pic>
      <p:pic>
        <p:nvPicPr>
          <p:cNvPr id="3080" name="Picture 8" descr="C:\Users\Люда\Documents\картинки\1001986131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643438" y="571480"/>
            <a:ext cx="1905000" cy="3105150"/>
          </a:xfrm>
          <a:prstGeom prst="rect">
            <a:avLst/>
          </a:prstGeom>
          <a:noFill/>
        </p:spPr>
      </p:pic>
      <p:pic>
        <p:nvPicPr>
          <p:cNvPr id="3081" name="Picture 9" descr="C:\Users\Люда\Documents\картинки\2575860_70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072066" y="4357694"/>
            <a:ext cx="1428750" cy="2009775"/>
          </a:xfrm>
          <a:prstGeom prst="rect">
            <a:avLst/>
          </a:prstGeom>
          <a:noFill/>
        </p:spPr>
      </p:pic>
      <p:pic>
        <p:nvPicPr>
          <p:cNvPr id="3082" name="Picture 10" descr="C:\Users\Люда\Documents\картинки\d02e6052842b43053022b8f125927db9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071802" y="1000108"/>
            <a:ext cx="2286000" cy="3344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юда\Documents\картинки\C41-3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071538" cy="1922760"/>
          </a:xfrm>
          <a:prstGeom prst="rect">
            <a:avLst/>
          </a:prstGeom>
          <a:noFill/>
        </p:spPr>
      </p:pic>
      <p:pic>
        <p:nvPicPr>
          <p:cNvPr id="4098" name="Picture 2" descr="C:\Users\Люда\Documents\картинки\1270718794_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1538" y="571480"/>
            <a:ext cx="4539040" cy="5715040"/>
          </a:xfrm>
          <a:prstGeom prst="rect">
            <a:avLst/>
          </a:prstGeom>
          <a:noFill/>
        </p:spPr>
      </p:pic>
      <p:pic>
        <p:nvPicPr>
          <p:cNvPr id="4099" name="Picture 3" descr="C:\Users\Люда\Documents\картинки\i_003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14942" y="0"/>
            <a:ext cx="3714750" cy="5143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929322" y="5429264"/>
            <a:ext cx="19367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S = v· t</a:t>
            </a: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5786446" y="6000768"/>
            <a:ext cx="26885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a · b = b · a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юда\Documents\картинки\C41-3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071538" cy="1922760"/>
          </a:xfrm>
          <a:prstGeom prst="rect">
            <a:avLst/>
          </a:prstGeom>
          <a:noFill/>
        </p:spPr>
      </p:pic>
      <p:pic>
        <p:nvPicPr>
          <p:cNvPr id="5122" name="Picture 2" descr="C:\Users\Люда\Documents\картинки\bab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71670" y="500042"/>
            <a:ext cx="4786346" cy="5126428"/>
          </a:xfrm>
          <a:prstGeom prst="rect">
            <a:avLst/>
          </a:prstGeom>
          <a:noFill/>
        </p:spPr>
      </p:pic>
      <p:pic>
        <p:nvPicPr>
          <p:cNvPr id="5123" name="Picture 3" descr="C:\Users\Люда\Documents\картинки\Hanging_Gardens_of_Babylon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14810" y="142852"/>
            <a:ext cx="4714908" cy="3252517"/>
          </a:xfrm>
          <a:prstGeom prst="rect">
            <a:avLst/>
          </a:prstGeom>
          <a:noFill/>
        </p:spPr>
      </p:pic>
      <p:pic>
        <p:nvPicPr>
          <p:cNvPr id="5125" name="Picture 5" descr="C:\Users\Люда\Documents\картинки\67cbe36f2ff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1895475"/>
            <a:ext cx="5019675" cy="49625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14414" y="142852"/>
            <a:ext cx="17892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Вавилон</a:t>
            </a:r>
            <a:endParaRPr lang="ru-RU" sz="4000" dirty="0">
              <a:latin typeface="Monotype Corsiva" pitchFamily="66" charset="0"/>
            </a:endParaRPr>
          </a:p>
        </p:txBody>
      </p:sp>
      <p:pic>
        <p:nvPicPr>
          <p:cNvPr id="5126" name="Picture 6" descr="C:\Users\Люда\Documents\картинки\55510076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357422" y="1643050"/>
            <a:ext cx="5782030" cy="434818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500826" y="6000768"/>
            <a:ext cx="16417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Египет</a:t>
            </a:r>
            <a:endParaRPr lang="ru-RU" sz="4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500"/>
                            </p:stCondLst>
                            <p:childTnLst>
                              <p:par>
                                <p:cTn id="1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5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Люда\Documents\картинки\C41-3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071538" cy="19227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2976" y="214290"/>
            <a:ext cx="706475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Monotype Corsiva" pitchFamily="66" charset="0"/>
              </a:rPr>
              <a:t>Около 4000 лет назад в Вавилоне и в Египте</a:t>
            </a:r>
          </a:p>
          <a:p>
            <a:pPr algn="ctr"/>
            <a:r>
              <a:rPr lang="ru-RU" sz="3200" dirty="0" smtClean="0">
                <a:latin typeface="Monotype Corsiva" pitchFamily="66" charset="0"/>
              </a:rPr>
              <a:t>ученые уже умели составлять линейные </a:t>
            </a:r>
          </a:p>
          <a:p>
            <a:pPr algn="ctr"/>
            <a:r>
              <a:rPr lang="ru-RU" sz="3200" dirty="0" smtClean="0">
                <a:latin typeface="Monotype Corsiva" pitchFamily="66" charset="0"/>
              </a:rPr>
              <a:t>уравнения, с помощью которых они решали</a:t>
            </a:r>
          </a:p>
          <a:p>
            <a:pPr algn="ctr"/>
            <a:r>
              <a:rPr lang="ru-RU" sz="3200" dirty="0" smtClean="0">
                <a:latin typeface="Monotype Corsiva" pitchFamily="66" charset="0"/>
              </a:rPr>
              <a:t>самые разнообразные задачи землемерия,</a:t>
            </a:r>
          </a:p>
          <a:p>
            <a:pPr algn="ctr"/>
            <a:r>
              <a:rPr lang="ru-RU" sz="3200" dirty="0" smtClean="0">
                <a:latin typeface="Monotype Corsiva" pitchFamily="66" charset="0"/>
              </a:rPr>
              <a:t>строительного искусства и военного дела.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2643182"/>
            <a:ext cx="87868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Monotype Corsiva" pitchFamily="66" charset="0"/>
              </a:rPr>
              <a:t>В Британском музее хранится задача из папируса Ринда (его называли также папирусом Ахмеса)</a:t>
            </a: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33793" name="Picture 1" descr="C:\Users\Люда\Documents\картинки\Rhind_Mathematical_papyru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3571876"/>
            <a:ext cx="4857784" cy="3050823"/>
          </a:xfrm>
          <a:prstGeom prst="rect">
            <a:avLst/>
          </a:prstGeom>
          <a:noFill/>
        </p:spPr>
      </p:pic>
      <p:pic>
        <p:nvPicPr>
          <p:cNvPr id="33794" name="Picture 2" descr="C:\Users\Люда\Documents\картинки\file-734547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29256" y="3571876"/>
            <a:ext cx="2571768" cy="3134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1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Люда\Documents\картинки\C41-3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1071538" cy="19227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214290"/>
            <a:ext cx="8786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Monotype Corsiva" pitchFamily="66" charset="0"/>
              </a:rPr>
              <a:t>В Британском музее хранится задача из</a:t>
            </a:r>
          </a:p>
          <a:p>
            <a:pPr algn="ctr"/>
            <a:r>
              <a:rPr lang="ru-RU" sz="3200" dirty="0" smtClean="0">
                <a:latin typeface="Monotype Corsiva" pitchFamily="66" charset="0"/>
              </a:rPr>
              <a:t> папируса Ринда (его называли также</a:t>
            </a:r>
          </a:p>
          <a:p>
            <a:pPr algn="ctr"/>
            <a:r>
              <a:rPr lang="ru-RU" sz="3200" dirty="0" smtClean="0">
                <a:latin typeface="Monotype Corsiva" pitchFamily="66" charset="0"/>
              </a:rPr>
              <a:t> папирусом Ахмеса)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857364"/>
            <a:ext cx="89098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Monotype Corsiva" pitchFamily="66" charset="0"/>
              </a:rPr>
              <a:t>Найти число, если известно, что от прибавления к нему</a:t>
            </a:r>
          </a:p>
          <a:p>
            <a:pPr algn="ctr"/>
            <a:r>
              <a:rPr lang="ru-RU" sz="3200" dirty="0" smtClean="0">
                <a:latin typeface="Monotype Corsiva" pitchFamily="66" charset="0"/>
              </a:rPr>
              <a:t>2/3 его и вычитая от полученной суммы ее трети</a:t>
            </a:r>
          </a:p>
          <a:p>
            <a:pPr algn="ctr"/>
            <a:r>
              <a:rPr lang="ru-RU" sz="3200" dirty="0" smtClean="0">
                <a:latin typeface="Monotype Corsiva" pitchFamily="66" charset="0"/>
              </a:rPr>
              <a:t>получается число 10.</a:t>
            </a:r>
            <a:endParaRPr lang="ru-RU" sz="3200" dirty="0">
              <a:latin typeface="Monotype Corsiva" pitchFamily="66" charset="0"/>
            </a:endParaRPr>
          </a:p>
        </p:txBody>
      </p:sp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4929190" y="3286124"/>
          <a:ext cx="2928958" cy="3453370"/>
        </p:xfrm>
        <a:graphic>
          <a:graphicData uri="http://schemas.openxmlformats.org/presentationml/2006/ole">
            <p:oleObj spid="_x0000_s59394" name="Формула" r:id="rId5" imgW="1587240" imgH="1866600" progId="Equation.3">
              <p:embed/>
            </p:oleObj>
          </a:graphicData>
        </a:graphic>
      </p:graphicFrame>
      <p:pic>
        <p:nvPicPr>
          <p:cNvPr id="59395" name="Picture 3" descr="C:\Users\Люда\Documents\картинки\school030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285852" y="3429000"/>
            <a:ext cx="2952728" cy="2906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юда\Documents\картинки\C41-3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071538" cy="1922760"/>
          </a:xfrm>
          <a:prstGeom prst="rect">
            <a:avLst/>
          </a:prstGeom>
          <a:noFill/>
        </p:spPr>
      </p:pic>
      <p:pic>
        <p:nvPicPr>
          <p:cNvPr id="7170" name="Picture 2" descr="C:\Users\Люда\Downloads\xorezmi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67646" y="0"/>
            <a:ext cx="2376354" cy="378619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43042" y="0"/>
            <a:ext cx="519565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Monotype Corsiva" pitchFamily="66" charset="0"/>
              </a:rPr>
              <a:t>«</a:t>
            </a:r>
            <a:r>
              <a:rPr lang="ru-RU" sz="3200" b="1" dirty="0" err="1" smtClean="0">
                <a:latin typeface="Monotype Corsiva" pitchFamily="66" charset="0"/>
              </a:rPr>
              <a:t>Хисаб</a:t>
            </a:r>
            <a:r>
              <a:rPr lang="ru-RU" sz="3200" b="1" dirty="0" smtClean="0">
                <a:latin typeface="Monotype Corsiva" pitchFamily="66" charset="0"/>
              </a:rPr>
              <a:t> </a:t>
            </a:r>
            <a:r>
              <a:rPr lang="ru-RU" sz="3200" b="1" dirty="0" err="1" smtClean="0">
                <a:latin typeface="Monotype Corsiva" pitchFamily="66" charset="0"/>
              </a:rPr>
              <a:t>Ал-джебр</a:t>
            </a:r>
            <a:r>
              <a:rPr lang="ru-RU" sz="3200" b="1" dirty="0" smtClean="0">
                <a:latin typeface="Monotype Corsiva" pitchFamily="66" charset="0"/>
              </a:rPr>
              <a:t> </a:t>
            </a:r>
            <a:r>
              <a:rPr lang="ru-RU" sz="3200" b="1" dirty="0" err="1" smtClean="0">
                <a:latin typeface="Monotype Corsiva" pitchFamily="66" charset="0"/>
              </a:rPr>
              <a:t>Вал-мукабала</a:t>
            </a:r>
            <a:r>
              <a:rPr lang="ru-RU" sz="3200" b="1" dirty="0" smtClean="0">
                <a:latin typeface="Monotype Corsiva" pitchFamily="66" charset="0"/>
              </a:rPr>
              <a:t>»</a:t>
            </a:r>
          </a:p>
          <a:p>
            <a:pPr algn="ctr"/>
            <a:r>
              <a:rPr lang="ru-RU" sz="3200" dirty="0" smtClean="0">
                <a:latin typeface="Monotype Corsiva" pitchFamily="66" charset="0"/>
              </a:rPr>
              <a:t>(«Метод восстановления и</a:t>
            </a:r>
          </a:p>
          <a:p>
            <a:pPr algn="ctr"/>
            <a:r>
              <a:rPr lang="ru-RU" sz="3200" dirty="0" smtClean="0">
                <a:latin typeface="Monotype Corsiva" pitchFamily="66" charset="0"/>
              </a:rPr>
              <a:t> противопоставления») – </a:t>
            </a:r>
          </a:p>
          <a:p>
            <a:pPr algn="ctr"/>
            <a:r>
              <a:rPr lang="ru-RU" sz="3200" dirty="0" smtClean="0">
                <a:latin typeface="Monotype Corsiva" pitchFamily="66" charset="0"/>
              </a:rPr>
              <a:t>это была первая </a:t>
            </a:r>
          </a:p>
          <a:p>
            <a:pPr algn="ctr"/>
            <a:r>
              <a:rPr lang="ru-RU" sz="3200" dirty="0" smtClean="0">
                <a:latin typeface="Monotype Corsiva" pitchFamily="66" charset="0"/>
              </a:rPr>
              <a:t>книга по алгебре.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2285992"/>
            <a:ext cx="371474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Ал-джебр</a:t>
            </a:r>
            <a:endParaRPr lang="ru-RU" sz="2800" dirty="0" smtClean="0">
              <a:latin typeface="Monotype Corsiva" pitchFamily="66" charset="0"/>
            </a:endParaRPr>
          </a:p>
          <a:p>
            <a:pPr algn="ctr"/>
            <a:r>
              <a:rPr lang="ru-RU" sz="2000" dirty="0" smtClean="0">
                <a:latin typeface="Monotype Corsiva" pitchFamily="66" charset="0"/>
              </a:rPr>
              <a:t>При решении уравненья,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Если в части одной,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Безразлично какой,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Встретится член отрицательный,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Мы к обеим частям,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С этим членом сличив.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Равный член придадим,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Только с знаком другим,—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И найдем результат, нам желательный!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4876" y="3857628"/>
            <a:ext cx="3696846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Вал-мукабала</a:t>
            </a:r>
            <a:endParaRPr lang="ru-RU" sz="2400" dirty="0" smtClean="0">
              <a:latin typeface="Monotype Corsiva" pitchFamily="66" charset="0"/>
            </a:endParaRP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Дальше смотрим в уравненье,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Можно ль сделать приведенье,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Если члены есть подобны,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Сопоставить их удобно.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Вычитая равный член из них,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К одному приводим их.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юда\Documents\картинки\C41-3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071538" cy="1922760"/>
          </a:xfrm>
          <a:prstGeom prst="rect">
            <a:avLst/>
          </a:prstGeom>
          <a:noFill/>
        </p:spPr>
      </p:pic>
      <p:pic>
        <p:nvPicPr>
          <p:cNvPr id="8194" name="Picture 2" descr="C:\Users\Люда\Documents\картинки\Gottfried_Wilhelm_von_Leibniz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214290"/>
            <a:ext cx="4013200" cy="5080000"/>
          </a:xfrm>
          <a:prstGeom prst="rect">
            <a:avLst/>
          </a:prstGeom>
          <a:noFill/>
        </p:spPr>
      </p:pic>
      <p:pic>
        <p:nvPicPr>
          <p:cNvPr id="8195" name="Picture 3" descr="C:\Users\Люда\Documents\картинки\leibniz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7224" y="1285860"/>
            <a:ext cx="3791455" cy="5372104"/>
          </a:xfrm>
          <a:prstGeom prst="rect">
            <a:avLst/>
          </a:prstGeom>
          <a:noFill/>
        </p:spPr>
      </p:pic>
      <p:pic>
        <p:nvPicPr>
          <p:cNvPr id="8196" name="Picture 4" descr="C:\Users\Люда\Documents\картинки\images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7158" y="285728"/>
            <a:ext cx="4214842" cy="5716379"/>
          </a:xfrm>
          <a:prstGeom prst="rect">
            <a:avLst/>
          </a:prstGeom>
          <a:noFill/>
        </p:spPr>
      </p:pic>
      <p:pic>
        <p:nvPicPr>
          <p:cNvPr id="8197" name="Picture 5" descr="C:\Users\Люда\Documents\картинки\i (2)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857752" y="1357298"/>
            <a:ext cx="3857652" cy="5225365"/>
          </a:xfrm>
          <a:prstGeom prst="rect">
            <a:avLst/>
          </a:prstGeom>
          <a:noFill/>
        </p:spPr>
      </p:pic>
      <p:pic>
        <p:nvPicPr>
          <p:cNvPr id="8198" name="Picture 6" descr="C:\Users\Люда\Documents\картинки\48008737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214810" y="142852"/>
            <a:ext cx="4457700" cy="5600700"/>
          </a:xfrm>
          <a:prstGeom prst="rect">
            <a:avLst/>
          </a:prstGeom>
          <a:noFill/>
        </p:spPr>
      </p:pic>
      <p:pic>
        <p:nvPicPr>
          <p:cNvPr id="8199" name="Picture 7" descr="C:\Users\Люда\Documents\картинки\gla08.gif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28596" y="2071678"/>
            <a:ext cx="40005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9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3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2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000"/>
                            </p:stCondLst>
                            <p:childTnLst>
                              <p:par>
                                <p:cTn id="30" presetID="9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3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3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6000"/>
                            </p:stCondLst>
                            <p:childTnLst>
                              <p:par>
                                <p:cTn id="37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673</TotalTime>
  <Words>611</Words>
  <Application>Microsoft Office PowerPoint</Application>
  <PresentationFormat>Экран (4:3)</PresentationFormat>
  <Paragraphs>124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Апекс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Люда</dc:creator>
  <cp:lastModifiedBy>Дарёна</cp:lastModifiedBy>
  <cp:revision>70</cp:revision>
  <dcterms:created xsi:type="dcterms:W3CDTF">2011-07-11T09:49:47Z</dcterms:created>
  <dcterms:modified xsi:type="dcterms:W3CDTF">2012-03-15T14:15:29Z</dcterms:modified>
</cp:coreProperties>
</file>