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84" r:id="rId3"/>
    <p:sldId id="282" r:id="rId4"/>
    <p:sldId id="256" r:id="rId5"/>
    <p:sldId id="283" r:id="rId6"/>
    <p:sldId id="279" r:id="rId7"/>
    <p:sldId id="280" r:id="rId8"/>
    <p:sldId id="281" r:id="rId9"/>
    <p:sldId id="285" r:id="rId10"/>
    <p:sldId id="258" r:id="rId11"/>
    <p:sldId id="260" r:id="rId12"/>
    <p:sldId id="261" r:id="rId13"/>
    <p:sldId id="273" r:id="rId14"/>
    <p:sldId id="262" r:id="rId15"/>
    <p:sldId id="263" r:id="rId16"/>
    <p:sldId id="272" r:id="rId17"/>
    <p:sldId id="264" r:id="rId18"/>
    <p:sldId id="265" r:id="rId19"/>
    <p:sldId id="268" r:id="rId20"/>
    <p:sldId id="269" r:id="rId21"/>
    <p:sldId id="270" r:id="rId22"/>
    <p:sldId id="271" r:id="rId23"/>
    <p:sldId id="266" r:id="rId24"/>
    <p:sldId id="267" r:id="rId25"/>
    <p:sldId id="275" r:id="rId26"/>
    <p:sldId id="276" r:id="rId27"/>
    <p:sldId id="277" r:id="rId28"/>
    <p:sldId id="278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D552663-1EC2-46ED-A8B4-FDD3C61BDC5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6A993D9-B2E5-45F6-B2D3-B676DC75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2663-1EC2-46ED-A8B4-FDD3C61BDC5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93D9-B2E5-45F6-B2D3-B676DC75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2663-1EC2-46ED-A8B4-FDD3C61BDC5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93D9-B2E5-45F6-B2D3-B676DC75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2663-1EC2-46ED-A8B4-FDD3C61BDC5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93D9-B2E5-45F6-B2D3-B676DC75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2663-1EC2-46ED-A8B4-FDD3C61BDC5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93D9-B2E5-45F6-B2D3-B676DC75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2663-1EC2-46ED-A8B4-FDD3C61BDC5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93D9-B2E5-45F6-B2D3-B676DC751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2663-1EC2-46ED-A8B4-FDD3C61BDC5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93D9-B2E5-45F6-B2D3-B676DC751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2663-1EC2-46ED-A8B4-FDD3C61BDC5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93D9-B2E5-45F6-B2D3-B676DC75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2663-1EC2-46ED-A8B4-FDD3C61BDC5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93D9-B2E5-45F6-B2D3-B676DC75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D552663-1EC2-46ED-A8B4-FDD3C61BDC5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6A993D9-B2E5-45F6-B2D3-B676DC75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D552663-1EC2-46ED-A8B4-FDD3C61BDC5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6A993D9-B2E5-45F6-B2D3-B676DC75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D552663-1EC2-46ED-A8B4-FDD3C61BDC54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6A993D9-B2E5-45F6-B2D3-B676DC75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ХРОМОСОМНЫЕ БОЛЕЗНИ ЧЕЛОВЕКА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9869" y="2119313"/>
            <a:ext cx="3603625" cy="3603625"/>
          </a:xfrm>
        </p:spPr>
      </p:pic>
    </p:spTree>
    <p:extLst>
      <p:ext uri="{BB962C8B-B14F-4D97-AF65-F5344CB8AC3E}">
        <p14:creationId xmlns:p14="http://schemas.microsoft.com/office/powerpoint/2010/main" xmlns="" val="169176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Тяжелые хромосомные болезни</a:t>
            </a:r>
            <a:br>
              <a:rPr lang="ru-RU" dirty="0" smtClean="0"/>
            </a:br>
            <a:r>
              <a:rPr lang="ru-RU" dirty="0" smtClean="0"/>
              <a:t>Синдром Дауна (ХХ+21,ХУ+21)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0759" y="2780928"/>
            <a:ext cx="4539084" cy="332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3978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Симптомы болезни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0000">
            <a:off x="4854575" y="2478041"/>
            <a:ext cx="3021013" cy="1971768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-изменения строения костей</a:t>
            </a:r>
          </a:p>
          <a:p>
            <a:r>
              <a:rPr lang="ru-RU" dirty="0" smtClean="0"/>
              <a:t>-пороки развития сердца и ЖКТ</a:t>
            </a:r>
          </a:p>
          <a:p>
            <a:r>
              <a:rPr lang="ru-RU" dirty="0" smtClean="0"/>
              <a:t>-умственная отсталость</a:t>
            </a:r>
          </a:p>
          <a:p>
            <a:r>
              <a:rPr lang="ru-RU" dirty="0" smtClean="0"/>
              <a:t>-необычный внешний вид</a:t>
            </a:r>
          </a:p>
          <a:p>
            <a:r>
              <a:rPr lang="ru-RU" dirty="0" smtClean="0"/>
              <a:t>-хорошо адаптируются, добры, общительны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072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Дети с синдромом Дауна обучаемы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204864"/>
            <a:ext cx="4536000" cy="3384376"/>
          </a:xfrm>
        </p:spPr>
      </p:pic>
    </p:spTree>
    <p:extLst>
      <p:ext uri="{BB962C8B-B14F-4D97-AF65-F5344CB8AC3E}">
        <p14:creationId xmlns:p14="http://schemas.microsoft.com/office/powerpoint/2010/main" xmlns="" val="361206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синдрома Дауна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0000">
            <a:off x="5099469" y="2582776"/>
            <a:ext cx="2531225" cy="1762298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-оперативное удаление пороков сердца и ЖКТ</a:t>
            </a:r>
          </a:p>
          <a:p>
            <a:r>
              <a:rPr lang="ru-RU" dirty="0" smtClean="0"/>
              <a:t>Массаж</a:t>
            </a:r>
          </a:p>
          <a:p>
            <a:r>
              <a:rPr lang="ru-RU" dirty="0" smtClean="0"/>
              <a:t>Гимнастика</a:t>
            </a:r>
          </a:p>
          <a:p>
            <a:r>
              <a:rPr lang="ru-RU" dirty="0" smtClean="0"/>
              <a:t>Закаливание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509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Синдром Патау (ХХ+13,ХУ+13)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132856"/>
            <a:ext cx="42767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469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Клинические симптомы болезни Патау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0000">
            <a:off x="5341144" y="2273300"/>
            <a:ext cx="2047875" cy="2381250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-тяжелые пороки развития сердца и ЖКТ</a:t>
            </a:r>
          </a:p>
          <a:p>
            <a:r>
              <a:rPr lang="ru-RU" dirty="0" smtClean="0"/>
              <a:t>-микроцефалия</a:t>
            </a:r>
          </a:p>
          <a:p>
            <a:r>
              <a:rPr lang="ru-RU" dirty="0" smtClean="0"/>
              <a:t>-расщелины губы и неба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дефекты скальпа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688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синдрома Патау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0000">
            <a:off x="4854575" y="2331046"/>
            <a:ext cx="3021013" cy="2265759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-закаливание</a:t>
            </a:r>
          </a:p>
          <a:p>
            <a:r>
              <a:rPr lang="ru-RU" dirty="0" smtClean="0"/>
              <a:t>-массаж</a:t>
            </a:r>
          </a:p>
          <a:p>
            <a:r>
              <a:rPr lang="ru-RU" dirty="0" smtClean="0"/>
              <a:t>-защита от инфекционных заболеваний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188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Синдром Эдвардса (ХХ+18, ХУ+18)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3082" y="2119313"/>
            <a:ext cx="4817198" cy="3603625"/>
          </a:xfrm>
        </p:spPr>
      </p:pic>
    </p:spTree>
    <p:extLst>
      <p:ext uri="{BB962C8B-B14F-4D97-AF65-F5344CB8AC3E}">
        <p14:creationId xmlns:p14="http://schemas.microsoft.com/office/powerpoint/2010/main" xmlns="" val="165284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Симптомы синдрома Эдвардса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r>
              <a:rPr lang="ru-RU" dirty="0" smtClean="0"/>
              <a:t>-расщелина неба</a:t>
            </a:r>
          </a:p>
          <a:p>
            <a:r>
              <a:rPr lang="ru-RU" dirty="0" smtClean="0"/>
              <a:t>-флексорное положение кистей</a:t>
            </a:r>
          </a:p>
          <a:p>
            <a:r>
              <a:rPr lang="ru-RU" dirty="0" smtClean="0"/>
              <a:t>-стопа-качалка</a:t>
            </a:r>
          </a:p>
          <a:p>
            <a:r>
              <a:rPr lang="ru-RU" dirty="0" smtClean="0"/>
              <a:t>-пороки сердца</a:t>
            </a:r>
          </a:p>
          <a:p>
            <a:r>
              <a:rPr lang="ru-RU" dirty="0" smtClean="0"/>
              <a:t>-пороки ЖКТ</a:t>
            </a:r>
          </a:p>
          <a:p>
            <a:r>
              <a:rPr lang="ru-RU" dirty="0" smtClean="0"/>
              <a:t>-сращение почек</a:t>
            </a:r>
          </a:p>
          <a:p>
            <a:r>
              <a:rPr lang="ru-RU" dirty="0" smtClean="0"/>
              <a:t>-микрофтальмия</a:t>
            </a:r>
          </a:p>
          <a:p>
            <a:r>
              <a:rPr lang="ru-RU" dirty="0" smtClean="0"/>
              <a:t>-гипоплазия мозжечка</a:t>
            </a:r>
          </a:p>
          <a:p>
            <a:r>
              <a:rPr lang="ru-RU" dirty="0" smtClean="0"/>
              <a:t>-крипторхизм</a:t>
            </a:r>
          </a:p>
          <a:p>
            <a:r>
              <a:rPr lang="ru-RU" dirty="0" smtClean="0"/>
              <a:t>90% погибает до года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200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Синдром </a:t>
            </a:r>
            <a:r>
              <a:rPr lang="ru-RU" dirty="0" err="1" smtClean="0"/>
              <a:t>полисомии</a:t>
            </a:r>
            <a:r>
              <a:rPr lang="ru-RU" dirty="0" smtClean="0"/>
              <a:t> половых хромосом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988840"/>
            <a:ext cx="4536000" cy="42484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708920"/>
            <a:ext cx="2105025" cy="2171700"/>
          </a:xfrm>
        </p:spPr>
      </p:pic>
    </p:spTree>
    <p:extLst>
      <p:ext uri="{BB962C8B-B14F-4D97-AF65-F5344CB8AC3E}">
        <p14:creationId xmlns:p14="http://schemas.microsoft.com/office/powerpoint/2010/main" xmlns="" val="310383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556792"/>
            <a:ext cx="6965245" cy="393878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/>
              <a:t>Сформулируйте особенности наследственности человека. В чем заключаются трудности в ее изучении?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636962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Синдром Клайнфельтера (47 ХХУ)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Высокий рост</a:t>
            </a:r>
          </a:p>
          <a:p>
            <a:r>
              <a:rPr lang="ru-RU" dirty="0" smtClean="0"/>
              <a:t>Женский тип телосложения</a:t>
            </a:r>
          </a:p>
          <a:p>
            <a:r>
              <a:rPr lang="ru-RU" dirty="0" smtClean="0"/>
              <a:t>Слабое </a:t>
            </a:r>
            <a:r>
              <a:rPr lang="ru-RU" dirty="0" err="1" smtClean="0"/>
              <a:t>оволосение</a:t>
            </a:r>
            <a:endParaRPr lang="ru-RU" dirty="0" smtClean="0"/>
          </a:p>
          <a:p>
            <a:r>
              <a:rPr lang="ru-RU" dirty="0" smtClean="0"/>
              <a:t>Недоразвитие семенников</a:t>
            </a:r>
          </a:p>
          <a:p>
            <a:r>
              <a:rPr lang="ru-RU" dirty="0"/>
              <a:t>Б</a:t>
            </a:r>
            <a:r>
              <a:rPr lang="ru-RU" dirty="0" smtClean="0"/>
              <a:t>есплодие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442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Сидром </a:t>
            </a:r>
            <a:r>
              <a:rPr lang="ru-RU" dirty="0" err="1" smtClean="0"/>
              <a:t>полисомии</a:t>
            </a:r>
            <a:r>
              <a:rPr lang="ru-RU" dirty="0" smtClean="0"/>
              <a:t> по У хромосоме (47ХУУ)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Высокий рост</a:t>
            </a:r>
          </a:p>
          <a:p>
            <a:r>
              <a:rPr lang="ru-RU" dirty="0" smtClean="0"/>
              <a:t>Склонны к асоциальному </a:t>
            </a:r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оведению и </a:t>
            </a:r>
            <a:r>
              <a:rPr lang="ru-RU" dirty="0" err="1" smtClean="0"/>
              <a:t>криминаль</a:t>
            </a:r>
            <a:r>
              <a:rPr lang="ru-RU" dirty="0" smtClean="0"/>
              <a:t>-</a:t>
            </a:r>
          </a:p>
          <a:p>
            <a:pPr marL="0" indent="0">
              <a:buNone/>
            </a:pPr>
            <a:r>
              <a:rPr lang="ru-RU" dirty="0" err="1"/>
              <a:t>н</a:t>
            </a:r>
            <a:r>
              <a:rPr lang="ru-RU" dirty="0" err="1" smtClean="0"/>
              <a:t>ым</a:t>
            </a:r>
            <a:r>
              <a:rPr lang="ru-RU" dirty="0" smtClean="0"/>
              <a:t>  поступкам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140968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346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Синдром трипло (47ххх)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0000">
            <a:off x="4854575" y="2098565"/>
            <a:ext cx="3021013" cy="2730720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 увеличением числа х хромосомы растет отставание  в умственном развитии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4385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Синдром кошачьего крика (5р-)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4887" y="2132856"/>
            <a:ext cx="5816395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31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Симптомы болезни кошачьего крика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0000">
            <a:off x="5578697" y="2366645"/>
            <a:ext cx="1572768" cy="2194560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-изменение строения гортани</a:t>
            </a:r>
          </a:p>
          <a:p>
            <a:r>
              <a:rPr lang="ru-RU" dirty="0" smtClean="0"/>
              <a:t>-микроцефалия</a:t>
            </a:r>
          </a:p>
          <a:p>
            <a:r>
              <a:rPr lang="ru-RU" dirty="0" smtClean="0"/>
              <a:t>-лунообразное лицо</a:t>
            </a:r>
          </a:p>
          <a:p>
            <a:r>
              <a:rPr lang="ru-RU" dirty="0" smtClean="0"/>
              <a:t>-синдактилия стоп</a:t>
            </a:r>
          </a:p>
          <a:p>
            <a:r>
              <a:rPr lang="ru-RU" dirty="0" smtClean="0"/>
              <a:t>-умственная отсталость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596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Синдром Шерешевского-Тернера (45ХО)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Недоразвитие</a:t>
            </a:r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оловых органов</a:t>
            </a:r>
          </a:p>
          <a:p>
            <a:r>
              <a:rPr lang="ru-RU" dirty="0" smtClean="0"/>
              <a:t>Маленький рост</a:t>
            </a:r>
          </a:p>
          <a:p>
            <a:r>
              <a:rPr lang="ru-RU" dirty="0" smtClean="0"/>
              <a:t>Крыловидные складки</a:t>
            </a:r>
          </a:p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 шее</a:t>
            </a:r>
          </a:p>
          <a:p>
            <a:r>
              <a:rPr lang="ru-RU" dirty="0" smtClean="0"/>
              <a:t>Врожденные пороки почек,</a:t>
            </a:r>
          </a:p>
          <a:p>
            <a:r>
              <a:rPr lang="ru-RU" dirty="0" smtClean="0"/>
              <a:t>ЖКТ, сердца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2276872"/>
            <a:ext cx="2544959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707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Причины возникновения хромосомных патологий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276872"/>
            <a:ext cx="5729729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715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684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Зависимость частоты возникновения хромосомных аномалий от возраста матери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564904"/>
            <a:ext cx="6477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75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9876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возникновение хромосомных аномалий влияют</a:t>
            </a:r>
            <a:br>
              <a:rPr lang="ru-RU" sz="2800" dirty="0" smtClean="0"/>
            </a:br>
            <a:r>
              <a:rPr lang="ru-RU" sz="2800" dirty="0" smtClean="0"/>
              <a:t>-наличие аномалий у родителей</a:t>
            </a:r>
            <a:br>
              <a:rPr lang="ru-RU" sz="2800" dirty="0" smtClean="0"/>
            </a:br>
            <a:r>
              <a:rPr lang="ru-RU" sz="2800" dirty="0" smtClean="0"/>
              <a:t>-наличие кровного родства между родителями</a:t>
            </a:r>
            <a:br>
              <a:rPr lang="ru-RU" sz="2800" dirty="0" smtClean="0"/>
            </a:br>
            <a:r>
              <a:rPr lang="ru-RU" sz="2800" dirty="0" smtClean="0"/>
              <a:t>-возраст матери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286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6996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Тестовый контроль полученных знаний</a:t>
            </a:r>
            <a:br>
              <a:rPr lang="ru-RU" dirty="0" smtClean="0"/>
            </a:br>
            <a:r>
              <a:rPr lang="ru-RU" dirty="0" smtClean="0"/>
              <a:t>Выберите один правильный ответ: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158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6965245" cy="35475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i="1" dirty="0"/>
              <a:t>Ч</a:t>
            </a:r>
            <a:r>
              <a:rPr lang="ru-RU" i="1" dirty="0" smtClean="0"/>
              <a:t>то такое геном? </a:t>
            </a:r>
            <a:br>
              <a:rPr lang="ru-RU" i="1" dirty="0" smtClean="0"/>
            </a:br>
            <a:r>
              <a:rPr lang="ru-RU" i="1" dirty="0" smtClean="0"/>
              <a:t>Как он обозначается?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96393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0596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1. Что такое хромосомные аномалии:</a:t>
            </a:r>
            <a:br>
              <a:rPr lang="ru-RU" sz="2800" dirty="0" smtClean="0"/>
            </a:br>
            <a:r>
              <a:rPr lang="ru-RU" sz="2800" dirty="0" smtClean="0"/>
              <a:t>а) изменение числа хромосом</a:t>
            </a:r>
            <a:br>
              <a:rPr lang="ru-RU" sz="2800" dirty="0" smtClean="0"/>
            </a:br>
            <a:r>
              <a:rPr lang="ru-RU" sz="2800" dirty="0" smtClean="0"/>
              <a:t>      б)изменение структуры хромосом</a:t>
            </a:r>
            <a:br>
              <a:rPr lang="ru-RU" sz="2800" dirty="0" smtClean="0"/>
            </a:br>
            <a:r>
              <a:rPr lang="ru-RU" sz="2800" dirty="0" smtClean="0"/>
              <a:t>  в)изменение числа и структуры хромосом</a:t>
            </a:r>
            <a:br>
              <a:rPr lang="ru-RU" sz="2800" dirty="0" smtClean="0"/>
            </a:br>
            <a:r>
              <a:rPr lang="ru-RU" sz="2800" dirty="0" smtClean="0"/>
              <a:t>г) нет правильного ответа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75780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965245" cy="484366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 2. Кариотип при синдроме Дауна:</a:t>
            </a:r>
            <a:br>
              <a:rPr lang="ru-RU" sz="2800" dirty="0" smtClean="0"/>
            </a:br>
            <a:r>
              <a:rPr lang="ru-RU" sz="2800" dirty="0" smtClean="0"/>
              <a:t>а)ХХ+21,ХУ+21</a:t>
            </a:r>
            <a:br>
              <a:rPr lang="ru-RU" sz="2800" dirty="0" smtClean="0"/>
            </a:br>
            <a:r>
              <a:rPr lang="ru-RU" sz="2800" dirty="0" smtClean="0"/>
              <a:t>б)ХХ+13,ХУ+13</a:t>
            </a:r>
            <a:br>
              <a:rPr lang="ru-RU" sz="2800" dirty="0" smtClean="0"/>
            </a:br>
            <a:r>
              <a:rPr lang="ru-RU" sz="2800" dirty="0" smtClean="0"/>
              <a:t>в)5р-</a:t>
            </a:r>
            <a:br>
              <a:rPr lang="ru-RU" sz="2800" dirty="0" smtClean="0"/>
            </a:br>
            <a:r>
              <a:rPr lang="ru-RU" sz="2800" dirty="0" smtClean="0"/>
              <a:t>г)ХХ+11,ХУ+11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20863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65245" cy="47525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 3.Кариотип ХХ+18</a:t>
            </a:r>
            <a:br>
              <a:rPr lang="ru-RU" sz="2800" dirty="0" smtClean="0"/>
            </a:br>
            <a:r>
              <a:rPr lang="ru-RU" sz="2800" dirty="0" smtClean="0"/>
              <a:t>а) Синдром Дауна</a:t>
            </a:r>
            <a:br>
              <a:rPr lang="ru-RU" sz="2800" dirty="0" smtClean="0"/>
            </a:br>
            <a:r>
              <a:rPr lang="ru-RU" sz="2800" dirty="0" smtClean="0"/>
              <a:t>б) Синдром Патау</a:t>
            </a:r>
            <a:br>
              <a:rPr lang="ru-RU" sz="2800" dirty="0" smtClean="0"/>
            </a:br>
            <a:r>
              <a:rPr lang="ru-RU" sz="2800" dirty="0" smtClean="0"/>
              <a:t>в) Синдром Эдвардса</a:t>
            </a:r>
            <a:br>
              <a:rPr lang="ru-RU" sz="2800" dirty="0" smtClean="0"/>
            </a:br>
            <a:r>
              <a:rPr lang="ru-RU" sz="2800" dirty="0" smtClean="0"/>
              <a:t>г)Синдром кошачьего крика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63221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46805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4. Частота возникновения какого синдрома зависит от возраста матери?</a:t>
            </a:r>
            <a:br>
              <a:rPr lang="ru-RU" sz="2800" dirty="0" smtClean="0"/>
            </a:br>
            <a:r>
              <a:rPr lang="ru-RU" sz="2800" dirty="0" smtClean="0"/>
              <a:t>а)С. Патау</a:t>
            </a:r>
            <a:br>
              <a:rPr lang="ru-RU" sz="2800" dirty="0" smtClean="0"/>
            </a:br>
            <a:r>
              <a:rPr lang="ru-RU" sz="2800" dirty="0" smtClean="0"/>
              <a:t>б)С Клайнфельтера</a:t>
            </a:r>
            <a:br>
              <a:rPr lang="ru-RU" sz="2800" dirty="0" smtClean="0"/>
            </a:br>
            <a:r>
              <a:rPr lang="ru-RU" sz="2800" dirty="0" smtClean="0"/>
              <a:t>                  в) С. Шерешевского –Тернера</a:t>
            </a:r>
            <a:br>
              <a:rPr lang="ru-RU" sz="2800" dirty="0" smtClean="0"/>
            </a:br>
            <a:r>
              <a:rPr lang="ru-RU" sz="2800" dirty="0" smtClean="0"/>
              <a:t>г)С. Дауна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4953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6996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/>
              <a:t>5. К какому синдрому относятся следующие симптомы:</a:t>
            </a:r>
            <a:br>
              <a:rPr lang="ru-RU" sz="2800" dirty="0" smtClean="0"/>
            </a:br>
            <a:r>
              <a:rPr lang="ru-RU" sz="2800" dirty="0" smtClean="0"/>
              <a:t>стопа-качалка, флексорное положение кистей, деформация черепа, пороки ЖКТ</a:t>
            </a:r>
            <a:br>
              <a:rPr lang="ru-RU" sz="2800" dirty="0" smtClean="0"/>
            </a:br>
            <a:r>
              <a:rPr lang="ru-RU" sz="2800" dirty="0" smtClean="0"/>
              <a:t>а)С. Эдвардса</a:t>
            </a:r>
            <a:br>
              <a:rPr lang="ru-RU" sz="2800" dirty="0" smtClean="0"/>
            </a:br>
            <a:r>
              <a:rPr lang="ru-RU" sz="2800" dirty="0" smtClean="0"/>
              <a:t>                        б) С Шерешевского-Тернера</a:t>
            </a:r>
            <a:br>
              <a:rPr lang="ru-RU" sz="2800" dirty="0" smtClean="0"/>
            </a:br>
            <a:r>
              <a:rPr lang="ru-RU" sz="2800" dirty="0" smtClean="0"/>
              <a:t>в) С .Патау</a:t>
            </a:r>
            <a:br>
              <a:rPr lang="ru-RU" sz="2800" dirty="0" smtClean="0"/>
            </a:br>
            <a:r>
              <a:rPr lang="ru-RU" sz="2800" dirty="0" smtClean="0"/>
              <a:t>г) С. Клайнфельтера</a:t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00110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46085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 smtClean="0"/>
              <a:t>Установите соответствие: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1. С .Шерешевского-Тернера</a:t>
            </a:r>
            <a:br>
              <a:rPr lang="ru-RU" sz="2400" dirty="0" smtClean="0"/>
            </a:br>
            <a:r>
              <a:rPr lang="ru-RU" sz="2400" dirty="0" smtClean="0"/>
              <a:t>2. С. Клайнфельтера</a:t>
            </a:r>
            <a:br>
              <a:rPr lang="ru-RU" sz="2400" dirty="0" smtClean="0"/>
            </a:br>
            <a:r>
              <a:rPr lang="ru-RU" sz="2400" dirty="0" smtClean="0"/>
              <a:t>3.С. Дауна</a:t>
            </a:r>
            <a:br>
              <a:rPr lang="ru-RU" sz="2400" dirty="0" smtClean="0"/>
            </a:br>
            <a:r>
              <a:rPr lang="ru-RU" sz="2400" dirty="0" smtClean="0"/>
              <a:t>4. С. Кошачьего крика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а)5р-</a:t>
            </a:r>
            <a:br>
              <a:rPr lang="ru-RU" sz="2400" dirty="0" smtClean="0"/>
            </a:br>
            <a:r>
              <a:rPr lang="ru-RU" sz="2400" dirty="0" smtClean="0"/>
              <a:t>б)47ХХУ</a:t>
            </a:r>
            <a:br>
              <a:rPr lang="ru-RU" sz="2400" dirty="0" smtClean="0"/>
            </a:br>
            <a:r>
              <a:rPr lang="ru-RU" sz="2400" dirty="0" smtClean="0"/>
              <a:t>в)ХХ+21</a:t>
            </a:r>
            <a:br>
              <a:rPr lang="ru-RU" sz="2400" dirty="0" smtClean="0"/>
            </a:br>
            <a:r>
              <a:rPr lang="ru-RU" sz="2400" dirty="0" smtClean="0"/>
              <a:t>г)45ХО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557656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62764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Дайте определение</a:t>
            </a:r>
            <a:br>
              <a:rPr lang="ru-RU" dirty="0" smtClean="0"/>
            </a:br>
            <a:r>
              <a:rPr lang="ru-RU" dirty="0" smtClean="0"/>
              <a:t>-делеция</a:t>
            </a:r>
            <a:br>
              <a:rPr lang="ru-RU" dirty="0" smtClean="0"/>
            </a:br>
            <a:r>
              <a:rPr lang="ru-RU" dirty="0" smtClean="0"/>
              <a:t>-анеуплоидия</a:t>
            </a:r>
            <a:br>
              <a:rPr lang="ru-RU" dirty="0" smtClean="0"/>
            </a:br>
            <a:r>
              <a:rPr lang="ru-RU" dirty="0" smtClean="0"/>
              <a:t>-геномные мутации</a:t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dirty="0" err="1" smtClean="0"/>
              <a:t>мозаицизм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692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хромосомных мутаций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735138" y="2674938"/>
            <a:ext cx="7408862" cy="3451225"/>
          </a:xfrm>
        </p:spPr>
        <p:txBody>
          <a:bodyPr/>
          <a:lstStyle/>
          <a:p>
            <a:r>
              <a:rPr lang="ru-RU" dirty="0" smtClean="0"/>
              <a:t>Полиплоидия</a:t>
            </a:r>
          </a:p>
          <a:p>
            <a:r>
              <a:rPr lang="ru-RU" dirty="0" smtClean="0"/>
              <a:t>Анеуплоидия</a:t>
            </a:r>
          </a:p>
          <a:p>
            <a:r>
              <a:rPr lang="ru-RU" dirty="0" smtClean="0"/>
              <a:t>Хромосомные абберации- дефишенси,</a:t>
            </a:r>
          </a:p>
          <a:p>
            <a:pPr marL="0" indent="0">
              <a:buNone/>
            </a:pPr>
            <a:r>
              <a:rPr lang="ru-RU" dirty="0" smtClean="0"/>
              <a:t> делеции, инверсии, инсерции, дупликации, мультипликации,</a:t>
            </a:r>
          </a:p>
          <a:p>
            <a:pPr marL="0" indent="0">
              <a:buNone/>
            </a:pPr>
            <a:r>
              <a:rPr lang="ru-RU" dirty="0" smtClean="0"/>
              <a:t> кольцевая хромосома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32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6996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i="1" dirty="0" smtClean="0"/>
              <a:t>В результате каких процессов  в ходе митоза и мейоза нарушается  число или структура хромосом?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28367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 хромосомных патологий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ДЕЛЕЦИЯ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ТРАНСЛОКАЦИЯ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6894" y="2982119"/>
            <a:ext cx="2190750" cy="27051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3078104"/>
            <a:ext cx="3227388" cy="2513130"/>
          </a:xfrm>
        </p:spPr>
      </p:pic>
    </p:spTree>
    <p:extLst>
      <p:ext uri="{BB962C8B-B14F-4D97-AF65-F5344CB8AC3E}">
        <p14:creationId xmlns:p14="http://schemas.microsoft.com/office/powerpoint/2010/main" xmlns="" val="90048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Инверсия и кольцевая хромосома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348880"/>
            <a:ext cx="3398052" cy="2592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276872"/>
            <a:ext cx="3616662" cy="2448007"/>
          </a:xfrm>
        </p:spPr>
      </p:pic>
    </p:spTree>
    <p:extLst>
      <p:ext uri="{BB962C8B-B14F-4D97-AF65-F5344CB8AC3E}">
        <p14:creationId xmlns:p14="http://schemas.microsoft.com/office/powerpoint/2010/main" xmlns="" val="147171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Трисомия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916832"/>
            <a:ext cx="3708000" cy="4253841"/>
          </a:xfrm>
        </p:spPr>
      </p:pic>
    </p:spTree>
    <p:extLst>
      <p:ext uri="{BB962C8B-B14F-4D97-AF65-F5344CB8AC3E}">
        <p14:creationId xmlns:p14="http://schemas.microsoft.com/office/powerpoint/2010/main" xmlns="" val="67657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2676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i="1" dirty="0" smtClean="0"/>
              <a:t>Можно ли внешне распознать хромосомные патологии 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29701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227</TotalTime>
  <Words>362</Words>
  <Application>Microsoft Office PowerPoint</Application>
  <PresentationFormat>On-screen Show (4:3)</PresentationFormat>
  <Paragraphs>92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Кнопка</vt:lpstr>
      <vt:lpstr>ХРОМОСОМНЫЕ БОЛЕЗНИ ЧЕЛОВЕКА</vt:lpstr>
      <vt:lpstr>Сформулируйте особенности наследственности человека. В чем заключаются трудности в ее изучении?</vt:lpstr>
      <vt:lpstr>Что такое геном?  Как он обозначается?</vt:lpstr>
      <vt:lpstr>Классификация хромосомных мутаций</vt:lpstr>
      <vt:lpstr>В результате каких процессов  в ходе митоза и мейоза нарушается  число или структура хромосом?</vt:lpstr>
      <vt:lpstr>Виды  хромосомных патологий</vt:lpstr>
      <vt:lpstr>Инверсия и кольцевая хромосома</vt:lpstr>
      <vt:lpstr>Трисомия</vt:lpstr>
      <vt:lpstr>Можно ли внешне распознать хромосомные патологии ?</vt:lpstr>
      <vt:lpstr>Тяжелые хромосомные болезни Синдром Дауна (ХХ+21,ХУ+21)</vt:lpstr>
      <vt:lpstr>Симптомы болезни</vt:lpstr>
      <vt:lpstr>Дети с синдромом Дауна обучаемы</vt:lpstr>
      <vt:lpstr>Лечение синдрома Дауна</vt:lpstr>
      <vt:lpstr>Синдром Патау (ХХ+13,ХУ+13)</vt:lpstr>
      <vt:lpstr>Клинические симптомы болезни Патау</vt:lpstr>
      <vt:lpstr>Лечение синдрома Патау</vt:lpstr>
      <vt:lpstr>Синдром Эдвардса (ХХ+18, ХУ+18)</vt:lpstr>
      <vt:lpstr>Симптомы синдрома Эдвардса</vt:lpstr>
      <vt:lpstr>Синдром полисомии половых хромосом</vt:lpstr>
      <vt:lpstr>Синдром Клайнфельтера (47 ХХУ)</vt:lpstr>
      <vt:lpstr>Сидром полисомии по У хромосоме (47ХУУ)</vt:lpstr>
      <vt:lpstr>Синдром трипло (47ххх)</vt:lpstr>
      <vt:lpstr>Синдром кошачьего крика (5р-)</vt:lpstr>
      <vt:lpstr>Симптомы болезни кошачьего крика</vt:lpstr>
      <vt:lpstr>Синдром Шерешевского-Тернера (45ХО)</vt:lpstr>
      <vt:lpstr>Причины возникновения хромосомных патологий</vt:lpstr>
      <vt:lpstr>Зависимость частоты возникновения хромосомных аномалий от возраста матери</vt:lpstr>
      <vt:lpstr>На возникновение хромосомных аномалий влияют -наличие аномалий у родителей -наличие кровного родства между родителями -возраст матери </vt:lpstr>
      <vt:lpstr>Тестовый контроль полученных знаний Выберите один правильный ответ: </vt:lpstr>
      <vt:lpstr>1. Что такое хромосомные аномалии: а) изменение числа хромосом       б)изменение структуры хромосом   в)изменение числа и структуры хромосом г) нет правильного ответа</vt:lpstr>
      <vt:lpstr> 2. Кариотип при синдроме Дауна: а)ХХ+21,ХУ+21 б)ХХ+13,ХУ+13 в)5р- г)ХХ+11,ХУ+11</vt:lpstr>
      <vt:lpstr> 3.Кариотип ХХ+18 а) Синдром Дауна б) Синдром Патау в) Синдром Эдвардса г)Синдром кошачьего крика</vt:lpstr>
      <vt:lpstr>4. Частота возникновения какого синдрома зависит от возраста матери? а)С. Патау б)С Клайнфельтера                   в) С. Шерешевского –Тернера г)С. Дауна </vt:lpstr>
      <vt:lpstr>5. К какому синдрому относятся следующие симптомы: стопа-качалка, флексорное положение кистей, деформация черепа, пороки ЖКТ а)С. Эдвардса                         б) С Шерешевского-Тернера в) С .Патау г) С. Клайнфельтера </vt:lpstr>
      <vt:lpstr>Установите соответствие: 1. С .Шерешевского-Тернера 2. С. Клайнфельтера 3.С. Дауна 4. С. Кошачьего крика  а)5р- б)47ХХУ в)ХХ+21 г)45ХО</vt:lpstr>
      <vt:lpstr>Дайте определение -делеция -анеуплоидия -геномные мутации -мозаицизм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ХРОМОСОМНЫЕ БОЛЕЗНИ ЧЕЛОВЕКА</dc:title>
  <dc:creator>asus</dc:creator>
  <cp:lastModifiedBy>Virtual PC</cp:lastModifiedBy>
  <cp:revision>32</cp:revision>
  <dcterms:created xsi:type="dcterms:W3CDTF">2011-10-20T12:13:49Z</dcterms:created>
  <dcterms:modified xsi:type="dcterms:W3CDTF">2012-01-05T19:05:06Z</dcterms:modified>
</cp:coreProperties>
</file>