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notesSlides/notesSlide29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18.xml" ContentType="application/vnd.openxmlformats-officedocument.presentationml.notesSlide+xml"/>
  <Override PartName="/ppt/notesSlides/notesSlide27.xml" ContentType="application/vnd.openxmlformats-officedocument.presentationml.notesSlide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25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38"/>
  </p:notesMasterIdLst>
  <p:sldIdLst>
    <p:sldId id="256" r:id="rId2"/>
    <p:sldId id="313" r:id="rId3"/>
    <p:sldId id="345" r:id="rId4"/>
    <p:sldId id="314" r:id="rId5"/>
    <p:sldId id="346" r:id="rId6"/>
    <p:sldId id="318" r:id="rId7"/>
    <p:sldId id="319" r:id="rId8"/>
    <p:sldId id="321" r:id="rId9"/>
    <p:sldId id="320" r:id="rId10"/>
    <p:sldId id="322" r:id="rId11"/>
    <p:sldId id="323" r:id="rId12"/>
    <p:sldId id="325" r:id="rId13"/>
    <p:sldId id="324" r:id="rId14"/>
    <p:sldId id="326" r:id="rId15"/>
    <p:sldId id="327" r:id="rId16"/>
    <p:sldId id="328" r:id="rId17"/>
    <p:sldId id="352" r:id="rId18"/>
    <p:sldId id="353" r:id="rId19"/>
    <p:sldId id="330" r:id="rId20"/>
    <p:sldId id="331" r:id="rId21"/>
    <p:sldId id="332" r:id="rId22"/>
    <p:sldId id="333" r:id="rId23"/>
    <p:sldId id="334" r:id="rId24"/>
    <p:sldId id="335" r:id="rId25"/>
    <p:sldId id="336" r:id="rId26"/>
    <p:sldId id="337" r:id="rId27"/>
    <p:sldId id="338" r:id="rId28"/>
    <p:sldId id="339" r:id="rId29"/>
    <p:sldId id="341" r:id="rId30"/>
    <p:sldId id="343" r:id="rId31"/>
    <p:sldId id="344" r:id="rId32"/>
    <p:sldId id="351" r:id="rId33"/>
    <p:sldId id="311" r:id="rId34"/>
    <p:sldId id="350" r:id="rId35"/>
    <p:sldId id="354" r:id="rId36"/>
    <p:sldId id="348" r:id="rId37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D9F0D"/>
    <a:srgbClr val="009900"/>
    <a:srgbClr val="1A27A6"/>
    <a:srgbClr val="000000"/>
    <a:srgbClr val="F2FA8A"/>
  </p:clrMru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3298" autoAdjust="0"/>
  </p:normalViewPr>
  <p:slideViewPr>
    <p:cSldViewPr>
      <p:cViewPr>
        <p:scale>
          <a:sx n="62" d="100"/>
          <a:sy n="62" d="100"/>
        </p:scale>
        <p:origin x="-1374" y="-90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9D1F3F-856E-4AB7-8B27-DED82CDF56A1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473F9AD-AFC8-4866-BD41-76143D189ED8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1</a:t>
            </a:fld>
            <a:endParaRPr lang="ru-RU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10</a:t>
            </a:fld>
            <a:endParaRPr lang="ru-RU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11</a:t>
            </a:fld>
            <a:endParaRPr lang="ru-RU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12</a:t>
            </a:fld>
            <a:endParaRPr lang="ru-RU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13</a:t>
            </a:fld>
            <a:endParaRPr lang="ru-RU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14</a:t>
            </a:fld>
            <a:endParaRPr lang="ru-RU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16</a:t>
            </a:fld>
            <a:endParaRPr lang="ru-RU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17</a:t>
            </a:fld>
            <a:endParaRPr lang="ru-RU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18</a:t>
            </a:fld>
            <a:endParaRPr lang="ru-RU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19</a:t>
            </a:fld>
            <a:endParaRPr lang="ru-RU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20</a:t>
            </a:fld>
            <a:endParaRPr lang="ru-RU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2</a:t>
            </a:fld>
            <a:endParaRPr lang="ru-RU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21</a:t>
            </a:fld>
            <a:endParaRPr lang="ru-RU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22</a:t>
            </a:fld>
            <a:endParaRPr lang="ru-RU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23</a:t>
            </a:fld>
            <a:endParaRPr lang="ru-RU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24</a:t>
            </a:fld>
            <a:endParaRPr lang="ru-RU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25</a:t>
            </a:fld>
            <a:endParaRPr lang="ru-RU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26</a:t>
            </a:fld>
            <a:endParaRPr lang="ru-RU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27</a:t>
            </a:fld>
            <a:endParaRPr lang="ru-RU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28</a:t>
            </a:fld>
            <a:endParaRPr lang="ru-RU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30</a:t>
            </a:fld>
            <a:endParaRPr lang="ru-RU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31</a:t>
            </a:fld>
            <a:endParaRPr lang="ru-RU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3</a:t>
            </a:fld>
            <a:endParaRPr lang="ru-RU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32</a:t>
            </a:fld>
            <a:endParaRPr lang="ru-RU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4</a:t>
            </a:fld>
            <a:endParaRPr lang="ru-RU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5</a:t>
            </a:fld>
            <a:endParaRPr lang="ru-RU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6</a:t>
            </a:fld>
            <a:endParaRPr lang="ru-RU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7</a:t>
            </a:fld>
            <a:endParaRPr lang="ru-RU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8</a:t>
            </a:fld>
            <a:endParaRPr lang="ru-RU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73F9AD-AFC8-4866-BD41-76143D189ED8}" type="slidenum">
              <a:rPr lang="ru-RU" smtClean="0"/>
              <a:pPr/>
              <a:t>9</a:t>
            </a:fld>
            <a:endParaRPr lang="ru-RU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ая соединительная линия 6"/>
          <p:cNvSpPr>
            <a:spLocks noChangeShapeType="1"/>
          </p:cNvSpPr>
          <p:nvPr/>
        </p:nvSpPr>
        <p:spPr bwMode="auto">
          <a:xfrm>
            <a:off x="514350" y="5349902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29" name="Заголовок 28"/>
          <p:cNvSpPr>
            <a:spLocks noGrp="1"/>
          </p:cNvSpPr>
          <p:nvPr>
            <p:ph type="ctrTitle"/>
          </p:nvPr>
        </p:nvSpPr>
        <p:spPr>
          <a:xfrm>
            <a:off x="381000" y="4853411"/>
            <a:ext cx="8458200" cy="1222375"/>
          </a:xfrm>
        </p:spPr>
        <p:txBody>
          <a:bodyPr anchor="t"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Подзаголовок 8"/>
          <p:cNvSpPr>
            <a:spLocks noGrp="1"/>
          </p:cNvSpPr>
          <p:nvPr>
            <p:ph type="subTitle" idx="1"/>
          </p:nvPr>
        </p:nvSpPr>
        <p:spPr>
          <a:xfrm>
            <a:off x="381000" y="3886200"/>
            <a:ext cx="8458200" cy="914400"/>
          </a:xfrm>
        </p:spPr>
        <p:txBody>
          <a:bodyPr anchor="b"/>
          <a:lstStyle>
            <a:lvl1pPr marL="0" indent="0" algn="l">
              <a:buNone/>
              <a:defRPr sz="240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16" name="Дата 1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2" name="Нижний колонтитул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5" name="Номер слайда 14"/>
          <p:cNvSpPr>
            <a:spLocks noGrp="1"/>
          </p:cNvSpPr>
          <p:nvPr>
            <p:ph type="sldNum" sz="quarter" idx="12"/>
          </p:nvPr>
        </p:nvSpPr>
        <p:spPr>
          <a:xfrm>
            <a:off x="8229600" y="6473952"/>
            <a:ext cx="758952" cy="246888"/>
          </a:xfrm>
        </p:spPr>
        <p:txBody>
          <a:bodyPr/>
          <a:lstStyle/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549276"/>
            <a:ext cx="1828800" cy="5851525"/>
          </a:xfrm>
        </p:spPr>
        <p:txBody>
          <a:bodyPr vert="eaVert"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549276"/>
            <a:ext cx="6248400" cy="5851525"/>
          </a:xfrm>
        </p:spPr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7" name="Содержимое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25" name="Дата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19" name="Нижний колонтитул 18"/>
          <p:cNvSpPr>
            <a:spLocks noGrp="1"/>
          </p:cNvSpPr>
          <p:nvPr>
            <p:ph type="ftr" sz="quarter" idx="11"/>
          </p:nvPr>
        </p:nvSpPr>
        <p:spPr>
          <a:xfrm>
            <a:off x="3581400" y="76200"/>
            <a:ext cx="2895600" cy="288925"/>
          </a:xfrm>
        </p:spPr>
        <p:txBody>
          <a:bodyPr/>
          <a:lstStyle/>
          <a:p>
            <a:endParaRPr lang="ru-RU"/>
          </a:p>
        </p:txBody>
      </p:sp>
      <p:sp>
        <p:nvSpPr>
          <p:cNvPr id="16" name="Номер слайда 15"/>
          <p:cNvSpPr>
            <a:spLocks noGrp="1"/>
          </p:cNvSpPr>
          <p:nvPr>
            <p:ph type="sldNum" sz="quarter" idx="12"/>
          </p:nvPr>
        </p:nvSpPr>
        <p:spPr>
          <a:xfrm>
            <a:off x="8229600" y="6473952"/>
            <a:ext cx="758952" cy="246888"/>
          </a:xfrm>
        </p:spPr>
        <p:txBody>
          <a:bodyPr/>
          <a:lstStyle/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ая соединительная линия 6"/>
          <p:cNvSpPr>
            <a:spLocks noChangeShapeType="1"/>
          </p:cNvSpPr>
          <p:nvPr/>
        </p:nvSpPr>
        <p:spPr bwMode="auto">
          <a:xfrm>
            <a:off x="514350" y="3444902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6" name="Текст 5"/>
          <p:cNvSpPr>
            <a:spLocks noGrp="1"/>
          </p:cNvSpPr>
          <p:nvPr>
            <p:ph type="body" idx="1"/>
          </p:nvPr>
        </p:nvSpPr>
        <p:spPr>
          <a:xfrm>
            <a:off x="381000" y="1676400"/>
            <a:ext cx="84582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19" name="Дата 1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11" name="Нижний колонтитул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6" name="Номер слайда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8" name="Заголовок 7"/>
          <p:cNvSpPr>
            <a:spLocks noGrp="1"/>
          </p:cNvSpPr>
          <p:nvPr>
            <p:ph type="title"/>
          </p:nvPr>
        </p:nvSpPr>
        <p:spPr>
          <a:xfrm>
            <a:off x="180475" y="2947085"/>
            <a:ext cx="8686800" cy="1184825"/>
          </a:xfrm>
        </p:spPr>
        <p:txBody>
          <a:bodyPr rtlCol="0" anchor="t"/>
          <a:lstStyle>
            <a:lvl1pPr algn="r">
              <a:defRPr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Заголовок 19"/>
          <p:cNvSpPr>
            <a:spLocks noGrp="1"/>
          </p:cNvSpPr>
          <p:nvPr>
            <p:ph type="title"/>
          </p:nvPr>
        </p:nvSpPr>
        <p:spPr>
          <a:xfrm>
            <a:off x="301752" y="457200"/>
            <a:ext cx="8686800" cy="841248"/>
          </a:xfrm>
        </p:spPr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4" name="Содержимое 13"/>
          <p:cNvSpPr>
            <a:spLocks noGrp="1"/>
          </p:cNvSpPr>
          <p:nvPr>
            <p:ph sz="half" idx="1"/>
          </p:nvPr>
        </p:nvSpPr>
        <p:spPr>
          <a:xfrm>
            <a:off x="304800" y="1600200"/>
            <a:ext cx="41910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13" name="Содержимое 12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3434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21" name="Дата 2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1" name="Номер слайда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Заголовок 28"/>
          <p:cNvSpPr>
            <a:spLocks noGrp="1"/>
          </p:cNvSpPr>
          <p:nvPr>
            <p:ph type="title"/>
          </p:nvPr>
        </p:nvSpPr>
        <p:spPr>
          <a:xfrm>
            <a:off x="304800" y="5410200"/>
            <a:ext cx="8610600" cy="88265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3" name="Текст 12"/>
          <p:cNvSpPr>
            <a:spLocks noGrp="1"/>
          </p:cNvSpPr>
          <p:nvPr>
            <p:ph type="body" idx="1"/>
          </p:nvPr>
        </p:nvSpPr>
        <p:spPr>
          <a:xfrm>
            <a:off x="281444" y="666750"/>
            <a:ext cx="4290556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25" name="Текст 24"/>
          <p:cNvSpPr>
            <a:spLocks noGrp="1"/>
          </p:cNvSpPr>
          <p:nvPr>
            <p:ph type="body" sz="half" idx="3"/>
          </p:nvPr>
        </p:nvSpPr>
        <p:spPr>
          <a:xfrm>
            <a:off x="4645025" y="666750"/>
            <a:ext cx="4292241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281444" y="1316037"/>
            <a:ext cx="4290556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28" name="Содержимое 27"/>
          <p:cNvSpPr>
            <a:spLocks noGrp="1"/>
          </p:cNvSpPr>
          <p:nvPr>
            <p:ph sz="quarter" idx="4"/>
          </p:nvPr>
        </p:nvSpPr>
        <p:spPr>
          <a:xfrm>
            <a:off x="4648730" y="1316037"/>
            <a:ext cx="4288536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10" name="Дата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8229600" y="6477000"/>
            <a:ext cx="762000" cy="246888"/>
          </a:xfrm>
        </p:spPr>
        <p:txBody>
          <a:bodyPr/>
          <a:lstStyle/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1" name="Прямая соединительная линия 10"/>
          <p:cNvSpPr>
            <a:spLocks noChangeShapeType="1"/>
          </p:cNvSpPr>
          <p:nvPr/>
        </p:nvSpPr>
        <p:spPr bwMode="auto">
          <a:xfrm>
            <a:off x="514350" y="6019800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Заголовок 29"/>
          <p:cNvSpPr>
            <a:spLocks noGrp="1"/>
          </p:cNvSpPr>
          <p:nvPr>
            <p:ph type="title"/>
          </p:nvPr>
        </p:nvSpPr>
        <p:spPr>
          <a:xfrm>
            <a:off x="301752" y="457200"/>
            <a:ext cx="8686800" cy="841248"/>
          </a:xfrm>
        </p:spPr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2" name="Дата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21" name="Нижний колонтитул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24" name="Нижний колонтитул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ая соединительная линия 7"/>
          <p:cNvSpPr>
            <a:spLocks noChangeShapeType="1"/>
          </p:cNvSpPr>
          <p:nvPr/>
        </p:nvSpPr>
        <p:spPr bwMode="auto">
          <a:xfrm>
            <a:off x="514350" y="5849117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Заголовок 11"/>
          <p:cNvSpPr>
            <a:spLocks noGrp="1"/>
          </p:cNvSpPr>
          <p:nvPr>
            <p:ph type="title"/>
          </p:nvPr>
        </p:nvSpPr>
        <p:spPr>
          <a:xfrm>
            <a:off x="457200" y="5486400"/>
            <a:ext cx="8458200" cy="520700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6" name="Текст 25"/>
          <p:cNvSpPr>
            <a:spLocks noGrp="1"/>
          </p:cNvSpPr>
          <p:nvPr>
            <p:ph type="body" idx="2"/>
          </p:nvPr>
        </p:nvSpPr>
        <p:spPr>
          <a:xfrm>
            <a:off x="457200" y="609600"/>
            <a:ext cx="3008313" cy="4800600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14" name="Содержимое 13"/>
          <p:cNvSpPr>
            <a:spLocks noGrp="1"/>
          </p:cNvSpPr>
          <p:nvPr>
            <p:ph sz="half" idx="1"/>
          </p:nvPr>
        </p:nvSpPr>
        <p:spPr>
          <a:xfrm>
            <a:off x="3575050" y="609600"/>
            <a:ext cx="5340350" cy="48006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25" name="Дата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29" name="Нижний колонтитул 2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Рисунок 12"/>
          <p:cNvSpPr>
            <a:spLocks noGrp="1"/>
          </p:cNvSpPr>
          <p:nvPr>
            <p:ph type="pic" idx="1"/>
          </p:nvPr>
        </p:nvSpPr>
        <p:spPr>
          <a:xfrm>
            <a:off x="3505200" y="616634"/>
            <a:ext cx="5029200" cy="3657600"/>
          </a:xfrm>
          <a:solidFill>
            <a:schemeClr val="bg1"/>
          </a:solidFill>
          <a:ln w="6350">
            <a:solidFill>
              <a:schemeClr val="accent1"/>
            </a:solidFill>
          </a:ln>
          <a:effectLst>
            <a:reflection blurRad="1000" stA="49000" endA="500" endPos="10000" dist="900" dir="5400000" sy="-90000" algn="bl" rotWithShape="0"/>
          </a:effectLst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1" name="Номер слайда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7" name="Заголовок 16"/>
          <p:cNvSpPr>
            <a:spLocks noGrp="1"/>
          </p:cNvSpPr>
          <p:nvPr>
            <p:ph type="title"/>
          </p:nvPr>
        </p:nvSpPr>
        <p:spPr>
          <a:xfrm>
            <a:off x="381000" y="4993760"/>
            <a:ext cx="5867400" cy="522288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6" name="Текст 25"/>
          <p:cNvSpPr>
            <a:spLocks noGrp="1"/>
          </p:cNvSpPr>
          <p:nvPr>
            <p:ph type="body" sz="half" idx="2"/>
          </p:nvPr>
        </p:nvSpPr>
        <p:spPr>
          <a:xfrm>
            <a:off x="381000" y="5533218"/>
            <a:ext cx="5867400" cy="768350"/>
          </a:xfrm>
        </p:spPr>
        <p:txBody>
          <a:bodyPr lIns="109728" tIns="0"/>
          <a:lstStyle>
            <a:lvl1pPr marL="0" indent="0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ая соединительная линия 6"/>
          <p:cNvSpPr>
            <a:spLocks noChangeShapeType="1"/>
          </p:cNvSpPr>
          <p:nvPr/>
        </p:nvSpPr>
        <p:spPr bwMode="auto">
          <a:xfrm>
            <a:off x="514350" y="1050898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8" name="Текст 7"/>
          <p:cNvSpPr>
            <a:spLocks noGrp="1"/>
          </p:cNvSpPr>
          <p:nvPr>
            <p:ph type="body" idx="1"/>
          </p:nvPr>
        </p:nvSpPr>
        <p:spPr>
          <a:xfrm>
            <a:off x="304800" y="1554162"/>
            <a:ext cx="86868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11" name="Дата 10"/>
          <p:cNvSpPr>
            <a:spLocks noGrp="1"/>
          </p:cNvSpPr>
          <p:nvPr>
            <p:ph type="dt" sz="half" idx="2"/>
          </p:nvPr>
        </p:nvSpPr>
        <p:spPr>
          <a:xfrm>
            <a:off x="6477000" y="76200"/>
            <a:ext cx="2514600" cy="288925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E4B069A5-0134-45AE-B4C4-DD5464660DA9}" type="datetimeFigureOut">
              <a:rPr lang="ru-RU" smtClean="0"/>
              <a:pPr/>
              <a:t>19.10.2011</a:t>
            </a:fld>
            <a:endParaRPr lang="ru-RU"/>
          </a:p>
        </p:txBody>
      </p:sp>
      <p:sp>
        <p:nvSpPr>
          <p:cNvPr id="28" name="Нижний колонтитул 27"/>
          <p:cNvSpPr>
            <a:spLocks noGrp="1"/>
          </p:cNvSpPr>
          <p:nvPr>
            <p:ph type="ftr" sz="quarter" idx="3"/>
          </p:nvPr>
        </p:nvSpPr>
        <p:spPr>
          <a:xfrm>
            <a:off x="3124200" y="76200"/>
            <a:ext cx="3352800" cy="28892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4"/>
          </p:nvPr>
        </p:nvSpPr>
        <p:spPr>
          <a:xfrm>
            <a:off x="8229600" y="6477000"/>
            <a:ext cx="762000" cy="24447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0D8FB174-9879-496D-AA5B-9058831FD45A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0" name="Заголовок 9"/>
          <p:cNvSpPr>
            <a:spLocks noGrp="1"/>
          </p:cNvSpPr>
          <p:nvPr>
            <p:ph type="title"/>
          </p:nvPr>
        </p:nvSpPr>
        <p:spPr>
          <a:xfrm>
            <a:off x="304800" y="457200"/>
            <a:ext cx="86868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Прямая соединительная линия 8"/>
          <p:cNvSpPr>
            <a:spLocks noChangeShapeType="1"/>
          </p:cNvSpPr>
          <p:nvPr/>
        </p:nvSpPr>
        <p:spPr bwMode="auto">
          <a:xfrm>
            <a:off x="514350" y="1050898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Прямая соединительная линия 11"/>
          <p:cNvSpPr>
            <a:spLocks noChangeShapeType="1"/>
          </p:cNvSpPr>
          <p:nvPr/>
        </p:nvSpPr>
        <p:spPr bwMode="auto">
          <a:xfrm>
            <a:off x="514350" y="1057986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rtl="0" eaLnBrk="1" latinLnBrk="0" hangingPunct="1">
        <a:spcBef>
          <a:spcPct val="0"/>
        </a:spcBef>
        <a:buNone/>
        <a:defRPr kumimoji="0" sz="3600" kern="1200" cap="all" baseline="0">
          <a:solidFill>
            <a:schemeClr val="tx2"/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/>
        <a:buChar char=""/>
        <a:defRPr kumimoji="0" sz="3200" kern="12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/>
        <a:buChar char=""/>
        <a:defRPr kumimoji="0" sz="28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/>
        <a:buChar char=""/>
        <a:defRPr kumimoji="0"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/>
        <a:buChar char="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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hyperlink" Target="http://school-collection.edu.ru/catalog/search/?text=%C8%ED%F2%E5%F0%F4%E5%F0%E5%ED%F6%E8%EE%ED%ED%FB%E9+%EE%EF%FB%F2+%DE%ED%E3%E0+(N+105309)&amp;tg=&amp;interface=pupil" TargetMode="External"/><Relationship Id="rId3" Type="http://schemas.openxmlformats.org/officeDocument/2006/relationships/hyperlink" Target="&#1048;&#1085;&#1090;&#1077;&#1088;&#1092;&#1077;&#1088;&#1077;&#1085;&#1094;&#1080;&#1103;%20&#1082;&#1086;&#1075;&#1077;&#1088;&#1077;&#1085;&#1090;&#1085;&#1099;&#1093;%20&#1074;&#1086;&#1083;&#1085;%20&#1089;%20&#1088;&#1072;&#1079;&#1085;&#1099;&#1084;%20&#1074;&#1088;&#1077;&#1084;&#1077;&#1085;&#1077;&#1084;%20&#1079;&#1072;&#1087;&#1072;&#1079;&#1076;&#1099;&#1074;&#1072;&#1085;&#1080;.swf" TargetMode="External"/><Relationship Id="rId7" Type="http://schemas.openxmlformats.org/officeDocument/2006/relationships/image" Target="../media/image1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&#1076;&#1080;&#1089;&#1087;&#1077;&#1088;&#1089;&#1080;&#1103;.avi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&#1048;&#1085;&#1090;&#1077;&#1088;&#1072;&#1082;&#1090;&#1080;&#1074;&#1085;&#1099;&#1081;%20&#1090;&#1077;&#1089;&#1090;-&#1082;&#1088;&#1086;&#1089;&#1089;&#1074;&#1086;&#1088;&#1076;%20&#171;&#1054;&#1055;&#1058;&#1048;&#1050;&#1040;%20&#1048;%20&#1050;&#1042;&#1040;&#1053;&#1058;&#1054;&#1042;&#1040;&#1071;%20&#1060;&#1048;&#1047;&#1048;&#1050;&#1040;&#187;.pptx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school-collection.edu.ru/catalog/search/?text=++%C4%E8%F4%F0%E0%EA%F6%E8%FF+%F1%E2%E5%F2%E0+(N+105280)++&amp;tg=&amp;interface=pupil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deflection.swf" TargetMode="Externa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Documents%20and%20Settings\&#1040;&#1076;&#1084;&#1080;&#1085;&#1080;&#1089;&#1090;&#1088;&#1072;&#1090;&#1086;&#1088;\&#1056;&#1072;&#1073;&#1086;&#1095;&#1080;&#1081;%20&#1089;&#1090;&#1086;&#1083;\1%20&#1086;&#1090;&#1082;&#1088;%20&#1091;&#1088;&#1086;&#1082;%202011-12\&#1082;&#1088;&#1086;&#1089;&#1089;&#1074;&#1086;&#1088;&#1076;\&#1055;&#1088;&#1077;&#1079;&#1077;&#1085;&#1090;&#1072;&#1094;&#1080;&#1103;%201\ST_phaser.au" TargetMode="Externa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atom4.swf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hyperlink" Target="&#1076;&#1080;&#1089;&#1087;&#1077;&#1088;&#1089;&#1080;&#1103;.avi" TargetMode="Externa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://school-collection.edu.ru/catalog/search/?text=%C4%E2%F3%F5%F3%F0%EE%E2%ED%E5%E2%E0%FF+%EC%EE%E4%E5%EB%FC+%EB%E0%E7%E5%F0%E0+(N+105331)&amp;tg=&amp;interface=pupil&amp;rubric_id=29513&amp;rub_guid%5b%5d=9023bcce-0ea5-7fd4-9591-275f2a04b301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://experiment.edu.ru/catalog.asp?cat_ob_no=12363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&#1048;&#1085;&#1090;&#1077;&#1088;&#1072;&#1082;&#1090;&#1080;&#1074;&#1085;&#1099;&#1081;%20&#1090;&#1077;&#1089;&#1090;-&#1082;&#1088;&#1086;&#1089;&#1089;&#1074;&#1086;&#1088;&#1076;%20&#171;&#1054;&#1055;&#1058;&#1048;&#1050;&#1040;%20&#1048;%20&#1050;&#1042;&#1040;&#1053;&#1058;&#1054;&#1042;&#1040;&#1071;%20&#1060;&#1048;&#1047;&#1048;&#1050;&#1040;&#187;.pptx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&#1048;&#1085;&#1090;&#1077;&#1088;&#1072;&#1082;&#1090;&#1080;&#1074;&#1085;&#1099;&#1081;%20&#1090;&#1077;&#1089;&#1090;-&#1082;&#1088;&#1086;&#1089;&#1089;&#1074;&#1086;&#1088;&#1076;%20&#171;&#1054;&#1055;&#1058;&#1048;&#1050;&#1040;%20&#1048;%20&#1050;&#1042;&#1040;&#1053;&#1058;&#1054;&#1042;&#1040;&#1071;%20&#1060;&#1048;&#1047;&#1048;&#1050;&#1040;&#187;.pptx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hyperlink" Target="fotoeff.swf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://schoolcollection.edu.ru/catalog/search/?text=%CF%EB%EE%F1%EA%EE%E5+%E7%E5%F0%EA%E0%EB%EE+(N+105317)&amp;tg=&amp;interface=pupil&amp;class%5b%5d=54&amp;subject%5b%5d=30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://experiment.edu.ru/catalog.asp?cat_ob_no=12363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hyperlink" Target="Tester.exe" TargetMode="Externa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hyperlink" Target="http://college.ru/fizika/" TargetMode="External"/><Relationship Id="rId3" Type="http://schemas.openxmlformats.org/officeDocument/2006/relationships/hyperlink" Target="mailto:&#1050;&#1083;&#1103;&#1082;&#1089;@.net" TargetMode="External"/><Relationship Id="rId7" Type="http://schemas.openxmlformats.org/officeDocument/2006/relationships/hyperlink" Target="http://physics.nad.ru/physics.htm" TargetMode="External"/><Relationship Id="rId2" Type="http://schemas.openxmlformats.org/officeDocument/2006/relationships/hyperlink" Target="http://www.interaktiveboard.ru/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://school-collection.edu.ru/catalog/ext" TargetMode="External"/><Relationship Id="rId5" Type="http://schemas.openxmlformats.org/officeDocument/2006/relationships/hyperlink" Target="http://www.tatarovo.ru/sound.html" TargetMode="External"/><Relationship Id="rId10" Type="http://schemas.openxmlformats.org/officeDocument/2006/relationships/hyperlink" Target="http://www.physics.ru/" TargetMode="External"/><Relationship Id="rId4" Type="http://schemas.openxmlformats.org/officeDocument/2006/relationships/hyperlink" Target="http://www.klyaksa.net/htm/konkurs1/krosswords/index.htm" TargetMode="External"/><Relationship Id="rId9" Type="http://schemas.openxmlformats.org/officeDocument/2006/relationships/hyperlink" Target="http://experiment.edu.ru/catalog.asp?cat_ob_no=12331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WaveOpt3.exe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jpeg"/><Relationship Id="rId4" Type="http://schemas.openxmlformats.org/officeDocument/2006/relationships/hyperlink" Target="http://www.physics.nad.ru/Physics/EM-wave.gif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school-collection.edu.ru/catalog/search/?text=%CE%EF%FB%F2+%D4%E8%E7%EE+(N+133905)&amp;tg=&amp;interface=pupil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&#1083;&#1091;&#1085;&#1085;&#1099;&#1077;%20&#1079;&#1072;&#1090;&#1084;&#1077;&#1085;&#1080;&#1103;.avi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одзаголовок 6"/>
          <p:cNvSpPr>
            <a:spLocks noGrp="1"/>
          </p:cNvSpPr>
          <p:nvPr>
            <p:ph type="subTitle" idx="1"/>
          </p:nvPr>
        </p:nvSpPr>
        <p:spPr>
          <a:xfrm>
            <a:off x="4139952" y="5583560"/>
            <a:ext cx="5004048" cy="1274440"/>
          </a:xfrm>
        </p:spPr>
        <p:txBody>
          <a:bodyPr>
            <a:normAutofit fontScale="85000" lnSpcReduction="10000"/>
          </a:bodyPr>
          <a:lstStyle/>
          <a:p>
            <a:r>
              <a:rPr lang="ru-RU" dirty="0" smtClean="0">
                <a:solidFill>
                  <a:schemeClr val="tx1"/>
                </a:solidFill>
              </a:rPr>
              <a:t>Автор: </a:t>
            </a:r>
            <a:r>
              <a:rPr lang="ru-RU" b="1" dirty="0" smtClean="0">
                <a:solidFill>
                  <a:schemeClr val="tx1"/>
                </a:solidFill>
              </a:rPr>
              <a:t>Огнева Марина Владимировна</a:t>
            </a:r>
            <a:r>
              <a:rPr lang="ru-RU" dirty="0" smtClean="0">
                <a:solidFill>
                  <a:schemeClr val="tx1"/>
                </a:solidFill>
              </a:rPr>
              <a:t>,</a:t>
            </a:r>
          </a:p>
          <a:p>
            <a:r>
              <a:rPr lang="ru-RU" dirty="0" smtClean="0">
                <a:solidFill>
                  <a:schemeClr val="tx1"/>
                </a:solidFill>
              </a:rPr>
              <a:t>учитель физики МОУ ООШ № 269 </a:t>
            </a:r>
          </a:p>
          <a:p>
            <a:r>
              <a:rPr lang="ru-RU" dirty="0" smtClean="0">
                <a:solidFill>
                  <a:schemeClr val="tx1"/>
                </a:solidFill>
              </a:rPr>
              <a:t>ЗАТО Александровск, Мурманская область.</a:t>
            </a:r>
          </a:p>
          <a:p>
            <a:endParaRPr lang="ru-RU" dirty="0"/>
          </a:p>
        </p:txBody>
      </p:sp>
      <p:pic>
        <p:nvPicPr>
          <p:cNvPr id="4" name="Рисунок 3"/>
          <p:cNvPicPr/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619672" y="1268760"/>
            <a:ext cx="5976664" cy="38884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Прямоугольник 5"/>
          <p:cNvSpPr/>
          <p:nvPr/>
        </p:nvSpPr>
        <p:spPr>
          <a:xfrm>
            <a:off x="6516216" y="4869160"/>
            <a:ext cx="101540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200" dirty="0" err="1" smtClean="0">
                <a:solidFill>
                  <a:schemeClr val="bg1"/>
                </a:solidFill>
              </a:rPr>
              <a:t>specural.com</a:t>
            </a:r>
            <a:endParaRPr lang="ru-RU" sz="1200" dirty="0">
              <a:solidFill>
                <a:schemeClr val="bg1"/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611560" y="188640"/>
            <a:ext cx="813690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Кроссворд </a:t>
            </a:r>
          </a:p>
          <a:p>
            <a:pPr algn="ctr"/>
            <a:r>
              <a:rPr lang="ru-RU" sz="2800" b="1" dirty="0" smtClean="0">
                <a:latin typeface="Comic Sans MS" pitchFamily="66" charset="0"/>
              </a:rPr>
              <a:t>«Фундаментальные эксперименты в оптике»</a:t>
            </a:r>
            <a:r>
              <a:rPr lang="ru-RU" sz="2800" dirty="0" smtClean="0">
                <a:latin typeface="Comic Sans MS" pitchFamily="66" charset="0"/>
              </a:rPr>
              <a:t> </a:t>
            </a:r>
            <a:endParaRPr lang="ru-RU" sz="28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  <a:p>
            <a:pPr algn="ctr"/>
            <a:endParaRPr lang="ru-RU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5534"/>
                <a:gridCol w="399596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397565"/>
                <a:gridCol w="397565"/>
                <a:gridCol w="408723"/>
                <a:gridCol w="386407"/>
                <a:gridCol w="397565"/>
                <a:gridCol w="397565"/>
                <a:gridCol w="402639"/>
                <a:gridCol w="392491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latin typeface="Calibri"/>
                          <a:ea typeface="Calibri"/>
                          <a:cs typeface="Times New Roman"/>
                        </a:rPr>
                        <a:t>8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0"/>
            <a:ext cx="4572000" cy="6858000"/>
          </a:xfrm>
          <a:prstGeom prst="wedgeRoundRectCallout">
            <a:avLst>
              <a:gd name="adj1" fmla="val 55889"/>
              <a:gd name="adj2" fmla="val -44720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fontAlgn="base">
              <a:lnSpc>
                <a:spcPct val="20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sz="36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7.Узнать прибор </a:t>
            </a:r>
          </a:p>
          <a:p>
            <a:pPr lvl="0" algn="ctr" fontAlgn="base">
              <a:lnSpc>
                <a:spcPct val="20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sz="36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 схеме.</a:t>
            </a:r>
            <a:endParaRPr lang="ru-RU" sz="3600" b="1" dirty="0" smtClean="0">
              <a:solidFill>
                <a:schemeClr val="tx1"/>
              </a:solidFill>
              <a:latin typeface="Arial" pitchFamily="34" charset="0"/>
            </a:endParaRPr>
          </a:p>
          <a:p>
            <a:endParaRPr lang="ru-RU" b="1" dirty="0" smtClean="0">
              <a:solidFill>
                <a:schemeClr val="tx1"/>
              </a:solidFill>
            </a:endParaRPr>
          </a:p>
        </p:txBody>
      </p:sp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4293096"/>
            <a:ext cx="4572000" cy="27288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6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0" y="0"/>
            <a:ext cx="9468544" cy="71014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41428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20484"/>
                <a:gridCol w="432048"/>
                <a:gridCol w="440163"/>
                <a:gridCol w="397565"/>
                <a:gridCol w="397565"/>
                <a:gridCol w="397565"/>
                <a:gridCol w="383366"/>
                <a:gridCol w="432048"/>
                <a:gridCol w="432048"/>
                <a:gridCol w="360040"/>
                <a:gridCol w="380323"/>
                <a:gridCol w="397565"/>
                <a:gridCol w="397565"/>
                <a:gridCol w="408723"/>
                <a:gridCol w="386407"/>
                <a:gridCol w="397565"/>
                <a:gridCol w="397565"/>
                <a:gridCol w="397565"/>
                <a:gridCol w="397565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latin typeface="Calibri"/>
                          <a:ea typeface="Calibri"/>
                          <a:cs typeface="Times New Roman"/>
                        </a:rPr>
                        <a:t>8</a:t>
                      </a:r>
                      <a:r>
                        <a:rPr lang="ru-RU" sz="20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1556792"/>
            <a:ext cx="9144000" cy="5301208"/>
          </a:xfrm>
          <a:prstGeom prst="wedgeRoundRectCallout">
            <a:avLst>
              <a:gd name="adj1" fmla="val -22944"/>
              <a:gd name="adj2" fmla="val -54881"/>
              <a:gd name="adj3" fmla="val 16667"/>
            </a:avLst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  <a:hlinkClick r:id="rId3" action="ppaction://hlinkfile"/>
              </a:rPr>
              <a:t>8.Сложение световых волн</a:t>
            </a:r>
            <a:r>
              <a:rPr lang="ru-RU" sz="3600" b="1" dirty="0" smtClean="0">
                <a:solidFill>
                  <a:schemeClr val="tx1"/>
                </a:solidFill>
              </a:rPr>
              <a:t>, при котором наблюдается пространственное</a:t>
            </a:r>
          </a:p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 распределение интенсивности света в виде чередующихся светлых и тёмных полос.</a:t>
            </a:r>
          </a:p>
        </p:txBody>
      </p:sp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4" cstate="email"/>
          <a:srcRect t="11162"/>
          <a:stretch>
            <a:fillRect/>
          </a:stretch>
        </p:blipFill>
        <p:spPr bwMode="auto">
          <a:xfrm>
            <a:off x="2843808" y="1268760"/>
            <a:ext cx="4375556" cy="55892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5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7236297" y="1268761"/>
            <a:ext cx="1956740" cy="17281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Прямоугольник 9"/>
          <p:cNvSpPr/>
          <p:nvPr/>
        </p:nvSpPr>
        <p:spPr>
          <a:xfrm>
            <a:off x="7271792" y="2780928"/>
            <a:ext cx="1872208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8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www.hometheatervibe.com</a:t>
            </a:r>
            <a:endParaRPr lang="ru-RU" sz="800" dirty="0" smtClean="0">
              <a:solidFill>
                <a:schemeClr val="bg1"/>
              </a:solidFill>
            </a:endParaRPr>
          </a:p>
        </p:txBody>
      </p:sp>
      <p:pic>
        <p:nvPicPr>
          <p:cNvPr id="11" name="Picture 10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534392" y="3284984"/>
            <a:ext cx="2315030" cy="21602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Прямоугольник 11"/>
          <p:cNvSpPr/>
          <p:nvPr/>
        </p:nvSpPr>
        <p:spPr>
          <a:xfrm>
            <a:off x="7236296" y="4653136"/>
            <a:ext cx="93166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8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fisha.livekuban.ru</a:t>
            </a:r>
            <a:endParaRPr lang="ru-RU" sz="800" dirty="0"/>
          </a:p>
        </p:txBody>
      </p:sp>
      <p:pic>
        <p:nvPicPr>
          <p:cNvPr id="1026" name="Picture 2" descr="D:\работа\суд над видимым излучением\для суда\дополнительно\объектив.jpg"/>
          <p:cNvPicPr>
            <a:picLocks noChangeAspect="1" noChangeArrowheads="1"/>
          </p:cNvPicPr>
          <p:nvPr/>
        </p:nvPicPr>
        <p:blipFill>
          <a:blip r:embed="rId7" cstate="print"/>
          <a:srcRect r="8188"/>
          <a:stretch>
            <a:fillRect/>
          </a:stretch>
        </p:blipFill>
        <p:spPr bwMode="auto">
          <a:xfrm>
            <a:off x="7223438" y="2996952"/>
            <a:ext cx="1920562" cy="1872209"/>
          </a:xfrm>
          <a:prstGeom prst="rect">
            <a:avLst/>
          </a:prstGeom>
          <a:noFill/>
        </p:spPr>
      </p:pic>
      <p:sp>
        <p:nvSpPr>
          <p:cNvPr id="13" name="Скругленный прямоугольник 12"/>
          <p:cNvSpPr/>
          <p:nvPr/>
        </p:nvSpPr>
        <p:spPr>
          <a:xfrm>
            <a:off x="395536" y="1268760"/>
            <a:ext cx="2411760" cy="2016224"/>
          </a:xfrm>
          <a:prstGeom prst="round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dirty="0" smtClean="0">
                <a:solidFill>
                  <a:srgbClr val="0000FF"/>
                </a:solidFill>
              </a:rPr>
              <a:t>Ссылка на интернет- ресурс</a:t>
            </a:r>
          </a:p>
          <a:p>
            <a:r>
              <a:rPr lang="ru-RU" b="1" dirty="0" smtClean="0">
                <a:hlinkClick r:id="rId8"/>
              </a:rPr>
              <a:t>опыт Юнга</a:t>
            </a:r>
            <a:endParaRPr lang="ru-RU" sz="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9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9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/>
      <p:bldP spid="12" grpId="0"/>
      <p:bldP spid="1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397565"/>
                <a:gridCol w="397565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b="1" dirty="0" smtClean="0"/>
                        <a:t>10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latin typeface="Calibri"/>
                          <a:ea typeface="Calibri"/>
                          <a:cs typeface="Times New Roman"/>
                        </a:rPr>
                        <a:t>9Ф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/>
                        <a:t>т</a:t>
                      </a:r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3563888" y="0"/>
            <a:ext cx="5580112" cy="6858000"/>
          </a:xfrm>
          <a:prstGeom prst="wedgeRoundRectCallout">
            <a:avLst>
              <a:gd name="adj1" fmla="val -63624"/>
              <a:gd name="adj2" fmla="val -15151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9. Физическая величина, определяющее состояние периодического колебательного процесса</a:t>
            </a:r>
            <a:r>
              <a:rPr lang="ru-RU" b="1" dirty="0" smtClean="0">
                <a:solidFill>
                  <a:schemeClr val="tx1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330631"/>
                <a:gridCol w="464499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err="1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395536" y="0"/>
            <a:ext cx="7704856" cy="6858000"/>
          </a:xfrm>
          <a:prstGeom prst="wedgeRoundRectCallout">
            <a:avLst>
              <a:gd name="adj1" fmla="val 53576"/>
              <a:gd name="adj2" fmla="val -26119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3600" b="1" dirty="0" smtClean="0">
                <a:solidFill>
                  <a:schemeClr val="tx1"/>
                </a:solidFill>
              </a:rPr>
              <a:t>10. Английский ученый, автор </a:t>
            </a:r>
            <a:r>
              <a:rPr lang="ru-RU" sz="3600" b="1" dirty="0" smtClean="0">
                <a:solidFill>
                  <a:schemeClr val="tx1"/>
                </a:solidFill>
                <a:hlinkClick r:id="rId3" action="ppaction://hlinkfile"/>
              </a:rPr>
              <a:t>«анатомии»</a:t>
            </a:r>
            <a:r>
              <a:rPr lang="ru-RU" sz="3600" b="1" dirty="0" smtClean="0">
                <a:solidFill>
                  <a:schemeClr val="tx1"/>
                </a:solidFill>
              </a:rPr>
              <a:t> света, впервые высказал идею корпускулярно-волнового дуализма света.</a:t>
            </a:r>
          </a:p>
        </p:txBody>
      </p:sp>
      <p:graphicFrame>
        <p:nvGraphicFramePr>
          <p:cNvPr id="9" name="Таблица 8"/>
          <p:cNvGraphicFramePr>
            <a:graphicFrameLocks noGrp="1"/>
          </p:cNvGraphicFramePr>
          <p:nvPr/>
        </p:nvGraphicFramePr>
        <p:xfrm>
          <a:off x="17253" y="5210355"/>
          <a:ext cx="208280" cy="365760"/>
        </p:xfrm>
        <a:graphic>
          <a:graphicData uri="http://schemas.openxmlformats.org/drawingml/2006/table">
            <a:tbl>
              <a:tblPr/>
              <a:tblGrid>
                <a:gridCol w="208280"/>
              </a:tblGrid>
              <a:tr h="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solidFill>
                        <a:srgbClr val="009900"/>
                      </a:solidFill>
                      <a:prstDash val="solid"/>
                    </a:lnL>
                    <a:lnR w="12700" cmpd="sng">
                      <a:solidFill>
                        <a:srgbClr val="009900"/>
                      </a:solidFill>
                      <a:prstDash val="solid"/>
                    </a:lnR>
                    <a:lnT w="12700" cap="flat" cmpd="sng" algn="ctr">
                      <a:solidFill>
                        <a:srgbClr val="0099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0099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5" name="Picture 5" descr="click?url=http%3A%2F%2Fwww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>
          <a:xfrm>
            <a:off x="3707903" y="0"/>
            <a:ext cx="5436097" cy="7029400"/>
          </a:xfrm>
          <a:prstGeom prst="rect">
            <a:avLst/>
          </a:prstGeom>
        </p:spPr>
      </p:pic>
      <p:sp>
        <p:nvSpPr>
          <p:cNvPr id="6" name="Прямоугольник 5"/>
          <p:cNvSpPr/>
          <p:nvPr/>
        </p:nvSpPr>
        <p:spPr>
          <a:xfrm>
            <a:off x="0" y="0"/>
            <a:ext cx="3779912" cy="70294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Ньютон Исаак (1643</a:t>
            </a:r>
            <a:r>
              <a:rPr lang="ru-RU" sz="3600" dirty="0" smtClean="0">
                <a:solidFill>
                  <a:schemeClr val="tx1"/>
                </a:solidFill>
              </a:rPr>
              <a:t> — </a:t>
            </a:r>
            <a:r>
              <a:rPr lang="ru-RU" sz="3600" b="1" dirty="0" smtClean="0">
                <a:solidFill>
                  <a:schemeClr val="tx1"/>
                </a:solidFill>
              </a:rPr>
              <a:t>1727) </a:t>
            </a:r>
            <a:r>
              <a:rPr lang="ru-RU" sz="3600" dirty="0" smtClean="0">
                <a:solidFill>
                  <a:schemeClr val="tx1"/>
                </a:solidFill>
              </a:rPr>
              <a:t>— </a:t>
            </a:r>
            <a:r>
              <a:rPr lang="ru-RU" sz="3600" b="1" dirty="0" smtClean="0">
                <a:solidFill>
                  <a:schemeClr val="tx1"/>
                </a:solidFill>
              </a:rPr>
              <a:t/>
            </a:r>
            <a:br>
              <a:rPr lang="ru-RU" sz="3600" b="1" dirty="0" smtClean="0">
                <a:solidFill>
                  <a:schemeClr val="tx1"/>
                </a:solidFill>
              </a:rPr>
            </a:br>
            <a:r>
              <a:rPr lang="ru-RU" sz="3600" dirty="0" smtClean="0">
                <a:solidFill>
                  <a:schemeClr val="tx1"/>
                </a:solidFill>
              </a:rPr>
              <a:t>основоположник корпускулярной теории света.</a:t>
            </a:r>
            <a:endParaRPr lang="ru-RU" sz="36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397565"/>
                <a:gridCol w="397565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427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80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>
                        <a:solidFill>
                          <a:srgbClr val="FFFF00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>
                        <a:solidFill>
                          <a:srgbClr val="FFFF00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>
                        <a:solidFill>
                          <a:srgbClr val="FFFF00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>
                        <a:solidFill>
                          <a:srgbClr val="FFFF00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>
                        <a:solidFill>
                          <a:srgbClr val="FFFF00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>
                        <a:solidFill>
                          <a:srgbClr val="FFFF00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>
                        <a:solidFill>
                          <a:srgbClr val="FFFF00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>
                        <a:solidFill>
                          <a:srgbClr val="FFFF00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2780928"/>
            <a:ext cx="9144000" cy="4077072"/>
          </a:xfrm>
          <a:prstGeom prst="wedgeRoundRectCallout">
            <a:avLst>
              <a:gd name="adj1" fmla="val -20409"/>
              <a:gd name="adj2" fmla="val -55729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9. Какой цвет фотонов</a:t>
            </a:r>
            <a:r>
              <a:rPr lang="ru-RU" sz="3600" b="1" dirty="0" smtClean="0">
                <a:solidFill>
                  <a:schemeClr val="tx1"/>
                </a:solidFill>
                <a:hlinkClick r:id="rId3" action="ppaction://hlinkpres?slideindex=15&amp;slidetitle=Слайд 15"/>
              </a:rPr>
              <a:t> видимого </a:t>
            </a:r>
            <a:r>
              <a:rPr lang="ru-RU" sz="3600" b="1" dirty="0" smtClean="0">
                <a:solidFill>
                  <a:schemeClr val="tx1"/>
                </a:solidFill>
              </a:rPr>
              <a:t>света, обладает максимальным импульсом? </a:t>
            </a:r>
          </a:p>
        </p:txBody>
      </p:sp>
      <p:pic>
        <p:nvPicPr>
          <p:cNvPr id="5" name="Рисунок 1" descr="C:\Documents and Settings\Наташа\Рабочий стол\кроссворд свет\тест\ред.тест\Геометрическая и волновая оптика, квантовые свойства света\electromagneticspectrum.jp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0" y="0"/>
            <a:ext cx="9144000" cy="2204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402639"/>
                <a:gridCol w="392491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0"/>
            <a:ext cx="9144000" cy="2564904"/>
          </a:xfrm>
          <a:prstGeom prst="wedgeRoundRectCallout">
            <a:avLst>
              <a:gd name="adj1" fmla="val -10504"/>
              <a:gd name="adj2" fmla="val 59096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dk1"/>
                </a:solidFill>
              </a:rPr>
              <a:t>11. Прозрачное тело, ограниченное с двух сторон сферическими поверхностями.</a:t>
            </a:r>
            <a:endParaRPr lang="ru-RU" sz="3600" b="1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995935" y="2492896"/>
            <a:ext cx="5148065" cy="23762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3995936" y="4797152"/>
            <a:ext cx="5148064" cy="20608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402639"/>
                <a:gridCol w="392491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6" name="Скругленная прямоугольная выноска 5"/>
          <p:cNvSpPr/>
          <p:nvPr/>
        </p:nvSpPr>
        <p:spPr>
          <a:xfrm>
            <a:off x="0" y="0"/>
            <a:ext cx="9144000" cy="3068960"/>
          </a:xfrm>
          <a:prstGeom prst="wedgeRoundRectCallout">
            <a:avLst>
              <a:gd name="adj1" fmla="val -15435"/>
              <a:gd name="adj2" fmla="val 54442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12. Явление </a:t>
            </a:r>
            <a:r>
              <a:rPr lang="ru-RU" sz="3600" dirty="0" smtClean="0">
                <a:solidFill>
                  <a:srgbClr val="0000FF"/>
                </a:solidFill>
                <a:hlinkClick r:id="rId3"/>
              </a:rPr>
              <a:t> отклонения распространения волны</a:t>
            </a:r>
            <a:r>
              <a:rPr lang="ru-RU" sz="3600" dirty="0" smtClean="0">
                <a:solidFill>
                  <a:srgbClr val="0000FF"/>
                </a:solidFill>
              </a:rPr>
              <a:t> 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от законов геометрической оптики</a:t>
            </a:r>
            <a:r>
              <a:rPr lang="ru-RU" sz="3600" b="1" dirty="0" smtClean="0">
                <a:solidFill>
                  <a:srgbClr val="0000FF"/>
                </a:solidFill>
              </a:rPr>
              <a:t/>
            </a:r>
            <a:br>
              <a:rPr lang="ru-RU" sz="3600" b="1" dirty="0" smtClean="0">
                <a:solidFill>
                  <a:srgbClr val="0000FF"/>
                </a:solidFill>
              </a:rPr>
            </a:br>
            <a:r>
              <a:rPr lang="ru-RU" dirty="0" smtClean="0">
                <a:solidFill>
                  <a:schemeClr val="tx1"/>
                </a:solidFill>
              </a:rPr>
              <a:t>ссылка на интернет-ресурс</a:t>
            </a:r>
            <a:endParaRPr lang="ru-RU" dirty="0" smtClean="0">
              <a:solidFill>
                <a:schemeClr val="tx1"/>
              </a:solidFill>
              <a:latin typeface="Arial" pitchFamily="34" charset="0"/>
            </a:endParaRPr>
          </a:p>
          <a:p>
            <a:pPr algn="just"/>
            <a:endParaRPr lang="ru-RU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402639"/>
                <a:gridCol w="392491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321844"/>
        </p:xfrm>
        <a:graphic>
          <a:graphicData uri="http://schemas.openxmlformats.org/drawingml/2006/table">
            <a:tbl>
              <a:tblPr/>
              <a:tblGrid>
                <a:gridCol w="397565"/>
                <a:gridCol w="286001"/>
                <a:gridCol w="504056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330631"/>
                <a:gridCol w="464499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157734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15773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0"/>
            <a:ext cx="9144000" cy="2708920"/>
          </a:xfrm>
          <a:prstGeom prst="wedgeRoundRectCallout">
            <a:avLst>
              <a:gd name="adj1" fmla="val 16620"/>
              <a:gd name="adj2" fmla="val 55920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b="1" dirty="0" smtClean="0">
                <a:solidFill>
                  <a:schemeClr val="tx1"/>
                </a:solidFill>
              </a:rPr>
              <a:t>13. Это происходит из-за </a:t>
            </a:r>
            <a:r>
              <a:rPr lang="ru-RU" sz="3600" b="1" dirty="0" smtClean="0">
                <a:solidFill>
                  <a:schemeClr val="tx1"/>
                </a:solidFill>
                <a:hlinkClick r:id="rId3" action="ppaction://hlinkfile"/>
              </a:rPr>
              <a:t>рефракции </a:t>
            </a:r>
            <a:r>
              <a:rPr lang="ru-RU" sz="3600" b="1" dirty="0" smtClean="0">
                <a:solidFill>
                  <a:schemeClr val="tx1"/>
                </a:solidFill>
              </a:rPr>
              <a:t>солнечных лучей в неоднородной атмосфере.</a:t>
            </a:r>
            <a:endParaRPr lang="ru-RU" sz="3600" b="1" dirty="0">
              <a:solidFill>
                <a:schemeClr val="tx1"/>
              </a:solidFill>
            </a:endParaRPr>
          </a:p>
        </p:txBody>
      </p:sp>
      <p:graphicFrame>
        <p:nvGraphicFramePr>
          <p:cNvPr id="9" name="Таблица 8"/>
          <p:cNvGraphicFramePr>
            <a:graphicFrameLocks noGrp="1"/>
          </p:cNvGraphicFramePr>
          <p:nvPr/>
        </p:nvGraphicFramePr>
        <p:xfrm>
          <a:off x="17253" y="5210355"/>
          <a:ext cx="208280" cy="365760"/>
        </p:xfrm>
        <a:graphic>
          <a:graphicData uri="http://schemas.openxmlformats.org/drawingml/2006/table">
            <a:tbl>
              <a:tblPr/>
              <a:tblGrid>
                <a:gridCol w="208280"/>
              </a:tblGrid>
              <a:tr h="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solidFill>
                        <a:srgbClr val="009900"/>
                      </a:solidFill>
                      <a:prstDash val="solid"/>
                    </a:lnL>
                    <a:lnR w="12700" cmpd="sng">
                      <a:solidFill>
                        <a:srgbClr val="009900"/>
                      </a:solidFill>
                      <a:prstDash val="solid"/>
                    </a:lnR>
                    <a:lnT w="12700" cap="flat" cmpd="sng" algn="ctr">
                      <a:solidFill>
                        <a:srgbClr val="0099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0099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5" name="Рисунок 1"/>
          <p:cNvPicPr>
            <a:picLocks noChangeAspect="1" noChangeArrowheads="1"/>
          </p:cNvPicPr>
          <p:nvPr/>
        </p:nvPicPr>
        <p:blipFill>
          <a:blip r:embed="rId4" cstate="print"/>
          <a:srcRect t="6459" b="27593"/>
          <a:stretch>
            <a:fillRect/>
          </a:stretch>
        </p:blipFill>
        <p:spPr bwMode="auto">
          <a:xfrm>
            <a:off x="0" y="0"/>
            <a:ext cx="9144000" cy="31409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Рисунок 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3645024"/>
            <a:ext cx="9144000" cy="30480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TextBox 7"/>
          <p:cNvSpPr txBox="1"/>
          <p:nvPr/>
        </p:nvSpPr>
        <p:spPr>
          <a:xfrm>
            <a:off x="0" y="3140968"/>
            <a:ext cx="91440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 eaLnBrk="0" hangingPunct="0"/>
            <a:r>
              <a:rPr lang="ru-RU" sz="2800" b="1" dirty="0" smtClean="0">
                <a:cs typeface="Times New Roman" pitchFamily="18" charset="0"/>
              </a:rPr>
              <a:t>Образование верхнего миража</a:t>
            </a:r>
            <a:endParaRPr lang="ru-RU" sz="2800" dirty="0"/>
          </a:p>
        </p:txBody>
      </p:sp>
      <p:sp>
        <p:nvSpPr>
          <p:cNvPr id="10" name="TextBox 9"/>
          <p:cNvSpPr txBox="1"/>
          <p:nvPr/>
        </p:nvSpPr>
        <p:spPr>
          <a:xfrm>
            <a:off x="0" y="6380946"/>
            <a:ext cx="9144000" cy="95410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ru-RU" sz="2800" b="1" dirty="0" smtClean="0"/>
              <a:t>Образование нижнего миража</a:t>
            </a:r>
          </a:p>
          <a:p>
            <a:pPr algn="ctr"/>
            <a:r>
              <a:rPr lang="ru-RU" sz="2800" dirty="0" smtClean="0"/>
              <a:t> </a:t>
            </a:r>
            <a:endParaRPr lang="ru-RU" sz="2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12266"/>
        </p:xfrm>
        <a:graphic>
          <a:graphicData uri="http://schemas.openxmlformats.org/drawingml/2006/table">
            <a:tbl>
              <a:tblPr/>
              <a:tblGrid>
                <a:gridCol w="1187622"/>
                <a:gridCol w="402638"/>
                <a:gridCol w="397565"/>
                <a:gridCol w="397565"/>
                <a:gridCol w="397565"/>
                <a:gridCol w="397565"/>
                <a:gridCol w="397565"/>
                <a:gridCol w="397565"/>
                <a:gridCol w="397565"/>
                <a:gridCol w="414807"/>
                <a:gridCol w="380323"/>
                <a:gridCol w="397565"/>
                <a:gridCol w="397565"/>
                <a:gridCol w="397565"/>
                <a:gridCol w="397565"/>
                <a:gridCol w="397565"/>
                <a:gridCol w="397565"/>
                <a:gridCol w="397565"/>
                <a:gridCol w="397565"/>
                <a:gridCol w="397565"/>
                <a:gridCol w="397565"/>
              </a:tblGrid>
              <a:tr h="309600">
                <a:tc rowSpan="2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6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3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55296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5" name="Пятно 2 4"/>
          <p:cNvSpPr/>
          <p:nvPr/>
        </p:nvSpPr>
        <p:spPr>
          <a:xfrm>
            <a:off x="0" y="-243408"/>
            <a:ext cx="9649072" cy="7101408"/>
          </a:xfrm>
          <a:prstGeom prst="irregularSeal2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FontTx/>
              <a:buNone/>
            </a:pPr>
            <a:r>
              <a:rPr lang="ru-RU" sz="5400" b="1" dirty="0" smtClean="0">
                <a:solidFill>
                  <a:schemeClr val="tx1"/>
                </a:solidFill>
                <a:latin typeface="Comic Sans MS" pitchFamily="66" charset="0"/>
              </a:rPr>
              <a:t>Самое темное в науке - это свет! </a:t>
            </a:r>
          </a:p>
        </p:txBody>
      </p:sp>
      <p:pic>
        <p:nvPicPr>
          <p:cNvPr id="7" name="ST_phaser.au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2123728" y="5949280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91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7565"/>
                <a:gridCol w="286001"/>
                <a:gridCol w="504056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330631"/>
                <a:gridCol w="464499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1200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2152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0"/>
            <a:ext cx="9144000" cy="3501008"/>
          </a:xfrm>
          <a:prstGeom prst="wedgeRoundRectCallout">
            <a:avLst>
              <a:gd name="adj1" fmla="val -31054"/>
              <a:gd name="adj2" fmla="val 59130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b="1" dirty="0" smtClean="0">
                <a:solidFill>
                  <a:schemeClr val="tx1"/>
                </a:solidFill>
              </a:rPr>
              <a:t>14. Это характерно </a:t>
            </a:r>
            <a:r>
              <a:rPr lang="ru-RU" sz="3600" b="1" dirty="0" smtClean="0">
                <a:solidFill>
                  <a:schemeClr val="tx1"/>
                </a:solidFill>
                <a:hlinkClick r:id="rId3" action="ppaction://hlinkfile"/>
              </a:rPr>
              <a:t>для всех частиц </a:t>
            </a:r>
            <a:r>
              <a:rPr lang="ru-RU" sz="3600" b="1" dirty="0" smtClean="0">
                <a:solidFill>
                  <a:schemeClr val="tx1"/>
                </a:solidFill>
              </a:rPr>
              <a:t>вещества – электронов, протонов, атомов и т.д.</a:t>
            </a:r>
            <a:endParaRPr lang="ru-RU" sz="3600" b="1" dirty="0">
              <a:solidFill>
                <a:schemeClr val="tx1"/>
              </a:solidFill>
            </a:endParaRPr>
          </a:p>
        </p:txBody>
      </p:sp>
      <p:graphicFrame>
        <p:nvGraphicFramePr>
          <p:cNvPr id="9" name="Таблица 8"/>
          <p:cNvGraphicFramePr>
            <a:graphicFrameLocks noGrp="1"/>
          </p:cNvGraphicFramePr>
          <p:nvPr/>
        </p:nvGraphicFramePr>
        <p:xfrm>
          <a:off x="17253" y="5210355"/>
          <a:ext cx="208280" cy="365760"/>
        </p:xfrm>
        <a:graphic>
          <a:graphicData uri="http://schemas.openxmlformats.org/drawingml/2006/table">
            <a:tbl>
              <a:tblPr/>
              <a:tblGrid>
                <a:gridCol w="208280"/>
              </a:tblGrid>
              <a:tr h="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solidFill>
                        <a:srgbClr val="009900"/>
                      </a:solidFill>
                      <a:prstDash val="solid"/>
                    </a:lnL>
                    <a:lnR w="12700" cmpd="sng">
                      <a:solidFill>
                        <a:srgbClr val="009900"/>
                      </a:solidFill>
                      <a:prstDash val="solid"/>
                    </a:lnR>
                    <a:lnT w="12700" cap="flat" cmpd="sng" algn="ctr">
                      <a:solidFill>
                        <a:srgbClr val="0099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0099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6" cy="7009748"/>
        </p:xfrm>
        <a:graphic>
          <a:graphicData uri="http://schemas.openxmlformats.org/drawingml/2006/table">
            <a:tbl>
              <a:tblPr/>
              <a:tblGrid>
                <a:gridCol w="537692"/>
                <a:gridCol w="145874"/>
                <a:gridCol w="504056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330631"/>
                <a:gridCol w="464499"/>
                <a:gridCol w="397565"/>
                <a:gridCol w="198783"/>
                <a:gridCol w="198783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rowSpan="21" grid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rowSpan="21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21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У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М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884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solidFill>
                          <a:srgbClr val="0D9F0D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761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9600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1526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2216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7341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7341"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48269" y="0"/>
            <a:ext cx="9095731" cy="4149080"/>
          </a:xfrm>
          <a:prstGeom prst="wedgeRoundRectCallout">
            <a:avLst>
              <a:gd name="adj1" fmla="val -32582"/>
              <a:gd name="adj2" fmla="val 57922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b="1" dirty="0" smtClean="0">
                <a:solidFill>
                  <a:schemeClr val="tx1"/>
                </a:solidFill>
              </a:rPr>
              <a:t>15. Обладает энергией, распространяется в вакууме со скоростью  ≈ 300 000 км/с</a:t>
            </a:r>
            <a:r>
              <a:rPr lang="ru-RU" sz="3600" dirty="0" smtClean="0"/>
              <a:t>.</a:t>
            </a:r>
            <a:endParaRPr lang="ru-RU" sz="36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9748"/>
        </p:xfrm>
        <a:graphic>
          <a:graphicData uri="http://schemas.openxmlformats.org/drawingml/2006/table">
            <a:tbl>
              <a:tblPr/>
              <a:tblGrid>
                <a:gridCol w="118762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330631"/>
                <a:gridCol w="464499"/>
                <a:gridCol w="397565"/>
                <a:gridCol w="397565"/>
              </a:tblGrid>
              <a:tr h="332658">
                <a:tc rowSpan="15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У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М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1884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21526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323528" y="0"/>
            <a:ext cx="3456384" cy="4797152"/>
          </a:xfrm>
          <a:prstGeom prst="wedgeRoundRectCallout">
            <a:avLst>
              <a:gd name="adj1" fmla="val -22186"/>
              <a:gd name="adj2" fmla="val 56115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fontAlgn="base">
              <a:spcBef>
                <a:spcPct val="0"/>
              </a:spcBef>
              <a:spcAft>
                <a:spcPct val="0"/>
              </a:spcAft>
            </a:pPr>
            <a:r>
              <a:rPr lang="ru-RU" sz="36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16. Голландский художник, использовал для картин  камеру-обскуру.</a:t>
            </a:r>
            <a:endParaRPr lang="ru-RU" sz="3600" b="1" dirty="0" smtClean="0">
              <a:solidFill>
                <a:schemeClr val="tx1"/>
              </a:solidFill>
              <a:latin typeface="Arial" pitchFamily="34" charset="0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>
          <a:xfrm>
            <a:off x="3779912" y="0"/>
            <a:ext cx="5364088" cy="5142190"/>
          </a:xfrm>
          <a:prstGeom prst="rect">
            <a:avLst/>
          </a:prstGeom>
        </p:spPr>
      </p:pic>
      <p:sp>
        <p:nvSpPr>
          <p:cNvPr id="8" name="Скругленный прямоугольник 7"/>
          <p:cNvSpPr/>
          <p:nvPr/>
        </p:nvSpPr>
        <p:spPr>
          <a:xfrm>
            <a:off x="3851920" y="5085184"/>
            <a:ext cx="5292080" cy="1772816"/>
          </a:xfrm>
          <a:prstGeom prst="roundRect">
            <a:avLst/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b="1" dirty="0" smtClean="0">
                <a:solidFill>
                  <a:schemeClr val="tx1"/>
                </a:solidFill>
              </a:rPr>
              <a:t>"Вид Делфта"  1661</a:t>
            </a:r>
            <a:endParaRPr lang="ru-RU" sz="36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9748"/>
        </p:xfrm>
        <a:graphic>
          <a:graphicData uri="http://schemas.openxmlformats.org/drawingml/2006/table">
            <a:tbl>
              <a:tblPr/>
              <a:tblGrid>
                <a:gridCol w="537692"/>
                <a:gridCol w="145874"/>
                <a:gridCol w="504056"/>
                <a:gridCol w="402638"/>
                <a:gridCol w="397565"/>
                <a:gridCol w="397565"/>
                <a:gridCol w="397565"/>
                <a:gridCol w="564907"/>
                <a:gridCol w="360040"/>
                <a:gridCol w="288032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330631"/>
                <a:gridCol w="464499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r>
                        <a:rPr lang="ru-RU" sz="14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4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У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М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188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В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2152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503040" y="0"/>
            <a:ext cx="8640960" cy="3501008"/>
          </a:xfrm>
          <a:prstGeom prst="wedgeRoundRectCallout">
            <a:avLst>
              <a:gd name="adj1" fmla="val -37335"/>
              <a:gd name="adj2" fmla="val 59731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b="1" dirty="0" smtClean="0">
                <a:solidFill>
                  <a:schemeClr val="tx1"/>
                </a:solidFill>
              </a:rPr>
              <a:t>14. Явление разложения света призмой, объяснил Ньютон.</a:t>
            </a:r>
            <a:endParaRPr lang="ru-RU" sz="3600" b="1" dirty="0">
              <a:solidFill>
                <a:schemeClr val="tx1"/>
              </a:solidFill>
            </a:endParaRPr>
          </a:p>
        </p:txBody>
      </p:sp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 cstate="email"/>
          <a:srcRect t="19550"/>
          <a:stretch>
            <a:fillRect/>
          </a:stretch>
        </p:blipFill>
        <p:spPr bwMode="auto">
          <a:xfrm>
            <a:off x="0" y="953344"/>
            <a:ext cx="9144000" cy="5904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Скругленный прямоугольник 9"/>
          <p:cNvSpPr/>
          <p:nvPr/>
        </p:nvSpPr>
        <p:spPr>
          <a:xfrm>
            <a:off x="0" y="0"/>
            <a:ext cx="9144000" cy="1196752"/>
          </a:xfrm>
          <a:prstGeom prst="round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400" b="1" dirty="0" smtClean="0">
                <a:solidFill>
                  <a:schemeClr val="tx1"/>
                </a:solidFill>
                <a:hlinkClick r:id="rId4" action="ppaction://hlinkfile"/>
              </a:rPr>
              <a:t>Дисперсия</a:t>
            </a:r>
            <a:endParaRPr lang="ru-RU" sz="4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036494" cy="7009748"/>
        </p:xfrm>
        <a:graphic>
          <a:graphicData uri="http://schemas.openxmlformats.org/drawingml/2006/table">
            <a:tbl>
              <a:tblPr/>
              <a:tblGrid>
                <a:gridCol w="1187622"/>
                <a:gridCol w="402638"/>
                <a:gridCol w="198783"/>
                <a:gridCol w="198783"/>
                <a:gridCol w="397565"/>
                <a:gridCol w="397565"/>
                <a:gridCol w="420890"/>
                <a:gridCol w="374240"/>
                <a:gridCol w="417849"/>
                <a:gridCol w="432048"/>
                <a:gridCol w="360040"/>
                <a:gridCol w="380323"/>
                <a:gridCol w="411765"/>
                <a:gridCol w="383365"/>
                <a:gridCol w="408723"/>
                <a:gridCol w="193204"/>
                <a:gridCol w="193204"/>
                <a:gridCol w="397565"/>
                <a:gridCol w="397565"/>
                <a:gridCol w="330631"/>
                <a:gridCol w="360038"/>
                <a:gridCol w="360040"/>
                <a:gridCol w="432048"/>
              </a:tblGrid>
              <a:tr h="332658">
                <a:tc rowSpan="1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rowSpan="7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У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М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1884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П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В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21526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251520" y="0"/>
            <a:ext cx="8712968" cy="3501008"/>
          </a:xfrm>
          <a:prstGeom prst="wedgeRoundRectCallout">
            <a:avLst>
              <a:gd name="adj1" fmla="val 13533"/>
              <a:gd name="adj2" fmla="val 57849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17. </a:t>
            </a:r>
            <a:r>
              <a:rPr lang="ru-RU" sz="3600" b="1" dirty="0" smtClean="0">
                <a:hlinkClick r:id="rId3"/>
              </a:rPr>
              <a:t>Открытие</a:t>
            </a:r>
            <a:endParaRPr lang="ru-RU" sz="3600" b="1" dirty="0" smtClean="0"/>
          </a:p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 Басова, Прохорова и </a:t>
            </a:r>
            <a:r>
              <a:rPr lang="ru-RU" sz="3600" b="1" dirty="0" err="1" smtClean="0">
                <a:solidFill>
                  <a:schemeClr val="tx1"/>
                </a:solidFill>
              </a:rPr>
              <a:t>Таунса</a:t>
            </a:r>
            <a:r>
              <a:rPr lang="ru-RU" sz="3600" b="1" dirty="0" smtClean="0">
                <a:solidFill>
                  <a:schemeClr val="tx1"/>
                </a:solidFill>
              </a:rPr>
              <a:t>.</a:t>
            </a:r>
            <a:r>
              <a:rPr lang="ru-RU" sz="3600" dirty="0" smtClean="0">
                <a:solidFill>
                  <a:srgbClr val="0000FF"/>
                </a:solidFill>
              </a:rPr>
              <a:t> </a:t>
            </a:r>
          </a:p>
          <a:p>
            <a:pPr algn="ctr">
              <a:lnSpc>
                <a:spcPct val="150000"/>
              </a:lnSpc>
            </a:pPr>
            <a:r>
              <a:rPr lang="ru-RU" dirty="0" smtClean="0">
                <a:solidFill>
                  <a:schemeClr val="tx1"/>
                </a:solidFill>
              </a:rPr>
              <a:t>Ссылка на интернет-ресурс </a:t>
            </a:r>
            <a:endParaRPr lang="ru-RU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9748"/>
        </p:xfrm>
        <a:graphic>
          <a:graphicData uri="http://schemas.openxmlformats.org/drawingml/2006/table">
            <a:tbl>
              <a:tblPr/>
              <a:tblGrid>
                <a:gridCol w="537692"/>
                <a:gridCol w="145874"/>
                <a:gridCol w="504056"/>
                <a:gridCol w="402638"/>
                <a:gridCol w="397565"/>
                <a:gridCol w="397565"/>
                <a:gridCol w="397565"/>
                <a:gridCol w="420891"/>
                <a:gridCol w="432048"/>
                <a:gridCol w="360040"/>
                <a:gridCol w="432048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402639"/>
                <a:gridCol w="392491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4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У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М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Р</a:t>
                      </a: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188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П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В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2152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251520" y="0"/>
            <a:ext cx="8892480" cy="3573016"/>
          </a:xfrm>
          <a:prstGeom prst="wedgeRoundRectCallout">
            <a:avLst>
              <a:gd name="adj1" fmla="val 30886"/>
              <a:gd name="adj2" fmla="val 56709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dirty="0" smtClean="0">
                <a:solidFill>
                  <a:schemeClr val="tx1"/>
                </a:solidFill>
              </a:rPr>
              <a:t>Ссылка на интернет-ресурс</a:t>
            </a:r>
          </a:p>
          <a:p>
            <a:pPr algn="just"/>
            <a:r>
              <a:rPr lang="ru-RU" sz="3600" b="1" dirty="0" smtClean="0">
                <a:solidFill>
                  <a:schemeClr val="tx1"/>
                </a:solidFill>
              </a:rPr>
              <a:t>18. Что </a:t>
            </a:r>
            <a:r>
              <a:rPr lang="ru-RU" sz="3600" b="1" dirty="0" smtClean="0">
                <a:solidFill>
                  <a:schemeClr val="tx1"/>
                </a:solidFill>
                <a:hlinkClick r:id="rId3"/>
              </a:rPr>
              <a:t>можно увидеть</a:t>
            </a:r>
            <a:r>
              <a:rPr lang="ru-RU" sz="3600" b="1" dirty="0" smtClean="0">
                <a:solidFill>
                  <a:schemeClr val="tx1"/>
                </a:solidFill>
              </a:rPr>
              <a:t>, если высота солнца над горизонтом не больше 42°?</a:t>
            </a:r>
            <a:endParaRPr lang="ru-RU" sz="3600" b="1" dirty="0">
              <a:solidFill>
                <a:schemeClr val="tx1"/>
              </a:solidFill>
            </a:endParaRPr>
          </a:p>
        </p:txBody>
      </p:sp>
      <p:graphicFrame>
        <p:nvGraphicFramePr>
          <p:cNvPr id="9" name="Таблица 8"/>
          <p:cNvGraphicFramePr>
            <a:graphicFrameLocks noGrp="1"/>
          </p:cNvGraphicFramePr>
          <p:nvPr/>
        </p:nvGraphicFramePr>
        <p:xfrm>
          <a:off x="17253" y="5210355"/>
          <a:ext cx="208280" cy="365760"/>
        </p:xfrm>
        <a:graphic>
          <a:graphicData uri="http://schemas.openxmlformats.org/drawingml/2006/table">
            <a:tbl>
              <a:tblPr/>
              <a:tblGrid>
                <a:gridCol w="208280"/>
              </a:tblGrid>
              <a:tr h="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solidFill>
                        <a:srgbClr val="009900"/>
                      </a:solidFill>
                      <a:prstDash val="solid"/>
                    </a:lnL>
                    <a:lnR w="12700" cmpd="sng">
                      <a:solidFill>
                        <a:srgbClr val="009900"/>
                      </a:solidFill>
                      <a:prstDash val="solid"/>
                    </a:lnR>
                    <a:lnT w="12700" cap="flat" cmpd="sng" algn="ctr">
                      <a:solidFill>
                        <a:srgbClr val="0099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0099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69634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0" y="0"/>
            <a:ext cx="7164287" cy="702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Прямоугольник 5"/>
          <p:cNvSpPr/>
          <p:nvPr/>
        </p:nvSpPr>
        <p:spPr>
          <a:xfrm>
            <a:off x="7164288" y="0"/>
            <a:ext cx="1979712" cy="3789040"/>
          </a:xfrm>
          <a:prstGeom prst="rect">
            <a:avLst/>
          </a:prstGeom>
          <a:solidFill>
            <a:srgbClr val="0D9F0D"/>
          </a:solidFill>
          <a:ln>
            <a:solidFill>
              <a:srgbClr val="0D9F0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9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9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9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9748"/>
        </p:xfrm>
        <a:graphic>
          <a:graphicData uri="http://schemas.openxmlformats.org/drawingml/2006/table">
            <a:tbl>
              <a:tblPr/>
              <a:tblGrid>
                <a:gridCol w="537692"/>
                <a:gridCol w="145874"/>
                <a:gridCol w="252028"/>
                <a:gridCol w="252028"/>
                <a:gridCol w="402638"/>
                <a:gridCol w="397565"/>
                <a:gridCol w="397565"/>
                <a:gridCol w="397565"/>
                <a:gridCol w="492899"/>
                <a:gridCol w="432048"/>
                <a:gridCol w="360040"/>
                <a:gridCol w="360040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402639"/>
                <a:gridCol w="392491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4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У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М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Р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188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Д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П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У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В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2152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0"/>
            <a:ext cx="9144000" cy="4293096"/>
          </a:xfrm>
          <a:prstGeom prst="wedgeRoundRectCallout">
            <a:avLst>
              <a:gd name="adj1" fmla="val 19909"/>
              <a:gd name="adj2" fmla="val 53716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19. Определить по схеме </a:t>
            </a:r>
            <a:r>
              <a:rPr lang="ru-RU" sz="3600" b="1" dirty="0" smtClean="0">
                <a:solidFill>
                  <a:schemeClr val="tx1"/>
                </a:solidFill>
                <a:hlinkClick r:id="rId3" action="ppaction://hlinkpres?slideindex=15&amp;slidetitle=Слайд 15"/>
              </a:rPr>
              <a:t>диапазон</a:t>
            </a:r>
            <a:endParaRPr lang="ru-RU" sz="3600" b="1" dirty="0" smtClean="0">
              <a:solidFill>
                <a:schemeClr val="tx1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  с длинами волн ≈ 380-760 нм.</a:t>
            </a:r>
            <a:endParaRPr lang="ru-RU" sz="36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9748"/>
        </p:xfrm>
        <a:graphic>
          <a:graphicData uri="http://schemas.openxmlformats.org/drawingml/2006/table">
            <a:tbl>
              <a:tblPr/>
              <a:tblGrid>
                <a:gridCol w="537692"/>
                <a:gridCol w="145874"/>
                <a:gridCol w="504056"/>
                <a:gridCol w="402638"/>
                <a:gridCol w="397565"/>
                <a:gridCol w="397565"/>
                <a:gridCol w="397565"/>
                <a:gridCol w="492899"/>
                <a:gridCol w="432048"/>
                <a:gridCol w="360040"/>
                <a:gridCol w="360040"/>
                <a:gridCol w="360040"/>
                <a:gridCol w="380323"/>
                <a:gridCol w="411765"/>
                <a:gridCol w="383365"/>
                <a:gridCol w="408723"/>
                <a:gridCol w="386407"/>
                <a:gridCol w="397565"/>
                <a:gridCol w="397565"/>
                <a:gridCol w="330631"/>
                <a:gridCol w="464499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5824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4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У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М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Р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188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Д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Ы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Й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П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У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В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2152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0"/>
            <a:ext cx="9144000" cy="4077072"/>
          </a:xfrm>
          <a:prstGeom prst="wedgeRoundRectCallout">
            <a:avLst>
              <a:gd name="adj1" fmla="val 45447"/>
              <a:gd name="adj2" fmla="val 55149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b="1" dirty="0" smtClean="0">
                <a:solidFill>
                  <a:schemeClr val="tx1"/>
                </a:solidFill>
              </a:rPr>
              <a:t>20. Автор уравнения  </a:t>
            </a:r>
            <a:r>
              <a:rPr lang="ru-RU" sz="3600" b="1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hν=А</a:t>
            </a:r>
            <a:r>
              <a:rPr lang="ru-RU" sz="3600" b="1" baseline="-250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вых+</a:t>
            </a:r>
            <a:r>
              <a:rPr lang="en-US" sz="3600" b="1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mv</a:t>
            </a:r>
            <a:r>
              <a:rPr lang="ru-RU" sz="3600" b="1" baseline="30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3600" b="1" baseline="-25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ru-RU" sz="36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3600" b="1" dirty="0" smtClean="0">
                <a:solidFill>
                  <a:schemeClr val="tx1"/>
                </a:solidFill>
              </a:rPr>
              <a:t>.</a:t>
            </a:r>
            <a:endParaRPr lang="ru-RU" sz="3600" b="1" dirty="0">
              <a:solidFill>
                <a:schemeClr val="tx1"/>
              </a:solidFill>
            </a:endParaRPr>
          </a:p>
        </p:txBody>
      </p:sp>
      <p:pic>
        <p:nvPicPr>
          <p:cNvPr id="6" name="Рисунок 8" descr="Эйнштейн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372192" y="0"/>
            <a:ext cx="5771808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Прямоугольник 6"/>
          <p:cNvSpPr/>
          <p:nvPr/>
        </p:nvSpPr>
        <p:spPr>
          <a:xfrm>
            <a:off x="251520" y="0"/>
            <a:ext cx="3131840" cy="685800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600" b="1" dirty="0" smtClean="0">
                <a:solidFill>
                  <a:schemeClr val="tx1"/>
                </a:solidFill>
              </a:rPr>
              <a:t>Альберт</a:t>
            </a:r>
          </a:p>
          <a:p>
            <a:pPr algn="ctr"/>
            <a:r>
              <a:rPr lang="ru-RU" sz="3600" b="1" dirty="0" smtClean="0">
                <a:solidFill>
                  <a:schemeClr val="tx1"/>
                </a:solidFill>
              </a:rPr>
              <a:t> Эйнштейн</a:t>
            </a:r>
          </a:p>
          <a:p>
            <a:pPr indent="-360000" algn="just">
              <a:spcBef>
                <a:spcPts val="500"/>
              </a:spcBef>
            </a:pPr>
            <a:r>
              <a:rPr lang="ru-RU" sz="3200" b="1" dirty="0" smtClean="0">
                <a:solidFill>
                  <a:schemeClr val="tx1"/>
                </a:solidFill>
              </a:rPr>
              <a:t>(1879  —1955)</a:t>
            </a:r>
            <a:r>
              <a:rPr lang="ru-RU" sz="3600" dirty="0" smtClean="0">
                <a:solidFill>
                  <a:schemeClr val="tx1"/>
                </a:solidFill>
              </a:rPr>
              <a:t>—                один из основателей современной физики.</a:t>
            </a:r>
            <a:endParaRPr lang="ru-RU" sz="36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6" cy="7009748"/>
        </p:xfrm>
        <a:graphic>
          <a:graphicData uri="http://schemas.openxmlformats.org/drawingml/2006/table">
            <a:tbl>
              <a:tblPr/>
              <a:tblGrid>
                <a:gridCol w="537692"/>
                <a:gridCol w="145874"/>
                <a:gridCol w="504056"/>
                <a:gridCol w="402638"/>
                <a:gridCol w="397565"/>
                <a:gridCol w="397565"/>
                <a:gridCol w="397565"/>
                <a:gridCol w="564907"/>
                <a:gridCol w="360040"/>
                <a:gridCol w="360040"/>
                <a:gridCol w="360040"/>
                <a:gridCol w="360040"/>
                <a:gridCol w="380323"/>
                <a:gridCol w="205883"/>
                <a:gridCol w="205883"/>
                <a:gridCol w="383365"/>
                <a:gridCol w="408723"/>
                <a:gridCol w="386407"/>
                <a:gridCol w="397565"/>
                <a:gridCol w="397565"/>
                <a:gridCol w="330631"/>
                <a:gridCol w="464499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4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У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М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Р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188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Э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Д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Ы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Й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П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У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В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Ш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2152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Й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0"/>
            <a:ext cx="9144000" cy="4797152"/>
          </a:xfrm>
          <a:prstGeom prst="wedgeRoundRectCallout">
            <a:avLst>
              <a:gd name="adj1" fmla="val 16951"/>
              <a:gd name="adj2" fmla="val 55824"/>
              <a:gd name="adj3" fmla="val 16667"/>
            </a:avLst>
          </a:prstGeom>
          <a:solidFill>
            <a:srgbClr val="FFFF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21. Кто открыл это </a:t>
            </a:r>
            <a:r>
              <a:rPr lang="ru-RU" sz="36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hlinkClick r:id="rId3" action="ppaction://hlinkpres?slideindex=28&amp;slidetitle=Слайд 28"/>
              </a:rPr>
              <a:t>явление</a:t>
            </a:r>
            <a:r>
              <a:rPr lang="ru-RU" sz="36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?</a:t>
            </a:r>
            <a:endParaRPr lang="ru-RU" sz="3600" b="1" dirty="0" smtClean="0">
              <a:solidFill>
                <a:schemeClr val="tx1"/>
              </a:solidFill>
              <a:latin typeface="Arial" pitchFamily="34" charset="0"/>
            </a:endParaRPr>
          </a:p>
        </p:txBody>
      </p:sp>
      <p:graphicFrame>
        <p:nvGraphicFramePr>
          <p:cNvPr id="21" name="Таблица 20"/>
          <p:cNvGraphicFramePr>
            <a:graphicFrameLocks noGrp="1"/>
          </p:cNvGraphicFramePr>
          <p:nvPr/>
        </p:nvGraphicFramePr>
        <p:xfrm>
          <a:off x="44970" y="5696262"/>
          <a:ext cx="599607" cy="365760"/>
        </p:xfrm>
        <a:graphic>
          <a:graphicData uri="http://schemas.openxmlformats.org/drawingml/2006/table">
            <a:tbl>
              <a:tblPr/>
              <a:tblGrid>
                <a:gridCol w="599607"/>
              </a:tblGrid>
              <a:tr h="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solidFill>
                        <a:srgbClr val="0D9F0D"/>
                      </a:solidFill>
                      <a:prstDash val="solid"/>
                    </a:lnL>
                    <a:lnR w="12700" cmpd="sng">
                      <a:solidFill>
                        <a:srgbClr val="0D9F0D"/>
                      </a:solidFill>
                      <a:prstDash val="solid"/>
                    </a:lnR>
                    <a:lnT w="12700" cmpd="sng">
                      <a:solidFill>
                        <a:srgbClr val="0D9F0D"/>
                      </a:solidFill>
                      <a:prstDash val="solid"/>
                    </a:lnT>
                    <a:lnB w="12700" cmpd="sng">
                      <a:solidFill>
                        <a:srgbClr val="0D9F0D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51520" y="2708920"/>
            <a:ext cx="3240361" cy="3816424"/>
          </a:xfrm>
        </p:spPr>
        <p:txBody>
          <a:bodyPr>
            <a:noAutofit/>
          </a:bodyPr>
          <a:lstStyle/>
          <a:p>
            <a:pPr marL="0" indent="0" algn="just">
              <a:lnSpc>
                <a:spcPct val="150000"/>
              </a:lnSpc>
              <a:spcBef>
                <a:spcPts val="0"/>
              </a:spcBef>
              <a:buFont typeface="Wingdings" pitchFamily="2" charset="2"/>
              <a:buNone/>
              <a:defRPr/>
            </a:pPr>
            <a:r>
              <a:rPr lang="ru-RU" sz="1800" b="1" dirty="0" smtClean="0">
                <a:solidFill>
                  <a:schemeClr val="tx1"/>
                </a:solidFill>
              </a:rPr>
              <a:t>Электрометр разряжался под действием ультрафиолетового излучения, направленного на отрицательно заряженную цинковую пластинку.  Полученные результаты явились открытием </a:t>
            </a:r>
            <a:r>
              <a:rPr lang="ru-RU" sz="2800" b="1" dirty="0" smtClean="0">
                <a:solidFill>
                  <a:srgbClr val="1A27A6"/>
                </a:solidFill>
                <a:hlinkClick r:id="rId2" action="ppaction://hlinkfile"/>
              </a:rPr>
              <a:t>фотоэффекта</a:t>
            </a:r>
            <a:r>
              <a:rPr lang="ru-RU" sz="2800" b="1" dirty="0" smtClean="0">
                <a:solidFill>
                  <a:srgbClr val="1A27A6"/>
                </a:solidFill>
              </a:rPr>
              <a:t>.</a:t>
            </a:r>
          </a:p>
          <a:p>
            <a:pPr algn="just">
              <a:lnSpc>
                <a:spcPct val="80000"/>
              </a:lnSpc>
              <a:buFont typeface="Wingdings" pitchFamily="2" charset="2"/>
              <a:buNone/>
              <a:defRPr/>
            </a:pPr>
            <a:endParaRPr lang="ru-RU" sz="1800" dirty="0" smtClean="0"/>
          </a:p>
          <a:p>
            <a:pPr algn="just">
              <a:lnSpc>
                <a:spcPct val="80000"/>
              </a:lnSpc>
              <a:buFont typeface="Wingdings" pitchFamily="2" charset="2"/>
              <a:buNone/>
              <a:defRPr/>
            </a:pPr>
            <a:endParaRPr lang="ru-RU" sz="1800" dirty="0" smtClean="0"/>
          </a:p>
          <a:p>
            <a:pPr algn="just">
              <a:lnSpc>
                <a:spcPct val="80000"/>
              </a:lnSpc>
              <a:buFont typeface="Wingdings" pitchFamily="2" charset="2"/>
              <a:buNone/>
              <a:defRPr/>
            </a:pPr>
            <a:endParaRPr lang="ru-RU" sz="1800" dirty="0" smtClean="0"/>
          </a:p>
          <a:p>
            <a:pPr algn="just">
              <a:lnSpc>
                <a:spcPct val="80000"/>
              </a:lnSpc>
              <a:buFont typeface="Wingdings" pitchFamily="2" charset="2"/>
              <a:buNone/>
              <a:defRPr/>
            </a:pPr>
            <a:endParaRPr lang="ru-RU" sz="1800" dirty="0" smtClean="0"/>
          </a:p>
          <a:p>
            <a:pPr marL="0" indent="0" algn="just">
              <a:lnSpc>
                <a:spcPct val="150000"/>
              </a:lnSpc>
              <a:spcBef>
                <a:spcPts val="0"/>
              </a:spcBef>
              <a:buFont typeface="Wingdings" pitchFamily="2" charset="2"/>
              <a:buNone/>
              <a:defRPr/>
            </a:pPr>
            <a:r>
              <a:rPr lang="ru-RU" sz="1800" dirty="0" smtClean="0"/>
              <a:t>.</a:t>
            </a:r>
            <a:endParaRPr lang="en-US" sz="1800" dirty="0"/>
          </a:p>
          <a:p>
            <a:pPr marL="0" indent="0" algn="just">
              <a:lnSpc>
                <a:spcPct val="150000"/>
              </a:lnSpc>
              <a:spcBef>
                <a:spcPts val="0"/>
              </a:spcBef>
              <a:buFont typeface="Wingdings" pitchFamily="2" charset="2"/>
              <a:buNone/>
              <a:defRPr/>
            </a:pPr>
            <a:r>
              <a:rPr lang="en-US" sz="1800" dirty="0"/>
              <a:t>	</a:t>
            </a:r>
            <a:endParaRPr lang="ru-RU" sz="1800" dirty="0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924300" y="1844675"/>
            <a:ext cx="4968875" cy="4314825"/>
            <a:chOff x="2472" y="1162"/>
            <a:chExt cx="3130" cy="2718"/>
          </a:xfrm>
        </p:grpSpPr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2472" y="1162"/>
              <a:ext cx="907" cy="2718"/>
              <a:chOff x="2491" y="1184"/>
              <a:chExt cx="907" cy="2718"/>
            </a:xfrm>
          </p:grpSpPr>
          <p:sp>
            <p:nvSpPr>
              <p:cNvPr id="43036" name="Text Box 6"/>
              <p:cNvSpPr txBox="1">
                <a:spLocks noChangeArrowheads="1"/>
              </p:cNvSpPr>
              <p:nvPr/>
            </p:nvSpPr>
            <p:spPr bwMode="auto">
              <a:xfrm>
                <a:off x="2562" y="1184"/>
                <a:ext cx="590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ru-RU" sz="1000"/>
                  <a:t>Цинковая пластинка</a:t>
                </a:r>
              </a:p>
            </p:txBody>
          </p:sp>
          <p:sp>
            <p:nvSpPr>
              <p:cNvPr id="43037" name="Text Box 7"/>
              <p:cNvSpPr txBox="1">
                <a:spLocks noChangeArrowheads="1"/>
              </p:cNvSpPr>
              <p:nvPr/>
            </p:nvSpPr>
            <p:spPr bwMode="auto">
              <a:xfrm>
                <a:off x="2653" y="3748"/>
                <a:ext cx="635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ru-RU" sz="1000"/>
                  <a:t>Электрометр</a:t>
                </a:r>
              </a:p>
            </p:txBody>
          </p:sp>
          <p:grpSp>
            <p:nvGrpSpPr>
              <p:cNvPr id="4" name="Group 8"/>
              <p:cNvGrpSpPr>
                <a:grpSpLocks/>
              </p:cNvGrpSpPr>
              <p:nvPr/>
            </p:nvGrpSpPr>
            <p:grpSpPr bwMode="auto">
              <a:xfrm>
                <a:off x="2491" y="1346"/>
                <a:ext cx="907" cy="2424"/>
                <a:chOff x="2491" y="1346"/>
                <a:chExt cx="907" cy="2424"/>
              </a:xfrm>
            </p:grpSpPr>
            <p:sp>
              <p:nvSpPr>
                <p:cNvPr id="43039" name="Oval 9"/>
                <p:cNvSpPr>
                  <a:spLocks noChangeArrowheads="1"/>
                </p:cNvSpPr>
                <p:nvPr/>
              </p:nvSpPr>
              <p:spPr bwMode="auto">
                <a:xfrm>
                  <a:off x="2491" y="2794"/>
                  <a:ext cx="907" cy="907"/>
                </a:xfrm>
                <a:prstGeom prst="ellipse">
                  <a:avLst/>
                </a:prstGeom>
                <a:solidFill>
                  <a:srgbClr val="E5FFFF"/>
                </a:solidFill>
                <a:ln w="38100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3040" name="AutoShape 10"/>
                <p:cNvSpPr>
                  <a:spLocks noChangeArrowheads="1"/>
                </p:cNvSpPr>
                <p:nvPr/>
              </p:nvSpPr>
              <p:spPr bwMode="auto">
                <a:xfrm rot="10800000">
                  <a:off x="2857" y="3702"/>
                  <a:ext cx="181" cy="6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35 w 21600"/>
                    <a:gd name="T13" fmla="*/ 4447 h 21600"/>
                    <a:gd name="T14" fmla="*/ 17065 w 21600"/>
                    <a:gd name="T15" fmla="*/ 17153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3041" name="Line 11"/>
                <p:cNvSpPr>
                  <a:spLocks noChangeShapeType="1"/>
                </p:cNvSpPr>
                <p:nvPr/>
              </p:nvSpPr>
              <p:spPr bwMode="auto">
                <a:xfrm>
                  <a:off x="2951" y="2356"/>
                  <a:ext cx="0" cy="907"/>
                </a:xfrm>
                <a:prstGeom prst="line">
                  <a:avLst/>
                </a:prstGeom>
                <a:noFill/>
                <a:ln w="2857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3042" name="Rectangle 12"/>
                <p:cNvSpPr>
                  <a:spLocks noChangeArrowheads="1"/>
                </p:cNvSpPr>
                <p:nvPr/>
              </p:nvSpPr>
              <p:spPr bwMode="auto">
                <a:xfrm>
                  <a:off x="2914" y="2807"/>
                  <a:ext cx="68" cy="45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3043" name="AutoShape 13"/>
                <p:cNvSpPr>
                  <a:spLocks noChangeArrowheads="1"/>
                </p:cNvSpPr>
                <p:nvPr/>
              </p:nvSpPr>
              <p:spPr bwMode="auto">
                <a:xfrm rot="5551143" flipH="1">
                  <a:off x="2377" y="1814"/>
                  <a:ext cx="1153" cy="217"/>
                </a:xfrm>
                <a:prstGeom prst="flowChartInputOutput">
                  <a:avLst/>
                </a:prstGeom>
                <a:solidFill>
                  <a:srgbClr val="C0C0C0"/>
                </a:solidFill>
                <a:ln w="9525">
                  <a:solidFill>
                    <a:srgbClr val="C0C0C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</p:grpSp>
        <p:grpSp>
          <p:nvGrpSpPr>
            <p:cNvPr id="5" name="Group 14"/>
            <p:cNvGrpSpPr>
              <a:grpSpLocks/>
            </p:cNvGrpSpPr>
            <p:nvPr/>
          </p:nvGrpSpPr>
          <p:grpSpPr bwMode="auto">
            <a:xfrm>
              <a:off x="5013" y="1434"/>
              <a:ext cx="589" cy="771"/>
              <a:chOff x="5013" y="1434"/>
              <a:chExt cx="589" cy="771"/>
            </a:xfrm>
          </p:grpSpPr>
          <p:grpSp>
            <p:nvGrpSpPr>
              <p:cNvPr id="6" name="Group 15"/>
              <p:cNvGrpSpPr>
                <a:grpSpLocks/>
              </p:cNvGrpSpPr>
              <p:nvPr/>
            </p:nvGrpSpPr>
            <p:grpSpPr bwMode="auto">
              <a:xfrm>
                <a:off x="5193" y="1594"/>
                <a:ext cx="182" cy="611"/>
                <a:chOff x="4297" y="2161"/>
                <a:chExt cx="182" cy="611"/>
              </a:xfrm>
            </p:grpSpPr>
            <p:sp>
              <p:nvSpPr>
                <p:cNvPr id="43032" name="Oval 16"/>
                <p:cNvSpPr>
                  <a:spLocks noChangeArrowheads="1"/>
                </p:cNvSpPr>
                <p:nvPr/>
              </p:nvSpPr>
              <p:spPr bwMode="auto">
                <a:xfrm>
                  <a:off x="4297" y="2161"/>
                  <a:ext cx="182" cy="611"/>
                </a:xfrm>
                <a:prstGeom prst="ellipse">
                  <a:avLst/>
                </a:prstGeom>
                <a:solidFill>
                  <a:srgbClr val="E5FF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3033" name="Line 17"/>
                <p:cNvSpPr>
                  <a:spLocks noChangeShapeType="1"/>
                </p:cNvSpPr>
                <p:nvPr/>
              </p:nvSpPr>
              <p:spPr bwMode="auto">
                <a:xfrm>
                  <a:off x="4400" y="2319"/>
                  <a:ext cx="0" cy="91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3034" name="Line 18"/>
                <p:cNvSpPr>
                  <a:spLocks noChangeShapeType="1"/>
                </p:cNvSpPr>
                <p:nvPr/>
              </p:nvSpPr>
              <p:spPr bwMode="auto">
                <a:xfrm flipH="1">
                  <a:off x="4400" y="2523"/>
                  <a:ext cx="4" cy="91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3035" name="AutoShape 19"/>
                <p:cNvSpPr>
                  <a:spLocks noChangeArrowheads="1"/>
                </p:cNvSpPr>
                <p:nvPr/>
              </p:nvSpPr>
              <p:spPr bwMode="auto">
                <a:xfrm rot="-5400000">
                  <a:off x="4312" y="2420"/>
                  <a:ext cx="136" cy="9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600"/>
                    <a:gd name="T13" fmla="*/ 0 h 21600"/>
                    <a:gd name="T14" fmla="*/ 21600 w 21600"/>
                    <a:gd name="T15" fmla="*/ 759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5400" y="10800"/>
                      </a:moveTo>
                      <a:cubicBezTo>
                        <a:pt x="5400" y="7817"/>
                        <a:pt x="7817" y="5400"/>
                        <a:pt x="10800" y="5400"/>
                      </a:cubicBezTo>
                      <a:cubicBezTo>
                        <a:pt x="13782" y="5399"/>
                        <a:pt x="16199" y="7817"/>
                        <a:pt x="16200" y="10799"/>
                      </a:cubicBezTo>
                      <a:lnTo>
                        <a:pt x="21600" y="10800"/>
                      </a:lnTo>
                      <a:cubicBezTo>
                        <a:pt x="21600" y="4835"/>
                        <a:pt x="16764" y="0"/>
                        <a:pt x="10800" y="0"/>
                      </a:cubicBezTo>
                      <a:cubicBezTo>
                        <a:pt x="4835" y="0"/>
                        <a:pt x="0" y="4835"/>
                        <a:pt x="0" y="10800"/>
                      </a:cubicBezTo>
                      <a:close/>
                    </a:path>
                  </a:pathLst>
                </a:custGeom>
                <a:solidFill>
                  <a:srgbClr val="FF66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43031" name="Text Box 20"/>
              <p:cNvSpPr txBox="1">
                <a:spLocks noChangeArrowheads="1"/>
              </p:cNvSpPr>
              <p:nvPr/>
            </p:nvSpPr>
            <p:spPr bwMode="auto">
              <a:xfrm>
                <a:off x="5013" y="1434"/>
                <a:ext cx="589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ru-RU" sz="1000"/>
                  <a:t>Излучатель</a:t>
                </a:r>
              </a:p>
            </p:txBody>
          </p:sp>
        </p:grpSp>
        <p:sp>
          <p:nvSpPr>
            <p:cNvPr id="43028" name="Line 21"/>
            <p:cNvSpPr>
              <a:spLocks noChangeShapeType="1"/>
            </p:cNvSpPr>
            <p:nvPr/>
          </p:nvSpPr>
          <p:spPr bwMode="auto">
            <a:xfrm rot="357998" flipH="1" flipV="1">
              <a:off x="2955" y="1571"/>
              <a:ext cx="2314" cy="136"/>
            </a:xfrm>
            <a:prstGeom prst="line">
              <a:avLst/>
            </a:prstGeom>
            <a:noFill/>
            <a:ln w="19050">
              <a:solidFill>
                <a:srgbClr val="AF13F5"/>
              </a:solidFill>
              <a:round/>
              <a:headEnd/>
              <a:tailEnd type="stealth" w="med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029" name="Line 22"/>
            <p:cNvSpPr>
              <a:spLocks noChangeShapeType="1"/>
            </p:cNvSpPr>
            <p:nvPr/>
          </p:nvSpPr>
          <p:spPr bwMode="auto">
            <a:xfrm rot="21404848" flipH="1">
              <a:off x="2924" y="2024"/>
              <a:ext cx="2313" cy="226"/>
            </a:xfrm>
            <a:prstGeom prst="line">
              <a:avLst/>
            </a:prstGeom>
            <a:noFill/>
            <a:ln w="19050">
              <a:solidFill>
                <a:srgbClr val="AF13F5"/>
              </a:solidFill>
              <a:round/>
              <a:headEnd/>
              <a:tailEnd type="stealth" w="med" len="med"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43" name="Oval 23"/>
          <p:cNvSpPr>
            <a:spLocks noChangeArrowheads="1"/>
          </p:cNvSpPr>
          <p:nvPr/>
        </p:nvSpPr>
        <p:spPr bwMode="auto">
          <a:xfrm>
            <a:off x="4572000" y="2455863"/>
            <a:ext cx="36513" cy="36512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44" name="Oval 24"/>
          <p:cNvSpPr>
            <a:spLocks noChangeArrowheads="1"/>
          </p:cNvSpPr>
          <p:nvPr/>
        </p:nvSpPr>
        <p:spPr bwMode="auto">
          <a:xfrm>
            <a:off x="4464050" y="3716338"/>
            <a:ext cx="36513" cy="36512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45" name="Oval 25"/>
          <p:cNvSpPr>
            <a:spLocks noChangeArrowheads="1"/>
          </p:cNvSpPr>
          <p:nvPr/>
        </p:nvSpPr>
        <p:spPr bwMode="auto">
          <a:xfrm>
            <a:off x="4787900" y="2960688"/>
            <a:ext cx="36513" cy="36512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46" name="Oval 26"/>
          <p:cNvSpPr>
            <a:spLocks noChangeArrowheads="1"/>
          </p:cNvSpPr>
          <p:nvPr/>
        </p:nvSpPr>
        <p:spPr bwMode="auto">
          <a:xfrm>
            <a:off x="4643438" y="2765425"/>
            <a:ext cx="36512" cy="36513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47" name="Oval 27"/>
          <p:cNvSpPr>
            <a:spLocks noChangeArrowheads="1"/>
          </p:cNvSpPr>
          <p:nvPr/>
        </p:nvSpPr>
        <p:spPr bwMode="auto">
          <a:xfrm>
            <a:off x="4500563" y="3429000"/>
            <a:ext cx="36512" cy="36513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48" name="Oval 28"/>
          <p:cNvSpPr>
            <a:spLocks noChangeArrowheads="1"/>
          </p:cNvSpPr>
          <p:nvPr/>
        </p:nvSpPr>
        <p:spPr bwMode="auto">
          <a:xfrm>
            <a:off x="4751388" y="3284538"/>
            <a:ext cx="36512" cy="36512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49" name="Oval 29"/>
          <p:cNvSpPr>
            <a:spLocks noChangeArrowheads="1"/>
          </p:cNvSpPr>
          <p:nvPr/>
        </p:nvSpPr>
        <p:spPr bwMode="auto">
          <a:xfrm>
            <a:off x="4535488" y="2960688"/>
            <a:ext cx="36512" cy="36512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150" name="Line 30"/>
          <p:cNvSpPr>
            <a:spLocks noChangeShapeType="1"/>
          </p:cNvSpPr>
          <p:nvPr/>
        </p:nvSpPr>
        <p:spPr bwMode="auto">
          <a:xfrm flipH="1">
            <a:off x="4284663" y="4797425"/>
            <a:ext cx="720725" cy="7191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51" name="Line 31"/>
          <p:cNvSpPr>
            <a:spLocks noChangeShapeType="1"/>
          </p:cNvSpPr>
          <p:nvPr/>
        </p:nvSpPr>
        <p:spPr bwMode="auto">
          <a:xfrm flipV="1">
            <a:off x="4170363" y="4889500"/>
            <a:ext cx="936625" cy="504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52" name="Line 32"/>
          <p:cNvSpPr>
            <a:spLocks noChangeShapeType="1"/>
          </p:cNvSpPr>
          <p:nvPr/>
        </p:nvSpPr>
        <p:spPr bwMode="auto">
          <a:xfrm flipV="1">
            <a:off x="4427538" y="4694238"/>
            <a:ext cx="431800" cy="9366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153" name="Line 33"/>
          <p:cNvSpPr>
            <a:spLocks noChangeShapeType="1"/>
          </p:cNvSpPr>
          <p:nvPr/>
        </p:nvSpPr>
        <p:spPr bwMode="auto">
          <a:xfrm flipH="1">
            <a:off x="4592638" y="4641850"/>
            <a:ext cx="144462" cy="10080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43024" name="Picture 4" descr="zagadka9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684213" y="765175"/>
            <a:ext cx="1439862" cy="1882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" name="Прямоугольник 34"/>
          <p:cNvSpPr/>
          <p:nvPr/>
        </p:nvSpPr>
        <p:spPr>
          <a:xfrm>
            <a:off x="2195513" y="765175"/>
            <a:ext cx="1800225" cy="1925638"/>
          </a:xfrm>
          <a:prstGeom prst="rect">
            <a:avLst/>
          </a:prstGeom>
        </p:spPr>
        <p:txBody>
          <a:bodyPr>
            <a:spAutoFit/>
          </a:bodyPr>
          <a:lstStyle/>
          <a:p>
            <a:pPr marL="342900" indent="-342900" algn="just">
              <a:spcBef>
                <a:spcPct val="20000"/>
              </a:spcBef>
              <a:defRPr/>
            </a:pPr>
            <a:r>
              <a:rPr lang="ru-RU" sz="2800" b="1" kern="0" dirty="0">
                <a:latin typeface="Arial"/>
              </a:rPr>
              <a:t>Генрих</a:t>
            </a:r>
          </a:p>
          <a:p>
            <a:pPr marL="342900" indent="-342900" algn="just">
              <a:spcBef>
                <a:spcPct val="20000"/>
              </a:spcBef>
              <a:defRPr/>
            </a:pPr>
            <a:r>
              <a:rPr lang="ru-RU" sz="2800" b="1" kern="0" dirty="0">
                <a:latin typeface="Arial"/>
              </a:rPr>
              <a:t> Герц </a:t>
            </a:r>
          </a:p>
          <a:p>
            <a:pPr marL="342900" indent="-342900" algn="just">
              <a:spcBef>
                <a:spcPct val="20000"/>
              </a:spcBef>
              <a:defRPr/>
            </a:pPr>
            <a:r>
              <a:rPr lang="ru-RU" kern="0" dirty="0">
                <a:solidFill>
                  <a:prstClr val="black"/>
                </a:solidFill>
                <a:latin typeface="Arial"/>
              </a:rPr>
              <a:t>(1857-1894) немецкий физик.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ac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3.9251E-6 L 0.07083 -0.05224 " pathEditMode="fixed" ptsTypes="AA">
                                      <p:cBhvr>
                                        <p:cTn id="8" dur="2000" fill="hold"/>
                                        <p:tgtEl>
                                          <p:spTgt spid="51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ac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3.9251E-6 L 0.11024 0.11535 " pathEditMode="fixed" ptsTypes="AA">
                                      <p:cBhvr>
                                        <p:cTn id="10" dur="2000" fill="hold"/>
                                        <p:tgtEl>
                                          <p:spTgt spid="5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ac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66667E-6 2.76468E-6 L 0.16529 -0.10472 " pathEditMode="fixed" ptsTypes="AA">
                                      <p:cBhvr>
                                        <p:cTn id="12" dur="1000" fill="hold"/>
                                        <p:tgtEl>
                                          <p:spTgt spid="5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608 -0.00023 L 0.12413 -0.03166 " pathEditMode="fixed" ptsTypes="AA">
                                      <p:cBhvr>
                                        <p:cTn id="14" dur="500" fill="hold"/>
                                        <p:tgtEl>
                                          <p:spTgt spid="5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59 0.00786 L 0.12396 -0.00254 " pathEditMode="fixed" ptsTypes="AA">
                                      <p:cBhvr>
                                        <p:cTn id="16" dur="1000" fill="hold"/>
                                        <p:tgtEl>
                                          <p:spTgt spid="5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ac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33333E-6 2.76468E-6 L 0.08663 -0.04184 " pathEditMode="fixed" ptsTypes="AA">
                                      <p:cBhvr>
                                        <p:cTn id="18" dur="500" fill="hold"/>
                                        <p:tgtEl>
                                          <p:spTgt spid="51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ac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788 0.02381 L 0.15173 0.05524 " pathEditMode="fixed" ptsTypes="AA">
                                      <p:cBhvr>
                                        <p:cTn id="20" dur="2000" fill="hold"/>
                                        <p:tgtEl>
                                          <p:spTgt spid="51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2000"/>
                                        <p:tgtEl>
                                          <p:spTgt spid="5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5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5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500"/>
                            </p:stCondLst>
                            <p:childTnLst>
                              <p:par>
                                <p:cTn id="3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5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000"/>
                            </p:stCondLst>
                            <p:childTnLst>
                              <p:par>
                                <p:cTn id="4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3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3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3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1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1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1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1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1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1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3" grpId="0" build="p"/>
      <p:bldP spid="5143" grpId="0" animBg="1"/>
      <p:bldP spid="5144" grpId="0" animBg="1"/>
      <p:bldP spid="5145" grpId="0" animBg="1"/>
      <p:bldP spid="5146" grpId="0" animBg="1"/>
      <p:bldP spid="5147" grpId="0" animBg="1"/>
      <p:bldP spid="5148" grpId="0" animBg="1"/>
      <p:bldP spid="5149" grpId="0" animBg="1"/>
      <p:bldP spid="5150" grpId="0" animBg="1"/>
      <p:bldP spid="5150" grpId="1" animBg="1"/>
      <p:bldP spid="5151" grpId="0" animBg="1"/>
      <p:bldP spid="5151" grpId="1" animBg="1"/>
      <p:bldP spid="5152" grpId="0" animBg="1"/>
      <p:bldP spid="5152" grpId="1" animBg="1"/>
      <p:bldP spid="5153" grpId="0" animBg="1"/>
      <p:bldP spid="3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83886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397565"/>
                <a:gridCol w="397565"/>
                <a:gridCol w="414807"/>
                <a:gridCol w="380323"/>
                <a:gridCol w="397565"/>
                <a:gridCol w="397565"/>
                <a:gridCol w="397565"/>
                <a:gridCol w="397565"/>
                <a:gridCol w="397565"/>
                <a:gridCol w="397565"/>
                <a:gridCol w="397565"/>
                <a:gridCol w="397565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6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3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9297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332656"/>
            <a:ext cx="5940152" cy="6525344"/>
          </a:xfrm>
          <a:prstGeom prst="wedgeRoundRectCallout">
            <a:avLst>
              <a:gd name="adj1" fmla="val 50790"/>
              <a:gd name="adj2" fmla="val -53818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dirty="0" smtClean="0">
              <a:solidFill>
                <a:schemeClr val="dk1"/>
              </a:solidFill>
            </a:endParaRPr>
          </a:p>
          <a:p>
            <a:endParaRPr lang="ru-RU" dirty="0" smtClean="0">
              <a:solidFill>
                <a:schemeClr val="dk1"/>
              </a:solidFill>
            </a:endParaRPr>
          </a:p>
          <a:p>
            <a:endParaRPr lang="ru-RU" dirty="0" smtClean="0">
              <a:solidFill>
                <a:schemeClr val="dk1"/>
              </a:solidFill>
            </a:endParaRPr>
          </a:p>
          <a:p>
            <a:endParaRPr lang="ru-RU" dirty="0" smtClean="0">
              <a:solidFill>
                <a:schemeClr val="dk1"/>
              </a:solidFill>
            </a:endParaRPr>
          </a:p>
          <a:p>
            <a:endParaRPr lang="ru-RU" dirty="0" smtClean="0">
              <a:solidFill>
                <a:schemeClr val="dk1"/>
              </a:solidFill>
            </a:endParaRPr>
          </a:p>
          <a:p>
            <a:endParaRPr lang="ru-RU" dirty="0" smtClean="0">
              <a:solidFill>
                <a:schemeClr val="dk1"/>
              </a:solidFill>
            </a:endParaRPr>
          </a:p>
          <a:p>
            <a:pPr>
              <a:lnSpc>
                <a:spcPct val="150000"/>
              </a:lnSpc>
            </a:pPr>
            <a:endParaRPr lang="ru-RU" sz="3600" b="1" dirty="0" smtClean="0">
              <a:solidFill>
                <a:schemeClr val="dk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3600" b="1" dirty="0" smtClean="0">
                <a:solidFill>
                  <a:schemeClr val="dk1"/>
                </a:solidFill>
              </a:rPr>
              <a:t>1. Макс Планк ввел это понятие и вывел        формулу </a:t>
            </a:r>
            <a:r>
              <a:rPr lang="ru-RU" sz="54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E = </a:t>
            </a:r>
            <a:r>
              <a:rPr lang="ru-RU" sz="5400" b="1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hν</a:t>
            </a:r>
            <a:r>
              <a:rPr lang="ru-RU" sz="36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endParaRPr lang="ru-RU" sz="3600" b="1" dirty="0" smtClean="0">
              <a:solidFill>
                <a:schemeClr val="tx1"/>
              </a:solidFill>
            </a:endParaRPr>
          </a:p>
        </p:txBody>
      </p:sp>
      <p:pic>
        <p:nvPicPr>
          <p:cNvPr id="5" name="Picture 4" descr="Планк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619672" y="692696"/>
            <a:ext cx="2202411" cy="24499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84274"/>
        </p:xfrm>
        <a:graphic>
          <a:graphicData uri="http://schemas.openxmlformats.org/drawingml/2006/table">
            <a:tbl>
              <a:tblPr/>
              <a:tblGrid>
                <a:gridCol w="537692"/>
                <a:gridCol w="145874"/>
                <a:gridCol w="504056"/>
                <a:gridCol w="402638"/>
                <a:gridCol w="397565"/>
                <a:gridCol w="397565"/>
                <a:gridCol w="397565"/>
                <a:gridCol w="564907"/>
                <a:gridCol w="360040"/>
                <a:gridCol w="360040"/>
                <a:gridCol w="360040"/>
                <a:gridCol w="360040"/>
                <a:gridCol w="380323"/>
                <a:gridCol w="411765"/>
                <a:gridCol w="432048"/>
                <a:gridCol w="360040"/>
                <a:gridCol w="386407"/>
                <a:gridCol w="397565"/>
                <a:gridCol w="397565"/>
                <a:gridCol w="402639"/>
                <a:gridCol w="392491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4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У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М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Р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188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Э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Д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Ы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Й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П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У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В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Г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Ш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2152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0674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Й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0"/>
            <a:ext cx="9144000" cy="5445224"/>
          </a:xfrm>
          <a:prstGeom prst="wedgeRoundRectCallout">
            <a:avLst>
              <a:gd name="adj1" fmla="val 9663"/>
              <a:gd name="adj2" fmla="val 48968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3600" b="1" dirty="0" smtClean="0">
              <a:solidFill>
                <a:schemeClr val="tx1"/>
              </a:solidFill>
            </a:endParaRPr>
          </a:p>
          <a:p>
            <a:endParaRPr lang="ru-RU" sz="3600" b="1" dirty="0" smtClean="0">
              <a:solidFill>
                <a:schemeClr val="tx1"/>
              </a:solidFill>
            </a:endParaRPr>
          </a:p>
          <a:p>
            <a:endParaRPr lang="ru-RU" sz="3600" b="1" dirty="0" smtClean="0">
              <a:solidFill>
                <a:schemeClr val="tx1"/>
              </a:solidFill>
            </a:endParaRPr>
          </a:p>
          <a:p>
            <a:endParaRPr lang="ru-RU" sz="3600" b="1" dirty="0" smtClean="0">
              <a:solidFill>
                <a:schemeClr val="tx1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22. </a:t>
            </a:r>
            <a:r>
              <a:rPr lang="ru-RU" sz="3600" b="1" dirty="0" smtClean="0">
                <a:hlinkClick r:id="rId3"/>
              </a:rPr>
              <a:t>Плоская</a:t>
            </a:r>
            <a:r>
              <a:rPr lang="ru-RU" sz="3600" b="1" dirty="0" smtClean="0"/>
              <a:t> </a:t>
            </a:r>
            <a:r>
              <a:rPr lang="ru-RU" sz="3600" b="1" dirty="0" smtClean="0">
                <a:solidFill>
                  <a:schemeClr val="tx1"/>
                </a:solidFill>
              </a:rPr>
              <a:t>поверхность, отражающая свет в одном направлении.</a:t>
            </a:r>
            <a:endParaRPr lang="ru-RU" sz="3600" dirty="0" smtClean="0">
              <a:solidFill>
                <a:srgbClr val="0000FF"/>
              </a:solidFill>
            </a:endParaRPr>
          </a:p>
          <a:p>
            <a:r>
              <a:rPr lang="ru-RU" dirty="0" smtClean="0">
                <a:solidFill>
                  <a:schemeClr val="tx1"/>
                </a:solidFill>
              </a:rPr>
              <a:t>Ссылка на интернет-ресурс</a:t>
            </a:r>
          </a:p>
          <a:p>
            <a:pPr>
              <a:lnSpc>
                <a:spcPct val="150000"/>
              </a:lnSpc>
            </a:pPr>
            <a:endParaRPr lang="ru-RU" sz="3600" b="1" dirty="0" smtClean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ru-RU" sz="3600" b="1" dirty="0" smtClean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ru-RU" sz="3600" b="1" dirty="0">
              <a:solidFill>
                <a:schemeClr val="tx1"/>
              </a:solidFill>
            </a:endParaRPr>
          </a:p>
        </p:txBody>
      </p:sp>
      <p:sp>
        <p:nvSpPr>
          <p:cNvPr id="7" name="Выгнутая влево стрелка 6"/>
          <p:cNvSpPr/>
          <p:nvPr/>
        </p:nvSpPr>
        <p:spPr>
          <a:xfrm>
            <a:off x="3923928" y="4941168"/>
            <a:ext cx="1656184" cy="864096"/>
          </a:xfrm>
          <a:prstGeom prst="curvedRightArrow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84274"/>
        </p:xfrm>
        <a:graphic>
          <a:graphicData uri="http://schemas.openxmlformats.org/drawingml/2006/table">
            <a:tbl>
              <a:tblPr/>
              <a:tblGrid>
                <a:gridCol w="537692"/>
                <a:gridCol w="145874"/>
                <a:gridCol w="504056"/>
                <a:gridCol w="402638"/>
                <a:gridCol w="397565"/>
                <a:gridCol w="397565"/>
                <a:gridCol w="458416"/>
                <a:gridCol w="432048"/>
                <a:gridCol w="432048"/>
                <a:gridCol w="360040"/>
                <a:gridCol w="360040"/>
                <a:gridCol w="360040"/>
                <a:gridCol w="380323"/>
                <a:gridCol w="411765"/>
                <a:gridCol w="432048"/>
                <a:gridCol w="360040"/>
                <a:gridCol w="386407"/>
                <a:gridCol w="397565"/>
                <a:gridCol w="397565"/>
                <a:gridCol w="402639"/>
                <a:gridCol w="392491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5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4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У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М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Р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188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Э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Д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Ы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Й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П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У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В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Г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Ш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З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2152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0674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Й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467544" y="0"/>
            <a:ext cx="6408712" cy="7101408"/>
          </a:xfrm>
          <a:prstGeom prst="wedgeRoundRectCallout">
            <a:avLst>
              <a:gd name="adj1" fmla="val 54830"/>
              <a:gd name="adj2" fmla="val 39050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endParaRPr lang="ru-RU" sz="3600" b="1" dirty="0" smtClean="0">
              <a:solidFill>
                <a:schemeClr val="tx1"/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ru-RU" dirty="0" smtClean="0">
                <a:solidFill>
                  <a:schemeClr val="tx1"/>
                </a:solidFill>
              </a:rPr>
              <a:t>Ссылка на интернет-ресурс</a:t>
            </a:r>
          </a:p>
          <a:p>
            <a:pPr algn="just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23. Какой </a:t>
            </a:r>
            <a:r>
              <a:rPr lang="ru-RU" sz="3600" b="1" dirty="0" smtClean="0">
                <a:solidFill>
                  <a:schemeClr val="tx1"/>
                </a:solidFill>
                <a:hlinkClick r:id="rId3"/>
              </a:rPr>
              <a:t>цвет стекла </a:t>
            </a:r>
            <a:r>
              <a:rPr lang="ru-RU" sz="3600" b="1" dirty="0" smtClean="0">
                <a:solidFill>
                  <a:schemeClr val="tx1"/>
                </a:solidFill>
              </a:rPr>
              <a:t>нужно использовать, чтобы не увидеть синюю двойку на белом фоне?</a:t>
            </a:r>
            <a:endParaRPr lang="ru-RU" sz="36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100762"/>
        </p:xfrm>
        <a:graphic>
          <a:graphicData uri="http://schemas.openxmlformats.org/drawingml/2006/table">
            <a:tbl>
              <a:tblPr/>
              <a:tblGrid>
                <a:gridCol w="1259630"/>
                <a:gridCol w="432048"/>
                <a:gridCol w="432048"/>
                <a:gridCol w="360040"/>
                <a:gridCol w="432048"/>
                <a:gridCol w="432048"/>
                <a:gridCol w="360040"/>
                <a:gridCol w="360040"/>
                <a:gridCol w="360040"/>
                <a:gridCol w="360040"/>
                <a:gridCol w="380323"/>
                <a:gridCol w="411765"/>
                <a:gridCol w="432048"/>
                <a:gridCol w="360040"/>
                <a:gridCol w="386407"/>
                <a:gridCol w="397565"/>
                <a:gridCol w="397565"/>
                <a:gridCol w="402639"/>
                <a:gridCol w="392491"/>
                <a:gridCol w="397565"/>
                <a:gridCol w="397565"/>
              </a:tblGrid>
              <a:tr h="332658">
                <a:tc rowSpan="2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16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5"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5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П</a:t>
                      </a:r>
                      <a:endParaRPr lang="ru-RU" sz="1800" b="1" dirty="0"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6"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6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4"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П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7"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7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5"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5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Н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Ь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Е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Т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О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В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Ы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Й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Ю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М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Н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Ф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Д</a:t>
                      </a:r>
                      <a:endParaRPr lang="ru-RU" sz="14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У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Л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И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З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М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Л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Р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1884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chemeClr val="tx1"/>
                          </a:solidFill>
                        </a:rPr>
                        <a:t>А</a:t>
                      </a:r>
                      <a:endParaRPr lang="ru-RU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Ж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Э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С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Д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Ы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Й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П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У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4761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В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М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Г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Г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Ш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5"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З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К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21526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С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4" gridSpan="6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4" grid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62726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6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3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Ц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С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И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Н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И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latin typeface="+mn-lt"/>
                        </a:rPr>
                        <a:t>Й</a:t>
                      </a:r>
                      <a:endParaRPr lang="ru-RU" sz="1800" b="1" dirty="0">
                        <a:latin typeface="+mn-lt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729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6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314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 gridSpan="6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b="1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" name="Таблица 8"/>
          <p:cNvGraphicFramePr>
            <a:graphicFrameLocks noGrp="1"/>
          </p:cNvGraphicFramePr>
          <p:nvPr/>
        </p:nvGraphicFramePr>
        <p:xfrm>
          <a:off x="17253" y="5210355"/>
          <a:ext cx="208280" cy="365760"/>
        </p:xfrm>
        <a:graphic>
          <a:graphicData uri="http://schemas.openxmlformats.org/drawingml/2006/table">
            <a:tbl>
              <a:tblPr/>
              <a:tblGrid>
                <a:gridCol w="208280"/>
              </a:tblGrid>
              <a:tr h="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solidFill>
                        <a:srgbClr val="009900"/>
                      </a:solidFill>
                      <a:prstDash val="solid"/>
                    </a:lnL>
                    <a:lnR w="12700" cmpd="sng">
                      <a:solidFill>
                        <a:srgbClr val="009900"/>
                      </a:solidFill>
                      <a:prstDash val="solid"/>
                    </a:lnR>
                    <a:lnT w="12700" cap="flat" cmpd="sng" algn="ctr">
                      <a:solidFill>
                        <a:srgbClr val="0099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0099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0"/>
          <a:ext cx="9324528" cy="71698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24966"/>
                <a:gridCol w="4699562"/>
              </a:tblGrid>
              <a:tr h="1072197">
                <a:tc gridSpan="2">
                  <a:txBody>
                    <a:bodyPr/>
                    <a:lstStyle/>
                    <a:p>
                      <a:pPr algn="ctr"/>
                      <a:endParaRPr lang="ru-RU" sz="3600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ru-RU" sz="3600" dirty="0" smtClean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Корпускулярно-волновой дуализм </a:t>
                      </a:r>
                      <a:endParaRPr lang="ru-RU" sz="3600" dirty="0">
                        <a:latin typeface="Comic Sans MS" pitchFamily="66" charset="0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</a:tr>
              <a:tr h="4041356">
                <a:tc>
                  <a:txBody>
                    <a:bodyPr/>
                    <a:lstStyle/>
                    <a:p>
                      <a:pPr marL="720000" indent="0" algn="just">
                        <a:defRPr/>
                      </a:pPr>
                      <a:r>
                        <a:rPr lang="ru-RU" sz="3400" dirty="0" smtClean="0">
                          <a:solidFill>
                            <a:schemeClr val="tx1"/>
                          </a:solidFill>
                        </a:rPr>
                        <a:t>заключается в        признании такой    </a:t>
                      </a:r>
                      <a:r>
                        <a:rPr lang="ru-RU" sz="3400" b="1" dirty="0" smtClean="0">
                          <a:solidFill>
                            <a:schemeClr val="tx1"/>
                          </a:solidFill>
                        </a:rPr>
                        <a:t>сложности свойств </a:t>
                      </a:r>
                      <a:r>
                        <a:rPr lang="ru-RU" sz="3400" dirty="0" smtClean="0">
                          <a:solidFill>
                            <a:schemeClr val="tx1"/>
                          </a:solidFill>
                        </a:rPr>
                        <a:t>света и микрообъектов,</a:t>
                      </a:r>
                    </a:p>
                    <a:p>
                      <a:pPr marL="720000" indent="0" algn="just"/>
                      <a:r>
                        <a:rPr lang="ru-RU" sz="3400" dirty="0" smtClean="0">
                          <a:solidFill>
                            <a:schemeClr val="tx1"/>
                          </a:solidFill>
                        </a:rPr>
                        <a:t>для описания которых </a:t>
                      </a:r>
                      <a:r>
                        <a:rPr lang="ru-RU" sz="3400" b="1" dirty="0" smtClean="0">
                          <a:solidFill>
                            <a:schemeClr val="tx1"/>
                          </a:solidFill>
                        </a:rPr>
                        <a:t>не пригодны только</a:t>
                      </a:r>
                      <a:endParaRPr lang="ru-RU" sz="3400" b="1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20000" indent="457200"/>
                      <a:endParaRPr lang="ru-RU" sz="36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</a:tr>
              <a:tr h="1744446">
                <a:tc gridSpan="2">
                  <a:txBody>
                    <a:bodyPr/>
                    <a:lstStyle/>
                    <a:p>
                      <a:pPr marL="720000" indent="0" algn="l"/>
                      <a:r>
                        <a:rPr lang="ru-RU" sz="3400" dirty="0" smtClean="0">
                          <a:solidFill>
                            <a:schemeClr val="tx1"/>
                          </a:solidFill>
                        </a:rPr>
                        <a:t>одни </a:t>
                      </a:r>
                      <a:r>
                        <a:rPr lang="ru-RU" sz="3400" b="1" dirty="0" smtClean="0">
                          <a:solidFill>
                            <a:schemeClr val="tx1"/>
                          </a:solidFill>
                        </a:rPr>
                        <a:t>корпускулярные</a:t>
                      </a:r>
                      <a:r>
                        <a:rPr lang="ru-RU" sz="3400" dirty="0" smtClean="0">
                          <a:solidFill>
                            <a:schemeClr val="tx1"/>
                          </a:solidFill>
                        </a:rPr>
                        <a:t> или </a:t>
                      </a:r>
                      <a:r>
                        <a:rPr lang="ru-RU" sz="3400" b="1" dirty="0" smtClean="0">
                          <a:solidFill>
                            <a:schemeClr val="tx1"/>
                          </a:solidFill>
                        </a:rPr>
                        <a:t>только </a:t>
                      </a:r>
                      <a:r>
                        <a:rPr lang="ru-RU" sz="3400" dirty="0" smtClean="0">
                          <a:solidFill>
                            <a:schemeClr val="tx1"/>
                          </a:solidFill>
                        </a:rPr>
                        <a:t>одни </a:t>
                      </a:r>
                      <a:r>
                        <a:rPr lang="ru-RU" sz="3400" b="1" dirty="0" smtClean="0">
                          <a:solidFill>
                            <a:schemeClr val="tx1"/>
                          </a:solidFill>
                        </a:rPr>
                        <a:t>волновые</a:t>
                      </a:r>
                      <a:r>
                        <a:rPr lang="ru-RU" sz="3400" dirty="0" smtClean="0">
                          <a:solidFill>
                            <a:schemeClr val="tx1"/>
                          </a:solidFill>
                        </a:rPr>
                        <a:t> представления.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8" name="Рисунок 7"/>
          <p:cNvPicPr/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5615608" y="1772816"/>
            <a:ext cx="3528392" cy="31683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"/>
          <p:cNvGrpSpPr>
            <a:grpSpLocks noGrp="1" noChangeAspect="1"/>
          </p:cNvGrpSpPr>
          <p:nvPr>
            <p:ph idx="1"/>
          </p:nvPr>
        </p:nvGrpSpPr>
        <p:grpSpPr bwMode="auto">
          <a:xfrm>
            <a:off x="457200" y="1600200"/>
            <a:ext cx="8229600" cy="4525963"/>
            <a:chOff x="1214" y="1915"/>
            <a:chExt cx="9703" cy="6056"/>
          </a:xfrm>
        </p:grpSpPr>
        <p:sp>
          <p:nvSpPr>
            <p:cNvPr id="52228" name="AutoShape 23"/>
            <p:cNvSpPr>
              <a:spLocks noChangeAspect="1" noChangeArrowheads="1"/>
            </p:cNvSpPr>
            <p:nvPr/>
          </p:nvSpPr>
          <p:spPr bwMode="auto">
            <a:xfrm>
              <a:off x="1214" y="1915"/>
              <a:ext cx="9703" cy="6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" name="Oval 24"/>
            <p:cNvSpPr>
              <a:spLocks noChangeArrowheads="1"/>
            </p:cNvSpPr>
            <p:nvPr/>
          </p:nvSpPr>
          <p:spPr bwMode="auto">
            <a:xfrm>
              <a:off x="4508" y="1915"/>
              <a:ext cx="3115" cy="1317"/>
            </a:xfrm>
            <a:prstGeom prst="ellipse">
              <a:avLst/>
            </a:prstGeom>
            <a:solidFill>
              <a:srgbClr val="FF99CC"/>
            </a:solidFill>
            <a:ln w="9525">
              <a:round/>
              <a:headEnd/>
              <a:tailEnd/>
            </a:ln>
            <a:effectLst/>
            <a:scene3d>
              <a:camera prst="legacyPerspectiveBottom"/>
              <a:lightRig rig="legacyFlat3" dir="t"/>
            </a:scene3d>
            <a:sp3d extrusionH="887400" prstMaterial="legacyMatte">
              <a:bevelT w="13500" h="13500" prst="angle"/>
              <a:bevelB w="13500" h="13500" prst="angle"/>
              <a:extrusionClr>
                <a:srgbClr val="FF99CC"/>
              </a:extrusionClr>
            </a:sp3d>
          </p:spPr>
          <p:txBody>
            <a:bodyPr>
              <a:flatTx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/>
            </a:p>
            <a:p>
              <a:pPr algn="ctr">
                <a:defRPr/>
              </a:pPr>
              <a:r>
                <a:rPr lang="ru-RU" sz="12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Шаг 1. Определение потребности</a:t>
              </a:r>
              <a:endParaRPr lang="ru-RU"/>
            </a:p>
          </p:txBody>
        </p:sp>
        <p:sp>
          <p:nvSpPr>
            <p:cNvPr id="7" name="Oval 25"/>
            <p:cNvSpPr>
              <a:spLocks noChangeArrowheads="1"/>
            </p:cNvSpPr>
            <p:nvPr/>
          </p:nvSpPr>
          <p:spPr bwMode="auto">
            <a:xfrm>
              <a:off x="7426" y="2472"/>
              <a:ext cx="3113" cy="1319"/>
            </a:xfrm>
            <a:prstGeom prst="ellipse">
              <a:avLst/>
            </a:prstGeom>
            <a:solidFill>
              <a:srgbClr val="FF9900"/>
            </a:solidFill>
            <a:ln w="9525">
              <a:round/>
              <a:headEnd/>
              <a:tailEnd/>
            </a:ln>
            <a:effectLst/>
            <a:scene3d>
              <a:camera prst="legacyPerspectiveBottom"/>
              <a:lightRig rig="legacyFlat3" dir="t"/>
            </a:scene3d>
            <a:sp3d extrusionH="887400" prstMaterial="legacyMatte">
              <a:bevelT w="13500" h="13500" prst="angle"/>
              <a:bevelB w="13500" h="13500" prst="angle"/>
              <a:extrusionClr>
                <a:srgbClr val="FF9900"/>
              </a:extrusionClr>
            </a:sp3d>
          </p:spPr>
          <p:txBody>
            <a:bodyPr>
              <a:flatTx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2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Шаг 2 Исследование существующих объектов</a:t>
              </a:r>
              <a:endParaRPr lang="ru-RU"/>
            </a:p>
          </p:txBody>
        </p:sp>
        <p:sp>
          <p:nvSpPr>
            <p:cNvPr id="8" name="Oval 26"/>
            <p:cNvSpPr>
              <a:spLocks noChangeArrowheads="1"/>
            </p:cNvSpPr>
            <p:nvPr/>
          </p:nvSpPr>
          <p:spPr bwMode="auto">
            <a:xfrm>
              <a:off x="7613" y="4169"/>
              <a:ext cx="3116" cy="1433"/>
            </a:xfrm>
            <a:prstGeom prst="ellipse">
              <a:avLst/>
            </a:prstGeom>
            <a:solidFill>
              <a:srgbClr val="0D9F0D"/>
            </a:solidFill>
            <a:ln w="9525">
              <a:round/>
              <a:headEnd/>
              <a:tailEnd/>
            </a:ln>
            <a:effectLst/>
            <a:scene3d>
              <a:camera prst="legacyPerspectiveBottom"/>
              <a:lightRig rig="legacyFlat3" dir="t"/>
            </a:scene3d>
            <a:sp3d extrusionH="887400" prstMaterial="legacyMatte">
              <a:bevelT w="13500" h="13500" prst="angle"/>
              <a:bevelB w="13500" h="13500" prst="angle"/>
              <a:extrusionClr>
                <a:srgbClr val="FFFF00"/>
              </a:extrusionClr>
            </a:sp3d>
          </p:spPr>
          <p:txBody>
            <a:bodyPr>
              <a:flatTx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  <a:p>
              <a:pPr algn="ctr">
                <a:defRPr/>
              </a:pPr>
              <a:r>
                <a:rPr lang="ru-RU" sz="12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Шаг 3 . Обозначение требований к объекту проектирования</a:t>
              </a:r>
              <a:endParaRPr lang="ru-RU" dirty="0"/>
            </a:p>
          </p:txBody>
        </p:sp>
        <p:sp>
          <p:nvSpPr>
            <p:cNvPr id="9" name="Oval 27"/>
            <p:cNvSpPr>
              <a:spLocks noChangeArrowheads="1"/>
            </p:cNvSpPr>
            <p:nvPr/>
          </p:nvSpPr>
          <p:spPr bwMode="auto">
            <a:xfrm>
              <a:off x="7426" y="5955"/>
              <a:ext cx="3113" cy="1319"/>
            </a:xfrm>
            <a:prstGeom prst="ellipse">
              <a:avLst/>
            </a:prstGeom>
            <a:solidFill>
              <a:srgbClr val="99CC00"/>
            </a:solidFill>
            <a:ln w="9525">
              <a:round/>
              <a:headEnd/>
              <a:tailEnd/>
            </a:ln>
            <a:effectLst/>
            <a:scene3d>
              <a:camera prst="legacyPerspectiveBottom"/>
              <a:lightRig rig="legacyFlat3" dir="t"/>
            </a:scene3d>
            <a:sp3d extrusionH="887400" prstMaterial="legacyMatte">
              <a:bevelT w="13500" h="13500" prst="angle"/>
              <a:bevelB w="13500" h="13500" prst="angle"/>
              <a:extrusionClr>
                <a:srgbClr val="99CC00"/>
              </a:extrusionClr>
            </a:sp3d>
          </p:spPr>
          <p:txBody>
            <a:bodyPr>
              <a:flatTx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/>
            </a:p>
            <a:p>
              <a:pPr algn="ctr">
                <a:defRPr/>
              </a:pPr>
              <a:r>
                <a:rPr lang="ru-RU" sz="12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Шаг 4. Выработка первоначальных идей</a:t>
              </a:r>
              <a:endParaRPr lang="ru-RU"/>
            </a:p>
          </p:txBody>
        </p:sp>
        <p:sp>
          <p:nvSpPr>
            <p:cNvPr id="10" name="Oval 28"/>
            <p:cNvSpPr>
              <a:spLocks noChangeArrowheads="1"/>
            </p:cNvSpPr>
            <p:nvPr/>
          </p:nvSpPr>
          <p:spPr bwMode="auto">
            <a:xfrm>
              <a:off x="1226" y="4073"/>
              <a:ext cx="3113" cy="1542"/>
            </a:xfrm>
            <a:prstGeom prst="ellipse">
              <a:avLst/>
            </a:prstGeom>
            <a:solidFill>
              <a:srgbClr val="CC99FF"/>
            </a:solidFill>
            <a:ln w="9525">
              <a:round/>
              <a:headEnd/>
              <a:tailEnd/>
            </a:ln>
            <a:effectLst/>
            <a:scene3d>
              <a:camera prst="legacyPerspectiveBottom"/>
              <a:lightRig rig="legacyFlat3" dir="t"/>
            </a:scene3d>
            <a:sp3d extrusionH="887400" prstMaterial="legacyMatte">
              <a:bevelT w="13500" h="13500" prst="angle"/>
              <a:bevelB w="13500" h="13500" prst="angle"/>
              <a:extrusionClr>
                <a:srgbClr val="CC99FF"/>
              </a:extrusionClr>
            </a:sp3d>
          </p:spPr>
          <p:txBody>
            <a:bodyPr>
              <a:flatTx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 sz="1200" b="1" dirty="0"/>
            </a:p>
            <a:p>
              <a:pPr algn="ctr">
                <a:defRPr/>
              </a:pPr>
              <a:r>
                <a:rPr lang="ru-RU" sz="12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Шаг 7. Изготовление</a:t>
              </a:r>
            </a:p>
            <a:p>
              <a:pPr algn="ctr">
                <a:defRPr/>
              </a:pPr>
              <a:r>
                <a:rPr lang="ru-RU" sz="1200" b="1" dirty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(Заполнение правильных ответов)</a:t>
              </a:r>
              <a:endParaRPr lang="ru-RU" sz="1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  <a:p>
              <a:pPr>
                <a:defRPr/>
              </a:pPr>
              <a:endParaRPr lang="ru-RU" dirty="0"/>
            </a:p>
          </p:txBody>
        </p:sp>
        <p:sp>
          <p:nvSpPr>
            <p:cNvPr id="11" name="Oval 29"/>
            <p:cNvSpPr>
              <a:spLocks noChangeArrowheads="1"/>
            </p:cNvSpPr>
            <p:nvPr/>
          </p:nvSpPr>
          <p:spPr bwMode="auto">
            <a:xfrm>
              <a:off x="1214" y="5955"/>
              <a:ext cx="3115" cy="1319"/>
            </a:xfrm>
            <a:prstGeom prst="ellipse">
              <a:avLst/>
            </a:prstGeom>
            <a:solidFill>
              <a:srgbClr val="3366FF"/>
            </a:solidFill>
            <a:ln w="9525">
              <a:round/>
              <a:headEnd/>
              <a:tailEnd/>
            </a:ln>
            <a:effectLst/>
            <a:scene3d>
              <a:camera prst="legacyPerspectiveBottom"/>
              <a:lightRig rig="legacyFlat3" dir="t"/>
            </a:scene3d>
            <a:sp3d extrusionH="887400" prstMaterial="legacyMatte">
              <a:bevelT w="13500" h="13500" prst="angle"/>
              <a:bevelB w="13500" h="13500" prst="angle"/>
              <a:extrusionClr>
                <a:srgbClr val="3366FF"/>
              </a:extrusionClr>
            </a:sp3d>
          </p:spPr>
          <p:txBody>
            <a:bodyPr>
              <a:flatTx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/>
            </a:p>
            <a:p>
              <a:pPr algn="ctr">
                <a:defRPr/>
              </a:pPr>
              <a:endParaRPr lang="ru-RU" sz="1200" b="1"/>
            </a:p>
            <a:p>
              <a:pPr algn="ctr">
                <a:defRPr/>
              </a:pPr>
              <a:r>
                <a:rPr lang="ru-RU" sz="12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Шаг 6. Планирование</a:t>
              </a:r>
            </a:p>
            <a:p>
              <a:pPr>
                <a:defRPr/>
              </a:pPr>
              <a:endParaRPr lang="ru-RU"/>
            </a:p>
          </p:txBody>
        </p:sp>
        <p:sp>
          <p:nvSpPr>
            <p:cNvPr id="12" name="Oval 30"/>
            <p:cNvSpPr>
              <a:spLocks noChangeArrowheads="1"/>
            </p:cNvSpPr>
            <p:nvPr/>
          </p:nvSpPr>
          <p:spPr bwMode="auto">
            <a:xfrm>
              <a:off x="1401" y="2612"/>
              <a:ext cx="3116" cy="1319"/>
            </a:xfrm>
            <a:prstGeom prst="ellipse">
              <a:avLst/>
            </a:prstGeom>
            <a:solidFill>
              <a:srgbClr val="FF00FF"/>
            </a:solidFill>
            <a:ln w="9525">
              <a:round/>
              <a:headEnd/>
              <a:tailEnd/>
            </a:ln>
            <a:effectLst/>
            <a:scene3d>
              <a:camera prst="legacyPerspectiveBottom"/>
              <a:lightRig rig="legacyFlat3" dir="t"/>
            </a:scene3d>
            <a:sp3d extrusionH="887400" prstMaterial="legacyMatte">
              <a:bevelT w="13500" h="13500" prst="angle"/>
              <a:bevelB w="13500" h="13500" prst="angle"/>
              <a:extrusionClr>
                <a:srgbClr val="FF00FF"/>
              </a:extrusionClr>
            </a:sp3d>
          </p:spPr>
          <p:txBody>
            <a:bodyPr>
              <a:flatTx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ru-RU" sz="1200" b="1" dirty="0"/>
            </a:p>
            <a:p>
              <a:pPr algn="ctr">
                <a:defRPr/>
              </a:pPr>
              <a:r>
                <a:rPr lang="ru-RU" sz="12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Шаг 8 .Оценка (рефлексия)</a:t>
              </a:r>
              <a:endParaRPr lang="ru-RU" dirty="0"/>
            </a:p>
          </p:txBody>
        </p:sp>
        <p:sp>
          <p:nvSpPr>
            <p:cNvPr id="13" name="Oval 31"/>
            <p:cNvSpPr>
              <a:spLocks noChangeArrowheads="1"/>
            </p:cNvSpPr>
            <p:nvPr/>
          </p:nvSpPr>
          <p:spPr bwMode="auto">
            <a:xfrm>
              <a:off x="4319" y="6376"/>
              <a:ext cx="3116" cy="1315"/>
            </a:xfrm>
            <a:prstGeom prst="ellipse">
              <a:avLst/>
            </a:prstGeom>
            <a:solidFill>
              <a:srgbClr val="33CCCC"/>
            </a:solidFill>
            <a:ln w="9525">
              <a:round/>
              <a:headEnd/>
              <a:tailEnd/>
            </a:ln>
            <a:effectLst/>
            <a:scene3d>
              <a:camera prst="legacyPerspectiveBottom"/>
              <a:lightRig rig="legacyFlat3" dir="t"/>
            </a:scene3d>
            <a:sp3d extrusionH="887400" prstMaterial="legacyMatte">
              <a:bevelT w="13500" h="13500" prst="angle"/>
              <a:bevelB w="13500" h="13500" prst="angle"/>
              <a:extrusionClr>
                <a:srgbClr val="33CCCC"/>
              </a:extrusionClr>
            </a:sp3d>
          </p:spPr>
          <p:txBody>
            <a:bodyPr>
              <a:flatTx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/>
            </a:p>
            <a:p>
              <a:pPr algn="ctr">
                <a:defRPr/>
              </a:pPr>
              <a:endParaRPr lang="ru-RU" sz="1200" b="1"/>
            </a:p>
            <a:p>
              <a:pPr algn="ctr">
                <a:defRPr/>
              </a:pPr>
              <a:r>
                <a:rPr lang="ru-RU" sz="12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Шаг 5. Анализ идей. Выбор одной</a:t>
              </a:r>
            </a:p>
            <a:p>
              <a:pPr>
                <a:defRPr/>
              </a:pPr>
              <a:endParaRPr lang="ru-RU"/>
            </a:p>
          </p:txBody>
        </p:sp>
        <p:sp>
          <p:nvSpPr>
            <p:cNvPr id="52237" name="AutoShape 32"/>
            <p:cNvSpPr>
              <a:spLocks noChangeArrowheads="1"/>
            </p:cNvSpPr>
            <p:nvPr/>
          </p:nvSpPr>
          <p:spPr bwMode="auto">
            <a:xfrm rot="20783188" flipH="1">
              <a:off x="6391" y="6514"/>
              <a:ext cx="1412" cy="416"/>
            </a:xfrm>
            <a:prstGeom prst="curvedUpArrow">
              <a:avLst>
                <a:gd name="adj1" fmla="val 51008"/>
                <a:gd name="adj2" fmla="val 163080"/>
                <a:gd name="adj3" fmla="val 29671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8" name="AutoShape 33"/>
            <p:cNvSpPr>
              <a:spLocks noChangeArrowheads="1"/>
            </p:cNvSpPr>
            <p:nvPr/>
          </p:nvSpPr>
          <p:spPr bwMode="auto">
            <a:xfrm rot="11912933" flipH="1">
              <a:off x="6579" y="2891"/>
              <a:ext cx="1412" cy="415"/>
            </a:xfrm>
            <a:prstGeom prst="curvedUpArrow">
              <a:avLst>
                <a:gd name="adj1" fmla="val 51131"/>
                <a:gd name="adj2" fmla="val 163473"/>
                <a:gd name="adj3" fmla="val 29671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9" name="AutoShape 34"/>
            <p:cNvSpPr>
              <a:spLocks noChangeArrowheads="1"/>
            </p:cNvSpPr>
            <p:nvPr/>
          </p:nvSpPr>
          <p:spPr bwMode="auto">
            <a:xfrm rot="6693025" flipH="1">
              <a:off x="2894" y="3794"/>
              <a:ext cx="1392" cy="421"/>
            </a:xfrm>
            <a:prstGeom prst="curvedUpArrow">
              <a:avLst>
                <a:gd name="adj1" fmla="val 49688"/>
                <a:gd name="adj2" fmla="val 158861"/>
                <a:gd name="adj3" fmla="val 29671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0" name="AutoShape 35"/>
            <p:cNvSpPr>
              <a:spLocks noChangeArrowheads="1"/>
            </p:cNvSpPr>
            <p:nvPr/>
          </p:nvSpPr>
          <p:spPr bwMode="auto">
            <a:xfrm rot="15569656" flipH="1">
              <a:off x="7505" y="3934"/>
              <a:ext cx="1393" cy="421"/>
            </a:xfrm>
            <a:prstGeom prst="curvedUpArrow">
              <a:avLst>
                <a:gd name="adj1" fmla="val 49724"/>
                <a:gd name="adj2" fmla="val 158975"/>
                <a:gd name="adj3" fmla="val 29671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1" name="AutoShape 36"/>
            <p:cNvSpPr>
              <a:spLocks noChangeArrowheads="1"/>
            </p:cNvSpPr>
            <p:nvPr/>
          </p:nvSpPr>
          <p:spPr bwMode="auto">
            <a:xfrm rot="10179426" flipH="1">
              <a:off x="4132" y="2751"/>
              <a:ext cx="1412" cy="415"/>
            </a:xfrm>
            <a:prstGeom prst="curvedUpArrow">
              <a:avLst>
                <a:gd name="adj1" fmla="val 51131"/>
                <a:gd name="adj2" fmla="val 163473"/>
                <a:gd name="adj3" fmla="val 29671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2" name="AutoShape 37"/>
            <p:cNvSpPr>
              <a:spLocks noChangeArrowheads="1"/>
            </p:cNvSpPr>
            <p:nvPr/>
          </p:nvSpPr>
          <p:spPr bwMode="auto">
            <a:xfrm rot="4900455" flipH="1">
              <a:off x="2892" y="5608"/>
              <a:ext cx="1393" cy="420"/>
            </a:xfrm>
            <a:prstGeom prst="curvedUpArrow">
              <a:avLst>
                <a:gd name="adj1" fmla="val 49842"/>
                <a:gd name="adj2" fmla="val 159354"/>
                <a:gd name="adj3" fmla="val 29671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3" name="AutoShape 38"/>
            <p:cNvSpPr>
              <a:spLocks noChangeArrowheads="1"/>
            </p:cNvSpPr>
            <p:nvPr/>
          </p:nvSpPr>
          <p:spPr bwMode="auto">
            <a:xfrm rot="715455" flipH="1">
              <a:off x="3755" y="6514"/>
              <a:ext cx="1411" cy="419"/>
            </a:xfrm>
            <a:prstGeom prst="curvedUpArrow">
              <a:avLst>
                <a:gd name="adj1" fmla="val 50607"/>
                <a:gd name="adj2" fmla="val 161798"/>
                <a:gd name="adj3" fmla="val 29671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4" name="AutoShape 39"/>
            <p:cNvSpPr>
              <a:spLocks noChangeArrowheads="1"/>
            </p:cNvSpPr>
            <p:nvPr/>
          </p:nvSpPr>
          <p:spPr bwMode="auto">
            <a:xfrm rot="16991982" flipH="1">
              <a:off x="7410" y="5747"/>
              <a:ext cx="1393" cy="420"/>
            </a:xfrm>
            <a:prstGeom prst="curvedUpArrow">
              <a:avLst>
                <a:gd name="adj1" fmla="val 49842"/>
                <a:gd name="adj2" fmla="val 159354"/>
                <a:gd name="adj3" fmla="val 29671"/>
              </a:avLst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1" name="Прямоугольник 20"/>
          <p:cNvSpPr/>
          <p:nvPr/>
        </p:nvSpPr>
        <p:spPr>
          <a:xfrm>
            <a:off x="323528" y="332656"/>
            <a:ext cx="8820472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800" b="1" dirty="0" smtClean="0">
                <a:latin typeface="Comic Sans MS" pitchFamily="66" charset="0"/>
              </a:rPr>
              <a:t>Дизайн-петля </a:t>
            </a:r>
          </a:p>
          <a:p>
            <a:pPr algn="ctr"/>
            <a:r>
              <a:rPr lang="ru-RU" sz="2800" b="1" dirty="0" smtClean="0">
                <a:latin typeface="Comic Sans MS" pitchFamily="66" charset="0"/>
              </a:rPr>
              <a:t>алгоритма проектной деятельности</a:t>
            </a:r>
            <a:endParaRPr lang="ru-RU" sz="2800" dirty="0"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Прямоугольник 20"/>
          <p:cNvSpPr/>
          <p:nvPr/>
        </p:nvSpPr>
        <p:spPr>
          <a:xfrm>
            <a:off x="323528" y="332656"/>
            <a:ext cx="882047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800" b="1" dirty="0" smtClean="0">
                <a:latin typeface="Comic Sans MS" pitchFamily="66" charset="0"/>
              </a:rPr>
              <a:t>Проверь себя!</a:t>
            </a:r>
            <a:endParaRPr lang="ru-RU" sz="2800" b="1" dirty="0">
              <a:latin typeface="Comic Sans MS" pitchFamily="66" charset="0"/>
            </a:endParaRPr>
          </a:p>
        </p:txBody>
      </p:sp>
      <p:sp>
        <p:nvSpPr>
          <p:cNvPr id="23" name="Содержимое 2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ctr">
              <a:buNone/>
            </a:pPr>
            <a:r>
              <a:rPr lang="ru-RU" b="1" dirty="0" smtClean="0">
                <a:hlinkClick r:id="rId2" action="ppaction://hlinkfile"/>
              </a:rPr>
              <a:t>Тест</a:t>
            </a:r>
            <a:endParaRPr lang="ru-RU" b="1" dirty="0" smtClean="0"/>
          </a:p>
          <a:p>
            <a:pPr algn="ctr">
              <a:buNone/>
            </a:pPr>
            <a:r>
              <a:rPr lang="ru-RU" b="1" dirty="0" smtClean="0">
                <a:solidFill>
                  <a:schemeClr val="tx1"/>
                </a:solidFill>
                <a:latin typeface="Comic Sans MS" pitchFamily="66" charset="0"/>
              </a:rPr>
              <a:t> </a:t>
            </a:r>
            <a:r>
              <a:rPr lang="ru-RU" sz="2800" b="1" dirty="0" smtClean="0">
                <a:solidFill>
                  <a:schemeClr val="tx1"/>
                </a:solidFill>
                <a:latin typeface="Comic Sans MS" pitchFamily="66" charset="0"/>
              </a:rPr>
              <a:t>«Геометрическая и волновая оптика, квантовые свойства света»</a:t>
            </a:r>
            <a:endParaRPr lang="ru-RU" sz="2800" b="1" dirty="0">
              <a:solidFill>
                <a:schemeClr val="tx1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4294967295"/>
          </p:nvPr>
        </p:nvSpPr>
        <p:spPr>
          <a:xfrm>
            <a:off x="251520" y="1554163"/>
            <a:ext cx="8892480" cy="4525962"/>
          </a:xfrm>
        </p:spPr>
        <p:txBody>
          <a:bodyPr>
            <a:normAutofit/>
          </a:bodyPr>
          <a:lstStyle/>
          <a:p>
            <a:pPr>
              <a:buFont typeface="+mj-lt"/>
              <a:buAutoNum type="arabicPeriod"/>
            </a:pPr>
            <a:r>
              <a:rPr lang="ru-RU" sz="1600" b="1" dirty="0" smtClean="0">
                <a:solidFill>
                  <a:schemeClr val="tx1"/>
                </a:solidFill>
              </a:rPr>
              <a:t> Л.К. </a:t>
            </a:r>
            <a:r>
              <a:rPr lang="ru-RU" sz="1600" b="1" dirty="0" err="1" smtClean="0">
                <a:solidFill>
                  <a:schemeClr val="tx1"/>
                </a:solidFill>
              </a:rPr>
              <a:t>Мартинсон</a:t>
            </a:r>
            <a:r>
              <a:rPr lang="ru-RU" sz="1600" b="1" dirty="0" smtClean="0">
                <a:solidFill>
                  <a:schemeClr val="tx1"/>
                </a:solidFill>
              </a:rPr>
              <a:t>, Е.В. Смирнов. Квантовая физика. [</a:t>
            </a:r>
            <a:r>
              <a:rPr lang="ru-RU" sz="1600" b="1" dirty="0" err="1" smtClean="0">
                <a:solidFill>
                  <a:schemeClr val="tx1"/>
                </a:solidFill>
              </a:rPr>
              <a:t>www</a:t>
            </a:r>
            <a:r>
              <a:rPr lang="ru-RU" sz="1600" b="1" dirty="0" smtClean="0">
                <a:solidFill>
                  <a:schemeClr val="tx1"/>
                </a:solidFill>
              </a:rPr>
              <a:t> документ] — URL: http://fn.bmstu.ru/phys/bib/physbook/tom5/ch1/texthtml/ch1_5.htm</a:t>
            </a:r>
          </a:p>
          <a:p>
            <a:pPr lvl="0">
              <a:buFont typeface="+mj-lt"/>
              <a:buAutoNum type="arabicPeriod"/>
            </a:pPr>
            <a:r>
              <a:rPr lang="ru-RU" sz="1600" b="1" dirty="0" smtClean="0">
                <a:solidFill>
                  <a:schemeClr val="tx1"/>
                </a:solidFill>
              </a:rPr>
              <a:t>Информационная площадка по теме «Интерактивная доска. Использование интерактивной доски учителем в школе». —  </a:t>
            </a:r>
            <a:r>
              <a:rPr lang="ru-RU" sz="1600" b="1" u="sng" dirty="0" err="1" smtClean="0">
                <a:solidFill>
                  <a:schemeClr val="tx1"/>
                </a:solidFill>
                <a:hlinkClick r:id="rId2"/>
              </a:rPr>
              <a:t>www.interaktiveboard.ru</a:t>
            </a:r>
            <a:endParaRPr lang="ru-RU" sz="1600" b="1" dirty="0" smtClean="0">
              <a:solidFill>
                <a:schemeClr val="tx1"/>
              </a:solidFill>
            </a:endParaRPr>
          </a:p>
          <a:p>
            <a:pPr lvl="0">
              <a:buFont typeface="+mj-lt"/>
              <a:buAutoNum type="arabicPeriod"/>
            </a:pPr>
            <a:r>
              <a:rPr lang="ru-RU" sz="1600" b="1" dirty="0" err="1" smtClean="0">
                <a:solidFill>
                  <a:schemeClr val="tx1"/>
                </a:solidFill>
              </a:rPr>
              <a:t>Википедия</a:t>
            </a:r>
            <a:r>
              <a:rPr lang="ru-RU" sz="1600" b="1" dirty="0" smtClean="0">
                <a:solidFill>
                  <a:schemeClr val="tx1"/>
                </a:solidFill>
              </a:rPr>
              <a:t> — свободная энциклопедия. [</a:t>
            </a:r>
            <a:r>
              <a:rPr lang="ru-RU" sz="1600" b="1" dirty="0" err="1" smtClean="0">
                <a:solidFill>
                  <a:schemeClr val="tx1"/>
                </a:solidFill>
              </a:rPr>
              <a:t>www</a:t>
            </a:r>
            <a:r>
              <a:rPr lang="ru-RU" sz="1600" b="1" dirty="0" smtClean="0">
                <a:solidFill>
                  <a:schemeClr val="tx1"/>
                </a:solidFill>
              </a:rPr>
              <a:t> документ] — </a:t>
            </a:r>
            <a:r>
              <a:rPr lang="en-US" sz="1600" b="1" u="sng" dirty="0" smtClean="0">
                <a:solidFill>
                  <a:schemeClr val="tx1"/>
                </a:solidFill>
              </a:rPr>
              <a:t>http</a:t>
            </a:r>
            <a:r>
              <a:rPr lang="ru-RU" sz="1600" b="1" u="sng" dirty="0" smtClean="0">
                <a:solidFill>
                  <a:schemeClr val="tx1"/>
                </a:solidFill>
              </a:rPr>
              <a:t>://</a:t>
            </a:r>
            <a:r>
              <a:rPr lang="en-US" sz="1600" b="1" u="sng" dirty="0" err="1" smtClean="0">
                <a:solidFill>
                  <a:schemeClr val="tx1"/>
                </a:solidFill>
              </a:rPr>
              <a:t>ru</a:t>
            </a:r>
            <a:r>
              <a:rPr lang="ru-RU" sz="1600" b="1" u="sng" dirty="0" smtClean="0">
                <a:solidFill>
                  <a:schemeClr val="tx1"/>
                </a:solidFill>
              </a:rPr>
              <a:t>.</a:t>
            </a:r>
            <a:r>
              <a:rPr lang="en-US" sz="1600" b="1" u="sng" dirty="0" err="1" smtClean="0">
                <a:solidFill>
                  <a:schemeClr val="tx1"/>
                </a:solidFill>
              </a:rPr>
              <a:t>wikipedia</a:t>
            </a:r>
            <a:r>
              <a:rPr lang="ru-RU" sz="1600" b="1" u="sng" dirty="0" smtClean="0">
                <a:solidFill>
                  <a:schemeClr val="tx1"/>
                </a:solidFill>
              </a:rPr>
              <a:t>.</a:t>
            </a:r>
            <a:r>
              <a:rPr lang="en-US" sz="1600" b="1" u="sng" dirty="0" smtClean="0">
                <a:solidFill>
                  <a:schemeClr val="tx1"/>
                </a:solidFill>
              </a:rPr>
              <a:t>org </a:t>
            </a:r>
            <a:endParaRPr lang="ru-RU" sz="1600" b="1" dirty="0" smtClean="0">
              <a:solidFill>
                <a:schemeClr val="tx1"/>
              </a:solidFill>
            </a:endParaRPr>
          </a:p>
          <a:p>
            <a:pPr lvl="0">
              <a:buFont typeface="+mj-lt"/>
              <a:buAutoNum type="arabicPeriod"/>
            </a:pPr>
            <a:r>
              <a:rPr lang="ru-RU" sz="1600" b="1" dirty="0" smtClean="0">
                <a:solidFill>
                  <a:schemeClr val="tx1"/>
                </a:solidFill>
              </a:rPr>
              <a:t>Портал </a:t>
            </a:r>
            <a:r>
              <a:rPr lang="ru-RU" sz="1600" b="1" u="sng" dirty="0" err="1" smtClean="0">
                <a:solidFill>
                  <a:schemeClr val="tx1"/>
                </a:solidFill>
                <a:hlinkClick r:id="rId3"/>
              </a:rPr>
              <a:t>Клякс@.net</a:t>
            </a:r>
            <a:r>
              <a:rPr lang="ru-RU" sz="1600" b="1" dirty="0" smtClean="0">
                <a:solidFill>
                  <a:schemeClr val="tx1"/>
                </a:solidFill>
              </a:rPr>
              <a:t>. Раздел «Копилка».  [</a:t>
            </a:r>
            <a:r>
              <a:rPr lang="ru-RU" sz="1600" b="1" dirty="0" err="1" smtClean="0">
                <a:solidFill>
                  <a:schemeClr val="tx1"/>
                </a:solidFill>
              </a:rPr>
              <a:t>www</a:t>
            </a:r>
            <a:r>
              <a:rPr lang="ru-RU" sz="1600" b="1" dirty="0" smtClean="0">
                <a:solidFill>
                  <a:schemeClr val="tx1"/>
                </a:solidFill>
              </a:rPr>
              <a:t> документ] —</a:t>
            </a:r>
            <a:r>
              <a:rPr lang="en-US" sz="1600" b="1" u="sng" dirty="0" smtClean="0">
                <a:solidFill>
                  <a:schemeClr val="tx1"/>
                </a:solidFill>
                <a:hlinkClick r:id="rId4"/>
              </a:rPr>
              <a:t>http</a:t>
            </a:r>
            <a:r>
              <a:rPr lang="ru-RU" sz="1600" b="1" u="sng" dirty="0" smtClean="0">
                <a:solidFill>
                  <a:schemeClr val="tx1"/>
                </a:solidFill>
                <a:hlinkClick r:id="rId4"/>
              </a:rPr>
              <a:t>://</a:t>
            </a:r>
            <a:r>
              <a:rPr lang="en-US" sz="1600" b="1" u="sng" dirty="0" smtClean="0">
                <a:solidFill>
                  <a:schemeClr val="tx1"/>
                </a:solidFill>
                <a:hlinkClick r:id="rId4"/>
              </a:rPr>
              <a:t>www</a:t>
            </a:r>
            <a:r>
              <a:rPr lang="ru-RU" sz="1600" b="1" u="sng" dirty="0" smtClean="0">
                <a:solidFill>
                  <a:schemeClr val="tx1"/>
                </a:solidFill>
                <a:hlinkClick r:id="rId4"/>
              </a:rPr>
              <a:t>.</a:t>
            </a:r>
            <a:r>
              <a:rPr lang="en-US" sz="1600" b="1" u="sng" dirty="0" err="1" smtClean="0">
                <a:solidFill>
                  <a:schemeClr val="tx1"/>
                </a:solidFill>
                <a:hlinkClick r:id="rId4"/>
              </a:rPr>
              <a:t>klyaksa</a:t>
            </a:r>
            <a:r>
              <a:rPr lang="ru-RU" sz="1600" b="1" u="sng" dirty="0" smtClean="0">
                <a:solidFill>
                  <a:schemeClr val="tx1"/>
                </a:solidFill>
                <a:hlinkClick r:id="rId4"/>
              </a:rPr>
              <a:t>.</a:t>
            </a:r>
            <a:r>
              <a:rPr lang="en-US" sz="1600" b="1" u="sng" dirty="0" smtClean="0">
                <a:solidFill>
                  <a:schemeClr val="tx1"/>
                </a:solidFill>
                <a:hlinkClick r:id="rId4"/>
              </a:rPr>
              <a:t>net</a:t>
            </a:r>
            <a:r>
              <a:rPr lang="ru-RU" sz="1600" b="1" u="sng" dirty="0" smtClean="0">
                <a:solidFill>
                  <a:schemeClr val="tx1"/>
                </a:solidFill>
                <a:hlinkClick r:id="rId4"/>
              </a:rPr>
              <a:t>/</a:t>
            </a:r>
            <a:r>
              <a:rPr lang="en-US" sz="1600" b="1" u="sng" dirty="0" err="1" smtClean="0">
                <a:solidFill>
                  <a:schemeClr val="tx1"/>
                </a:solidFill>
                <a:hlinkClick r:id="rId4"/>
              </a:rPr>
              <a:t>htm</a:t>
            </a:r>
            <a:r>
              <a:rPr lang="ru-RU" sz="1600" b="1" u="sng" dirty="0" smtClean="0">
                <a:solidFill>
                  <a:schemeClr val="tx1"/>
                </a:solidFill>
                <a:hlinkClick r:id="rId4"/>
              </a:rPr>
              <a:t>/</a:t>
            </a:r>
            <a:r>
              <a:rPr lang="en-US" sz="1600" b="1" u="sng" dirty="0" err="1" smtClean="0">
                <a:solidFill>
                  <a:schemeClr val="tx1"/>
                </a:solidFill>
                <a:hlinkClick r:id="rId4"/>
              </a:rPr>
              <a:t>konkurs</a:t>
            </a:r>
            <a:r>
              <a:rPr lang="ru-RU" sz="1600" b="1" u="sng" dirty="0" smtClean="0">
                <a:solidFill>
                  <a:schemeClr val="tx1"/>
                </a:solidFill>
                <a:hlinkClick r:id="rId4"/>
              </a:rPr>
              <a:t>1/</a:t>
            </a:r>
            <a:r>
              <a:rPr lang="en-US" sz="1600" b="1" u="sng" dirty="0" err="1" smtClean="0">
                <a:solidFill>
                  <a:schemeClr val="tx1"/>
                </a:solidFill>
                <a:hlinkClick r:id="rId4"/>
              </a:rPr>
              <a:t>krosswords</a:t>
            </a:r>
            <a:r>
              <a:rPr lang="ru-RU" sz="1600" b="1" u="sng" dirty="0" smtClean="0">
                <a:solidFill>
                  <a:schemeClr val="tx1"/>
                </a:solidFill>
                <a:hlinkClick r:id="rId4"/>
              </a:rPr>
              <a:t>/</a:t>
            </a:r>
            <a:r>
              <a:rPr lang="en-US" sz="1600" b="1" u="sng" dirty="0" smtClean="0">
                <a:solidFill>
                  <a:schemeClr val="tx1"/>
                </a:solidFill>
                <a:hlinkClick r:id="rId4"/>
              </a:rPr>
              <a:t>index</a:t>
            </a:r>
            <a:r>
              <a:rPr lang="ru-RU" sz="1600" b="1" u="sng" dirty="0" smtClean="0">
                <a:solidFill>
                  <a:schemeClr val="tx1"/>
                </a:solidFill>
                <a:hlinkClick r:id="rId4"/>
              </a:rPr>
              <a:t>.</a:t>
            </a:r>
            <a:r>
              <a:rPr lang="en-US" sz="1600" b="1" u="sng" dirty="0" err="1" smtClean="0">
                <a:solidFill>
                  <a:schemeClr val="tx1"/>
                </a:solidFill>
                <a:hlinkClick r:id="rId4"/>
              </a:rPr>
              <a:t>htm</a:t>
            </a:r>
            <a:endParaRPr lang="ru-RU" sz="1600" b="1" dirty="0" smtClean="0">
              <a:solidFill>
                <a:schemeClr val="tx1"/>
              </a:solidFill>
            </a:endParaRPr>
          </a:p>
          <a:p>
            <a:pPr lvl="0">
              <a:buFont typeface="+mj-lt"/>
              <a:buAutoNum type="arabicPeriod"/>
            </a:pPr>
            <a:r>
              <a:rPr lang="ru-RU" sz="1600" b="1" dirty="0" smtClean="0">
                <a:solidFill>
                  <a:schemeClr val="tx1"/>
                </a:solidFill>
              </a:rPr>
              <a:t>Сайт  «Библиотека звуковых эффектов». — </a:t>
            </a:r>
            <a:r>
              <a:rPr lang="en-US" sz="1600" b="1" u="sng" dirty="0" smtClean="0">
                <a:solidFill>
                  <a:schemeClr val="tx1"/>
                </a:solidFill>
                <a:hlinkClick r:id="rId5"/>
              </a:rPr>
              <a:t>http</a:t>
            </a:r>
            <a:r>
              <a:rPr lang="ru-RU" sz="1600" b="1" u="sng" dirty="0" smtClean="0">
                <a:solidFill>
                  <a:schemeClr val="tx1"/>
                </a:solidFill>
                <a:hlinkClick r:id="rId5"/>
              </a:rPr>
              <a:t>://</a:t>
            </a:r>
            <a:r>
              <a:rPr lang="en-US" sz="1600" b="1" u="sng" dirty="0" smtClean="0">
                <a:solidFill>
                  <a:schemeClr val="tx1"/>
                </a:solidFill>
                <a:hlinkClick r:id="rId5"/>
              </a:rPr>
              <a:t>www</a:t>
            </a:r>
            <a:r>
              <a:rPr lang="ru-RU" sz="1600" b="1" u="sng" dirty="0" smtClean="0">
                <a:solidFill>
                  <a:schemeClr val="tx1"/>
                </a:solidFill>
                <a:hlinkClick r:id="rId5"/>
              </a:rPr>
              <a:t>.</a:t>
            </a:r>
            <a:r>
              <a:rPr lang="en-US" sz="1600" b="1" u="sng" dirty="0" err="1" smtClean="0">
                <a:solidFill>
                  <a:schemeClr val="tx1"/>
                </a:solidFill>
                <a:hlinkClick r:id="rId5"/>
              </a:rPr>
              <a:t>tatarovo</a:t>
            </a:r>
            <a:r>
              <a:rPr lang="ru-RU" sz="1600" b="1" u="sng" dirty="0" smtClean="0">
                <a:solidFill>
                  <a:schemeClr val="tx1"/>
                </a:solidFill>
                <a:hlinkClick r:id="rId5"/>
              </a:rPr>
              <a:t>.</a:t>
            </a:r>
            <a:r>
              <a:rPr lang="en-US" sz="1600" b="1" u="sng" dirty="0" err="1" smtClean="0">
                <a:solidFill>
                  <a:schemeClr val="tx1"/>
                </a:solidFill>
                <a:hlinkClick r:id="rId5"/>
              </a:rPr>
              <a:t>ru</a:t>
            </a:r>
            <a:r>
              <a:rPr lang="ru-RU" sz="1600" b="1" u="sng" dirty="0" smtClean="0">
                <a:solidFill>
                  <a:schemeClr val="tx1"/>
                </a:solidFill>
                <a:hlinkClick r:id="rId5"/>
              </a:rPr>
              <a:t>/</a:t>
            </a:r>
            <a:r>
              <a:rPr lang="en-US" sz="1600" b="1" u="sng" dirty="0" smtClean="0">
                <a:solidFill>
                  <a:schemeClr val="tx1"/>
                </a:solidFill>
                <a:hlinkClick r:id="rId5"/>
              </a:rPr>
              <a:t>sound</a:t>
            </a:r>
            <a:r>
              <a:rPr lang="ru-RU" sz="1600" b="1" u="sng" dirty="0" smtClean="0">
                <a:solidFill>
                  <a:schemeClr val="tx1"/>
                </a:solidFill>
                <a:hlinkClick r:id="rId5"/>
              </a:rPr>
              <a:t>.</a:t>
            </a:r>
            <a:r>
              <a:rPr lang="en-US" sz="1600" b="1" u="sng" dirty="0" smtClean="0">
                <a:solidFill>
                  <a:schemeClr val="tx1"/>
                </a:solidFill>
                <a:hlinkClick r:id="rId5"/>
              </a:rPr>
              <a:t>html</a:t>
            </a:r>
            <a:endParaRPr lang="ru-RU" sz="1600" b="1" dirty="0" smtClean="0">
              <a:solidFill>
                <a:schemeClr val="tx1"/>
              </a:solidFill>
            </a:endParaRPr>
          </a:p>
          <a:p>
            <a:pPr lvl="0">
              <a:buFont typeface="+mj-lt"/>
              <a:buAutoNum type="arabicPeriod"/>
            </a:pPr>
            <a:r>
              <a:rPr lang="ru-RU" sz="1600" b="1" dirty="0" smtClean="0">
                <a:solidFill>
                  <a:schemeClr val="tx1"/>
                </a:solidFill>
              </a:rPr>
              <a:t>Единая коллекция ЦОР. — </a:t>
            </a:r>
            <a:r>
              <a:rPr lang="en-US" sz="1600" b="1" u="sng" dirty="0" smtClean="0">
                <a:solidFill>
                  <a:schemeClr val="tx1"/>
                </a:solidFill>
                <a:hlinkClick r:id="rId6"/>
              </a:rPr>
              <a:t>http</a:t>
            </a:r>
            <a:r>
              <a:rPr lang="ru-RU" sz="1600" b="1" u="sng" dirty="0" smtClean="0">
                <a:solidFill>
                  <a:schemeClr val="tx1"/>
                </a:solidFill>
                <a:hlinkClick r:id="rId6"/>
              </a:rPr>
              <a:t>://</a:t>
            </a:r>
            <a:r>
              <a:rPr lang="en-US" sz="1600" b="1" u="sng" dirty="0" smtClean="0">
                <a:solidFill>
                  <a:schemeClr val="tx1"/>
                </a:solidFill>
                <a:hlinkClick r:id="rId6"/>
              </a:rPr>
              <a:t>school</a:t>
            </a:r>
            <a:r>
              <a:rPr lang="ru-RU" sz="1600" b="1" u="sng" dirty="0" smtClean="0">
                <a:solidFill>
                  <a:schemeClr val="tx1"/>
                </a:solidFill>
                <a:hlinkClick r:id="rId6"/>
              </a:rPr>
              <a:t>-</a:t>
            </a:r>
            <a:r>
              <a:rPr lang="en-US" sz="1600" b="1" u="sng" dirty="0" smtClean="0">
                <a:solidFill>
                  <a:schemeClr val="tx1"/>
                </a:solidFill>
                <a:hlinkClick r:id="rId6"/>
              </a:rPr>
              <a:t>collection</a:t>
            </a:r>
            <a:r>
              <a:rPr lang="ru-RU" sz="1600" b="1" u="sng" dirty="0" smtClean="0">
                <a:solidFill>
                  <a:schemeClr val="tx1"/>
                </a:solidFill>
                <a:hlinkClick r:id="rId6"/>
              </a:rPr>
              <a:t>.</a:t>
            </a:r>
            <a:r>
              <a:rPr lang="en-US" sz="1600" b="1" u="sng" dirty="0" err="1" smtClean="0">
                <a:solidFill>
                  <a:schemeClr val="tx1"/>
                </a:solidFill>
                <a:hlinkClick r:id="rId6"/>
              </a:rPr>
              <a:t>edu</a:t>
            </a:r>
            <a:r>
              <a:rPr lang="ru-RU" sz="1600" b="1" u="sng" dirty="0" smtClean="0">
                <a:solidFill>
                  <a:schemeClr val="tx1"/>
                </a:solidFill>
                <a:hlinkClick r:id="rId6"/>
              </a:rPr>
              <a:t>.</a:t>
            </a:r>
            <a:r>
              <a:rPr lang="en-US" sz="1600" b="1" u="sng" dirty="0" err="1" smtClean="0">
                <a:solidFill>
                  <a:schemeClr val="tx1"/>
                </a:solidFill>
                <a:hlinkClick r:id="rId6"/>
              </a:rPr>
              <a:t>ru</a:t>
            </a:r>
            <a:r>
              <a:rPr lang="ru-RU" sz="1600" b="1" u="sng" dirty="0" smtClean="0">
                <a:solidFill>
                  <a:schemeClr val="tx1"/>
                </a:solidFill>
                <a:hlinkClick r:id="rId6"/>
              </a:rPr>
              <a:t>/</a:t>
            </a:r>
            <a:r>
              <a:rPr lang="en-US" sz="1600" b="1" u="sng" dirty="0" smtClean="0">
                <a:solidFill>
                  <a:schemeClr val="tx1"/>
                </a:solidFill>
                <a:hlinkClick r:id="rId6"/>
              </a:rPr>
              <a:t>catalog</a:t>
            </a:r>
            <a:r>
              <a:rPr lang="ru-RU" sz="1600" b="1" u="sng" dirty="0" smtClean="0">
                <a:solidFill>
                  <a:schemeClr val="tx1"/>
                </a:solidFill>
                <a:hlinkClick r:id="rId6"/>
              </a:rPr>
              <a:t>/</a:t>
            </a:r>
            <a:r>
              <a:rPr lang="en-US" sz="1600" b="1" u="sng" dirty="0" smtClean="0">
                <a:solidFill>
                  <a:schemeClr val="tx1"/>
                </a:solidFill>
                <a:hlinkClick r:id="rId6"/>
              </a:rPr>
              <a:t>ext</a:t>
            </a:r>
            <a:endParaRPr lang="ru-RU" sz="1600" b="1" dirty="0" smtClean="0">
              <a:solidFill>
                <a:schemeClr val="tx1"/>
              </a:solidFill>
            </a:endParaRPr>
          </a:p>
          <a:p>
            <a:pPr lvl="0">
              <a:buFont typeface="+mj-lt"/>
              <a:buAutoNum type="arabicPeriod"/>
            </a:pPr>
            <a:r>
              <a:rPr lang="ru-RU" sz="1600" b="1" dirty="0" smtClean="0">
                <a:solidFill>
                  <a:schemeClr val="tx1"/>
                </a:solidFill>
              </a:rPr>
              <a:t>Сайт «Физика в </a:t>
            </a:r>
            <a:r>
              <a:rPr lang="ru-RU" sz="1600" b="1" dirty="0" err="1" smtClean="0">
                <a:solidFill>
                  <a:schemeClr val="tx1"/>
                </a:solidFill>
              </a:rPr>
              <a:t>анимациях</a:t>
            </a:r>
            <a:r>
              <a:rPr lang="ru-RU" sz="1600" b="1" dirty="0" smtClean="0">
                <a:solidFill>
                  <a:schemeClr val="tx1"/>
                </a:solidFill>
              </a:rPr>
              <a:t>». — </a:t>
            </a:r>
            <a:r>
              <a:rPr lang="ru-RU" sz="1600" b="1" u="sng" dirty="0" smtClean="0">
                <a:solidFill>
                  <a:schemeClr val="tx1"/>
                </a:solidFill>
                <a:hlinkClick r:id="rId7"/>
              </a:rPr>
              <a:t>http://physics.nad.ru/physics.htm</a:t>
            </a:r>
            <a:r>
              <a:rPr lang="ru-RU" sz="1600" b="1" dirty="0" smtClean="0">
                <a:solidFill>
                  <a:schemeClr val="tx1"/>
                </a:solidFill>
              </a:rPr>
              <a:t> </a:t>
            </a:r>
          </a:p>
          <a:p>
            <a:pPr lvl="0">
              <a:buFont typeface="+mj-lt"/>
              <a:buAutoNum type="arabicPeriod"/>
            </a:pPr>
            <a:r>
              <a:rPr lang="ru-RU" sz="1600" b="1" dirty="0" smtClean="0">
                <a:solidFill>
                  <a:schemeClr val="tx1"/>
                </a:solidFill>
              </a:rPr>
              <a:t> Сайт подготовки к ЕГЭ. Рубрикатор «Анимации». — </a:t>
            </a:r>
            <a:r>
              <a:rPr lang="ru-RU" sz="1600" b="1" u="sng" dirty="0" smtClean="0">
                <a:solidFill>
                  <a:schemeClr val="tx1"/>
                </a:solidFill>
                <a:hlinkClick r:id="rId8"/>
              </a:rPr>
              <a:t>http://college.ru/fizika/</a:t>
            </a:r>
            <a:endParaRPr lang="ru-RU" sz="1600" b="1" dirty="0" smtClean="0">
              <a:solidFill>
                <a:schemeClr val="tx1"/>
              </a:solidFill>
            </a:endParaRPr>
          </a:p>
          <a:p>
            <a:pPr lvl="0">
              <a:buFont typeface="+mj-lt"/>
              <a:buAutoNum type="arabicPeriod"/>
            </a:pPr>
            <a:r>
              <a:rPr lang="ru-RU" sz="1600" b="1" dirty="0" smtClean="0">
                <a:solidFill>
                  <a:schemeClr val="tx1"/>
                </a:solidFill>
              </a:rPr>
              <a:t> Российский общеобразовательный портал. —</a:t>
            </a:r>
            <a:r>
              <a:rPr lang="ru-RU" sz="1600" b="1" u="sng" dirty="0" smtClean="0">
                <a:solidFill>
                  <a:schemeClr val="tx1"/>
                </a:solidFill>
                <a:hlinkClick r:id="rId9"/>
              </a:rPr>
              <a:t>http://experiment.edu.ru/catalog.asp?cat_ob_no=12331</a:t>
            </a:r>
            <a:endParaRPr lang="ru-RU" sz="1600" b="1" dirty="0" smtClean="0">
              <a:solidFill>
                <a:schemeClr val="tx1"/>
              </a:solidFill>
            </a:endParaRPr>
          </a:p>
          <a:p>
            <a:pPr>
              <a:buFont typeface="+mj-lt"/>
              <a:buAutoNum type="arabicPeriod"/>
            </a:pPr>
            <a:r>
              <a:rPr lang="ru-RU" sz="1600" b="1" dirty="0" smtClean="0">
                <a:solidFill>
                  <a:schemeClr val="tx1"/>
                </a:solidFill>
              </a:rPr>
              <a:t>Сайт подготовки к ЕГЭ. Раздел «Физика». — </a:t>
            </a:r>
            <a:r>
              <a:rPr lang="ru-RU" sz="1600" b="1" u="sng" dirty="0" smtClean="0">
                <a:solidFill>
                  <a:schemeClr val="tx1"/>
                </a:solidFill>
                <a:hlinkClick r:id="rId10"/>
              </a:rPr>
              <a:t>http://www.physics.ru/</a:t>
            </a:r>
            <a:endParaRPr lang="ru-RU" sz="1600" b="1" u="sng" dirty="0" smtClean="0">
              <a:solidFill>
                <a:schemeClr val="tx1"/>
              </a:solidFill>
            </a:endParaRPr>
          </a:p>
          <a:p>
            <a:pPr lvl="0"/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1025" name="Rectangle 1"/>
          <p:cNvSpPr>
            <a:spLocks noChangeArrowheads="1"/>
          </p:cNvSpPr>
          <p:nvPr/>
        </p:nvSpPr>
        <p:spPr bwMode="auto">
          <a:xfrm>
            <a:off x="1177930" y="587678"/>
            <a:ext cx="678814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omic Sans MS" pitchFamily="66" charset="0"/>
                <a:ea typeface="Times New Roman" pitchFamily="18" charset="0"/>
                <a:cs typeface="Arial" pitchFamily="34" charset="0"/>
              </a:rPr>
              <a:t>Список использованных источников</a:t>
            </a:r>
            <a:endParaRPr kumimoji="0" lang="ru-RU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397565"/>
                <a:gridCol w="397565"/>
                <a:gridCol w="408723"/>
                <a:gridCol w="386407"/>
                <a:gridCol w="397565"/>
                <a:gridCol w="397565"/>
                <a:gridCol w="397565"/>
                <a:gridCol w="397565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6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3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-180528" y="0"/>
            <a:ext cx="6948264" cy="3573016"/>
          </a:xfrm>
          <a:prstGeom prst="wedgeRoundRectCallout">
            <a:avLst>
              <a:gd name="adj1" fmla="val 53341"/>
              <a:gd name="adj2" fmla="val -50563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2. Явление, подтверждающее, что свет - </a:t>
            </a:r>
            <a:r>
              <a:rPr lang="ru-RU" sz="3600" b="1" dirty="0" smtClean="0">
                <a:solidFill>
                  <a:schemeClr val="tx1"/>
                </a:solidFill>
                <a:hlinkClick r:id="rId3" action="ppaction://hlinkfile"/>
              </a:rPr>
              <a:t>поперечная </a:t>
            </a:r>
            <a:r>
              <a:rPr lang="ru-RU" sz="3600" b="1" dirty="0" smtClean="0">
                <a:solidFill>
                  <a:schemeClr val="tx1"/>
                </a:solidFill>
              </a:rPr>
              <a:t>электромагнитная </a:t>
            </a:r>
            <a:r>
              <a:rPr lang="ru-RU" sz="3600" b="1" dirty="0" smtClean="0">
                <a:solidFill>
                  <a:schemeClr val="tx1"/>
                </a:solidFill>
                <a:hlinkClick r:id="rId4"/>
              </a:rPr>
              <a:t>волна</a:t>
            </a:r>
            <a:r>
              <a:rPr lang="ru-RU" sz="3600" b="1" dirty="0" smtClean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1979712" y="6309320"/>
            <a:ext cx="15808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physics.nad.ru </a:t>
            </a:r>
            <a:endParaRPr lang="ru-RU" dirty="0"/>
          </a:p>
        </p:txBody>
      </p:sp>
      <p:pic>
        <p:nvPicPr>
          <p:cNvPr id="11" name="Рисунок 10" descr="C:\Documents and Settings\Наташа\Рабочий стол\суд над видимым излучением\для отправки\для суда\дополнительно\эл маг волна.jpeg"/>
          <p:cNvPicPr/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0" y="3501008"/>
            <a:ext cx="9144000" cy="35283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397565"/>
                <a:gridCol w="397565"/>
                <a:gridCol w="408723"/>
                <a:gridCol w="386407"/>
                <a:gridCol w="397565"/>
                <a:gridCol w="397565"/>
                <a:gridCol w="397565"/>
                <a:gridCol w="397565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4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8A01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6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Л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Я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Р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И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А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latin typeface="Calibri"/>
                          <a:ea typeface="Calibri"/>
                          <a:cs typeface="Times New Roman"/>
                        </a:rPr>
                        <a:t>3</a:t>
                      </a: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И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Я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" name="Таблица 8"/>
          <p:cNvGraphicFramePr>
            <a:graphicFrameLocks noGrp="1"/>
          </p:cNvGraphicFramePr>
          <p:nvPr/>
        </p:nvGraphicFramePr>
        <p:xfrm>
          <a:off x="17253" y="5210355"/>
          <a:ext cx="208280" cy="365760"/>
        </p:xfrm>
        <a:graphic>
          <a:graphicData uri="http://schemas.openxmlformats.org/drawingml/2006/table">
            <a:tbl>
              <a:tblPr/>
              <a:tblGrid>
                <a:gridCol w="208280"/>
              </a:tblGrid>
              <a:tr h="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solidFill>
                        <a:srgbClr val="009900"/>
                      </a:solidFill>
                      <a:prstDash val="solid"/>
                    </a:lnL>
                    <a:lnR w="12700" cmpd="sng">
                      <a:solidFill>
                        <a:srgbClr val="009900"/>
                      </a:solidFill>
                      <a:prstDash val="solid"/>
                    </a:lnR>
                    <a:lnT w="12700" cap="flat" cmpd="sng" algn="ctr">
                      <a:solidFill>
                        <a:srgbClr val="0099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0099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2" name="Прямоугольник 11"/>
          <p:cNvSpPr/>
          <p:nvPr/>
        </p:nvSpPr>
        <p:spPr>
          <a:xfrm>
            <a:off x="5364088" y="6488668"/>
            <a:ext cx="15808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physics.nad.ru </a:t>
            </a:r>
            <a:endParaRPr lang="ru-RU" dirty="0"/>
          </a:p>
        </p:txBody>
      </p:sp>
      <p:pic>
        <p:nvPicPr>
          <p:cNvPr id="16385" name="Picture 1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0"/>
            <a:ext cx="7164288" cy="70540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397565"/>
                <a:gridCol w="397565"/>
                <a:gridCol w="408723"/>
                <a:gridCol w="386407"/>
                <a:gridCol w="397565"/>
                <a:gridCol w="397565"/>
                <a:gridCol w="397565"/>
                <a:gridCol w="397565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6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latin typeface="Calibri"/>
                          <a:ea typeface="Calibri"/>
                          <a:cs typeface="Times New Roman"/>
                        </a:rPr>
                        <a:t>3</a:t>
                      </a: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539552" y="0"/>
            <a:ext cx="6408712" cy="6858000"/>
          </a:xfrm>
          <a:prstGeom prst="wedgeRoundRectCallout">
            <a:avLst>
              <a:gd name="adj1" fmla="val 53761"/>
              <a:gd name="adj2" fmla="val -10460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3. Это определяется частотой колебаний.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6949440" y="4846320"/>
          <a:ext cx="208280" cy="365760"/>
        </p:xfrm>
        <a:graphic>
          <a:graphicData uri="http://schemas.openxmlformats.org/drawingml/2006/table">
            <a:tbl>
              <a:tblPr/>
              <a:tblGrid>
                <a:gridCol w="208280"/>
              </a:tblGrid>
              <a:tr h="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solidFill>
                        <a:srgbClr val="0D9F0D"/>
                      </a:solidFill>
                      <a:prstDash val="solid"/>
                    </a:lnL>
                    <a:lnR w="12700" cmpd="sng">
                      <a:solidFill>
                        <a:srgbClr val="0D9F0D"/>
                      </a:solidFill>
                      <a:prstDash val="solid"/>
                    </a:lnR>
                    <a:lnT w="12700" cmpd="sng">
                      <a:solidFill>
                        <a:srgbClr val="0D9F0D"/>
                      </a:solidFill>
                      <a:prstDash val="solid"/>
                    </a:lnT>
                    <a:lnB w="12700" cmpd="sng">
                      <a:solidFill>
                        <a:srgbClr val="0D9F0D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1115614"/>
                <a:gridCol w="474646"/>
                <a:gridCol w="397565"/>
                <a:gridCol w="423933"/>
                <a:gridCol w="371197"/>
                <a:gridCol w="397565"/>
                <a:gridCol w="397565"/>
                <a:gridCol w="417849"/>
                <a:gridCol w="432048"/>
                <a:gridCol w="360040"/>
                <a:gridCol w="380323"/>
                <a:gridCol w="397565"/>
                <a:gridCol w="397565"/>
                <a:gridCol w="408723"/>
                <a:gridCol w="386407"/>
                <a:gridCol w="397565"/>
                <a:gridCol w="397565"/>
                <a:gridCol w="397565"/>
                <a:gridCol w="397565"/>
                <a:gridCol w="397565"/>
                <a:gridCol w="397565"/>
              </a:tblGrid>
              <a:tr h="332658">
                <a:tc rowSpan="2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6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3059832" y="0"/>
            <a:ext cx="6084168" cy="5445224"/>
          </a:xfrm>
          <a:prstGeom prst="wedgeRoundRectCallout">
            <a:avLst>
              <a:gd name="adj1" fmla="val -55170"/>
              <a:gd name="adj2" fmla="val -38837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dirty="0" smtClean="0">
                <a:solidFill>
                  <a:schemeClr val="tx1"/>
                </a:solidFill>
              </a:rPr>
              <a:t> Ссылка на интернет-ресурс</a:t>
            </a:r>
          </a:p>
          <a:p>
            <a:r>
              <a:rPr lang="ru-RU" sz="3600" b="1" dirty="0" smtClean="0">
                <a:solidFill>
                  <a:schemeClr val="tx1"/>
                </a:solidFill>
              </a:rPr>
              <a:t>4. Кем была </a:t>
            </a:r>
            <a:r>
              <a:rPr lang="ru-RU" sz="3600" dirty="0" smtClean="0">
                <a:solidFill>
                  <a:srgbClr val="0000FF"/>
                </a:solidFill>
                <a:hlinkClick r:id="rId3"/>
              </a:rPr>
              <a:t>впервые измерена </a:t>
            </a:r>
            <a:r>
              <a:rPr lang="ru-RU" sz="3600" b="1" dirty="0" smtClean="0">
                <a:solidFill>
                  <a:schemeClr val="tx1"/>
                </a:solidFill>
              </a:rPr>
              <a:t>скорость света лабораторным методом?</a:t>
            </a:r>
          </a:p>
        </p:txBody>
      </p:sp>
      <p:graphicFrame>
        <p:nvGraphicFramePr>
          <p:cNvPr id="9" name="Таблица 8"/>
          <p:cNvGraphicFramePr>
            <a:graphicFrameLocks noGrp="1"/>
          </p:cNvGraphicFramePr>
          <p:nvPr/>
        </p:nvGraphicFramePr>
        <p:xfrm>
          <a:off x="17253" y="5210355"/>
          <a:ext cx="208280" cy="365760"/>
        </p:xfrm>
        <a:graphic>
          <a:graphicData uri="http://schemas.openxmlformats.org/drawingml/2006/table">
            <a:tbl>
              <a:tblPr/>
              <a:tblGrid>
                <a:gridCol w="208280"/>
              </a:tblGrid>
              <a:tr h="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solidFill>
                        <a:srgbClr val="009900"/>
                      </a:solidFill>
                      <a:prstDash val="solid"/>
                    </a:lnL>
                    <a:lnR w="12700" cmpd="sng">
                      <a:solidFill>
                        <a:srgbClr val="009900"/>
                      </a:solidFill>
                      <a:prstDash val="solid"/>
                    </a:lnR>
                    <a:lnT w="12700" cap="flat" cmpd="sng" algn="ctr">
                      <a:solidFill>
                        <a:srgbClr val="0099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0099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8193" name="Picture 1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1115616" y="0"/>
            <a:ext cx="8028384" cy="69074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5"/>
          <p:cNvSpPr txBox="1"/>
          <p:nvPr/>
        </p:nvSpPr>
        <p:spPr>
          <a:xfrm>
            <a:off x="3203848" y="105273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"/>
          <a:ext cx="9143995" cy="7006376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397565"/>
                <a:gridCol w="397565"/>
                <a:gridCol w="408723"/>
                <a:gridCol w="386407"/>
                <a:gridCol w="397565"/>
                <a:gridCol w="397565"/>
                <a:gridCol w="397565"/>
                <a:gridCol w="397565"/>
                <a:gridCol w="397565"/>
                <a:gridCol w="397565"/>
              </a:tblGrid>
              <a:tr h="33265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6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latin typeface="Calibri"/>
                          <a:ea typeface="Calibri"/>
                          <a:cs typeface="Times New Roman"/>
                        </a:rPr>
                        <a:t>8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188640"/>
            <a:ext cx="2843808" cy="4365103"/>
          </a:xfrm>
          <a:prstGeom prst="wedgeRoundRectCallout">
            <a:avLst>
              <a:gd name="adj1" fmla="val 62651"/>
              <a:gd name="adj2" fmla="val -42182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3600" b="1" dirty="0" smtClean="0">
                <a:solidFill>
                  <a:schemeClr val="tx1"/>
                </a:solidFill>
              </a:rPr>
              <a:t>5. Частица света</a:t>
            </a:r>
            <a:r>
              <a:rPr lang="ru-RU" b="1" dirty="0" smtClean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5" name="Picture 2" descr="C:\Documents and Settings\Наташа\Рабочий стол\кроссворд свет\тест\ред.тест\Геометрическая и волновая оптика, квантовые свойства света\луч.jpe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563888" y="0"/>
            <a:ext cx="5827088" cy="710140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2" y="-27383"/>
          <a:ext cx="9143995" cy="7033758"/>
        </p:xfrm>
        <a:graphic>
          <a:graphicData uri="http://schemas.openxmlformats.org/drawingml/2006/table">
            <a:tbl>
              <a:tblPr/>
              <a:tblGrid>
                <a:gridCol w="397565"/>
                <a:gridCol w="397565"/>
                <a:gridCol w="392492"/>
                <a:gridCol w="402638"/>
                <a:gridCol w="397565"/>
                <a:gridCol w="397565"/>
                <a:gridCol w="397565"/>
                <a:gridCol w="397565"/>
                <a:gridCol w="397565"/>
                <a:gridCol w="417849"/>
                <a:gridCol w="432048"/>
                <a:gridCol w="360040"/>
                <a:gridCol w="380323"/>
                <a:gridCol w="397565"/>
                <a:gridCol w="397565"/>
                <a:gridCol w="408723"/>
                <a:gridCol w="386407"/>
                <a:gridCol w="397565"/>
                <a:gridCol w="397565"/>
                <a:gridCol w="397565"/>
                <a:gridCol w="397565"/>
                <a:gridCol w="397565"/>
                <a:gridCol w="397565"/>
              </a:tblGrid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К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6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В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Ф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А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Л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latin typeface="Calibri"/>
                          <a:ea typeface="Calibri"/>
                          <a:cs typeface="Times New Roman"/>
                        </a:rPr>
                        <a:t>8</a:t>
                      </a: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и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З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О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Т</a:t>
                      </a: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Р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b="1" dirty="0" smtClean="0"/>
                        <a:t>О</a:t>
                      </a:r>
                      <a:endParaRPr lang="ru-RU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Н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З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А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Calibri"/>
                          <a:ea typeface="Calibri"/>
                          <a:cs typeface="Times New Roman"/>
                        </a:rPr>
                        <a:t>Ц</a:t>
                      </a:r>
                      <a:endParaRPr lang="ru-RU" sz="16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В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Е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b="1" dirty="0" smtClean="0"/>
                        <a:t>Т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И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/>
                        <a:t>Я</a:t>
                      </a:r>
                      <a:endParaRPr lang="ru-RU" sz="1800" b="1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14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17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18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D9F0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20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140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15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19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76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latin typeface="+mn-lt"/>
                          <a:ea typeface="Calibri"/>
                          <a:cs typeface="Times New Roman"/>
                        </a:rPr>
                        <a:t>16</a:t>
                      </a: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22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0960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A3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322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b="1" dirty="0" smtClean="0">
                          <a:latin typeface="Calibri"/>
                          <a:ea typeface="Calibri"/>
                          <a:cs typeface="Times New Roman"/>
                        </a:rPr>
                        <a:t>23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/>
                    </a:p>
                  </a:txBody>
                  <a:tcPr marL="60237" marR="60237" marT="0" marB="0">
                    <a:lnL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9E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2973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0237" marR="60237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9F0D"/>
                    </a:solidFill>
                  </a:tcPr>
                </a:tc>
              </a:tr>
            </a:tbl>
          </a:graphicData>
        </a:graphic>
      </p:graphicFrame>
      <p:sp>
        <p:nvSpPr>
          <p:cNvPr id="4" name="Скругленная прямоугольная выноска 3"/>
          <p:cNvSpPr/>
          <p:nvPr/>
        </p:nvSpPr>
        <p:spPr>
          <a:xfrm>
            <a:off x="0" y="0"/>
            <a:ext cx="3635896" cy="6858000"/>
          </a:xfrm>
          <a:prstGeom prst="wedgeRoundRectCallout">
            <a:avLst>
              <a:gd name="adj1" fmla="val 60229"/>
              <a:gd name="adj2" fmla="val -45701"/>
              <a:gd name="adj3" fmla="val 16667"/>
            </a:avLst>
          </a:prstGeom>
          <a:solidFill>
            <a:srgbClr val="FFFF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3600" b="1" dirty="0" smtClean="0">
                <a:solidFill>
                  <a:schemeClr val="tx1"/>
                </a:solidFill>
              </a:rPr>
              <a:t>6. Еще в древности установили, что примерно через  18 лет, </a:t>
            </a:r>
            <a:r>
              <a:rPr lang="ru-RU" sz="3600" b="1" dirty="0" smtClean="0">
                <a:solidFill>
                  <a:schemeClr val="tx1"/>
                </a:solidFill>
                <a:hlinkClick r:id="rId3" action="ppaction://hlinkfile"/>
              </a:rPr>
              <a:t>затмения </a:t>
            </a:r>
            <a:r>
              <a:rPr lang="ru-RU" sz="3600" b="1" dirty="0" smtClean="0">
                <a:solidFill>
                  <a:schemeClr val="tx1"/>
                </a:solidFill>
              </a:rPr>
              <a:t>повторяются. Этот промежуток был назван …</a:t>
            </a: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427985" y="0"/>
            <a:ext cx="4716016" cy="522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Прямоугольник 9"/>
          <p:cNvSpPr/>
          <p:nvPr/>
        </p:nvSpPr>
        <p:spPr>
          <a:xfrm>
            <a:off x="7380312" y="6088559"/>
            <a:ext cx="1763688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800" dirty="0" smtClean="0">
                <a:solidFill>
                  <a:schemeClr val="bg1"/>
                </a:solidFill>
              </a:rPr>
              <a:t>garti.ucoz.ru</a:t>
            </a:r>
            <a:endParaRPr lang="ru-RU" sz="800" dirty="0" smtClean="0">
              <a:solidFill>
                <a:schemeClr val="bg1"/>
              </a:solidFill>
            </a:endParaRPr>
          </a:p>
          <a:p>
            <a:endParaRPr lang="ru-RU" dirty="0" smtClean="0"/>
          </a:p>
          <a:p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theme/_rels/them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Трек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Трек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2321</TotalTime>
  <Words>2915</Words>
  <Application>Microsoft Office PowerPoint</Application>
  <PresentationFormat>Экран (4:3)</PresentationFormat>
  <Paragraphs>2506</Paragraphs>
  <Slides>36</Slides>
  <Notes>30</Notes>
  <HiddenSlides>0</HiddenSlides>
  <MMClips>1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36</vt:i4>
      </vt:variant>
    </vt:vector>
  </HeadingPairs>
  <TitlesOfParts>
    <vt:vector size="37" baseType="lpstr">
      <vt:lpstr>Трек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</vt:vector>
  </TitlesOfParts>
  <Company>фирма дома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Дуализм света</dc:title>
  <dc:creator>Марина</dc:creator>
  <cp:lastModifiedBy>Administrator</cp:lastModifiedBy>
  <cp:revision>378</cp:revision>
  <dcterms:created xsi:type="dcterms:W3CDTF">2011-07-26T13:49:08Z</dcterms:created>
  <dcterms:modified xsi:type="dcterms:W3CDTF">2011-10-19T11:14:32Z</dcterms:modified>
</cp:coreProperties>
</file>