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86" r:id="rId16"/>
    <p:sldId id="288" r:id="rId17"/>
    <p:sldId id="287" r:id="rId18"/>
    <p:sldId id="289" r:id="rId19"/>
    <p:sldId id="290" r:id="rId20"/>
    <p:sldId id="291" r:id="rId21"/>
    <p:sldId id="272" r:id="rId22"/>
    <p:sldId id="281" r:id="rId23"/>
    <p:sldId id="285" r:id="rId24"/>
    <p:sldId id="284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5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8662" y="1714488"/>
            <a:ext cx="7772400" cy="1071570"/>
          </a:xfrm>
        </p:spPr>
        <p:txBody>
          <a:bodyPr>
            <a:noAutofit/>
          </a:bodyPr>
          <a:lstStyle>
            <a:lvl1pPr algn="l">
              <a:defRPr sz="7000" b="1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1538" y="2857496"/>
            <a:ext cx="7643866" cy="928694"/>
          </a:xfrm>
        </p:spPr>
        <p:txBody>
          <a:bodyPr>
            <a:normAutofit/>
          </a:bodyPr>
          <a:lstStyle>
            <a:lvl1pPr marL="0" indent="0" algn="l">
              <a:buNone/>
              <a:defRPr sz="2000" b="0" baseline="0">
                <a:solidFill>
                  <a:schemeClr val="bg1"/>
                </a:solidFill>
                <a:latin typeface="Trebuchet M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37E7E-C6C8-4FA0-8246-4EEED533D2BE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F3E2B-72A8-473F-B02F-5DF440897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xmas1_secon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714776"/>
          </a:xfrm>
        </p:spPr>
        <p:txBody>
          <a:bodyPr/>
          <a:lstStyle>
            <a:lvl1pPr>
              <a:lnSpc>
                <a:spcPct val="150000"/>
              </a:lnSpc>
              <a:buFontTx/>
              <a:buNone/>
              <a:defRPr sz="21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60000">
              <a:lnSpc>
                <a:spcPct val="100000"/>
              </a:lnSpc>
              <a:buFont typeface="Arial" pitchFamily="34" charset="0"/>
              <a:buChar char="•"/>
              <a:defRPr sz="21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450000" y="1428736"/>
            <a:ext cx="8215370" cy="492443"/>
          </a:xfrm>
        </p:spPr>
        <p:txBody>
          <a:bodyPr anchor="ctr">
            <a:spAutoFit/>
          </a:bodyPr>
          <a:lstStyle>
            <a:lvl1pPr marL="0" indent="0">
              <a:buNone/>
              <a:defRPr sz="2600" b="1">
                <a:solidFill>
                  <a:srgbClr val="003399"/>
                </a:solidFill>
                <a:latin typeface="Trebuchet MS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0000" y="270000"/>
            <a:ext cx="8229600" cy="1143000"/>
          </a:xfrm>
        </p:spPr>
        <p:txBody>
          <a:bodyPr/>
          <a:lstStyle>
            <a:lvl1pPr algn="l">
              <a:defRPr sz="4100" b="1">
                <a:solidFill>
                  <a:srgbClr val="003399"/>
                </a:solidFill>
                <a:latin typeface="Trebuchet MS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9E71A-BB16-4C11-A112-5CF7724A3705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25E70-3991-4F46-BDE8-6100A084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xmas1_secon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 algn="l">
              <a:defRPr sz="4100" b="1">
                <a:solidFill>
                  <a:srgbClr val="003399"/>
                </a:solidFill>
                <a:latin typeface="Trebuchet MS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A7C58-45D5-4188-9E9D-4B4F11E1AB69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199F4-315E-476E-BCEA-EF7D61228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xmas1_secon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 algn="l">
              <a:defRPr sz="4100" b="1">
                <a:solidFill>
                  <a:srgbClr val="003399"/>
                </a:solidFill>
                <a:latin typeface="Trebuchet MS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3"/>
          </p:nvPr>
        </p:nvSpPr>
        <p:spPr>
          <a:xfrm>
            <a:off x="457200" y="1500174"/>
            <a:ext cx="4043362" cy="64294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003399"/>
                </a:solidFill>
                <a:latin typeface="Trebuchet MS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4"/>
          </p:nvPr>
        </p:nvSpPr>
        <p:spPr>
          <a:xfrm>
            <a:off x="4643438" y="1500174"/>
            <a:ext cx="4043362" cy="64294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003399"/>
                </a:solidFill>
                <a:latin typeface="Trebuchet MS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2BF84-9FA1-46AA-AEA3-369E1AA8ED27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E3E38-B56E-4724-A47D-D59E400F8B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xmas1_secon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 algn="l">
              <a:defRPr sz="4100" b="1">
                <a:solidFill>
                  <a:srgbClr val="003399"/>
                </a:solidFill>
                <a:latin typeface="Trebuchet MS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5B182-43DD-4001-BBB8-76E70F10DF1F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2B377-02E0-4B59-A666-9667BE34C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xmas1_secon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 algn="l">
              <a:defRPr sz="4100" b="1">
                <a:solidFill>
                  <a:srgbClr val="003399"/>
                </a:solidFill>
                <a:latin typeface="Trebuchet MS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8BA7F-54C9-459D-A833-8C23D51C7E77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77F-5799-4685-91B5-601793FCC4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xmas1_secon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57200" y="285728"/>
            <a:ext cx="3043230" cy="1143008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003399"/>
                </a:solidFill>
                <a:latin typeface="Trebuchet MS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8A0CC-D9A0-4866-AF8A-A2F5E1EBF373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076A3-9ADF-456D-8EA3-0A97C228B7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xmas1_secon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1785918" y="4857760"/>
            <a:ext cx="5500726" cy="500066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003399"/>
                </a:solidFill>
                <a:latin typeface="Trebuchet MS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C545D-866A-4841-98A1-17F18B41BDA3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13700-605E-4395-B339-C90A4377C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31C1D7-FFB7-4B41-A363-392390799A4E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D3A108-2DF2-40F7-9B43-C4BBE8C4D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pavlovsk-spb.ru/images/stories/books/gadanie/B_igrisha2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file:///C:\Documents%20and%20Settings\User\&#1056;&#1072;&#1073;&#1086;&#1095;&#1080;&#1081;%20&#1089;&#1090;&#1086;&#1083;\&#1091;&#1088;&#1086;&#1082;%20&#1079;&#1080;&#1084;&#1085;&#1103;&#1103;%20&#1089;&#1082;&#1072;&#1079;&#1082;&#1072;\&#1084;&#1077;&#1090;&#1077;&#1083;&#1100;%20&#1074;&#1072;&#1074;.wav" TargetMode="External"/><Relationship Id="rId7" Type="http://schemas.openxmlformats.org/officeDocument/2006/relationships/image" Target="../media/image3.png"/><Relationship Id="rId2" Type="http://schemas.openxmlformats.org/officeDocument/2006/relationships/audio" Target="file:///C:\Documents%20and%20Settings\User\&#1056;&#1072;&#1073;&#1086;&#1095;&#1080;&#1081;%20&#1089;&#1090;&#1086;&#1083;\&#1091;&#1088;&#1086;&#1082;%20&#1079;&#1080;&#1084;&#1085;&#1103;&#1103;%20&#1089;&#1082;&#1072;&#1079;&#1082;&#1072;\&#1089;&#1085;&#1077;&#1078;&#1080;&#1085;&#1082;&#1080;%20&#1074;&#1072;&#1074;.wav" TargetMode="External"/><Relationship Id="rId1" Type="http://schemas.openxmlformats.org/officeDocument/2006/relationships/audio" Target="file:///C:\Documents%20and%20Settings\User\&#1056;&#1072;&#1073;&#1086;&#1095;&#1080;&#1081;%20&#1089;&#1090;&#1086;&#1083;\&#1091;&#1088;&#1086;&#1082;%20&#1079;&#1080;&#1084;&#1085;&#1103;&#1103;%20&#1089;&#1082;&#1072;&#1079;&#1082;&#1072;\&#1089;&#1085;&#1077;&#1075;%20&#1080;&#1076;&#1077;&#1090;%20&#1074;&#1072;&#1074;.wav" TargetMode="External"/><Relationship Id="rId6" Type="http://schemas.openxmlformats.org/officeDocument/2006/relationships/slideLayout" Target="../slideLayouts/slideLayout6.xml"/><Relationship Id="rId5" Type="http://schemas.openxmlformats.org/officeDocument/2006/relationships/audio" Target="file:///C:\Documents%20and%20Settings\User\&#1056;&#1072;&#1073;&#1086;&#1095;&#1080;&#1081;%20&#1089;&#1090;&#1086;&#1083;\&#1091;&#1088;&#1086;&#1082;%20&#1079;&#1080;&#1084;&#1085;&#1103;&#1103;%20&#1089;&#1082;&#1072;&#1079;&#1082;&#1072;\&#1084;&#1072;&#1089;&#1083;&#1077;&#1085;&#1080;&#1094;&#1072;%20&#1074;&#1072;&#1074;.wav" TargetMode="External"/><Relationship Id="rId10" Type="http://schemas.openxmlformats.org/officeDocument/2006/relationships/image" Target="../media/image6.png"/><Relationship Id="rId4" Type="http://schemas.openxmlformats.org/officeDocument/2006/relationships/audio" Target="file:///C:\Documents%20and%20Settings\User\&#1056;&#1072;&#1073;&#1086;&#1095;&#1080;&#1081;%20&#1089;&#1090;&#1086;&#1083;\&#1091;&#1088;&#1086;&#1082;%20&#1079;&#1080;&#1084;&#1085;&#1103;&#1103;%20&#1089;&#1082;&#1072;&#1079;&#1082;&#1072;\&#1089;&#1074;&#1103;&#1090;&#1082;&#1080;%20&#1074;&#1072;&#1074;.wav" TargetMode="Externa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Заголовок 1"/>
          <p:cNvSpPr>
            <a:spLocks noGrp="1"/>
          </p:cNvSpPr>
          <p:nvPr>
            <p:ph type="ctrTitle"/>
          </p:nvPr>
        </p:nvSpPr>
        <p:spPr>
          <a:xfrm>
            <a:off x="928688" y="1714500"/>
            <a:ext cx="7772400" cy="1071563"/>
          </a:xfrm>
        </p:spPr>
        <p:txBody>
          <a:bodyPr/>
          <a:lstStyle/>
          <a:p>
            <a:pPr algn="ctr"/>
            <a:r>
              <a:rPr lang="ru-RU" smtClean="0"/>
              <a:t>Зимняя сказка</a:t>
            </a:r>
          </a:p>
        </p:txBody>
      </p:sp>
      <p:sp>
        <p:nvSpPr>
          <p:cNvPr id="1024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63" y="2786063"/>
            <a:ext cx="7643812" cy="928687"/>
          </a:xfrm>
        </p:spPr>
        <p:txBody>
          <a:bodyPr/>
          <a:lstStyle/>
          <a:p>
            <a:pPr algn="ctr"/>
            <a:r>
              <a:rPr lang="ru-RU" sz="3600" b="1" smtClean="0"/>
              <a:t>Урок развития речи </a:t>
            </a: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4857750" y="3714750"/>
            <a:ext cx="32146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Козлова А.И.</a:t>
            </a:r>
          </a:p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Перельман И.М.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57188"/>
            <a:ext cx="8229600" cy="1774826"/>
          </a:xfrm>
        </p:spPr>
        <p:txBody>
          <a:bodyPr/>
          <a:lstStyle/>
          <a:p>
            <a:r>
              <a:rPr lang="ru-RU" smtClean="0"/>
              <a:t>            Солнечная зима</a:t>
            </a:r>
          </a:p>
        </p:txBody>
      </p:sp>
      <p:pic>
        <p:nvPicPr>
          <p:cNvPr id="3" name="Рисунок 2" descr="сне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928688"/>
            <a:ext cx="500062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214563" y="6286500"/>
            <a:ext cx="47863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              «Последний снег» И.Э. Грабарь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87"/>
          </a:xfrm>
        </p:spPr>
        <p:txBody>
          <a:bodyPr/>
          <a:lstStyle/>
          <a:p>
            <a:r>
              <a:rPr lang="ru-RU" smtClean="0"/>
              <a:t>            Солнечная зима</a:t>
            </a:r>
          </a:p>
        </p:txBody>
      </p:sp>
      <p:pic>
        <p:nvPicPr>
          <p:cNvPr id="3" name="Рисунок 2" descr="Жуковский С.. Зима. 19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928813"/>
            <a:ext cx="42862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Жуковский С.. Зима. 19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1928813"/>
            <a:ext cx="41910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88" y="5357813"/>
            <a:ext cx="40005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            «Зима» Жуковский С.Ю.  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5" y="5357813"/>
            <a:ext cx="41433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            «Зима» Жуковский С.Ю.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750"/>
          </a:xfrm>
        </p:spPr>
        <p:txBody>
          <a:bodyPr/>
          <a:lstStyle/>
          <a:p>
            <a:r>
              <a:rPr lang="ru-RU" smtClean="0"/>
              <a:t>             Зимние забавы</a:t>
            </a:r>
          </a:p>
        </p:txBody>
      </p:sp>
      <p:pic>
        <p:nvPicPr>
          <p:cNvPr id="3" name="Рисунок 2" descr="Крымов. Зимний пейзаж. 19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357313"/>
            <a:ext cx="407193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5643563"/>
            <a:ext cx="5000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            «Зимний пейзаж»  Н.П. Крымов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Рисунок 4" descr="Моравов. Зимний спорт. 19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357313"/>
            <a:ext cx="4310062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786313" y="5643563"/>
            <a:ext cx="3857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       «Зимний спорт» А.В.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Моравов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25"/>
          </a:xfrm>
        </p:spPr>
        <p:txBody>
          <a:bodyPr/>
          <a:lstStyle/>
          <a:p>
            <a:r>
              <a:rPr lang="ru-RU" smtClean="0"/>
              <a:t>             Зимние забавы</a:t>
            </a:r>
          </a:p>
        </p:txBody>
      </p:sp>
      <p:pic>
        <p:nvPicPr>
          <p:cNvPr id="5" name="Рисунок 4" descr="Сомов. Зима. Каток. 19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1428750"/>
            <a:ext cx="4929187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00313" y="5929313"/>
            <a:ext cx="45720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   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«Зима. Каток» К.А. Сомов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-285750"/>
            <a:ext cx="8229600" cy="1417638"/>
          </a:xfrm>
        </p:spPr>
        <p:txBody>
          <a:bodyPr/>
          <a:lstStyle/>
          <a:p>
            <a:r>
              <a:rPr lang="ru-RU" smtClean="0"/>
              <a:t>        Зимние  праздники</a:t>
            </a:r>
          </a:p>
        </p:txBody>
      </p:sp>
      <p:pic>
        <p:nvPicPr>
          <p:cNvPr id="5" name="Рисунок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857250"/>
            <a:ext cx="441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357438" y="6357938"/>
            <a:ext cx="40719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«Святки. Поездка на тройках» В. Серов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-285750"/>
            <a:ext cx="8229600" cy="1417638"/>
          </a:xfrm>
        </p:spPr>
        <p:txBody>
          <a:bodyPr/>
          <a:lstStyle/>
          <a:p>
            <a:r>
              <a:rPr lang="ru-RU" smtClean="0"/>
              <a:t>        Зимние  праздники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50" y="6000750"/>
            <a:ext cx="407193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«Колядки в Малороссии» К.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Трутовский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8" name="Рисунок 7" descr="Е.Честняков. Коляда. Фрагмен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1143000"/>
            <a:ext cx="3857625" cy="462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857875" y="6000750"/>
            <a:ext cx="240188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«Коляда» Е.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Честняков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0" name="Рисунок 9" descr="К.Трутовский . Колядки в Малоросс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857375"/>
            <a:ext cx="47148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-285750"/>
            <a:ext cx="8229600" cy="1417638"/>
          </a:xfrm>
        </p:spPr>
        <p:txBody>
          <a:bodyPr/>
          <a:lstStyle/>
          <a:p>
            <a:r>
              <a:rPr lang="ru-RU" smtClean="0"/>
              <a:t>        Зимние  праздники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28938" y="5929313"/>
            <a:ext cx="40719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«Ночное гадание» Ю. Сергеев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8" name="Рисунок 7" descr="Русские художники вдохновились любопытными барышня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071563"/>
            <a:ext cx="6215063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-285750"/>
            <a:ext cx="8229600" cy="1417638"/>
          </a:xfrm>
        </p:spPr>
        <p:txBody>
          <a:bodyPr/>
          <a:lstStyle/>
          <a:p>
            <a:r>
              <a:rPr lang="ru-RU" smtClean="0"/>
              <a:t>        Зимние  праздники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000750"/>
            <a:ext cx="407193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«Гадание» И. Крамской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14938" y="6000750"/>
            <a:ext cx="35210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«Гадающая Светлана» К. Брюллов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" name="Рисунок 6" descr="И. Крамской. Гад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25"/>
            <a:ext cx="4500563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. Брюллов. Гадающая Светла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1500188"/>
            <a:ext cx="350043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-285750"/>
            <a:ext cx="8229600" cy="1417638"/>
          </a:xfrm>
        </p:spPr>
        <p:txBody>
          <a:bodyPr/>
          <a:lstStyle/>
          <a:p>
            <a:r>
              <a:rPr lang="ru-RU" smtClean="0"/>
              <a:t>        Зимние  праздники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25" y="5929313"/>
            <a:ext cx="35718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«Ряженые» М. Павлова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Рисунок 4" descr="Ряженые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1500188"/>
            <a:ext cx="4071938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 (699x530, 237Kb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1500188"/>
            <a:ext cx="4327525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929188" y="5929313"/>
            <a:ext cx="363855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«Встреча с ряжеными» М. Павлова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-285750"/>
            <a:ext cx="8229600" cy="1417638"/>
          </a:xfrm>
        </p:spPr>
        <p:txBody>
          <a:bodyPr/>
          <a:lstStyle/>
          <a:p>
            <a:r>
              <a:rPr lang="ru-RU" smtClean="0"/>
              <a:t>        Зимние  праздники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71750" y="6286500"/>
            <a:ext cx="35718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«Святочные гуляния» В. Рябчиков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0" name="Рисунок 9" descr=" (700x524, 221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857250"/>
            <a:ext cx="6858000" cy="508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Заголовок 4"/>
          <p:cNvSpPr>
            <a:spLocks noGrp="1"/>
          </p:cNvSpPr>
          <p:nvPr>
            <p:ph type="title"/>
          </p:nvPr>
        </p:nvSpPr>
        <p:spPr>
          <a:xfrm>
            <a:off x="428625" y="1357313"/>
            <a:ext cx="8229600" cy="4225925"/>
          </a:xfrm>
        </p:spPr>
        <p:txBody>
          <a:bodyPr/>
          <a:lstStyle/>
          <a:p>
            <a:r>
              <a:rPr lang="ru-RU" sz="4800" smtClean="0"/>
              <a:t>«Задача искусства – 				волновать сердца»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						</a:t>
            </a:r>
            <a:r>
              <a:rPr lang="ru-RU" sz="3600" smtClean="0"/>
              <a:t>Гельвеций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-285750"/>
            <a:ext cx="8229600" cy="1417638"/>
          </a:xfrm>
        </p:spPr>
        <p:txBody>
          <a:bodyPr/>
          <a:lstStyle/>
          <a:p>
            <a:r>
              <a:rPr lang="ru-RU" smtClean="0"/>
              <a:t>          Зимние  праздники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14625" y="6215063"/>
            <a:ext cx="39290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«Скоморохи с медведем» В. Рябчиков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Рисунок 4" descr=" (700x535, 232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143000"/>
            <a:ext cx="6256337" cy="49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r>
              <a:rPr lang="ru-RU" smtClean="0"/>
              <a:t>          Зимние праздники</a:t>
            </a:r>
          </a:p>
        </p:txBody>
      </p:sp>
      <p:pic>
        <p:nvPicPr>
          <p:cNvPr id="5" name="Рисунок 4" descr="Кустодиев. Зима. Крещенское водосвятие. 19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63" y="1047750"/>
            <a:ext cx="3952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071688" y="6215063"/>
            <a:ext cx="52149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«Зима. Крещенское водосвятие» Б.М. Кустодиев 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r>
              <a:rPr lang="ru-RU" smtClean="0"/>
              <a:t>          Зимние праздники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71750" y="6215063"/>
            <a:ext cx="47148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       «Масленица» Б.М. Кустодиев 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" name="Рисунок 6" descr=" (700x448, 88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1357313"/>
            <a:ext cx="685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r>
              <a:rPr lang="ru-RU" smtClean="0"/>
              <a:t>          Зимние праздники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4438" y="6215063"/>
            <a:ext cx="60721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       «Деревенская масленица. Гармонист» Б.М. Кустодиев 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Рисунок 4" descr=" (454x540, 45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1000125"/>
            <a:ext cx="43243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Зимние праздники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57375" y="6000750"/>
            <a:ext cx="65008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 «Масленица. Масленичное катание» Б.М. Кустодиев 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Рисунок 4" descr=" (600x436, 75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352550"/>
            <a:ext cx="5715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Зимние праздники</a:t>
            </a:r>
          </a:p>
        </p:txBody>
      </p:sp>
      <p:pic>
        <p:nvPicPr>
          <p:cNvPr id="28674" name="Picture 2" descr="http://shkolazhizni.ru/img/content/i55/55867_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643063"/>
            <a:ext cx="72390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25" y="6072188"/>
            <a:ext cx="67151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«Взятие снежного городка» В.И. Суриков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-285750"/>
            <a:ext cx="8229600" cy="1703388"/>
          </a:xfrm>
        </p:spPr>
        <p:txBody>
          <a:bodyPr/>
          <a:lstStyle/>
          <a:p>
            <a:pPr algn="ctr"/>
            <a:r>
              <a:rPr lang="ru-RU" smtClean="0"/>
              <a:t>Суровая зима</a:t>
            </a:r>
          </a:p>
        </p:txBody>
      </p:sp>
      <p:pic>
        <p:nvPicPr>
          <p:cNvPr id="3" name="Рисунок 2" descr="доро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1788" y="1217613"/>
            <a:ext cx="5940425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43063" y="6072188"/>
            <a:ext cx="59293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«Зимний пейзаж»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А.Саврсов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Суровая зима</a:t>
            </a:r>
          </a:p>
        </p:txBody>
      </p:sp>
      <p:pic>
        <p:nvPicPr>
          <p:cNvPr id="3" name="Рисунок 2" descr="wol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1788" y="1473200"/>
            <a:ext cx="5940425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14500" y="6000750"/>
            <a:ext cx="6000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«Пейзаж с волками» А. Саврасов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357313"/>
          </a:xfrm>
        </p:spPr>
        <p:txBody>
          <a:bodyPr/>
          <a:lstStyle/>
          <a:p>
            <a:pPr algn="ctr"/>
            <a:r>
              <a:rPr lang="ru-RU" smtClean="0"/>
              <a:t>Суровая зима</a:t>
            </a:r>
          </a:p>
        </p:txBody>
      </p:sp>
      <p:pic>
        <p:nvPicPr>
          <p:cNvPr id="4" name="Рисунок 3" descr="Зи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357313"/>
            <a:ext cx="343852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оттепе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1785938"/>
            <a:ext cx="4541837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50" y="6286500"/>
            <a:ext cx="35718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  «Зимний пейзаж» А. Саврасов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50" y="6286500"/>
            <a:ext cx="45720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«Зима» А. Саврасов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11430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Сказочная и таинственная зима</a:t>
            </a:r>
            <a:endParaRPr lang="ru-RU" dirty="0"/>
          </a:p>
        </p:txBody>
      </p:sp>
      <p:pic>
        <p:nvPicPr>
          <p:cNvPr id="3" name="Рисунок 2" descr="Васнецов А.. Зимний сон ( Зима ). 1908-19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857375"/>
            <a:ext cx="43338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уинджи. Пятна лунного света в лесу. Зима. 1898-19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1857375"/>
            <a:ext cx="4167188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5357813"/>
            <a:ext cx="48577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«Зимний сон» А.М. Васнецов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3" y="5357813"/>
            <a:ext cx="53578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«Пятна лунного света в лесу. Зима» А.И. Куинджи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chemeClr val="tx2"/>
                </a:solidFill>
              </a:rPr>
              <a:t>Музыка</a:t>
            </a:r>
          </a:p>
        </p:txBody>
      </p:sp>
      <p:pic>
        <p:nvPicPr>
          <p:cNvPr id="6" name="снег идет вав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500188" y="1785938"/>
            <a:ext cx="10096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6"/>
          <p:cNvSpPr txBox="1">
            <a:spLocks noChangeArrowheads="1"/>
          </p:cNvSpPr>
          <p:nvPr/>
        </p:nvSpPr>
        <p:spPr bwMode="auto">
          <a:xfrm>
            <a:off x="1428750" y="2786063"/>
            <a:ext cx="1214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1"/>
                </a:solidFill>
                <a:latin typeface="Calibri" pitchFamily="34" charset="0"/>
              </a:rPr>
              <a:t>Снег идет</a:t>
            </a:r>
          </a:p>
        </p:txBody>
      </p:sp>
      <p:pic>
        <p:nvPicPr>
          <p:cNvPr id="8" name="снежинки вав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143375" y="1785938"/>
            <a:ext cx="10255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8"/>
          <p:cNvSpPr txBox="1">
            <a:spLocks noChangeArrowheads="1"/>
          </p:cNvSpPr>
          <p:nvPr/>
        </p:nvSpPr>
        <p:spPr bwMode="auto">
          <a:xfrm>
            <a:off x="3786188" y="2786063"/>
            <a:ext cx="2000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1"/>
                </a:solidFill>
                <a:latin typeface="Calibri" pitchFamily="34" charset="0"/>
              </a:rPr>
              <a:t>Вальс снежинок</a:t>
            </a:r>
          </a:p>
        </p:txBody>
      </p:sp>
      <p:pic>
        <p:nvPicPr>
          <p:cNvPr id="10" name="метель вав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6858000" y="1714500"/>
            <a:ext cx="10096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Box 10"/>
          <p:cNvSpPr txBox="1">
            <a:spLocks noChangeArrowheads="1"/>
          </p:cNvSpPr>
          <p:nvPr/>
        </p:nvSpPr>
        <p:spPr bwMode="auto">
          <a:xfrm>
            <a:off x="6858000" y="2786063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1"/>
                </a:solidFill>
                <a:latin typeface="Calibri" pitchFamily="34" charset="0"/>
              </a:rPr>
              <a:t>Метель</a:t>
            </a:r>
          </a:p>
        </p:txBody>
      </p:sp>
      <p:pic>
        <p:nvPicPr>
          <p:cNvPr id="12" name="святки вав.wav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3143250" y="3786188"/>
            <a:ext cx="10096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TextBox 12"/>
          <p:cNvSpPr txBox="1">
            <a:spLocks noChangeArrowheads="1"/>
          </p:cNvSpPr>
          <p:nvPr/>
        </p:nvSpPr>
        <p:spPr bwMode="auto">
          <a:xfrm>
            <a:off x="2714625" y="4857750"/>
            <a:ext cx="2143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1"/>
                </a:solidFill>
                <a:latin typeface="Calibri" pitchFamily="34" charset="0"/>
              </a:rPr>
              <a:t>Декабрь. Святки</a:t>
            </a:r>
          </a:p>
        </p:txBody>
      </p:sp>
      <p:pic>
        <p:nvPicPr>
          <p:cNvPr id="14" name="масленица вав.wav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5857875" y="3714750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TextBox 14"/>
          <p:cNvSpPr txBox="1">
            <a:spLocks noChangeArrowheads="1"/>
          </p:cNvSpPr>
          <p:nvPr/>
        </p:nvSpPr>
        <p:spPr bwMode="auto">
          <a:xfrm>
            <a:off x="5286375" y="4786313"/>
            <a:ext cx="2928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1"/>
                </a:solidFill>
                <a:latin typeface="Calibri" pitchFamily="34" charset="0"/>
              </a:rPr>
              <a:t>Февраль. Масленица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1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99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464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511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025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Сказочная и таинственная зима</a:t>
            </a:r>
            <a:endParaRPr lang="ru-RU" dirty="0"/>
          </a:p>
        </p:txBody>
      </p:sp>
      <p:pic>
        <p:nvPicPr>
          <p:cNvPr id="3" name="Рисунок 2" descr="Клевер. Зимний закат в еловом лесу. 18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357313"/>
            <a:ext cx="35052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левер. Зимний пейзаж с избушкой. 189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1357313"/>
            <a:ext cx="31432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6286500"/>
            <a:ext cx="47863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«Зимний закат в еловом лесу» Ю.Ю. Клевер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6286500"/>
            <a:ext cx="48577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«Зимний пейзаж с избушкой» Ю.Ю. Клевер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Миниатюра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00188" y="4130675"/>
            <a:ext cx="36433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А - 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50" y="2786063"/>
            <a:ext cx="36433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И -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50" y="3487738"/>
            <a:ext cx="36433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М - 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0" y="2071688"/>
            <a:ext cx="36433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З -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1"/>
      <p:bldP spid="5" grpId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2428875"/>
          <a:ext cx="6334125" cy="1541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7"/>
                <a:gridCol w="1583537"/>
                <a:gridCol w="1583537"/>
                <a:gridCol w="1583537"/>
              </a:tblGrid>
              <a:tr h="35682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Цвет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Звук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Настроение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Действие</a:t>
                      </a:r>
                      <a:endParaRPr lang="ru-RU" dirty="0"/>
                    </a:p>
                  </a:txBody>
                  <a:tcPr/>
                </a:tc>
              </a:tr>
              <a:tr h="11751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30" name="TextBox 3"/>
          <p:cNvSpPr txBox="1">
            <a:spLocks noChangeArrowheads="1"/>
          </p:cNvSpPr>
          <p:nvPr/>
        </p:nvSpPr>
        <p:spPr bwMode="auto">
          <a:xfrm>
            <a:off x="1357313" y="928688"/>
            <a:ext cx="65722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100" b="1">
                <a:solidFill>
                  <a:schemeClr val="tx2"/>
                </a:solidFill>
                <a:latin typeface="Trebuchet MS" pitchFamily="34" charset="0"/>
              </a:rPr>
              <a:t>Словарная работа</a:t>
            </a:r>
            <a:r>
              <a:rPr lang="ru-RU" sz="4400">
                <a:solidFill>
                  <a:schemeClr val="tx2"/>
                </a:solidFill>
                <a:latin typeface="Calibri" pitchFamily="34" charset="0"/>
              </a:rPr>
              <a:t> </a:t>
            </a:r>
            <a:endParaRPr lang="ru-RU" sz="4100" b="1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Разноцветная зима</a:t>
            </a:r>
          </a:p>
        </p:txBody>
      </p:sp>
      <p:pic>
        <p:nvPicPr>
          <p:cNvPr id="3" name="Рисунок 2" descr="Крымов. Розовая зима. 19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714500"/>
            <a:ext cx="45720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утр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1714500"/>
            <a:ext cx="392906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75" y="6143625"/>
            <a:ext cx="32861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Розовая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зима» Н.П.Крымов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72063" y="6000750"/>
            <a:ext cx="37147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«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Морозное утро.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Розовые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лучи»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И.Э. Грабарь.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Разноцветная зима</a:t>
            </a:r>
          </a:p>
        </p:txBody>
      </p:sp>
      <p:pic>
        <p:nvPicPr>
          <p:cNvPr id="3" name="Рисунок 2" descr="ине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643063"/>
            <a:ext cx="4214813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восхо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1643063"/>
            <a:ext cx="3929062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5750" y="6000750"/>
            <a:ext cx="4214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             «Иней»  И.Э. Грабарь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929188" y="6000750"/>
            <a:ext cx="3929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«Солнце поднимается» И.Э. Грабарь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Разноцветная зима</a:t>
            </a:r>
          </a:p>
        </p:txBody>
      </p:sp>
      <p:pic>
        <p:nvPicPr>
          <p:cNvPr id="3" name="Рисунок 2" descr="ине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714500"/>
            <a:ext cx="37861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осхо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1714500"/>
            <a:ext cx="478631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88" y="5500688"/>
            <a:ext cx="35718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       «Иней» И.Э. Грабарь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5" y="5500688"/>
            <a:ext cx="40005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«Иней. Восход солнца» И.Э.Грабарь.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Разноцветная зима</a:t>
            </a:r>
          </a:p>
        </p:txBody>
      </p:sp>
      <p:pic>
        <p:nvPicPr>
          <p:cNvPr id="3" name="Рисунок 2" descr="утр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643063"/>
            <a:ext cx="3643312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6215063"/>
            <a:ext cx="41433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  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«Зимнее утро» И.Э, Грабарь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Рисунок 4" descr="зим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2357438"/>
            <a:ext cx="4827587" cy="366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57625" y="6215063"/>
            <a:ext cx="5072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«Сказка инея и восходящего солнца» И.Э.Грабарь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smtClean="0"/>
              <a:t>            Солнечная зима</a:t>
            </a:r>
          </a:p>
        </p:txBody>
      </p:sp>
      <p:pic>
        <p:nvPicPr>
          <p:cNvPr id="4" name="Рисунок 3" descr="зи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1143000"/>
            <a:ext cx="385762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00313" y="6286500"/>
            <a:ext cx="37861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«Февральская лазурь» И.Э. Грабарь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template_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winter1</Template>
  <TotalTime>1137</TotalTime>
  <Words>255</Words>
  <PresentationFormat>Экран (4:3)</PresentationFormat>
  <Paragraphs>86</Paragraphs>
  <Slides>31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31</vt:i4>
      </vt:variant>
    </vt:vector>
  </HeadingPairs>
  <TitlesOfParts>
    <vt:vector size="43" baseType="lpstr">
      <vt:lpstr>Calibri</vt:lpstr>
      <vt:lpstr>Arial</vt:lpstr>
      <vt:lpstr>Trebuchet MS</vt:lpstr>
      <vt:lpstr>template_1</vt:lpstr>
      <vt:lpstr>template_1</vt:lpstr>
      <vt:lpstr>template_1</vt:lpstr>
      <vt:lpstr>template_1</vt:lpstr>
      <vt:lpstr>template_1</vt:lpstr>
      <vt:lpstr>template_1</vt:lpstr>
      <vt:lpstr>template_1</vt:lpstr>
      <vt:lpstr>template_1</vt:lpstr>
      <vt:lpstr>template_1</vt:lpstr>
      <vt:lpstr>Зимняя сказка</vt:lpstr>
      <vt:lpstr>«Задача искусства –     волновать сердца»       Гельвеций</vt:lpstr>
      <vt:lpstr>Музыка</vt:lpstr>
      <vt:lpstr>Слайд 4</vt:lpstr>
      <vt:lpstr>Разноцветная зима</vt:lpstr>
      <vt:lpstr>         Разноцветная зима</vt:lpstr>
      <vt:lpstr>         Разноцветная зима</vt:lpstr>
      <vt:lpstr>          Разноцветная зима</vt:lpstr>
      <vt:lpstr>            Солнечная зима</vt:lpstr>
      <vt:lpstr>            Солнечная зима</vt:lpstr>
      <vt:lpstr>            Солнечная зима</vt:lpstr>
      <vt:lpstr>             Зимние забавы</vt:lpstr>
      <vt:lpstr>             Зимние забавы</vt:lpstr>
      <vt:lpstr>        Зимние  праздники</vt:lpstr>
      <vt:lpstr>        Зимние  праздники</vt:lpstr>
      <vt:lpstr>        Зимние  праздники</vt:lpstr>
      <vt:lpstr>        Зимние  праздники</vt:lpstr>
      <vt:lpstr>        Зимние  праздники</vt:lpstr>
      <vt:lpstr>        Зимние  праздники</vt:lpstr>
      <vt:lpstr>          Зимние  праздники</vt:lpstr>
      <vt:lpstr>          Зимние праздники</vt:lpstr>
      <vt:lpstr>          Зимние праздники</vt:lpstr>
      <vt:lpstr>          Зимние праздники</vt:lpstr>
      <vt:lpstr>          Зимние праздники</vt:lpstr>
      <vt:lpstr>          Зимние праздники</vt:lpstr>
      <vt:lpstr>Суровая зима</vt:lpstr>
      <vt:lpstr>Суровая зима</vt:lpstr>
      <vt:lpstr>Суровая зима</vt:lpstr>
      <vt:lpstr>Сказочная и таинственная зима</vt:lpstr>
      <vt:lpstr>Сказочная и таинственная зима</vt:lpstr>
      <vt:lpstr>Миниатюра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Зимняя сказка</dc:title>
  <cp:lastModifiedBy>ольга</cp:lastModifiedBy>
  <cp:revision>80</cp:revision>
  <dcterms:modified xsi:type="dcterms:W3CDTF">2011-12-31T22:46:41Z</dcterms:modified>
</cp:coreProperties>
</file>