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33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2772-27E5-40BC-AB5A-60EA7F6A4076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D9F4-B9C3-4104-82D4-850B74EB9E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39B2-1EA4-40DA-B589-8060EBBF32E0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D95C-4C13-4413-94C7-FD1AA192F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CD15-1B78-46C4-AF58-7541950C7EE5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A9AD-4236-4DBD-B9C3-855689395B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6D8799-39CF-4A89-9BBD-FB8E88E2FB9C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3B528C-F7B9-4711-AA4F-76391E34B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CE3D7-CAAC-4081-B8DB-446FA29882F7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DCE1-BFF8-4626-B70A-5826E903C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8051-CD98-4DED-AA43-38765CE89E6F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E857-FD3F-4EF0-8C4E-C79A557DD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64FC-F783-4274-B77C-AAC82CD1D60B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6571-AE9C-4795-8C00-ACB6F19115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E3E56F-092A-434A-82A3-D2D8C562C9A9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C142BE-1A47-4DDA-8865-67A3F7E92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ADF4-3895-4AA1-AC3C-779873B5AA70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5BFF-61A6-448B-898F-9435DB1C4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114D6C-E7CF-47B8-8F9B-8F01D8F6A36C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A76A38-F240-48C8-B6E8-DA7FAAC263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6E2D37-9930-42ED-86FD-E475190F614B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6958D7-34E8-456E-BC65-7B0DDF9A20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75E9795-457C-4009-A4FE-6B2152D13689}" type="datetimeFigureOut">
              <a:rPr lang="ru-RU"/>
              <a:pPr>
                <a:defRPr/>
              </a:pPr>
              <a:t>06.01.2012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4AC4566-33CD-44B7-BDF6-934E3F80D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78" r:id="rId5"/>
    <p:sldLayoutId id="2147483783" r:id="rId6"/>
    <p:sldLayoutId id="2147483777" r:id="rId7"/>
    <p:sldLayoutId id="2147483784" r:id="rId8"/>
    <p:sldLayoutId id="2147483785" r:id="rId9"/>
    <p:sldLayoutId id="2147483776" r:id="rId10"/>
    <p:sldLayoutId id="21474837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1%D1%82%D0%BE%D1%87%D0%BD%D1%8B%D0%B9_%D0%B0%D1%80%D0%B8%D1%81%D1%82%D0%BE%D1%82%D0%B5%D0%BB%D0%B8%D0%B7%D0%BC" TargetMode="External"/><Relationship Id="rId3" Type="http://schemas.openxmlformats.org/officeDocument/2006/relationships/hyperlink" Target="http://ru.wikipedia.org/wiki/%D0%91%D1%83%D1%85%D0%B0%D1%80%D0%B0" TargetMode="External"/><Relationship Id="rId7" Type="http://schemas.openxmlformats.org/officeDocument/2006/relationships/hyperlink" Target="http://ru.wikipedia.org/wiki/%D0%A2%D0%B0%D0%B4%D0%B6%D0%B8%D0%BA%D0%B8" TargetMode="External"/><Relationship Id="rId2" Type="http://schemas.openxmlformats.org/officeDocument/2006/relationships/hyperlink" Target="http://ru.wikipedia.org/w/index.php?title=%D0%90%D1%84%D1%88%D0%B0%D0%BD%D0%B0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037" TargetMode="External"/><Relationship Id="rId5" Type="http://schemas.openxmlformats.org/officeDocument/2006/relationships/hyperlink" Target="http://ru.wikipedia.org/wiki/%D0%A5%D0%B0%D0%BC%D0%B0%D0%B4%D0%B0%D0%BD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980_%D0%B3%D0%BE%D0%B4" TargetMode="External"/><Relationship Id="rId9" Type="http://schemas.openxmlformats.org/officeDocument/2006/relationships/hyperlink" Target="http://ru.wikipedia.org/wiki/%D0%A1%D0%B0%D0%BC%D0%B0%D0%BD%D0%B8%D0%B4%D1%8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813"/>
            <a:ext cx="7467600" cy="54737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  <a:t>МУНИЦИПАЛЬНОЕ  БЮДЖЕТНОЕ ОБРАЗОВАТЕЛЬНОЕ УЧРЕЖДЕНИЕ</a:t>
            </a:r>
            <a:br>
              <a:rPr lang="ru-RU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  <a:t> «СРЕДНЯЯ ОБЩЕОБРАЗОВАТЕЛЬНАЯ ШКОЛА» № 2 </a:t>
            </a:r>
            <a:r>
              <a:rPr lang="en-US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  <a:t/>
            </a:r>
            <a:br>
              <a:rPr lang="en-US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  <a:t>Г. ПОКАЧИ</a:t>
            </a:r>
            <a:br>
              <a:rPr lang="ru-RU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  <a:t/>
            </a:r>
            <a:b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  <a:t> ЛИТЕРАТУРНАЯ ГОСТИНАЯ. «ВОСТОК. ТАЙНЫ. ОТКРЫТИЯ…» ЖЕМЧУЖИНЫ МИРОВОЙ ПОЭЗИИ. РУДАКИ. ФИРДОУСИ. ХАЙЯМ.</a:t>
            </a:r>
            <a:b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  <a:t/>
            </a:r>
            <a:b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  <a:t/>
            </a:r>
            <a:br>
              <a:rPr lang="ru-RU" sz="2400" cap="none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  <a:ea typeface="MingLiU_HKSCS-ExtB"/>
                <a:cs typeface="Times New Roman" pitchFamily="18" charset="0"/>
              </a:rPr>
            </a:br>
            <a:r>
              <a:rPr lang="ru-RU" sz="2400" cap="none" smtClean="0">
                <a:solidFill>
                  <a:srgbClr val="8A70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ngLiU_HKSCS-ExtB"/>
                <a:cs typeface="Times New Roman" pitchFamily="18" charset="0"/>
              </a:rPr>
              <a:t>РЫБКИНА ГАЛИНА ЮРЬЕВНА, УЧИТЕЛЬ РУССКОГО ЯЗЫКА И ЛИТЕРАТУРЫ 1-ОЙ КАТЕГОРИИ.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74676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2530" name="Picture 2" descr="C:\Users\Павел\Desktop\Новая папка (2)\7b99ceaeeb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 во всём городе осталась только одна девушка-дочь визиря – Шахразада. Шахразада была девушка умная и образованная…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2" descr="C:\Users\Павел\Desktop\Новая папка (2)\bvcxcf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Она прочитала много древних книг, сказаний и повестей…О Шахразада, я привык к тебе и не казню тебя…Так рассказывает арабская легенда из чудесной сказки «Тысячи и одной ночи»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78" name="Picture 3" descr="C:\Users\Павел\Desktop\Новая папка (2)\4a0eb0cd044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955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Образование государства Саманидов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Schoolbook" pitchFamily="18" charset="0"/>
              </a:rPr>
              <a:t>       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Карта государства Саманидов</a:t>
            </a:r>
          </a:p>
        </p:txBody>
      </p:sp>
      <p:pic>
        <p:nvPicPr>
          <p:cNvPr id="25602" name="Picture 2" descr="C:\Users\Павел\Desktop\Новая папка (2)\bi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74168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6" name="Picture 3" descr="C:\Users\Павел\Desktop\300px-Sutuq_Bughraxan_Qebr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284663" y="115888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Впоследствии территория государства Саманидов была разделена между караханидами и газневидами.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13787" cy="7029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Куфи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Самый ранний почерк - геометризованно-монументальный. Тяготеет к прямым линиям, четким геометрическим формам. Господствовал до XII века. Канонизирован как почерк, которым пишут названия сур Корана.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также "Шесть стилей" классического арабского письма: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"переписка" - горизонтальный, строгий почерк.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Мухаккак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"правильный"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Сульс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"одна треть" - криволинейные и прямолинейные элементы соотносятся в пропорции 1/3. Очень "гибкий" почерк.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"указ" - самый убористый почерк.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Рика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"скорописный"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Райхани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"базиликовый" - очень изысканный почерк, его сравнивали с ароматом цветущего базилика.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Павел\Pictures\img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Павел\Desktop\3734923160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46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7467600" cy="17287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Родоначальником поэзии на фарси является Абу Абдаллах Джафар Рудаки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(ок. 860 – 941)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Users\Павел\Desktop\Новая папка (2)\Руд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46238"/>
            <a:ext cx="360045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067175" y="3357563"/>
            <a:ext cx="4716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Я счастлив от того, что брал, но и даю.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Подобен облаку и ветру мир неверный,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latin typeface="Times New Roman" pitchFamily="18" charset="0"/>
                <a:cs typeface="Times New Roman" pitchFamily="18" charset="0"/>
              </a:rPr>
              <a:t>Так будь что будет. Пей кипящую струю . </a:t>
            </a:r>
            <a:br>
              <a:rPr lang="ru-RU" b="1" i="1">
                <a:latin typeface="Times New Roman" pitchFamily="18" charset="0"/>
                <a:cs typeface="Times New Roman" pitchFamily="18" charset="0"/>
              </a:rPr>
            </a:b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Фирдоуси Абдулькасым (ок. 940 – 1030). Персидский и таджикский поэт.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388" y="2730500"/>
            <a:ext cx="6661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Рассыпаются стены дворцов расписных</a:t>
            </a:r>
            <a:endParaRPr lang="ru-RU" b="1" i="1">
              <a:solidFill>
                <a:srgbClr val="0D0D0D"/>
              </a:solidFill>
              <a:ea typeface="Calibri" pitchFamily="34" charset="0"/>
              <a:cs typeface="Arial" charset="0"/>
            </a:endParaRPr>
          </a:p>
          <a:p>
            <a:pPr algn="just"/>
            <a:r>
              <a:rPr lang="ru-RU" b="1" i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знойных лучей и дождей проливных, </a:t>
            </a:r>
            <a:endParaRPr lang="ru-RU" b="1" i="1">
              <a:solidFill>
                <a:srgbClr val="0D0D0D"/>
              </a:solidFill>
              <a:cs typeface="Arial" charset="0"/>
            </a:endParaRPr>
          </a:p>
          <a:p>
            <a:pPr algn="just" eaLnBrk="0" hangingPunct="0"/>
            <a:r>
              <a:rPr lang="ru-RU" b="1" i="1">
                <a:solidFill>
                  <a:srgbClr val="0D0D0D"/>
                </a:solidFill>
                <a:latin typeface="Times New Roman" pitchFamily="18" charset="0"/>
              </a:rPr>
              <a:t>Но замок их песен, воздвигнутый мной,</a:t>
            </a:r>
            <a:endParaRPr lang="ru-RU" b="1" i="1">
              <a:solidFill>
                <a:srgbClr val="0D0D0D"/>
              </a:solidFill>
              <a:cs typeface="Arial" charset="0"/>
            </a:endParaRPr>
          </a:p>
          <a:p>
            <a:pPr algn="just" eaLnBrk="0" hangingPunct="0"/>
            <a:r>
              <a:rPr lang="ru-RU" b="1" i="1">
                <a:solidFill>
                  <a:srgbClr val="0D0D0D"/>
                </a:solidFill>
                <a:latin typeface="Times New Roman" pitchFamily="18" charset="0"/>
              </a:rPr>
              <a:t>Не тронут ни вихри, ни грозы, ни зной!</a:t>
            </a:r>
            <a:endParaRPr lang="ru-RU" b="1" i="1">
              <a:solidFill>
                <a:srgbClr val="0D0D0D"/>
              </a:solidFill>
              <a:cs typeface="Arial" charset="0"/>
            </a:endParaRPr>
          </a:p>
        </p:txBody>
      </p:sp>
      <p:pic>
        <p:nvPicPr>
          <p:cNvPr id="30723" name="Picture 2" descr="C:\Users\Павел\Desktop\Новая папка (2)\firdows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12875"/>
            <a:ext cx="3527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4105275" cy="2016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«Шахнамэ» («Книга царей»)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бессмертная эпопея, в которой величайший поэт Востока воспел мужество и патриотизм предков персов и таджиков.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Павел\Desktop\Новая папка (2)\Shahnameh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0"/>
            <a:ext cx="496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Павел\Desktop\Новая папка (2)\04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65400"/>
            <a:ext cx="3816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467600" cy="638175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 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Восточный танец «Открытие Востока».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Вступительное слово учителя.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Фольклор. (Арабская легенда из «Тысяча и одной ночи»).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Арабская вязь. ( Виды почерка).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О видах стихосложения. (Газель, касыды, бейты, дубайти, рубаи).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Историческая обстановка государства Саманидов (учитель истории).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Жизнь и творчество Абу Абдаллах Джафар Рудаки.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Жизнь и творчество Абулькасима Фирдоуси.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Арабский танец с платком «Жемчужина Востока».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Хайямиада: 1. Переводчики Хайяма.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2. Омар Хайям и персидские поэты.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3. Хронология жизни и творчества Хайяма.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4. Поэт и его творчество.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Обзор книг восточной литературы (учащиеся).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Танец-сюрприз «Восточная сказка».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Восточные сладости. Обмен впечатлениями. 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Арабский танец с платком «Жемчужина Востока».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Users\Павел\Desktop\zvostok_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03225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Users\Павел\Desktop\d71c6f239e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40767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00563" y="1222375"/>
            <a:ext cx="36004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400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одном соблазне юном - чувствуй всё!</a:t>
            </a:r>
            <a:endParaRPr lang="ru-RU" sz="600" b="1" i="1">
              <a:solidFill>
                <a:srgbClr val="F2F2F2"/>
              </a:solidFill>
              <a:ea typeface="Calibri" pitchFamily="34" charset="0"/>
              <a:cs typeface="Arial" charset="0"/>
            </a:endParaRPr>
          </a:p>
          <a:p>
            <a:pPr algn="just"/>
            <a:r>
              <a:rPr lang="ru-RU" sz="1400" b="1" i="1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одном напеве струнном - слушай всё!</a:t>
            </a:r>
            <a:endParaRPr lang="ru-RU" sz="600" b="1" i="1">
              <a:solidFill>
                <a:srgbClr val="F2F2F2"/>
              </a:solidFill>
              <a:cs typeface="Arial" charset="0"/>
            </a:endParaRPr>
          </a:p>
          <a:p>
            <a:pPr algn="just"/>
            <a:r>
              <a:rPr lang="ru-RU" sz="1400" b="1" i="1">
                <a:solidFill>
                  <a:srgbClr val="F2F2F2"/>
                </a:solidFill>
                <a:latin typeface="Times New Roman" pitchFamily="18" charset="0"/>
              </a:rPr>
              <a:t> Не уходи в темнеющие дали,</a:t>
            </a:r>
            <a:endParaRPr lang="ru-RU" sz="600" b="1" i="1">
              <a:solidFill>
                <a:srgbClr val="F2F2F2"/>
              </a:solidFill>
              <a:cs typeface="Arial" charset="0"/>
            </a:endParaRPr>
          </a:p>
          <a:p>
            <a:pPr algn="just" eaLnBrk="0" hangingPunct="0"/>
            <a:r>
              <a:rPr lang="ru-RU" sz="1400" b="1" i="1">
                <a:solidFill>
                  <a:srgbClr val="F2F2F2"/>
                </a:solidFill>
                <a:latin typeface="Times New Roman" pitchFamily="18" charset="0"/>
              </a:rPr>
              <a:t> Живи в короткой, яркой полосе</a:t>
            </a:r>
            <a:r>
              <a:rPr lang="ru-RU" sz="1400" b="1" i="1">
                <a:solidFill>
                  <a:srgbClr val="F2F2F2"/>
                </a:solidFill>
                <a:latin typeface="Calibri" pitchFamily="34" charset="0"/>
              </a:rPr>
              <a:t>…</a:t>
            </a:r>
          </a:p>
          <a:p>
            <a:pPr algn="just" eaLnBrk="0" hangingPunct="0"/>
            <a:r>
              <a:rPr lang="ru-RU" sz="1400" b="1" i="1">
                <a:solidFill>
                  <a:srgbClr val="F2F2F2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О. </a:t>
            </a:r>
            <a:r>
              <a:rPr lang="ru-RU" sz="1400" b="1" i="1">
                <a:solidFill>
                  <a:srgbClr val="F2F2F2"/>
                </a:solidFill>
                <a:latin typeface="Times New Roman" pitchFamily="18" charset="0"/>
              </a:rPr>
              <a:t>Хайям</a:t>
            </a:r>
            <a:endParaRPr lang="ru-RU" sz="600" b="1" i="1">
              <a:solidFill>
                <a:srgbClr val="F2F2F2"/>
              </a:solidFill>
              <a:cs typeface="Arial" charset="0"/>
            </a:endParaRPr>
          </a:p>
          <a:p>
            <a:pPr algn="just" eaLnBrk="0" hangingPunct="0"/>
            <a:r>
              <a:rPr lang="ru-RU" sz="1400">
                <a:solidFill>
                  <a:srgbClr val="F2F2F2"/>
                </a:solidFill>
                <a:latin typeface="Times New Roman" pitchFamily="18" charset="0"/>
              </a:rPr>
              <a:t>                                                                                               </a:t>
            </a:r>
            <a:endParaRPr lang="ru-RU">
              <a:solidFill>
                <a:srgbClr val="F2F2F2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5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 Хайям и персидские поэты.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Павел\Desktop\Новая папка (2)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37449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Павел\Desktop\Новая папка (2)\untitledf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908050"/>
            <a:ext cx="4968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395288" y="4508500"/>
            <a:ext cx="81375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>
              <a:latin typeface="Century Schoolbook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своих талантливых, остроумных четверостишиях Хайям далеко превзошёл и ибн Сину и Абу Сеида.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641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у С. А. Есенина, никогда не бывавшего на Востоке (в Персии) родился целый поэтический цикл, который так и назывался «Персидские мотивы» (34 стихотворения)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Павел\Desktop\Новая папка (2)\508_Ese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916113"/>
            <a:ext cx="354171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352675"/>
            <a:ext cx="914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***</a:t>
            </a:r>
          </a:p>
          <a:p>
            <a:pPr algn="just" eaLnBrk="0" hangingPunct="0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Никогда я не был на Босфоре,</a:t>
            </a:r>
          </a:p>
          <a:p>
            <a:pPr algn="just" eaLnBrk="0" hangingPunct="0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Ты меня не спрашивай о нём</a:t>
            </a:r>
          </a:p>
          <a:p>
            <a:pPr algn="just" eaLnBrk="0" hangingPunct="0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Я в твоих глазах увидел море,</a:t>
            </a:r>
          </a:p>
          <a:p>
            <a:pPr algn="just" eaLnBrk="0" hangingPunct="0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Полыхающее голубым огнём.</a:t>
            </a:r>
          </a:p>
          <a:p>
            <a:pPr algn="just"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  <a:p>
            <a:pPr algn="just" eaLnBrk="0" hangingPunct="0"/>
            <a:endParaRPr lang="ru-RU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lang="ru-RU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1979613" y="4076700"/>
            <a:ext cx="48783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***       </a:t>
            </a:r>
            <a:endParaRPr lang="ru-RU" sz="800" b="1" i="1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 вечерний шафранного края,</a:t>
            </a:r>
            <a:endParaRPr lang="ru-RU" sz="800" b="1" i="1">
              <a:cs typeface="Arial" charset="0"/>
            </a:endParaRPr>
          </a:p>
          <a:p>
            <a:pPr algn="just" eaLnBrk="0" hangingPunct="0"/>
            <a:r>
              <a:rPr lang="ru-RU" b="1" i="1">
                <a:latin typeface="Times New Roman" pitchFamily="18" charset="0"/>
              </a:rPr>
              <a:t>Тихо розы бегут по полям.</a:t>
            </a:r>
            <a:endParaRPr lang="ru-RU" sz="800" b="1" i="1">
              <a:cs typeface="Arial" charset="0"/>
            </a:endParaRPr>
          </a:p>
          <a:p>
            <a:pPr algn="just" eaLnBrk="0" hangingPunct="0"/>
            <a:r>
              <a:rPr lang="ru-RU" b="1" i="1">
                <a:latin typeface="Times New Roman" pitchFamily="18" charset="0"/>
              </a:rPr>
              <a:t>Спой мне песню, моя дорогая,</a:t>
            </a:r>
            <a:endParaRPr lang="ru-RU" sz="800" b="1" i="1">
              <a:cs typeface="Arial" charset="0"/>
            </a:endParaRPr>
          </a:p>
          <a:p>
            <a:pPr algn="just" eaLnBrk="0" hangingPunct="0"/>
            <a:r>
              <a:rPr lang="ru-RU" b="1" i="1">
                <a:latin typeface="Times New Roman" pitchFamily="18" charset="0"/>
              </a:rPr>
              <a:t>Ту, которую пел Хайям.</a:t>
            </a:r>
            <a:endParaRPr lang="ru-RU" sz="2400" b="1" i="1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467600" cy="936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Нежным женским лицом и зелёной травой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я наслаждаться, покуда живой…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О. Хайям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Павел\Desktop\DOT_Turkey_II_Bosporus_Eminonu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992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Павел\Desktop\1263144140_1247599684_t-max_026-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6306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468313" y="50847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Поутру просыпается роза моя,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На ветру распускается роза моя.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О жестокое небо! Едва распустилась – 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Как уже осыпается роза моя.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                                               О. Хайям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7813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Гостеприимство – национальная черта арабов, и они этим очень гордятся.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700213"/>
            <a:ext cx="3887787" cy="3730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в самых скромных домах предусмотрена комната для приёма гостей. Угощать и защищать гостя - обязанность хозяина. Разные угощения есть на Востоке, но самые знаменитые – восточные сладости!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2" descr="C:\Users\Павел\Desktop\sheker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412875"/>
            <a:ext cx="50403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37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Источники. Ресурсы.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А. Васильев. «Мост через Босфор». М., «Молодая гвардия», 1989.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С. Есенин. Избранное. М., «Терра-книжный клуб», 1998.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А. Несин. Рассказы, М., «Терра-книжный клуб», 1998.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Э. Распэ. «Синдбад-Мореход», Минск «Юнацтва», 1994.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«Тысяча и одна ночь», М., «Белый Город», 2007.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О. Хайям. «Как нежно щёки розы целует ветерок». Хайямиада. Рубаи. «Лениздат», 2007.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Омар Хайям и персидские поэты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X-XVI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вв., М., «Белый Город», 2006.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Интернет-ресурсы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Nigma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(картинки к </a:t>
            </a:r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слайдам).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467600" cy="5327650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Попытаться приблизиться к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загадочной поэзии Востока.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2. Узнать и открыть новое.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3. Воспитывать эстетический 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вкус и чувство прекрасного.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6337300" cy="220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Танцуй, красавица, и пой!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Востока тайны нам открой!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Напевы сладкие звучат,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Как много лет тому назад…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авел\Desktop\DEB95784F59D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475" y="115888"/>
            <a:ext cx="42751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Павел\Desktop\1188730173_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33845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Users\Павел\Desktop\Новая папка (2)\Руд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27717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C:\Users\Павел\Desktop\Новая папка (2)\firdows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549275"/>
            <a:ext cx="338455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C:\Users\Павел\Desktop\Новая папка (2)\0_189f8_30dc2d9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052513"/>
            <a:ext cx="30591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179388" y="5445125"/>
            <a:ext cx="244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Рудаки</a:t>
            </a: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3276600" y="5949950"/>
            <a:ext cx="23701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Фирдоуси</a:t>
            </a:r>
          </a:p>
        </p:txBody>
      </p:sp>
      <p:sp>
        <p:nvSpPr>
          <p:cNvPr id="17414" name="Прямоугольник 9"/>
          <p:cNvSpPr>
            <a:spLocks noChangeArrowheads="1"/>
          </p:cNvSpPr>
          <p:nvPr/>
        </p:nvSpPr>
        <p:spPr bwMode="auto">
          <a:xfrm>
            <a:off x="6659563" y="5373688"/>
            <a:ext cx="187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Schoolbook" pitchFamily="18" charset="0"/>
              </a:rPr>
              <a:t>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Хайям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Picture 2" descr="C:\Users\Павел\Desktop\Новая папка (2)\cv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5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Поэт, астроном, философ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Абу Али Хусейн ибн Абдаллах ибн Си́на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ar-AE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ابو علی حسین بن عبدالله بن سینا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ar-AE" dirty="0" smtClean="0"/>
              <a:t>‎</a:t>
            </a:r>
            <a:endParaRPr lang="ru-RU" dirty="0"/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95288" y="2492375"/>
            <a:ext cx="4032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Родился в селе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2" action="ppaction://hlinkfile" tooltip="Афшана (страница отсутствует)"/>
              </a:rPr>
              <a:t>Афшана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близ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3" action="ppaction://hlinkfile" tooltip="Бухара"/>
              </a:rPr>
              <a:t>Бухары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18 июня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4" action="ppaction://hlinkfile" tooltip="980 год"/>
              </a:rPr>
              <a:t>980 года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— умер в г.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5" action="ppaction://hlinkfile" tooltip="Хамадан"/>
              </a:rPr>
              <a:t>Хамадан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16 августа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6" action="ppaction://hlinkfile" tooltip="1037"/>
              </a:rPr>
              <a:t>1037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г.) —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7" action="ppaction://hlinkfile" tooltip="Таджики"/>
              </a:rPr>
              <a:t>таджикский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философ и врач, представитель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8" action="ppaction://hlinkfile" tooltip="Восточный аристотелизм"/>
              </a:rPr>
              <a:t>восточного аристотелизма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Был придворным врачом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9" action="ppaction://hlinkfile" tooltip="Саманиды"/>
              </a:rPr>
              <a:t>саманидских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эмиров и дайлемитских султанов, некоторое время был визирем в Хамадане. Всего написал более 450 трудов в 29 областях науки, из которых до нас дошли только 274.</a:t>
            </a:r>
          </a:p>
        </p:txBody>
      </p:sp>
      <p:pic>
        <p:nvPicPr>
          <p:cNvPr id="19459" name="Picture 2" descr="C:\Users\Павел\Desktop\Новая папка (2)\abu Авиценн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2060575"/>
            <a:ext cx="3552825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7539038" cy="2276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!..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Павел\Desktop\Новая папка (2)\9e3db49af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651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сказки прекрасен,</a:t>
            </a:r>
            <a:b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сказки велик!</a:t>
            </a:r>
            <a:b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так необычен</a:t>
            </a:r>
            <a:b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так многолик!..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863" y="274638"/>
            <a:ext cx="2952750" cy="6107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Жил-был когда-то злой и жестокий царь Шахрияр. Он каждый день брал себе новую жену, а наутро убивал её…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Павел\Desktop\Новая папка (2)\1234625696_05_rubaiyat_dulac_plate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721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Century Schoolbook</vt:lpstr>
      <vt:lpstr>Arial</vt:lpstr>
      <vt:lpstr>Wingdings</vt:lpstr>
      <vt:lpstr>Wingdings 2</vt:lpstr>
      <vt:lpstr>Calibri</vt:lpstr>
      <vt:lpstr>Times New Roman</vt:lpstr>
      <vt:lpstr>MingLiU_HKSCS-ExtB</vt:lpstr>
      <vt:lpstr>Segoe Script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МУНИЦИПАЛЬНОЕ  БЮДЖЕТНОЕ ОБРАЗОВАТЕЛЬНОЕ УЧРЕЖДЕНИЕ  «СРЕДНЯЯ ОБЩЕОБРАЗОВАТЕЛЬНАЯ ШКОЛА» № 2  Г. ПОКАЧИ   ЛИТЕРАТУРНАЯ ГОСТИНАЯ. «ВОСТОК. ТАЙНЫ. ОТКРЫТИЯ…» ЖЕМЧУЖИНЫ МИРОВОЙ ПОЭЗИИ. РУДАКИ. ФИРДОУСИ. ХАЙЯМ.   РЫБКИНА ГАЛИНА ЮРЬЕВНА, УЧИТЕЛЬ РУССКОГО ЯЗЫКА И ЛИТЕРАТУРЫ 1-ОЙ КАТЕГОРИИ. </vt:lpstr>
      <vt:lpstr>ПЛАН:  - ВОСТОЧНЫЙ ТАНЕЦ «ОТКРЫТИЕ ВОСТОКА».             - ВСТУПИТЕЛЬНОЕ СЛОВО УЧИТЕЛЯ.             - ФОЛЬКЛОР. (АРАБСКАЯ ЛЕГЕНДА ИЗ «ТЫСЯЧА И ОДНОЙ НОЧИ»).             - АРАБСКАЯ ВЯЗЬ. ( ВИДЫ ПОЧЕРКА).             - О ВИДАХ СТИХОСЛОЖЕНИЯ. (ГАЗЕЛЬ, КАСЫДЫ, БЕЙТЫ, ДУБАЙТИ, РУБАИ).             - ИСТОРИЧЕСКАЯ ОБСТАНОВКА ГОСУДАРСТВА САМАНИДОВ (УЧИТЕЛЬ ИСТОРИИ).             - ЖИЗНЬ И ТВОРЧЕСТВО АБУ АБДАЛЛАХ ДЖАФАР РУДАКИ.             - ЖИЗНЬ И ТВОРЧЕСТВО АБУЛЬКАСИМА ФИРДОУСИ.             - АРАБСКИЙ ТАНЕЦ С ПЛАТКОМ «ЖЕМЧУЖИНА ВОСТОКА».             - ХАЙЯМИАДА: 1. ПЕРЕВОДЧИКИ ХАЙЯМА.                                     2. ОМАР ХАЙЯМ И ПЕРСИДСКИЕ ПОЭТЫ.                                     3. ХРОНОЛОГИЯ ЖИЗНИ И ТВОРЧЕСТВА ХАЙЯМА.                                     4. ПОЭТ И ЕГО ТВОРЧЕСТВО.             - ОБЗОР КНИГ ВОСТОЧНОЙ ЛИТЕРАТУРЫ (УЧАЩИЕСЯ).             - ТАНЕЦ-СЮРПРИЗ «ВОСТОЧНАЯ СКАЗКА».             - ВОСТОЧНЫЕ СЛАДОСТИ. ОБМЕН ВПЕЧАТЛЕНИЯМИ.  </vt:lpstr>
      <vt:lpstr>ЦЕЛИ: 1. ПОПЫТАТЬСЯ ПРИБЛИЗИТЬСЯ К                   ЗАГАДОЧНОЙ ПОЭЗИИ ВОСТОКА.             2. УЗНАТЬ И ОТКРЫТЬ НОВОЕ.            3. ВОСПИТЫВАТЬ ЭСТЕТИЧЕСКИЙ                   ВКУС И ЧУВСТВО ПРЕКРАСНОГО.  </vt:lpstr>
      <vt:lpstr> ТАНЦУЙ, КРАСАВИЦА, И ПОЙ!  ВОСТОКА ТАЙНЫ НАМ ОТКРОЙ!  НАПЕВЫ СЛАДКИЕ ЗВУЧАТ,  КАК МНОГО ЛЕТ ТОМУ НАЗАД… </vt:lpstr>
      <vt:lpstr>Слайд 5</vt:lpstr>
      <vt:lpstr>Слайд 6</vt:lpstr>
      <vt:lpstr>             ПОЭТ, АСТРОНОМ, ФИЛОСОФ XI ВЕКА.       АБУ АЛИ ХУСЕЙН ИБН АБДАЛЛАХ ИБН СИ́НА                       ابو علی حسین بن عبدالله بن سینا            ‎</vt:lpstr>
      <vt:lpstr>!.. </vt:lpstr>
      <vt:lpstr>ЖИЛ-БЫЛ КОГДА-ТО ЗЛОЙ И ЖЕСТОКИЙ ЦАРЬ ШАХРИЯР. ОН КАЖДЫЙ ДЕНЬ БРАЛ СЕБЕ НОВУЮ ЖЕНУ, А НАУТРО УБИВАЛ ЕЁ…</vt:lpstr>
      <vt:lpstr>Слайд 10</vt:lpstr>
      <vt:lpstr>Слайд 11</vt:lpstr>
      <vt:lpstr>Слайд 12</vt:lpstr>
      <vt:lpstr>Слайд 13</vt:lpstr>
      <vt:lpstr>Слайд 14</vt:lpstr>
      <vt:lpstr>КУФИ - САМЫЙ РАННИЙ ПОЧЕРК - ГЕОМЕТРИЗОВАННО-МОНУМЕНТАЛЬНЫЙ. ТЯГОТЕЕТ К ПРЯМЫМ ЛИНИЯМ, ЧЕТКИМ ГЕОМЕТРИЧЕСКИМ ФОРМАМ. ГОСПОДСТВОВАЛ ДО XII ВЕКА. КАНОНИЗИРОВАН КАК ПОЧЕРК, КОТОРЫМ ПИШУТ НАЗВАНИЯ СУР КОРАНА. СУЩЕСТВУЮТ ТАКЖЕ "ШЕСТЬ СТИЛЕЙ" КЛАССИЧЕСКОГО АРАБСКОГО ПИСЬМА: НАСХ - "ПЕРЕПИСКА" - ГОРИЗОНТАЛЬНЫЙ, СТРОГИЙ ПОЧЕРК.  МУХАККАК - "ПРАВИЛЬНЫЙ"  СУЛЬС - "ОДНА ТРЕТЬ" - КРИВОЛИНЕЙНЫЕ И ПРЯМОЛИНЕЙНЫЕ ЭЛЕМЕНТЫ СООТНОСЯТСЯ В ПРОПОРЦИИ 1/3. ОЧЕНЬ "ГИБКИЙ" ПОЧЕРК.  ТАУКИ - "УКАЗ" - САМЫЙ УБОРИСТЫЙ ПОЧЕРК.  РИКА - "СКОРОПИСНЫЙ"  РАЙХАНИ - "БАЗИЛИКОВЫЙ" - ОЧЕНЬ ИЗЫСКАННЫЙ ПОЧЕРК, ЕГО СРАВНИВАЛИ С АРОМАТОМ ЦВЕТУЩЕГО БАЗИЛИКА.  </vt:lpstr>
      <vt:lpstr>Слайд 16</vt:lpstr>
      <vt:lpstr>РОДОНАЧАЛЬНИКОМ ПОЭЗИИ НА ФАРСИ ЯВЛЯЕТСЯ АБУ АБДАЛЛАХ ДЖАФАР РУДАКИ  (ОК. 860 – 941)  </vt:lpstr>
      <vt:lpstr>ФИРДОУСИ АБДУЛЬКАСЫМ (ОК. 940 – 1030). ПЕРСИДСКИЙ И ТАДЖИКСКИЙ ПОЭТ.</vt:lpstr>
      <vt:lpstr>«ШАХНАМЭ» («КНИГА ЦАРЕЙ»)  БЕССМЕРТНАЯ ЭПОПЕЯ, В КОТОРОЙ ВЕЛИЧАЙШИЙ ПОЭТ ВОСТОКА ВОСПЕЛ МУЖЕСТВО И ПАТРИОТИЗМ ПРЕДКОВ ПЕРСОВ И ТАДЖИКОВ.</vt:lpstr>
      <vt:lpstr>АРАБСКИЙ ТАНЕЦ С ПЛАТКОМ «ЖЕМЧУЖИНА ВОСТОКА». </vt:lpstr>
      <vt:lpstr>ОМАР ХАЙЯМ И ПЕРСИДСКИЕ ПОЭТЫ.</vt:lpstr>
      <vt:lpstr>ТАК У С. А. ЕСЕНИНА, НИКОГДА НЕ БЫВАВШЕГО НА ВОСТОКЕ (В ПЕРСИИ) РОДИЛСЯ ЦЕЛЫЙ ПОЭТИЧЕСКИЙ ЦИКЛ, КОТОРЫЙ ТАК И НАЗЫВАЛСЯ «ПЕРСИДСКИЕ МОТИВЫ» (34 СТИХОТВОРЕНИЯ)</vt:lpstr>
      <vt:lpstr>НЕЖНЫМ ЖЕНСКИМ ЛИЦОМ И ЗЕЛЁНОЙ ТРАВОЙ БУДУ Я НАСЛАЖДАТЬСЯ, ПОКУДА ЖИВОЙ…                                                                   О. ХАЙЯМ </vt:lpstr>
      <vt:lpstr>ГОСТЕПРИИМСТВО – НАЦИОНАЛЬНАЯ ЧЕРТА АРАБОВ, И ОНИ ЭТИМ ОЧЕНЬ ГОРДЯТСЯ.     </vt:lpstr>
      <vt:lpstr>ИСТОЧНИКИ. РЕСУРСЫ.   - А. ВАСИЛЬЕВ. «МОСТ ЧЕРЕЗ БОСФОР». М., «МОЛОДАЯ ГВАРДИЯ», 1989. - С. ЕСЕНИН. ИЗБРАННОЕ. М., «ТЕРРА-КНИЖНЫЙ КЛУБ», 1998. - А. НЕСИН. РАССКАЗЫ, М., «ТЕРРА-КНИЖНЫЙ КЛУБ», 1998. - Э. РАСПЭ. «СИНДБАД-МОРЕХОД», МИНСК «ЮНАЦТВА», 1994. - «ТЫСЯЧА И ОДНА НОЧЬ», М., «БЕЛЫЙ ГОРОД», 2007. - О. ХАЙЯМ. «КАК НЕЖНО ЩЁКИ РОЗЫ ЦЕЛУЕТ ВЕТЕРОК». ХАЙЯМИАДА. РУБАИ. «ЛЕНИЗДАТ», 2007. - ОМАР ХАЙЯМ И ПЕРСИДСКИЕ ПОЭТЫ X-XVI ВВ., М., «БЕЛЫЙ ГОРОД», 2006.  - ИНТЕРНЕТ-РЕСУРСЫ NIGMA (КАРТИНКИ К СЛАЙДАМ).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Образовательное Учреждение  «Средняя Общеобразовательная Школа» № 2 г. Покачи   Литературная гостиная. «Восток. Тайны. Открытия…» Жемчужины мировой поэзии. Рудаки. Фирдоуси. Хайям.   Рыбкина Галина Юрьевна, учитель русского языка и литературы 1-ой категории. </dc:title>
  <dc:creator>Павел</dc:creator>
  <cp:lastModifiedBy>ольга</cp:lastModifiedBy>
  <cp:revision>24</cp:revision>
  <dcterms:created xsi:type="dcterms:W3CDTF">2011-07-16T05:21:04Z</dcterms:created>
  <dcterms:modified xsi:type="dcterms:W3CDTF">2012-01-06T18:29:34Z</dcterms:modified>
</cp:coreProperties>
</file>