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73" r:id="rId2"/>
    <p:sldId id="274" r:id="rId3"/>
    <p:sldId id="25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7" r:id="rId15"/>
    <p:sldId id="278" r:id="rId16"/>
    <p:sldId id="277" r:id="rId17"/>
    <p:sldId id="269" r:id="rId18"/>
    <p:sldId id="270" r:id="rId19"/>
    <p:sldId id="271" r:id="rId20"/>
    <p:sldId id="272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0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5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B7940E-0D8F-4435-9E01-E6872F602B95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5398C4-C307-45B5-9172-8A602A5BCD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B7940E-0D8F-4435-9E01-E6872F602B95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5398C4-C307-45B5-9172-8A602A5BCD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B7940E-0D8F-4435-9E01-E6872F602B95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5398C4-C307-45B5-9172-8A602A5BCD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B7940E-0D8F-4435-9E01-E6872F602B95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5398C4-C307-45B5-9172-8A602A5BCD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B7940E-0D8F-4435-9E01-E6872F602B95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5398C4-C307-45B5-9172-8A602A5BCD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B7940E-0D8F-4435-9E01-E6872F602B95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5398C4-C307-45B5-9172-8A602A5BCD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B7940E-0D8F-4435-9E01-E6872F602B95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5398C4-C307-45B5-9172-8A602A5BCD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B7940E-0D8F-4435-9E01-E6872F602B95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5398C4-C307-45B5-9172-8A602A5BCD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B7940E-0D8F-4435-9E01-E6872F602B95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5398C4-C307-45B5-9172-8A602A5BCD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B7940E-0D8F-4435-9E01-E6872F602B95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5398C4-C307-45B5-9172-8A602A5BCD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A7B7940E-0D8F-4435-9E01-E6872F602B95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4A5398C4-C307-45B5-9172-8A602A5BCD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7B7940E-0D8F-4435-9E01-E6872F602B95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4A5398C4-C307-45B5-9172-8A602A5BCD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512064"/>
            <a:ext cx="7686700" cy="57744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dirty="0" smtClean="0"/>
              <a:t>РЕШЕНИЕ НЕРАВЕНСТВ МЕТОДОМ ИНТЕРВАЛОВ</a:t>
            </a:r>
            <a:br>
              <a:rPr lang="ru-RU" sz="5400" dirty="0" smtClean="0"/>
            </a:br>
            <a:r>
              <a:rPr lang="ru-RU" sz="5400" dirty="0" smtClean="0"/>
              <a:t>(2-ой урок)</a:t>
            </a:r>
            <a:br>
              <a:rPr lang="ru-RU" sz="5400" dirty="0" smtClean="0"/>
            </a:br>
            <a:r>
              <a:rPr lang="ru-RU" sz="5400" dirty="0" smtClean="0"/>
              <a:t>9 класс</a:t>
            </a:r>
            <a:br>
              <a:rPr lang="ru-RU" sz="54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2800" dirty="0" smtClean="0"/>
              <a:t>Автор: Блинова В.Н., учитель математики </a:t>
            </a:r>
            <a:br>
              <a:rPr lang="ru-RU" sz="2800" dirty="0" smtClean="0"/>
            </a:br>
            <a:r>
              <a:rPr lang="ru-RU" sz="2800" dirty="0" smtClean="0"/>
              <a:t>МОУ «СОШ №4 г. Михайловки»</a:t>
            </a:r>
            <a:br>
              <a:rPr lang="ru-RU" sz="2800" dirty="0" smtClean="0"/>
            </a:br>
            <a:r>
              <a:rPr lang="ru-RU" sz="2800" dirty="0" smtClean="0"/>
              <a:t> Идентификатор: </a:t>
            </a:r>
            <a:r>
              <a:rPr lang="ru-RU" sz="2800" dirty="0" smtClean="0">
                <a:latin typeface="Calibri"/>
              </a:rPr>
              <a:t>[</a:t>
            </a:r>
            <a:r>
              <a:rPr lang="ru-RU" sz="2800" dirty="0" smtClean="0"/>
              <a:t>222-173-326</a:t>
            </a:r>
            <a:r>
              <a:rPr lang="ru-RU" sz="2800" dirty="0" smtClean="0">
                <a:latin typeface="Calibri"/>
              </a:rPr>
              <a:t>]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428604"/>
            <a:ext cx="8643998" cy="6215106"/>
          </a:xfrm>
        </p:spPr>
        <p:txBody>
          <a:bodyPr>
            <a:noAutofit/>
          </a:bodyPr>
          <a:lstStyle/>
          <a:p>
            <a:pPr lvl="0" algn="ctr"/>
            <a:r>
              <a:rPr lang="ru-RU" sz="5400" dirty="0" smtClean="0"/>
              <a:t>8. При каком значении </a:t>
            </a:r>
            <a:r>
              <a:rPr lang="en-US" sz="5400" dirty="0" smtClean="0"/>
              <a:t>z</a:t>
            </a:r>
            <a:r>
              <a:rPr lang="ru-RU" sz="5400" dirty="0" smtClean="0"/>
              <a:t> уравнение </a:t>
            </a:r>
            <a:r>
              <a:rPr lang="en-US" sz="5400" dirty="0" smtClean="0"/>
              <a:t>z</a:t>
            </a:r>
            <a:r>
              <a:rPr lang="ru-RU" sz="5400" dirty="0" smtClean="0"/>
              <a:t>х</a:t>
            </a:r>
            <a:r>
              <a:rPr lang="ru-RU" sz="5400" baseline="30000" dirty="0" smtClean="0"/>
              <a:t>2</a:t>
            </a:r>
            <a:r>
              <a:rPr lang="ru-RU" sz="5400" dirty="0" smtClean="0"/>
              <a:t>-8х+1=0 </a:t>
            </a:r>
          </a:p>
          <a:p>
            <a:pPr lvl="0" algn="ctr"/>
            <a:r>
              <a:rPr lang="ru-RU" sz="5400" dirty="0" smtClean="0"/>
              <a:t>не имеет корней?</a:t>
            </a:r>
          </a:p>
          <a:p>
            <a:endParaRPr lang="ru-RU" sz="2800" dirty="0" smtClean="0"/>
          </a:p>
          <a:p>
            <a:endParaRPr lang="ru-RU" sz="2800" dirty="0" smtClean="0"/>
          </a:p>
          <a:p>
            <a:r>
              <a:rPr lang="ru-RU" sz="2800" dirty="0" smtClean="0"/>
              <a:t>                                                                                           </a:t>
            </a:r>
          </a:p>
          <a:p>
            <a:endParaRPr lang="ru-RU" sz="2800" dirty="0" smtClean="0"/>
          </a:p>
          <a:p>
            <a:r>
              <a:rPr lang="ru-RU" sz="2800" dirty="0" smtClean="0"/>
              <a:t>  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643998" cy="6643710"/>
          </a:xfrm>
        </p:spPr>
        <p:txBody>
          <a:bodyPr>
            <a:noAutofit/>
          </a:bodyPr>
          <a:lstStyle/>
          <a:p>
            <a:r>
              <a:rPr lang="ru-RU" sz="4400" dirty="0" smtClean="0"/>
              <a:t>9. На рисунке изображен график функции у=х</a:t>
            </a:r>
            <a:r>
              <a:rPr lang="ru-RU" sz="4400" baseline="30000" dirty="0" smtClean="0"/>
              <a:t>2</a:t>
            </a:r>
            <a:r>
              <a:rPr lang="ru-RU" sz="4400" dirty="0" smtClean="0"/>
              <a:t>-4х. Используя график, решите неравенство х</a:t>
            </a:r>
            <a:r>
              <a:rPr lang="ru-RU" sz="4400" baseline="30000" dirty="0" smtClean="0"/>
              <a:t>2</a:t>
            </a:r>
            <a:r>
              <a:rPr lang="ru-RU" sz="4400" dirty="0" smtClean="0"/>
              <a:t>&gt;4х.       </a:t>
            </a:r>
          </a:p>
          <a:p>
            <a:r>
              <a:rPr lang="ru-RU" sz="4400" dirty="0" smtClean="0"/>
              <a:t>                                                       </a:t>
            </a:r>
            <a:endParaRPr lang="ru-RU" sz="2800" dirty="0" smtClean="0"/>
          </a:p>
          <a:p>
            <a:pPr marL="742950" indent="-742950">
              <a:buAutoNum type="arabicParenR"/>
            </a:pPr>
            <a:r>
              <a:rPr lang="ru-RU" sz="4400" dirty="0" smtClean="0"/>
              <a:t>(-∞;0) ;                                  </a:t>
            </a:r>
            <a:r>
              <a:rPr lang="ru-RU" sz="2800" dirty="0" smtClean="0"/>
              <a:t>у</a:t>
            </a:r>
          </a:p>
          <a:p>
            <a:pPr marL="742950" indent="-742950">
              <a:buAutoNum type="arabicParenR"/>
            </a:pPr>
            <a:r>
              <a:rPr lang="ru-RU" sz="4400" dirty="0" smtClean="0"/>
              <a:t>(4; +∞) ;</a:t>
            </a:r>
          </a:p>
          <a:p>
            <a:pPr marL="742950" indent="-742950">
              <a:buAutoNum type="arabicParenR"/>
            </a:pPr>
            <a:r>
              <a:rPr lang="ru-RU" sz="4400" dirty="0" smtClean="0"/>
              <a:t>(0;4);                                      </a:t>
            </a:r>
            <a:r>
              <a:rPr lang="ru-RU" sz="2800" dirty="0" smtClean="0"/>
              <a:t>о             4         </a:t>
            </a:r>
            <a:r>
              <a:rPr lang="ru-RU" sz="2800" dirty="0" err="1" smtClean="0"/>
              <a:t>х</a:t>
            </a:r>
            <a:r>
              <a:rPr lang="ru-RU" sz="2800" dirty="0" smtClean="0"/>
              <a:t> </a:t>
            </a:r>
            <a:r>
              <a:rPr lang="ru-RU" sz="4400" dirty="0" smtClean="0"/>
              <a:t>                                        </a:t>
            </a:r>
          </a:p>
          <a:p>
            <a:pPr marL="742950" indent="-742950">
              <a:buAutoNum type="arabicParenR"/>
            </a:pPr>
            <a:r>
              <a:rPr lang="ru-RU" sz="4400" dirty="0" smtClean="0"/>
              <a:t>(-∞;0) </a:t>
            </a:r>
            <a:r>
              <a:rPr lang="en-US" sz="4400" dirty="0" smtClean="0"/>
              <a:t>U</a:t>
            </a:r>
            <a:r>
              <a:rPr lang="ru-RU" sz="4400" dirty="0" smtClean="0"/>
              <a:t> (4;+∞)	              </a:t>
            </a:r>
            <a:r>
              <a:rPr lang="ru-RU" sz="2800" dirty="0" smtClean="0"/>
              <a:t>-4</a:t>
            </a:r>
          </a:p>
          <a:p>
            <a:r>
              <a:rPr lang="ru-RU" sz="2800" dirty="0" smtClean="0"/>
              <a:t>  </a:t>
            </a:r>
            <a:endParaRPr lang="ru-RU" sz="2800" dirty="0"/>
          </a:p>
        </p:txBody>
      </p:sp>
      <p:cxnSp>
        <p:nvCxnSpPr>
          <p:cNvPr id="7" name="Прямая со стрелкой 6"/>
          <p:cNvCxnSpPr/>
          <p:nvPr/>
        </p:nvCxnSpPr>
        <p:spPr>
          <a:xfrm rot="16200000" flipV="1">
            <a:off x="5322111" y="5322095"/>
            <a:ext cx="3000372" cy="714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143504" y="5286388"/>
            <a:ext cx="35719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олилиния 10"/>
          <p:cNvSpPr/>
          <p:nvPr/>
        </p:nvSpPr>
        <p:spPr>
          <a:xfrm>
            <a:off x="6643702" y="4714884"/>
            <a:ext cx="1257300" cy="1386417"/>
          </a:xfrm>
          <a:custGeom>
            <a:avLst/>
            <a:gdLst>
              <a:gd name="connsiteX0" fmla="*/ 0 w 1257300"/>
              <a:gd name="connsiteY0" fmla="*/ 12700 h 1386417"/>
              <a:gd name="connsiteX1" fmla="*/ 647700 w 1257300"/>
              <a:gd name="connsiteY1" fmla="*/ 1384300 h 1386417"/>
              <a:gd name="connsiteX2" fmla="*/ 1257300 w 1257300"/>
              <a:gd name="connsiteY2" fmla="*/ 0 h 1386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57300" h="1386417">
                <a:moveTo>
                  <a:pt x="0" y="12700"/>
                </a:moveTo>
                <a:cubicBezTo>
                  <a:pt x="219075" y="699558"/>
                  <a:pt x="438150" y="1386417"/>
                  <a:pt x="647700" y="1384300"/>
                </a:cubicBezTo>
                <a:cubicBezTo>
                  <a:pt x="857250" y="1382183"/>
                  <a:pt x="1257300" y="0"/>
                  <a:pt x="1257300" y="0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643998" cy="6643710"/>
          </a:xfrm>
        </p:spPr>
        <p:txBody>
          <a:bodyPr>
            <a:noAutofit/>
          </a:bodyPr>
          <a:lstStyle/>
          <a:p>
            <a:pPr lvl="0"/>
            <a:r>
              <a:rPr lang="ru-RU" sz="4400" dirty="0" smtClean="0"/>
              <a:t>10. На рисунке изображен</a:t>
            </a:r>
          </a:p>
          <a:p>
            <a:r>
              <a:rPr lang="ru-RU" sz="4400" dirty="0" smtClean="0"/>
              <a:t>график функции </a:t>
            </a:r>
          </a:p>
          <a:p>
            <a:r>
              <a:rPr lang="ru-RU" sz="4400" dirty="0" smtClean="0"/>
              <a:t>у=2х</a:t>
            </a:r>
            <a:r>
              <a:rPr lang="ru-RU" sz="4400" baseline="30000" dirty="0" smtClean="0"/>
              <a:t>2</a:t>
            </a:r>
            <a:r>
              <a:rPr lang="ru-RU" sz="4400" dirty="0" smtClean="0"/>
              <a:t>-5х+3. </a:t>
            </a:r>
          </a:p>
          <a:p>
            <a:r>
              <a:rPr lang="ru-RU" sz="4400" dirty="0" smtClean="0"/>
              <a:t>Вычислите абсциссу </a:t>
            </a:r>
            <a:r>
              <a:rPr lang="ru-RU" sz="2800" dirty="0" smtClean="0"/>
              <a:t>                у</a:t>
            </a:r>
            <a:endParaRPr lang="ru-RU" sz="4400" dirty="0" smtClean="0"/>
          </a:p>
          <a:p>
            <a:r>
              <a:rPr lang="ru-RU" sz="4400" dirty="0" smtClean="0"/>
              <a:t>точки А.                                         </a:t>
            </a:r>
            <a:endParaRPr lang="ru-RU" sz="2800" dirty="0" smtClean="0"/>
          </a:p>
          <a:p>
            <a:endParaRPr lang="ru-RU" sz="4400" dirty="0" smtClean="0"/>
          </a:p>
          <a:p>
            <a:r>
              <a:rPr lang="ru-RU" sz="4400" dirty="0" smtClean="0"/>
              <a:t>                                                        </a:t>
            </a:r>
            <a:r>
              <a:rPr lang="ru-RU" sz="2800" dirty="0" smtClean="0"/>
              <a:t>о  А                   </a:t>
            </a:r>
            <a:r>
              <a:rPr lang="ru-RU" sz="2800" dirty="0" err="1" smtClean="0"/>
              <a:t>х</a:t>
            </a:r>
            <a:r>
              <a:rPr lang="ru-RU" sz="2800" dirty="0" smtClean="0"/>
              <a:t> </a:t>
            </a:r>
          </a:p>
          <a:p>
            <a:r>
              <a:rPr lang="ru-RU" sz="4400" dirty="0" smtClean="0"/>
              <a:t> </a:t>
            </a:r>
          </a:p>
          <a:p>
            <a:r>
              <a:rPr lang="ru-RU" sz="4400" dirty="0" smtClean="0"/>
              <a:t>                                           </a:t>
            </a:r>
            <a:endParaRPr lang="ru-RU" sz="2800" dirty="0" smtClean="0"/>
          </a:p>
          <a:p>
            <a:r>
              <a:rPr lang="ru-RU" sz="2800" dirty="0" smtClean="0"/>
              <a:t>  </a:t>
            </a:r>
            <a:endParaRPr lang="ru-RU" sz="2800" dirty="0"/>
          </a:p>
        </p:txBody>
      </p:sp>
      <p:cxnSp>
        <p:nvCxnSpPr>
          <p:cNvPr id="7" name="Прямая со стрелкой 6"/>
          <p:cNvCxnSpPr/>
          <p:nvPr/>
        </p:nvCxnSpPr>
        <p:spPr>
          <a:xfrm rot="16200000" flipV="1">
            <a:off x="5214954" y="4286244"/>
            <a:ext cx="3214686" cy="714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072066" y="4572008"/>
            <a:ext cx="35719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олилиния 10"/>
          <p:cNvSpPr/>
          <p:nvPr/>
        </p:nvSpPr>
        <p:spPr>
          <a:xfrm>
            <a:off x="6715140" y="3000372"/>
            <a:ext cx="1257300" cy="2071702"/>
          </a:xfrm>
          <a:custGeom>
            <a:avLst/>
            <a:gdLst>
              <a:gd name="connsiteX0" fmla="*/ 0 w 1257300"/>
              <a:gd name="connsiteY0" fmla="*/ 12700 h 1386417"/>
              <a:gd name="connsiteX1" fmla="*/ 647700 w 1257300"/>
              <a:gd name="connsiteY1" fmla="*/ 1384300 h 1386417"/>
              <a:gd name="connsiteX2" fmla="*/ 1257300 w 1257300"/>
              <a:gd name="connsiteY2" fmla="*/ 0 h 1386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57300" h="1386417">
                <a:moveTo>
                  <a:pt x="0" y="12700"/>
                </a:moveTo>
                <a:cubicBezTo>
                  <a:pt x="219075" y="699558"/>
                  <a:pt x="438150" y="1386417"/>
                  <a:pt x="647700" y="1384300"/>
                </a:cubicBezTo>
                <a:cubicBezTo>
                  <a:pt x="857250" y="1382183"/>
                  <a:pt x="1257300" y="0"/>
                  <a:pt x="1257300" y="0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428604"/>
            <a:ext cx="8643998" cy="6215106"/>
          </a:xfrm>
        </p:spPr>
        <p:txBody>
          <a:bodyPr>
            <a:noAutofit/>
          </a:bodyPr>
          <a:lstStyle/>
          <a:p>
            <a:pPr algn="ctr"/>
            <a:r>
              <a:rPr lang="ru-RU" sz="6600" dirty="0" smtClean="0"/>
              <a:t>РЕШЕНИЕ НЕРАВЕНСТВ МЕТОДОМ ИНТЕРВАЛОВ</a:t>
            </a:r>
            <a:endParaRPr lang="ru-RU" sz="2800" dirty="0" smtClean="0"/>
          </a:p>
          <a:p>
            <a:endParaRPr lang="ru-RU" sz="2800" dirty="0" smtClean="0"/>
          </a:p>
          <a:p>
            <a:r>
              <a:rPr lang="ru-RU" sz="2800" dirty="0" smtClean="0"/>
              <a:t>                                                                                           </a:t>
            </a:r>
          </a:p>
          <a:p>
            <a:endParaRPr lang="ru-RU" sz="2800" dirty="0" smtClean="0"/>
          </a:p>
          <a:p>
            <a:r>
              <a:rPr lang="ru-RU" sz="2800" dirty="0" smtClean="0"/>
              <a:t>  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428604"/>
            <a:ext cx="8643998" cy="6215106"/>
          </a:xfrm>
        </p:spPr>
        <p:txBody>
          <a:bodyPr>
            <a:noAutofit/>
          </a:bodyPr>
          <a:lstStyle/>
          <a:p>
            <a:pPr lvl="0" algn="ctr"/>
            <a:r>
              <a:rPr lang="ru-RU" sz="5400" dirty="0" smtClean="0"/>
              <a:t>11. Решить методом интервалов</a:t>
            </a:r>
          </a:p>
          <a:p>
            <a:pPr lvl="0" algn="ctr"/>
            <a:r>
              <a:rPr lang="ru-RU" sz="5400" dirty="0" smtClean="0"/>
              <a:t>(2х-5)(32-х)</a:t>
            </a:r>
            <a:r>
              <a:rPr lang="ru-RU" sz="5400" dirty="0" smtClean="0">
                <a:latin typeface="Calibri"/>
              </a:rPr>
              <a:t>≥0</a:t>
            </a:r>
            <a:endParaRPr lang="ru-RU" sz="54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r>
              <a:rPr lang="ru-RU" sz="2800" dirty="0" smtClean="0"/>
              <a:t>                                                                                           </a:t>
            </a:r>
          </a:p>
          <a:p>
            <a:endParaRPr lang="ru-RU" sz="2800" dirty="0" smtClean="0"/>
          </a:p>
          <a:p>
            <a:r>
              <a:rPr lang="ru-RU" sz="2800" dirty="0" smtClean="0"/>
              <a:t>  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Юля\Рабочий стол\кит\кит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85728"/>
            <a:ext cx="6469811" cy="435771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4786322"/>
            <a:ext cx="7772400" cy="135732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При решении неравенств методом интервалов следует: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000108"/>
            <a:ext cx="7772400" cy="4572000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Преобразовать неравенство так, чтобы в правой части неравенства был О.</a:t>
            </a:r>
          </a:p>
          <a:p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Левую часть неравенства рассмотреть как функцию, найти область определения и нули функции</a:t>
            </a: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.</a:t>
            </a:r>
          </a:p>
          <a:p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Расположить нули функции в порядке возрастания на числовой прямой, учитывая область определения.</a:t>
            </a:r>
            <a:endParaRPr lang="ru-RU" sz="28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Определить знаки функции на каждом интервале.</a:t>
            </a:r>
          </a:p>
          <a:p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Рассматривая рисунок, записать ответ.</a:t>
            </a:r>
            <a:endParaRPr lang="ru-RU" sz="28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428604"/>
            <a:ext cx="8643998" cy="6215106"/>
          </a:xfrm>
        </p:spPr>
        <p:txBody>
          <a:bodyPr>
            <a:noAutofit/>
          </a:bodyPr>
          <a:lstStyle/>
          <a:p>
            <a:pPr lvl="0" algn="ctr"/>
            <a:r>
              <a:rPr lang="ru-RU" sz="6600" dirty="0" smtClean="0"/>
              <a:t>12. Решим неравенство -2х</a:t>
            </a:r>
            <a:r>
              <a:rPr lang="ru-RU" sz="6600" baseline="30000" dirty="0" smtClean="0"/>
              <a:t>2</a:t>
            </a:r>
            <a:r>
              <a:rPr lang="ru-RU" sz="6600" dirty="0" smtClean="0"/>
              <a:t>+7х+4≥</a:t>
            </a:r>
            <a:r>
              <a:rPr lang="ru-RU" sz="6600" smtClean="0"/>
              <a:t>0 </a:t>
            </a:r>
            <a:endParaRPr lang="ru-RU" sz="6600" smtClean="0"/>
          </a:p>
          <a:p>
            <a:pPr lvl="0" algn="ctr"/>
            <a:r>
              <a:rPr lang="ru-RU" sz="6600" smtClean="0"/>
              <a:t>методом </a:t>
            </a:r>
            <a:r>
              <a:rPr lang="ru-RU" sz="6600" dirty="0" smtClean="0"/>
              <a:t>интервалов.</a:t>
            </a:r>
          </a:p>
          <a:p>
            <a:endParaRPr lang="ru-RU" sz="2800" dirty="0" smtClean="0"/>
          </a:p>
          <a:p>
            <a:r>
              <a:rPr lang="ru-RU" sz="2800" dirty="0" smtClean="0"/>
              <a:t>                                                                                           </a:t>
            </a:r>
          </a:p>
          <a:p>
            <a:endParaRPr lang="ru-RU" sz="2800" dirty="0" smtClean="0"/>
          </a:p>
          <a:p>
            <a:r>
              <a:rPr lang="ru-RU" sz="2800" dirty="0" smtClean="0"/>
              <a:t>  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428604"/>
            <a:ext cx="8643998" cy="6215106"/>
          </a:xfrm>
        </p:spPr>
        <p:txBody>
          <a:bodyPr>
            <a:noAutofit/>
          </a:bodyPr>
          <a:lstStyle/>
          <a:p>
            <a:pPr lvl="0" algn="ctr"/>
            <a:r>
              <a:rPr lang="ru-RU" sz="6600" dirty="0" smtClean="0"/>
              <a:t>13. Решить методом интервалов</a:t>
            </a:r>
          </a:p>
          <a:p>
            <a:pPr algn="ctr"/>
            <a:r>
              <a:rPr lang="ru-RU" sz="6600" dirty="0" smtClean="0"/>
              <a:t>у=√х+13-7 &gt;0</a:t>
            </a:r>
          </a:p>
          <a:p>
            <a:endParaRPr lang="ru-RU" sz="2800" dirty="0" smtClean="0"/>
          </a:p>
          <a:p>
            <a:r>
              <a:rPr lang="ru-RU" sz="2800" dirty="0" smtClean="0"/>
              <a:t>                                                                                           </a:t>
            </a:r>
          </a:p>
          <a:p>
            <a:endParaRPr lang="ru-RU" sz="2800" dirty="0" smtClean="0"/>
          </a:p>
          <a:p>
            <a:r>
              <a:rPr lang="ru-RU" sz="2800" dirty="0" smtClean="0"/>
              <a:t>  </a:t>
            </a:r>
            <a:endParaRPr lang="ru-RU" sz="28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43306" y="4000504"/>
            <a:ext cx="1571636" cy="158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428604"/>
            <a:ext cx="8643998" cy="6215106"/>
          </a:xfrm>
        </p:spPr>
        <p:txBody>
          <a:bodyPr>
            <a:noAutofit/>
          </a:bodyPr>
          <a:lstStyle/>
          <a:p>
            <a:pPr lvl="0" algn="ctr"/>
            <a:endParaRPr lang="ru-RU" sz="6600" dirty="0" smtClean="0"/>
          </a:p>
          <a:p>
            <a:pPr lvl="0" algn="ctr"/>
            <a:endParaRPr lang="ru-RU" sz="6600" dirty="0" smtClean="0"/>
          </a:p>
          <a:p>
            <a:pPr lvl="0" algn="ctr"/>
            <a:r>
              <a:rPr lang="ru-RU" sz="6600" dirty="0" smtClean="0"/>
              <a:t>14. Решить методом интервалов</a:t>
            </a:r>
          </a:p>
          <a:p>
            <a:pPr lvl="0" algn="ctr"/>
            <a:endParaRPr lang="ru-RU" sz="6600" dirty="0" smtClean="0"/>
          </a:p>
          <a:p>
            <a:endParaRPr lang="ru-RU" sz="2800" dirty="0" smtClean="0"/>
          </a:p>
          <a:p>
            <a:r>
              <a:rPr lang="ru-RU" sz="2800" dirty="0" smtClean="0"/>
              <a:t>                                                                                           </a:t>
            </a:r>
          </a:p>
          <a:p>
            <a:endParaRPr lang="ru-RU" sz="2800" dirty="0" smtClean="0"/>
          </a:p>
          <a:p>
            <a:r>
              <a:rPr lang="ru-RU" sz="2800" dirty="0" smtClean="0"/>
              <a:t>  </a:t>
            </a:r>
            <a:endParaRPr lang="ru-RU" sz="2800" dirty="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0" y="2917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19200" algn="l"/>
                <a:tab pos="38608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3929066"/>
            <a:ext cx="4297363" cy="2460625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tx1"/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512064"/>
            <a:ext cx="7686700" cy="4631448"/>
          </a:xfrm>
        </p:spPr>
        <p:txBody>
          <a:bodyPr/>
          <a:lstStyle/>
          <a:p>
            <a:pPr algn="ctr"/>
            <a:r>
              <a:rPr lang="ru-RU" sz="6600" dirty="0" smtClean="0"/>
              <a:t>РЕШЕНИЕ НЕРАВЕНСТВ МЕТОДОМ ИНТЕРВАЛОВ</a:t>
            </a:r>
            <a:endParaRPr lang="ru-RU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428604"/>
            <a:ext cx="8643998" cy="6215106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/>
              <a:t>В презентации использованы материалы:</a:t>
            </a:r>
          </a:p>
          <a:p>
            <a:pPr algn="ctr"/>
            <a:endParaRPr lang="ru-RU" sz="5400" dirty="0" smtClean="0"/>
          </a:p>
          <a:p>
            <a:pPr marL="914400" lvl="0" indent="-914400" algn="ctr">
              <a:buAutoNum type="arabicPeriod"/>
            </a:pPr>
            <a:r>
              <a:rPr lang="ru-RU" sz="5400" dirty="0" smtClean="0"/>
              <a:t>Сборник заданий для подготовки к ГИА. </a:t>
            </a:r>
          </a:p>
          <a:p>
            <a:pPr marL="914400" lvl="0" indent="-914400" algn="ctr"/>
            <a:r>
              <a:rPr lang="ru-RU" sz="5400" dirty="0" smtClean="0"/>
              <a:t>Авторы: Л.В. Кузнецова и др.                                                                                          </a:t>
            </a:r>
          </a:p>
          <a:p>
            <a:endParaRPr lang="ru-RU" sz="2800" dirty="0" smtClean="0"/>
          </a:p>
          <a:p>
            <a:r>
              <a:rPr lang="ru-RU" sz="2800" dirty="0" smtClean="0"/>
              <a:t>  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642918"/>
            <a:ext cx="7772400" cy="4429156"/>
          </a:xfrm>
        </p:spPr>
        <p:txBody>
          <a:bodyPr>
            <a:noAutofit/>
          </a:bodyPr>
          <a:lstStyle/>
          <a:p>
            <a:endParaRPr lang="ru-RU" sz="4800" dirty="0" smtClean="0"/>
          </a:p>
          <a:p>
            <a:endParaRPr lang="ru-RU" sz="4800" dirty="0" smtClean="0"/>
          </a:p>
          <a:p>
            <a:endParaRPr lang="ru-RU" sz="4800" dirty="0" smtClean="0"/>
          </a:p>
          <a:p>
            <a:endParaRPr lang="ru-RU" sz="4800" dirty="0" smtClean="0"/>
          </a:p>
          <a:p>
            <a:r>
              <a:rPr lang="ru-RU" sz="4800" dirty="0" smtClean="0"/>
              <a:t>1. Является ли функция</a:t>
            </a:r>
          </a:p>
          <a:p>
            <a:r>
              <a:rPr lang="ru-RU" sz="4800" dirty="0" smtClean="0"/>
              <a:t> а) четной;                        </a:t>
            </a:r>
            <a:r>
              <a:rPr lang="ru-RU" sz="2400" dirty="0" smtClean="0"/>
              <a:t>у</a:t>
            </a:r>
          </a:p>
          <a:p>
            <a:r>
              <a:rPr lang="ru-RU" sz="4800" dirty="0" smtClean="0"/>
              <a:t>б) нечетной</a:t>
            </a:r>
            <a:r>
              <a:rPr lang="ru-RU" sz="4800" dirty="0" smtClean="0"/>
              <a:t>;                    </a:t>
            </a:r>
            <a:endParaRPr lang="ru-RU" sz="2400" dirty="0" smtClean="0"/>
          </a:p>
          <a:p>
            <a:r>
              <a:rPr lang="ru-RU" sz="4800" dirty="0" smtClean="0"/>
              <a:t>в) ни четной,</a:t>
            </a:r>
          </a:p>
          <a:p>
            <a:r>
              <a:rPr lang="ru-RU" sz="4800" dirty="0" smtClean="0"/>
              <a:t> ни нечетной.                 </a:t>
            </a:r>
            <a:r>
              <a:rPr lang="ru-RU" sz="2800" dirty="0" smtClean="0"/>
              <a:t>0                      </a:t>
            </a:r>
            <a:r>
              <a:rPr lang="ru-RU" sz="2800" dirty="0" err="1" smtClean="0"/>
              <a:t>х</a:t>
            </a:r>
            <a:endParaRPr lang="ru-RU" sz="2800" dirty="0" smtClean="0"/>
          </a:p>
          <a:p>
            <a:endParaRPr lang="ru-RU" sz="2800" dirty="0" smtClean="0"/>
          </a:p>
          <a:p>
            <a:endParaRPr lang="ru-RU" sz="2800" dirty="0"/>
          </a:p>
        </p:txBody>
      </p:sp>
      <p:cxnSp>
        <p:nvCxnSpPr>
          <p:cNvPr id="7" name="Прямая со стрелкой 6"/>
          <p:cNvCxnSpPr/>
          <p:nvPr/>
        </p:nvCxnSpPr>
        <p:spPr>
          <a:xfrm rot="16200000" flipV="1">
            <a:off x="4929190" y="3571876"/>
            <a:ext cx="3929090" cy="714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143504" y="3714752"/>
            <a:ext cx="35719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 flipH="1" flipV="1">
            <a:off x="5107785" y="3321843"/>
            <a:ext cx="2500330" cy="10001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6200000" flipH="1">
            <a:off x="6179355" y="3250405"/>
            <a:ext cx="2500330" cy="1143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642918"/>
            <a:ext cx="7772400" cy="5000660"/>
          </a:xfrm>
        </p:spPr>
        <p:txBody>
          <a:bodyPr>
            <a:noAutofit/>
          </a:bodyPr>
          <a:lstStyle/>
          <a:p>
            <a:pPr lvl="0"/>
            <a:r>
              <a:rPr lang="ru-RU" sz="4800" dirty="0" smtClean="0"/>
              <a:t>2</a:t>
            </a:r>
            <a:r>
              <a:rPr lang="ru-RU" sz="2800" dirty="0" smtClean="0"/>
              <a:t>. </a:t>
            </a:r>
            <a:r>
              <a:rPr lang="ru-RU" sz="4800" dirty="0" smtClean="0"/>
              <a:t>Является ли функция                         </a:t>
            </a:r>
          </a:p>
          <a:p>
            <a:r>
              <a:rPr lang="ru-RU" sz="4800" dirty="0" smtClean="0"/>
              <a:t>а) возрастающей;</a:t>
            </a:r>
          </a:p>
          <a:p>
            <a:r>
              <a:rPr lang="ru-RU" sz="4800" dirty="0" smtClean="0"/>
              <a:t>б) убывающей;	        </a:t>
            </a:r>
            <a:r>
              <a:rPr lang="ru-RU" sz="3200" dirty="0" smtClean="0"/>
              <a:t>у</a:t>
            </a:r>
            <a:r>
              <a:rPr lang="ru-RU" sz="4800" dirty="0" smtClean="0"/>
              <a:t>                                </a:t>
            </a:r>
          </a:p>
          <a:p>
            <a:r>
              <a:rPr lang="ru-RU" sz="4800" dirty="0" smtClean="0"/>
              <a:t>в) и возрастает,            </a:t>
            </a:r>
            <a:endParaRPr lang="ru-RU" sz="2800" dirty="0" smtClean="0"/>
          </a:p>
          <a:p>
            <a:r>
              <a:rPr lang="ru-RU" sz="4800" dirty="0" smtClean="0"/>
              <a:t>и убывает.</a:t>
            </a:r>
            <a:r>
              <a:rPr lang="ru-RU" sz="2800" dirty="0" smtClean="0"/>
              <a:t>	                                       0                       </a:t>
            </a:r>
            <a:r>
              <a:rPr lang="ru-RU" sz="2800" dirty="0" err="1" smtClean="0"/>
              <a:t>х</a:t>
            </a:r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r>
              <a:rPr lang="ru-RU" sz="2800" dirty="0" smtClean="0"/>
              <a:t> </a:t>
            </a:r>
            <a:endParaRPr lang="ru-RU" sz="2800" dirty="0"/>
          </a:p>
        </p:txBody>
      </p:sp>
      <p:cxnSp>
        <p:nvCxnSpPr>
          <p:cNvPr id="7" name="Прямая со стрелкой 6"/>
          <p:cNvCxnSpPr/>
          <p:nvPr/>
        </p:nvCxnSpPr>
        <p:spPr>
          <a:xfrm rot="16200000" flipV="1">
            <a:off x="5429256" y="3786190"/>
            <a:ext cx="2785288" cy="706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000628" y="3929066"/>
            <a:ext cx="35719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Дуга 9"/>
          <p:cNvSpPr/>
          <p:nvPr/>
        </p:nvSpPr>
        <p:spPr>
          <a:xfrm rot="672567">
            <a:off x="3955011" y="3212140"/>
            <a:ext cx="3929090" cy="2857520"/>
          </a:xfrm>
          <a:prstGeom prst="arc">
            <a:avLst>
              <a:gd name="adj1" fmla="val 16234142"/>
              <a:gd name="adj2" fmla="val 209996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42852"/>
            <a:ext cx="8286808" cy="5715040"/>
          </a:xfrm>
        </p:spPr>
        <p:txBody>
          <a:bodyPr>
            <a:noAutofit/>
          </a:bodyPr>
          <a:lstStyle/>
          <a:p>
            <a:pPr lvl="0"/>
            <a:r>
              <a:rPr lang="ru-RU" sz="4400" dirty="0" smtClean="0"/>
              <a:t>3. Найти область определения функции</a:t>
            </a:r>
          </a:p>
          <a:p>
            <a:pPr lvl="0"/>
            <a:r>
              <a:rPr lang="ru-RU" sz="4400" dirty="0" smtClean="0"/>
              <a:t>                                                               </a:t>
            </a:r>
          </a:p>
          <a:p>
            <a:r>
              <a:rPr lang="ru-RU" sz="4400" dirty="0" smtClean="0"/>
              <a:t>а) (-∞;+∞);</a:t>
            </a:r>
          </a:p>
          <a:p>
            <a:r>
              <a:rPr lang="ru-RU" sz="4400" dirty="0" smtClean="0"/>
              <a:t>б) (0;+∞);	                              </a:t>
            </a:r>
            <a:r>
              <a:rPr lang="ru-RU" sz="2800" dirty="0" smtClean="0"/>
              <a:t>у</a:t>
            </a:r>
            <a:endParaRPr lang="ru-RU" sz="4400" dirty="0" smtClean="0"/>
          </a:p>
          <a:p>
            <a:r>
              <a:rPr lang="ru-RU" sz="4400" dirty="0" smtClean="0"/>
              <a:t>в) (-∞;0) </a:t>
            </a:r>
            <a:r>
              <a:rPr lang="en-US" sz="4400" dirty="0" smtClean="0"/>
              <a:t>U </a:t>
            </a:r>
            <a:r>
              <a:rPr lang="ru-RU" sz="4400" dirty="0" smtClean="0"/>
              <a:t>(0;+∞).	</a:t>
            </a:r>
          </a:p>
          <a:p>
            <a:endParaRPr lang="ru-RU" sz="4400" dirty="0" smtClean="0"/>
          </a:p>
          <a:p>
            <a:r>
              <a:rPr lang="ru-RU" sz="2800" dirty="0" smtClean="0"/>
              <a:t>                                                                                0                       </a:t>
            </a:r>
            <a:r>
              <a:rPr lang="ru-RU" sz="2800" dirty="0" err="1" smtClean="0"/>
              <a:t>х</a:t>
            </a:r>
            <a:endParaRPr lang="ru-RU" sz="2800" dirty="0" smtClean="0"/>
          </a:p>
          <a:p>
            <a:endParaRPr lang="ru-RU" sz="2800" dirty="0" smtClean="0"/>
          </a:p>
        </p:txBody>
      </p:sp>
      <p:cxnSp>
        <p:nvCxnSpPr>
          <p:cNvPr id="7" name="Прямая со стрелкой 6"/>
          <p:cNvCxnSpPr/>
          <p:nvPr/>
        </p:nvCxnSpPr>
        <p:spPr>
          <a:xfrm rot="16200000" flipV="1">
            <a:off x="5250649" y="4750591"/>
            <a:ext cx="3143296" cy="714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072066" y="4929198"/>
            <a:ext cx="35719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Дуга 5"/>
          <p:cNvSpPr/>
          <p:nvPr/>
        </p:nvSpPr>
        <p:spPr>
          <a:xfrm rot="10800000">
            <a:off x="7072298" y="2357430"/>
            <a:ext cx="2071702" cy="2071702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Дуга 7"/>
          <p:cNvSpPr/>
          <p:nvPr/>
        </p:nvSpPr>
        <p:spPr>
          <a:xfrm rot="5008530">
            <a:off x="4468680" y="2468423"/>
            <a:ext cx="2071702" cy="2071702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0"/>
            <a:ext cx="8358246" cy="5929330"/>
          </a:xfrm>
        </p:spPr>
        <p:txBody>
          <a:bodyPr>
            <a:noAutofit/>
          </a:bodyPr>
          <a:lstStyle/>
          <a:p>
            <a:pPr lvl="0"/>
            <a:endParaRPr lang="ru-RU" sz="4400" dirty="0" smtClean="0"/>
          </a:p>
          <a:p>
            <a:pPr lvl="0"/>
            <a:endParaRPr lang="ru-RU" sz="4400" dirty="0" smtClean="0"/>
          </a:p>
          <a:p>
            <a:pPr lvl="0"/>
            <a:r>
              <a:rPr lang="ru-RU" sz="4400" dirty="0" smtClean="0"/>
              <a:t>4. Найти область значений функции  </a:t>
            </a:r>
          </a:p>
          <a:p>
            <a:r>
              <a:rPr lang="ru-RU" sz="4400" dirty="0" smtClean="0"/>
              <a:t>                                                             </a:t>
            </a:r>
          </a:p>
          <a:p>
            <a:r>
              <a:rPr lang="ru-RU" sz="4400" dirty="0" smtClean="0"/>
              <a:t>а) (-∞;+∞);</a:t>
            </a:r>
          </a:p>
          <a:p>
            <a:r>
              <a:rPr lang="ru-RU" sz="4400" dirty="0" smtClean="0"/>
              <a:t>б) (0;+∞);	                             </a:t>
            </a:r>
            <a:r>
              <a:rPr lang="ru-RU" sz="4400" dirty="0" smtClean="0"/>
              <a:t>  </a:t>
            </a:r>
            <a:r>
              <a:rPr lang="ru-RU" sz="2800" dirty="0" smtClean="0"/>
              <a:t>у</a:t>
            </a:r>
            <a:endParaRPr lang="ru-RU" sz="4400" dirty="0" smtClean="0"/>
          </a:p>
          <a:p>
            <a:r>
              <a:rPr lang="ru-RU" sz="4400" dirty="0" smtClean="0"/>
              <a:t>в) (-∞;0) </a:t>
            </a:r>
            <a:r>
              <a:rPr lang="en-US" sz="4400" dirty="0" smtClean="0"/>
              <a:t>U </a:t>
            </a:r>
            <a:r>
              <a:rPr lang="ru-RU" sz="4400" dirty="0" smtClean="0"/>
              <a:t>(0;+∞).	</a:t>
            </a:r>
          </a:p>
          <a:p>
            <a:r>
              <a:rPr lang="ru-RU" sz="2800" dirty="0" smtClean="0"/>
              <a:t>                                                                                     </a:t>
            </a:r>
          </a:p>
          <a:p>
            <a:r>
              <a:rPr lang="ru-RU" sz="2800" dirty="0" smtClean="0"/>
              <a:t>                                                                                   0                       </a:t>
            </a:r>
            <a:r>
              <a:rPr lang="ru-RU" sz="2800" dirty="0" err="1" smtClean="0"/>
              <a:t>х</a:t>
            </a:r>
            <a:endParaRPr lang="ru-RU" sz="2800" dirty="0" smtClean="0"/>
          </a:p>
          <a:p>
            <a:r>
              <a:rPr lang="ru-RU" sz="2800" dirty="0" smtClean="0"/>
              <a:t>  </a:t>
            </a:r>
            <a:endParaRPr lang="ru-RU" sz="2800" dirty="0"/>
          </a:p>
        </p:txBody>
      </p:sp>
      <p:cxnSp>
        <p:nvCxnSpPr>
          <p:cNvPr id="7" name="Прямая со стрелкой 6"/>
          <p:cNvCxnSpPr/>
          <p:nvPr/>
        </p:nvCxnSpPr>
        <p:spPr>
          <a:xfrm rot="16200000" flipV="1">
            <a:off x="5750727" y="4536289"/>
            <a:ext cx="2143140" cy="714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072066" y="5000636"/>
            <a:ext cx="35719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Дуга 5"/>
          <p:cNvSpPr/>
          <p:nvPr/>
        </p:nvSpPr>
        <p:spPr>
          <a:xfrm rot="10800000">
            <a:off x="7072298" y="2714620"/>
            <a:ext cx="2071702" cy="2071702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Дуга 7"/>
          <p:cNvSpPr/>
          <p:nvPr/>
        </p:nvSpPr>
        <p:spPr>
          <a:xfrm rot="5008530">
            <a:off x="4468678" y="2825613"/>
            <a:ext cx="2071702" cy="2071702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0"/>
            <a:ext cx="8643998" cy="6858000"/>
          </a:xfrm>
        </p:spPr>
        <p:txBody>
          <a:bodyPr>
            <a:noAutofit/>
          </a:bodyPr>
          <a:lstStyle/>
          <a:p>
            <a:pPr lvl="0"/>
            <a:endParaRPr lang="ru-RU" sz="4400" dirty="0" smtClean="0"/>
          </a:p>
          <a:p>
            <a:pPr lvl="0"/>
            <a:endParaRPr lang="ru-RU" sz="4400" dirty="0" smtClean="0"/>
          </a:p>
          <a:p>
            <a:pPr lvl="0"/>
            <a:endParaRPr lang="ru-RU" sz="4400" dirty="0" smtClean="0"/>
          </a:p>
          <a:p>
            <a:pPr lvl="0"/>
            <a:endParaRPr lang="ru-RU" sz="4400" dirty="0" smtClean="0"/>
          </a:p>
          <a:p>
            <a:pPr lvl="0"/>
            <a:endParaRPr lang="ru-RU" sz="4400" dirty="0" smtClean="0"/>
          </a:p>
          <a:p>
            <a:pPr lvl="0"/>
            <a:endParaRPr lang="ru-RU" sz="4400" dirty="0" smtClean="0"/>
          </a:p>
          <a:p>
            <a:pPr lvl="0"/>
            <a:endParaRPr lang="ru-RU" sz="4400" dirty="0" smtClean="0"/>
          </a:p>
          <a:p>
            <a:pPr lvl="0"/>
            <a:endParaRPr lang="ru-RU" sz="4400" dirty="0" smtClean="0"/>
          </a:p>
          <a:p>
            <a:pPr lvl="0"/>
            <a:r>
              <a:rPr lang="ru-RU" sz="4400" dirty="0" smtClean="0"/>
              <a:t>5. Выберите правильный ответ  </a:t>
            </a:r>
          </a:p>
          <a:p>
            <a:pPr lvl="0"/>
            <a:r>
              <a:rPr lang="ru-RU" sz="4400" dirty="0" smtClean="0"/>
              <a:t>           </a:t>
            </a:r>
          </a:p>
          <a:p>
            <a:r>
              <a:rPr lang="ru-RU" sz="3600" dirty="0" smtClean="0"/>
              <a:t>а) наибольшее значение функции равно 3;</a:t>
            </a:r>
          </a:p>
          <a:p>
            <a:r>
              <a:rPr lang="ru-RU" sz="3600" dirty="0" smtClean="0"/>
              <a:t>б) функция не имеет наименьшего значения;	                                            </a:t>
            </a:r>
            <a:r>
              <a:rPr lang="ru-RU" sz="2800" dirty="0" smtClean="0"/>
              <a:t>у</a:t>
            </a:r>
          </a:p>
          <a:p>
            <a:r>
              <a:rPr lang="ru-RU" sz="3600" dirty="0" smtClean="0"/>
              <a:t>в) наименьшее значение равно 3.</a:t>
            </a:r>
            <a:r>
              <a:rPr lang="ru-RU" sz="4400" dirty="0" smtClean="0"/>
              <a:t>   </a:t>
            </a:r>
          </a:p>
          <a:p>
            <a:r>
              <a:rPr lang="ru-RU" sz="2800" dirty="0" smtClean="0"/>
              <a:t>        </a:t>
            </a:r>
          </a:p>
          <a:p>
            <a:r>
              <a:rPr lang="ru-RU" sz="2800" dirty="0" smtClean="0"/>
              <a:t>                                                                                               3</a:t>
            </a:r>
          </a:p>
          <a:p>
            <a:r>
              <a:rPr lang="ru-RU" sz="2800" dirty="0" smtClean="0"/>
              <a:t>                                                                                           </a:t>
            </a:r>
          </a:p>
          <a:p>
            <a:r>
              <a:rPr lang="ru-RU" sz="2800" dirty="0" smtClean="0"/>
              <a:t>                                                                                               о                  </a:t>
            </a:r>
            <a:r>
              <a:rPr lang="ru-RU" sz="2800" dirty="0" err="1" smtClean="0"/>
              <a:t>х</a:t>
            </a:r>
            <a:endParaRPr lang="ru-RU" sz="2800" dirty="0" smtClean="0"/>
          </a:p>
          <a:p>
            <a:endParaRPr lang="ru-RU" sz="2800" dirty="0" smtClean="0"/>
          </a:p>
          <a:p>
            <a:r>
              <a:rPr lang="ru-RU" sz="2800" dirty="0" smtClean="0"/>
              <a:t>  </a:t>
            </a:r>
            <a:endParaRPr lang="ru-RU" sz="2800" dirty="0"/>
          </a:p>
        </p:txBody>
      </p:sp>
      <p:cxnSp>
        <p:nvCxnSpPr>
          <p:cNvPr id="7" name="Прямая со стрелкой 6"/>
          <p:cNvCxnSpPr/>
          <p:nvPr/>
        </p:nvCxnSpPr>
        <p:spPr>
          <a:xfrm rot="16200000" flipV="1">
            <a:off x="5750715" y="4893491"/>
            <a:ext cx="3429048" cy="714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786446" y="5572140"/>
            <a:ext cx="335755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олилиния 11"/>
          <p:cNvSpPr/>
          <p:nvPr/>
        </p:nvSpPr>
        <p:spPr>
          <a:xfrm>
            <a:off x="7072330" y="3429000"/>
            <a:ext cx="1257300" cy="1386417"/>
          </a:xfrm>
          <a:custGeom>
            <a:avLst/>
            <a:gdLst>
              <a:gd name="connsiteX0" fmla="*/ 0 w 1257300"/>
              <a:gd name="connsiteY0" fmla="*/ 12700 h 1386417"/>
              <a:gd name="connsiteX1" fmla="*/ 647700 w 1257300"/>
              <a:gd name="connsiteY1" fmla="*/ 1384300 h 1386417"/>
              <a:gd name="connsiteX2" fmla="*/ 1257300 w 1257300"/>
              <a:gd name="connsiteY2" fmla="*/ 0 h 1386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57300" h="1386417">
                <a:moveTo>
                  <a:pt x="0" y="12700"/>
                </a:moveTo>
                <a:cubicBezTo>
                  <a:pt x="219075" y="699558"/>
                  <a:pt x="438150" y="1386417"/>
                  <a:pt x="647700" y="1384300"/>
                </a:cubicBezTo>
                <a:cubicBezTo>
                  <a:pt x="857250" y="1382183"/>
                  <a:pt x="1257300" y="0"/>
                  <a:pt x="1257300" y="0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428604"/>
            <a:ext cx="8643998" cy="6215106"/>
          </a:xfrm>
        </p:spPr>
        <p:txBody>
          <a:bodyPr>
            <a:noAutofit/>
          </a:bodyPr>
          <a:lstStyle/>
          <a:p>
            <a:pPr lvl="0" algn="ctr"/>
            <a:endParaRPr lang="ru-RU" sz="5400" dirty="0" smtClean="0"/>
          </a:p>
          <a:p>
            <a:pPr lvl="0" algn="ctr"/>
            <a:endParaRPr lang="ru-RU" sz="5400" dirty="0" smtClean="0"/>
          </a:p>
          <a:p>
            <a:pPr lvl="0" algn="ctr"/>
            <a:r>
              <a:rPr lang="ru-RU" sz="5400" dirty="0" smtClean="0"/>
              <a:t>6. При каком значении </a:t>
            </a:r>
            <a:r>
              <a:rPr lang="en-US" sz="5400" dirty="0" smtClean="0"/>
              <a:t>m</a:t>
            </a:r>
            <a:r>
              <a:rPr lang="ru-RU" sz="5400" dirty="0" smtClean="0"/>
              <a:t> уравнение  4х</a:t>
            </a:r>
            <a:r>
              <a:rPr lang="ru-RU" sz="5400" baseline="30000" dirty="0" smtClean="0"/>
              <a:t>2</a:t>
            </a:r>
            <a:r>
              <a:rPr lang="ru-RU" sz="5400" dirty="0" smtClean="0"/>
              <a:t>+ </a:t>
            </a:r>
            <a:r>
              <a:rPr lang="en-US" sz="5400" dirty="0" smtClean="0"/>
              <a:t>m</a:t>
            </a:r>
            <a:r>
              <a:rPr lang="ru-RU" sz="5400" dirty="0" smtClean="0"/>
              <a:t>х+1=0 </a:t>
            </a:r>
          </a:p>
          <a:p>
            <a:pPr algn="ctr"/>
            <a:r>
              <a:rPr lang="ru-RU" sz="5400" dirty="0" smtClean="0"/>
              <a:t>не имеет корней?</a:t>
            </a:r>
          </a:p>
          <a:p>
            <a:pPr algn="ctr"/>
            <a:endParaRPr lang="ru-RU" sz="2800" dirty="0" smtClean="0"/>
          </a:p>
          <a:p>
            <a:endParaRPr lang="ru-RU" sz="2800" dirty="0" smtClean="0"/>
          </a:p>
          <a:p>
            <a:r>
              <a:rPr lang="ru-RU" sz="2800" dirty="0" smtClean="0"/>
              <a:t>                                                                                           </a:t>
            </a:r>
          </a:p>
          <a:p>
            <a:endParaRPr lang="ru-RU" sz="2800" dirty="0" smtClean="0"/>
          </a:p>
          <a:p>
            <a:r>
              <a:rPr lang="ru-RU" sz="2800" dirty="0" smtClean="0"/>
              <a:t>  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428604"/>
            <a:ext cx="8643998" cy="6215106"/>
          </a:xfrm>
        </p:spPr>
        <p:txBody>
          <a:bodyPr>
            <a:noAutofit/>
          </a:bodyPr>
          <a:lstStyle/>
          <a:p>
            <a:pPr lvl="0" algn="ctr"/>
            <a:r>
              <a:rPr lang="ru-RU" sz="5400" dirty="0" smtClean="0"/>
              <a:t>7. При каком  значении </a:t>
            </a:r>
            <a:r>
              <a:rPr lang="en-US" sz="5400" dirty="0" smtClean="0"/>
              <a:t>k</a:t>
            </a:r>
            <a:r>
              <a:rPr lang="ru-RU" sz="5400" dirty="0" smtClean="0"/>
              <a:t> уравнение 2х</a:t>
            </a:r>
            <a:r>
              <a:rPr lang="ru-RU" sz="5400" baseline="30000" dirty="0" smtClean="0"/>
              <a:t>2</a:t>
            </a:r>
            <a:r>
              <a:rPr lang="ru-RU" sz="5400" dirty="0" smtClean="0"/>
              <a:t>+</a:t>
            </a:r>
            <a:r>
              <a:rPr lang="en-US" sz="5400" dirty="0" smtClean="0"/>
              <a:t>k</a:t>
            </a:r>
            <a:r>
              <a:rPr lang="ru-RU" sz="5400" dirty="0" smtClean="0"/>
              <a:t>х+2=0 имеет только один корень?</a:t>
            </a:r>
          </a:p>
          <a:p>
            <a:endParaRPr lang="ru-RU" sz="2800" dirty="0" smtClean="0"/>
          </a:p>
          <a:p>
            <a:endParaRPr lang="ru-RU" sz="2800" dirty="0" smtClean="0"/>
          </a:p>
          <a:p>
            <a:r>
              <a:rPr lang="ru-RU" sz="2800" dirty="0" smtClean="0"/>
              <a:t>                                                                                           </a:t>
            </a:r>
          </a:p>
          <a:p>
            <a:endParaRPr lang="ru-RU" sz="2800" dirty="0" smtClean="0"/>
          </a:p>
          <a:p>
            <a:r>
              <a:rPr lang="ru-RU" sz="2800" dirty="0" smtClean="0"/>
              <a:t>  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669</TotalTime>
  <Words>354</Words>
  <Application>Microsoft Office PowerPoint</Application>
  <PresentationFormat>Экран (4:3)</PresentationFormat>
  <Paragraphs>139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Метро</vt:lpstr>
      <vt:lpstr>РЕШЕНИЕ НЕРАВЕНСТВ МЕТОДОМ ИНТЕРВАЛОВ (2-ой урок) 9 класс  Автор: Блинова В.Н., учитель математики  МОУ «СОШ №4 г. Михайловки»  Идентификатор: [222-173-326] </vt:lpstr>
      <vt:lpstr>РЕШЕНИЕ НЕРАВЕНСТВ МЕТОДОМ ИНТЕРВАЛОВ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При решении неравенств методом интервалов следует:</vt:lpstr>
      <vt:lpstr> </vt:lpstr>
      <vt:lpstr>Слайд 17</vt:lpstr>
      <vt:lpstr>Слайд 18</vt:lpstr>
      <vt:lpstr>Слайд 19</vt:lpstr>
      <vt:lpstr>Слайд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Вера Николаевна</dc:creator>
  <cp:lastModifiedBy>Юля</cp:lastModifiedBy>
  <cp:revision>78</cp:revision>
  <dcterms:created xsi:type="dcterms:W3CDTF">2011-01-20T10:38:12Z</dcterms:created>
  <dcterms:modified xsi:type="dcterms:W3CDTF">2011-01-23T12:07:56Z</dcterms:modified>
</cp:coreProperties>
</file>