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1" r:id="rId14"/>
    <p:sldId id="268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</p:clrMru>
</p:presentationPr>
</file>

<file path=ppt/tableStyles.xml><?xml version="1.0" encoding="utf-8"?>
<a:tblStyleLst xmlns:a="http://schemas.openxmlformats.org/drawingml/2006/main" def="{5C22544A-7EE6-4342-B048-85BDC9FD1C3A}"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654" autoAdjust="0"/>
  </p:normalViewPr>
  <p:slideViewPr>
    <p:cSldViewPr>
      <p:cViewPr varScale="1">
        <p:scale>
          <a:sx n="100" d="100"/>
          <a:sy n="100" d="100"/>
        </p:scale>
        <p:origin x="-30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8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13" Type="http://schemas.openxmlformats.org/officeDocument/2006/relationships/image" Target="../media/image34.png"/><Relationship Id="rId18" Type="http://schemas.openxmlformats.org/officeDocument/2006/relationships/image" Target="../media/image53.png"/><Relationship Id="rId3" Type="http://schemas.openxmlformats.org/officeDocument/2006/relationships/image" Target="../media/image36.png"/><Relationship Id="rId21" Type="http://schemas.openxmlformats.org/officeDocument/2006/relationships/image" Target="../media/image56.png"/><Relationship Id="rId7" Type="http://schemas.openxmlformats.org/officeDocument/2006/relationships/image" Target="../media/image43.png"/><Relationship Id="rId12" Type="http://schemas.openxmlformats.org/officeDocument/2006/relationships/image" Target="../media/image33.png"/><Relationship Id="rId17" Type="http://schemas.openxmlformats.org/officeDocument/2006/relationships/image" Target="../media/image52.png"/><Relationship Id="rId2" Type="http://schemas.openxmlformats.org/officeDocument/2006/relationships/image" Target="../media/image35.png"/><Relationship Id="rId16" Type="http://schemas.openxmlformats.org/officeDocument/2006/relationships/image" Target="../media/image51.png"/><Relationship Id="rId20" Type="http://schemas.openxmlformats.org/officeDocument/2006/relationships/image" Target="../media/image5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9.png"/><Relationship Id="rId11" Type="http://schemas.openxmlformats.org/officeDocument/2006/relationships/image" Target="../media/image41.png"/><Relationship Id="rId5" Type="http://schemas.openxmlformats.org/officeDocument/2006/relationships/image" Target="../media/image44.png"/><Relationship Id="rId15" Type="http://schemas.openxmlformats.org/officeDocument/2006/relationships/image" Target="../media/image50.jpeg"/><Relationship Id="rId10" Type="http://schemas.openxmlformats.org/officeDocument/2006/relationships/image" Target="../media/image37.png"/><Relationship Id="rId19" Type="http://schemas.openxmlformats.org/officeDocument/2006/relationships/image" Target="../media/image54.png"/><Relationship Id="rId4" Type="http://schemas.openxmlformats.org/officeDocument/2006/relationships/image" Target="../media/image40.png"/><Relationship Id="rId9" Type="http://schemas.openxmlformats.org/officeDocument/2006/relationships/image" Target="../media/image42.png"/><Relationship Id="rId14" Type="http://schemas.openxmlformats.org/officeDocument/2006/relationships/image" Target="../media/image49.jpe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png"/><Relationship Id="rId3" Type="http://schemas.openxmlformats.org/officeDocument/2006/relationships/image" Target="../media/image50.jpeg"/><Relationship Id="rId7" Type="http://schemas.openxmlformats.org/officeDocument/2006/relationships/image" Target="../media/image54.png"/><Relationship Id="rId2" Type="http://schemas.openxmlformats.org/officeDocument/2006/relationships/image" Target="../media/image49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3.png"/><Relationship Id="rId5" Type="http://schemas.openxmlformats.org/officeDocument/2006/relationships/image" Target="../media/image52.png"/><Relationship Id="rId10" Type="http://schemas.openxmlformats.org/officeDocument/2006/relationships/image" Target="../media/image57.gif"/><Relationship Id="rId4" Type="http://schemas.openxmlformats.org/officeDocument/2006/relationships/image" Target="../media/image51.png"/><Relationship Id="rId9" Type="http://schemas.openxmlformats.org/officeDocument/2006/relationships/image" Target="../media/image5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png"/><Relationship Id="rId2" Type="http://schemas.openxmlformats.org/officeDocument/2006/relationships/image" Target="../media/image58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1.jpeg"/><Relationship Id="rId4" Type="http://schemas.openxmlformats.org/officeDocument/2006/relationships/image" Target="../media/image6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jpeg"/><Relationship Id="rId2" Type="http://schemas.openxmlformats.org/officeDocument/2006/relationships/image" Target="../media/image6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4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0" Type="http://schemas.openxmlformats.org/officeDocument/2006/relationships/image" Target="../media/image22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13" Type="http://schemas.openxmlformats.org/officeDocument/2006/relationships/image" Target="../media/image44.png"/><Relationship Id="rId3" Type="http://schemas.openxmlformats.org/officeDocument/2006/relationships/image" Target="../media/image36.png"/><Relationship Id="rId7" Type="http://schemas.openxmlformats.org/officeDocument/2006/relationships/image" Target="../media/image39.png"/><Relationship Id="rId12" Type="http://schemas.openxmlformats.org/officeDocument/2006/relationships/image" Target="../media/image43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8.png"/><Relationship Id="rId11" Type="http://schemas.openxmlformats.org/officeDocument/2006/relationships/image" Target="../media/image42.png"/><Relationship Id="rId5" Type="http://schemas.openxmlformats.org/officeDocument/2006/relationships/image" Target="../media/image37.png"/><Relationship Id="rId10" Type="http://schemas.openxmlformats.org/officeDocument/2006/relationships/image" Target="../media/image41.png"/><Relationship Id="rId4" Type="http://schemas.openxmlformats.org/officeDocument/2006/relationships/image" Target="../media/image33.png"/><Relationship Id="rId9" Type="http://schemas.openxmlformats.org/officeDocument/2006/relationships/image" Target="../media/image3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1736725" y="1849438"/>
            <a:ext cx="7407275" cy="1752600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1357290" y="785794"/>
            <a:ext cx="6843412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Простейшие </a:t>
            </a:r>
          </a:p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тригонометрические </a:t>
            </a:r>
          </a:p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уравнения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786182" y="3643314"/>
            <a:ext cx="4714908" cy="273921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урок алгебры в 10 классе</a:t>
            </a:r>
          </a:p>
          <a:p>
            <a:pPr algn="ctr"/>
            <a:endParaRPr lang="ru-RU" sz="2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endParaRPr lang="ru-RU" sz="28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just"/>
            <a:r>
              <a:rPr lang="ru-RU" sz="2800" b="1" dirty="0" smtClean="0">
                <a:ln w="1905"/>
                <a:solidFill>
                  <a:sysClr val="windowText" lastClr="0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Огурцова    Алла   Юрьевна</a:t>
            </a:r>
          </a:p>
          <a:p>
            <a:pPr algn="just"/>
            <a:r>
              <a:rPr lang="ru-RU" sz="1600" b="1" dirty="0" smtClean="0">
                <a:ln w="1905"/>
                <a:solidFill>
                  <a:sysClr val="windowText" lastClr="0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учитель  высшей квалификационной  категории</a:t>
            </a:r>
          </a:p>
          <a:p>
            <a:pPr algn="just"/>
            <a:r>
              <a:rPr lang="ru-RU" sz="1600" b="1" dirty="0" smtClean="0">
                <a:ln w="1905"/>
                <a:solidFill>
                  <a:sysClr val="windowText" lastClr="0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МОУ Рощинская СОШ «Образовательный центр»</a:t>
            </a:r>
          </a:p>
          <a:p>
            <a:pPr algn="ctr"/>
            <a:endParaRPr lang="ru-RU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490734" y="285728"/>
            <a:ext cx="865326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Методы решения простейших тригонометрических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уравнений</a:t>
            </a:r>
            <a:endParaRPr kumimoji="0" lang="ru-RU" sz="2800" b="1" i="0" u="none" strike="noStrike" normalizeH="0" baseline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2536" name="Oval 8"/>
          <p:cNvSpPr>
            <a:spLocks noChangeArrowheads="1"/>
          </p:cNvSpPr>
          <p:nvPr/>
        </p:nvSpPr>
        <p:spPr bwMode="auto">
          <a:xfrm>
            <a:off x="2928926" y="1643050"/>
            <a:ext cx="3357586" cy="1571636"/>
          </a:xfrm>
          <a:prstGeom prst="ellipse">
            <a:avLst/>
          </a:prstGeom>
          <a:gradFill rotWithShape="0">
            <a:gsLst>
              <a:gs pos="0">
                <a:srgbClr val="D99594"/>
              </a:gs>
              <a:gs pos="50000">
                <a:srgbClr val="F2DBDB"/>
              </a:gs>
              <a:gs pos="100000">
                <a:srgbClr val="D99594"/>
              </a:gs>
            </a:gsLst>
            <a:lin ang="18900000" scaled="1"/>
          </a:gradFill>
          <a:ln w="12700">
            <a:solidFill>
              <a:srgbClr val="D99594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Простейшие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тригонометрические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уравнения</a:t>
            </a:r>
          </a:p>
        </p:txBody>
      </p:sp>
      <p:sp>
        <p:nvSpPr>
          <p:cNvPr id="22531" name="AutoShape 3"/>
          <p:cNvSpPr>
            <a:spLocks noChangeShapeType="1"/>
          </p:cNvSpPr>
          <p:nvPr/>
        </p:nvSpPr>
        <p:spPr bwMode="auto">
          <a:xfrm flipH="1">
            <a:off x="1571604" y="3000372"/>
            <a:ext cx="1871667" cy="571504"/>
          </a:xfrm>
          <a:prstGeom prst="straightConnector1">
            <a:avLst/>
          </a:prstGeom>
          <a:ln>
            <a:headEnd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534" name="AutoShape 6"/>
          <p:cNvSpPr>
            <a:spLocks noChangeShapeType="1"/>
          </p:cNvSpPr>
          <p:nvPr/>
        </p:nvSpPr>
        <p:spPr bwMode="auto">
          <a:xfrm>
            <a:off x="5857884" y="3071810"/>
            <a:ext cx="1714512" cy="500066"/>
          </a:xfrm>
          <a:prstGeom prst="straightConnector1">
            <a:avLst/>
          </a:prstGeom>
          <a:ln>
            <a:headEnd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530" name="AutoShape 2"/>
          <p:cNvSpPr>
            <a:spLocks noChangeArrowheads="1"/>
          </p:cNvSpPr>
          <p:nvPr/>
        </p:nvSpPr>
        <p:spPr bwMode="auto">
          <a:xfrm>
            <a:off x="642910" y="3643314"/>
            <a:ext cx="1890716" cy="142876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FFFF"/>
              </a:gs>
              <a:gs pos="100000">
                <a:srgbClr val="B6DDE8"/>
              </a:gs>
            </a:gsLst>
            <a:lin ang="5400000" scaled="1"/>
          </a:gradFill>
          <a:ln w="12700">
            <a:solidFill>
              <a:srgbClr val="92CDDC"/>
            </a:solidFill>
            <a:round/>
            <a:headEnd/>
            <a:tailEnd/>
          </a:ln>
          <a:effectLst>
            <a:outerShdw dist="28398" dir="3806097" algn="ctr" rotWithShape="0">
              <a:srgbClr val="205867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Sin t=a;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Cos t=a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где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t=f(x)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33" name="AutoShape 5"/>
          <p:cNvSpPr>
            <a:spLocks noChangeArrowheads="1"/>
          </p:cNvSpPr>
          <p:nvPr/>
        </p:nvSpPr>
        <p:spPr bwMode="auto">
          <a:xfrm>
            <a:off x="6858016" y="3643314"/>
            <a:ext cx="1857388" cy="142876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FFFF"/>
              </a:gs>
              <a:gs pos="100000">
                <a:srgbClr val="B6DDE8"/>
              </a:gs>
            </a:gsLst>
            <a:lin ang="5400000" scaled="1"/>
          </a:gradFill>
          <a:ln w="12700">
            <a:solidFill>
              <a:srgbClr val="92CDDC"/>
            </a:solidFill>
            <a:round/>
            <a:headEnd/>
            <a:tailEnd/>
          </a:ln>
          <a:effectLst>
            <a:outerShdw dist="28398" dir="3806097" algn="ctr" rotWithShape="0">
              <a:srgbClr val="205867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Разложение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множители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32" name="AutoShape 4"/>
          <p:cNvSpPr>
            <a:spLocks noChangeArrowheads="1"/>
          </p:cNvSpPr>
          <p:nvPr/>
        </p:nvSpPr>
        <p:spPr bwMode="auto">
          <a:xfrm>
            <a:off x="3500430" y="4429132"/>
            <a:ext cx="2238378" cy="990602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FFFF"/>
              </a:gs>
              <a:gs pos="100000">
                <a:srgbClr val="FBD4B4"/>
              </a:gs>
            </a:gsLst>
            <a:lin ang="5400000" scaled="1"/>
          </a:gradFill>
          <a:ln w="12700">
            <a:solidFill>
              <a:srgbClr val="FABF8F"/>
            </a:solidFill>
            <a:round/>
            <a:headEnd/>
            <a:tailEnd/>
          </a:ln>
          <a:effectLst>
            <a:outerShdw dist="28398" dir="3806097" algn="ctr" rotWithShape="0">
              <a:srgbClr val="974706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Введение новой переменной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cxnSp>
        <p:nvCxnSpPr>
          <p:cNvPr id="14" name="Прямая со стрелкой 13"/>
          <p:cNvCxnSpPr>
            <a:stCxn id="22536" idx="4"/>
            <a:endCxn id="22532" idx="0"/>
          </p:cNvCxnSpPr>
          <p:nvPr/>
        </p:nvCxnSpPr>
        <p:spPr>
          <a:xfrm rot="16200000" flipH="1">
            <a:off x="4006446" y="3815959"/>
            <a:ext cx="1214446" cy="119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pic>
        <p:nvPicPr>
          <p:cNvPr id="22546" name="Picture 18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7620" y="6143644"/>
            <a:ext cx="1590675" cy="352425"/>
          </a:xfrm>
          <a:prstGeom prst="rect">
            <a:avLst/>
          </a:prstGeom>
          <a:noFill/>
        </p:spPr>
      </p:pic>
      <p:pic>
        <p:nvPicPr>
          <p:cNvPr id="22545" name="Picture 1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10" y="6000768"/>
            <a:ext cx="1447800" cy="238125"/>
          </a:xfrm>
          <a:prstGeom prst="rect">
            <a:avLst/>
          </a:prstGeom>
          <a:noFill/>
        </p:spPr>
      </p:pic>
      <p:pic>
        <p:nvPicPr>
          <p:cNvPr id="22544" name="Picture 1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929454" y="5929330"/>
            <a:ext cx="1790700" cy="238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472" y="428604"/>
            <a:ext cx="1590675" cy="352425"/>
          </a:xfrm>
          <a:prstGeom prst="rect">
            <a:avLst/>
          </a:prstGeom>
          <a:noFill/>
        </p:spPr>
      </p:pic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10" y="857232"/>
            <a:ext cx="1447800" cy="238125"/>
          </a:xfrm>
          <a:prstGeom prst="rect">
            <a:avLst/>
          </a:prstGeom>
          <a:noFill/>
        </p:spPr>
      </p:pic>
      <p:pic>
        <p:nvPicPr>
          <p:cNvPr id="23553" name="Picture 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472" y="1214422"/>
            <a:ext cx="1790700" cy="238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28794" y="285728"/>
            <a:ext cx="550072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Самостоятельная работа </a:t>
            </a:r>
            <a:endParaRPr lang="ru-RU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1214414" y="3714752"/>
            <a:ext cx="7072362" cy="1588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rot="5400000">
            <a:off x="4215604" y="2428074"/>
            <a:ext cx="1143008" cy="1588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571604" y="4071942"/>
          <a:ext cx="6643732" cy="2428893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972186"/>
                <a:gridCol w="1190646"/>
                <a:gridCol w="1095113"/>
                <a:gridCol w="1394354"/>
                <a:gridCol w="1991433"/>
              </a:tblGrid>
              <a:tr h="80963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a=1</a:t>
                      </a:r>
                      <a:endParaRPr lang="ru-RU" sz="28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a=0</a:t>
                      </a:r>
                      <a:endParaRPr lang="ru-RU" sz="28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a= -1</a:t>
                      </a:r>
                      <a:endParaRPr lang="ru-RU" sz="28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endParaRPr lang="ru-RU" sz="28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80963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0963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8" name="Picture 1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86512" y="4357694"/>
            <a:ext cx="828681" cy="357190"/>
          </a:xfrm>
          <a:prstGeom prst="rect">
            <a:avLst/>
          </a:prstGeom>
          <a:noFill/>
        </p:spPr>
      </p:pic>
      <p:pic>
        <p:nvPicPr>
          <p:cNvPr id="9" name="Picture 1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29520" y="4357694"/>
            <a:ext cx="661043" cy="351618"/>
          </a:xfrm>
          <a:prstGeom prst="rect">
            <a:avLst/>
          </a:prstGeom>
          <a:noFill/>
        </p:spPr>
      </p:pic>
      <p:pic>
        <p:nvPicPr>
          <p:cNvPr id="10" name="Picture 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86512" y="5143512"/>
            <a:ext cx="1857388" cy="249314"/>
          </a:xfrm>
          <a:prstGeom prst="rect">
            <a:avLst/>
          </a:prstGeom>
          <a:noFill/>
        </p:spPr>
      </p:pic>
      <p:pic>
        <p:nvPicPr>
          <p:cNvPr id="11" name="Picture 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57950" y="5857892"/>
            <a:ext cx="1643074" cy="247451"/>
          </a:xfrm>
          <a:prstGeom prst="rect">
            <a:avLst/>
          </a:prstGeom>
          <a:noFill/>
        </p:spPr>
      </p:pic>
      <p:pic>
        <p:nvPicPr>
          <p:cNvPr id="12" name="Picture 7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29190" y="5072074"/>
            <a:ext cx="1202251" cy="428628"/>
          </a:xfrm>
          <a:prstGeom prst="rect">
            <a:avLst/>
          </a:prstGeom>
          <a:noFill/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628" y="5929330"/>
            <a:ext cx="1000132" cy="255136"/>
          </a:xfrm>
          <a:prstGeom prst="rect">
            <a:avLst/>
          </a:prstGeom>
          <a:noFill/>
        </p:spPr>
      </p:pic>
      <p:pic>
        <p:nvPicPr>
          <p:cNvPr id="14" name="Picture 8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29058" y="5072074"/>
            <a:ext cx="714380" cy="330731"/>
          </a:xfrm>
          <a:prstGeom prst="rect">
            <a:avLst/>
          </a:prstGeom>
          <a:noFill/>
        </p:spPr>
      </p:pic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7620" y="5857892"/>
            <a:ext cx="857256" cy="399403"/>
          </a:xfrm>
          <a:prstGeom prst="rect">
            <a:avLst/>
          </a:prstGeom>
          <a:noFill/>
        </p:spPr>
      </p:pic>
      <p:pic>
        <p:nvPicPr>
          <p:cNvPr id="17" name="Picture 9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71736" y="5072074"/>
            <a:ext cx="1071570" cy="448310"/>
          </a:xfrm>
          <a:prstGeom prst="rect">
            <a:avLst/>
          </a:prstGeom>
          <a:noFill/>
        </p:spPr>
      </p:pic>
      <p:pic>
        <p:nvPicPr>
          <p:cNvPr id="18" name="Picture 4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14612" y="5929330"/>
            <a:ext cx="914406" cy="357190"/>
          </a:xfrm>
          <a:prstGeom prst="rect">
            <a:avLst/>
          </a:prstGeom>
          <a:noFill/>
        </p:spPr>
      </p:pic>
      <p:pic>
        <p:nvPicPr>
          <p:cNvPr id="19" name="Picture 10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1604" y="5143512"/>
            <a:ext cx="928694" cy="322463"/>
          </a:xfrm>
          <a:prstGeom prst="rect">
            <a:avLst/>
          </a:prstGeom>
          <a:noFill/>
        </p:spPr>
      </p:pic>
      <p:pic>
        <p:nvPicPr>
          <p:cNvPr id="20" name="Picture 5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1604" y="5929330"/>
            <a:ext cx="928694" cy="318046"/>
          </a:xfrm>
          <a:prstGeom prst="rect">
            <a:avLst/>
          </a:prstGeom>
          <a:noFill/>
        </p:spPr>
      </p:pic>
      <p:pic>
        <p:nvPicPr>
          <p:cNvPr id="24578" name="Picture 2" descr="http://t1.gstatic.com/images?q=tbn:ANd9GcRm7D0LFpc_10PP9JujtiIdoyRRBHMd6blCcOiVX_I4kdAy8M_Q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 rot="21286802">
            <a:off x="283290" y="4266083"/>
            <a:ext cx="1198601" cy="1571636"/>
          </a:xfrm>
          <a:prstGeom prst="rect">
            <a:avLst/>
          </a:prstGeom>
          <a:noFill/>
        </p:spPr>
      </p:pic>
      <p:pic>
        <p:nvPicPr>
          <p:cNvPr id="24580" name="Picture 4" descr="http://t3.gstatic.com/images?q=tbn:ANd9GcSdUR2HAqCf0h03DsC7XFnHkToz-rk1oTgozXfxV2uRiRhx8iOs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7572396" y="285728"/>
            <a:ext cx="1375582" cy="1357322"/>
          </a:xfrm>
          <a:prstGeom prst="rect">
            <a:avLst/>
          </a:prstGeom>
          <a:noFill/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1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71736" y="1857364"/>
            <a:ext cx="1143000" cy="238125"/>
          </a:xfrm>
          <a:prstGeom prst="rect">
            <a:avLst/>
          </a:prstGeom>
          <a:noFill/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1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00694" y="1785926"/>
            <a:ext cx="1238250" cy="238125"/>
          </a:xfrm>
          <a:prstGeom prst="rect">
            <a:avLst/>
          </a:prstGeom>
          <a:noFill/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1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71736" y="2214554"/>
            <a:ext cx="1209675" cy="352425"/>
          </a:xfrm>
          <a:prstGeom prst="rect">
            <a:avLst/>
          </a:prstGeom>
          <a:noFill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1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00694" y="2214554"/>
            <a:ext cx="2409825" cy="247650"/>
          </a:xfrm>
          <a:prstGeom prst="rect">
            <a:avLst/>
          </a:prstGeom>
          <a:noFill/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71736" y="2714620"/>
            <a:ext cx="1933575" cy="247650"/>
          </a:xfrm>
          <a:prstGeom prst="rect">
            <a:avLst/>
          </a:prstGeom>
          <a:noFill/>
        </p:spPr>
      </p:pic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43570" y="2643182"/>
            <a:ext cx="2162175" cy="247650"/>
          </a:xfrm>
          <a:prstGeom prst="rect">
            <a:avLst/>
          </a:prstGeom>
          <a:noFill/>
        </p:spPr>
      </p:pic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2000232" y="1714488"/>
            <a:ext cx="500066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 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4929190" y="1142984"/>
            <a:ext cx="235745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  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2000232" y="2214554"/>
            <a:ext cx="35715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  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5000628" y="1928802"/>
            <a:ext cx="35719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2.   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2000232" y="2643182"/>
            <a:ext cx="35715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  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8" name="Rectangle 12"/>
          <p:cNvSpPr>
            <a:spLocks noChangeArrowheads="1"/>
          </p:cNvSpPr>
          <p:nvPr/>
        </p:nvSpPr>
        <p:spPr bwMode="auto">
          <a:xfrm>
            <a:off x="5000628" y="2357430"/>
            <a:ext cx="35715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3.    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9" name="Rectangle 13"/>
          <p:cNvSpPr>
            <a:spLocks noChangeArrowheads="1"/>
          </p:cNvSpPr>
          <p:nvPr/>
        </p:nvSpPr>
        <p:spPr bwMode="auto">
          <a:xfrm>
            <a:off x="0" y="43148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5000628" y="1714488"/>
            <a:ext cx="36420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</a:t>
            </a:r>
            <a:endParaRPr lang="ru-RU" dirty="0"/>
          </a:p>
        </p:txBody>
      </p:sp>
      <p:sp>
        <p:nvSpPr>
          <p:cNvPr id="4110" name="Rectangle 14"/>
          <p:cNvSpPr>
            <a:spLocks noChangeArrowheads="1"/>
          </p:cNvSpPr>
          <p:nvPr/>
        </p:nvSpPr>
        <p:spPr bwMode="auto">
          <a:xfrm>
            <a:off x="1357290" y="1000108"/>
            <a:ext cx="585791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вариант (БУ)                                   		 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II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вариант (ПУ)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Решите уравнения: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11" name="Rectangle 15"/>
          <p:cNvSpPr>
            <a:spLocks noChangeArrowheads="1"/>
          </p:cNvSpPr>
          <p:nvPr/>
        </p:nvSpPr>
        <p:spPr bwMode="auto">
          <a:xfrm>
            <a:off x="1000100" y="3214686"/>
            <a:ext cx="678661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ответе запишите букву (код ответа) соответствующую ответу вашего решения.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28794" y="285728"/>
            <a:ext cx="550072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Самостоятельная работа </a:t>
            </a:r>
            <a:endParaRPr lang="ru-RU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1214414" y="3714752"/>
            <a:ext cx="7072362" cy="1588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rot="5400000">
            <a:off x="4215604" y="2428074"/>
            <a:ext cx="1143008" cy="1588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pic>
        <p:nvPicPr>
          <p:cNvPr id="24578" name="Picture 2" descr="http://t1.gstatic.com/images?q=tbn:ANd9GcRm7D0LFpc_10PP9JujtiIdoyRRBHMd6blCcOiVX_I4kdAy8M_Q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286802">
            <a:off x="283290" y="4266083"/>
            <a:ext cx="1198601" cy="1571636"/>
          </a:xfrm>
          <a:prstGeom prst="rect">
            <a:avLst/>
          </a:prstGeom>
          <a:noFill/>
        </p:spPr>
      </p:pic>
      <p:pic>
        <p:nvPicPr>
          <p:cNvPr id="24580" name="Picture 4" descr="http://t3.gstatic.com/images?q=tbn:ANd9GcSdUR2HAqCf0h03DsC7XFnHkToz-rk1oTgozXfxV2uRiRhx8iO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72396" y="285728"/>
            <a:ext cx="1375582" cy="1357322"/>
          </a:xfrm>
          <a:prstGeom prst="rect">
            <a:avLst/>
          </a:prstGeom>
          <a:noFill/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71736" y="1857364"/>
            <a:ext cx="1143000" cy="238125"/>
          </a:xfrm>
          <a:prstGeom prst="rect">
            <a:avLst/>
          </a:prstGeom>
          <a:noFill/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00694" y="1785926"/>
            <a:ext cx="1238250" cy="238125"/>
          </a:xfrm>
          <a:prstGeom prst="rect">
            <a:avLst/>
          </a:prstGeom>
          <a:noFill/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71736" y="2214554"/>
            <a:ext cx="1209675" cy="352425"/>
          </a:xfrm>
          <a:prstGeom prst="rect">
            <a:avLst/>
          </a:prstGeom>
          <a:noFill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00694" y="2214554"/>
            <a:ext cx="2409825" cy="247650"/>
          </a:xfrm>
          <a:prstGeom prst="rect">
            <a:avLst/>
          </a:prstGeom>
          <a:noFill/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71736" y="2714620"/>
            <a:ext cx="1933575" cy="247650"/>
          </a:xfrm>
          <a:prstGeom prst="rect">
            <a:avLst/>
          </a:prstGeom>
          <a:noFill/>
        </p:spPr>
      </p:pic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43570" y="2643182"/>
            <a:ext cx="2162175" cy="247650"/>
          </a:xfrm>
          <a:prstGeom prst="rect">
            <a:avLst/>
          </a:prstGeom>
          <a:noFill/>
        </p:spPr>
      </p:pic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2000232" y="1714488"/>
            <a:ext cx="500066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 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4929190" y="1142984"/>
            <a:ext cx="235745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  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2000232" y="2214554"/>
            <a:ext cx="35715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  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5000628" y="1928802"/>
            <a:ext cx="35719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2.   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2000232" y="2643182"/>
            <a:ext cx="35715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  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8" name="Rectangle 12"/>
          <p:cNvSpPr>
            <a:spLocks noChangeArrowheads="1"/>
          </p:cNvSpPr>
          <p:nvPr/>
        </p:nvSpPr>
        <p:spPr bwMode="auto">
          <a:xfrm>
            <a:off x="5000628" y="2357430"/>
            <a:ext cx="35715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3.    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9" name="Rectangle 13"/>
          <p:cNvSpPr>
            <a:spLocks noChangeArrowheads="1"/>
          </p:cNvSpPr>
          <p:nvPr/>
        </p:nvSpPr>
        <p:spPr bwMode="auto">
          <a:xfrm>
            <a:off x="0" y="43148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5000628" y="1714488"/>
            <a:ext cx="36420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</a:t>
            </a:r>
            <a:endParaRPr lang="ru-RU" dirty="0"/>
          </a:p>
        </p:txBody>
      </p:sp>
      <p:sp>
        <p:nvSpPr>
          <p:cNvPr id="4110" name="Rectangle 14"/>
          <p:cNvSpPr>
            <a:spLocks noChangeArrowheads="1"/>
          </p:cNvSpPr>
          <p:nvPr/>
        </p:nvSpPr>
        <p:spPr bwMode="auto">
          <a:xfrm>
            <a:off x="1357290" y="1000108"/>
            <a:ext cx="585791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вариант (БУ)                                   		 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II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вариант (ПУ)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Решите уравнения: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11" name="Rectangle 15"/>
          <p:cNvSpPr>
            <a:spLocks noChangeArrowheads="1"/>
          </p:cNvSpPr>
          <p:nvPr/>
        </p:nvSpPr>
        <p:spPr bwMode="auto">
          <a:xfrm>
            <a:off x="1000100" y="3214686"/>
            <a:ext cx="678661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ответе запишите букву (код ответа) соответствующую ответу вашего решения.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6" name="Picture 6" descr="Учись на пять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7358082" y="3786190"/>
            <a:ext cx="1585523" cy="2762236"/>
          </a:xfrm>
          <a:prstGeom prst="rect">
            <a:avLst/>
          </a:prstGeom>
          <a:noFill/>
        </p:spPr>
      </p:pic>
      <p:sp>
        <p:nvSpPr>
          <p:cNvPr id="37" name="Прямоугольник 36"/>
          <p:cNvSpPr/>
          <p:nvPr/>
        </p:nvSpPr>
        <p:spPr>
          <a:xfrm>
            <a:off x="2214546" y="3929066"/>
            <a:ext cx="15001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u="sng" dirty="0" smtClean="0">
                <a:ln w="1905"/>
                <a:solidFill>
                  <a:srgbClr val="0099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Ответы:</a:t>
            </a:r>
            <a:endParaRPr lang="ru-RU" b="1" u="sng" dirty="0">
              <a:ln w="1905"/>
              <a:solidFill>
                <a:srgbClr val="0099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1785918" y="4572008"/>
            <a:ext cx="5008295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 </a:t>
            </a:r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вариант:  </a:t>
            </a:r>
            <a:r>
              <a:rPr lang="ru-RU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УРА</a:t>
            </a:r>
            <a:endParaRPr lang="ru-RU" sz="54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en-US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II</a:t>
            </a:r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вариант:</a:t>
            </a:r>
            <a:r>
              <a:rPr lang="ru-RU" sz="5400" b="1" dirty="0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САМ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33" name="Picture 9" descr="http://www.cartoonclipartfree.com/Cliparts_Free/Schule_Free/Cartoon-Clipart-Free-08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071702" cy="2071702"/>
          </a:xfrm>
          <a:prstGeom prst="rect">
            <a:avLst/>
          </a:prstGeom>
          <a:noFill/>
        </p:spPr>
      </p:pic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00166" y="2643182"/>
            <a:ext cx="2714644" cy="471292"/>
          </a:xfrm>
          <a:prstGeom prst="rect">
            <a:avLst/>
          </a:prstGeom>
          <a:noFill/>
        </p:spPr>
      </p:pic>
      <p:pic>
        <p:nvPicPr>
          <p:cNvPr id="26625" name="Picture 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00166" y="3357562"/>
            <a:ext cx="1898210" cy="428628"/>
          </a:xfrm>
          <a:prstGeom prst="rect">
            <a:avLst/>
          </a:prstGeom>
          <a:noFill/>
        </p:spPr>
      </p:pic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1357290" y="785794"/>
            <a:ext cx="778671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Домашнее задание 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§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22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№№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4(а) , 5, 11-12(в, г), 23(а, б), 25(а, б).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Дополнительное задание: (см. так же электронную почту)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Построить график функции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Решить уравнение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6631" name="Picture 7" descr="http://3.bp.blogspot.com/_DOXm-3hM9LI/TKdHssyfAmI/AAAAAAAAANs/AfiW1t8-Ey8/s1600/%D1%83%D1%87%D0%B5%D0%B1%D0%B0+%D0%BD%D0%B5+%D0%B2+%D1%82%D1%8F%D0%B3%D0%BE%D1%81%D1%82%D1%8C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286512" y="2571744"/>
            <a:ext cx="2544482" cy="37861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6" name="Picture 8" descr="http://t3.gstatic.com/images?q=tbn:ANd9GcTtpXMZpoCuwVVxn-eqGwRDQcm3b_psCwqjVaC2B9jcS-WM6l2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8721669">
            <a:off x="4033580" y="1533799"/>
            <a:ext cx="4094872" cy="4556268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 rot="21069734">
            <a:off x="786986" y="2087410"/>
            <a:ext cx="7130478" cy="923330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 wrap="none" lIns="91440" tIns="45720" rIns="91440" bIns="45720">
            <a:spAutoFit/>
            <a:scene3d>
              <a:camera prst="perspectiveLeft"/>
              <a:lightRig rig="glow" dir="t">
                <a:rot lat="0" lon="0" rev="3600000"/>
              </a:lightRig>
            </a:scene3d>
            <a:sp3d extrusionH="57150" prstMaterial="softEdge">
              <a:bevelT w="29210" h="16510" prst="riblet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>
                  <a:prstDash val="solid"/>
                </a:ln>
                <a:solidFill>
                  <a:srgbClr val="0099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Спасибо за внимание !</a:t>
            </a:r>
            <a:endParaRPr lang="ru-RU" sz="5400" b="1" dirty="0">
              <a:ln>
                <a:prstDash val="solid"/>
              </a:ln>
              <a:solidFill>
                <a:srgbClr val="009900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pic>
        <p:nvPicPr>
          <p:cNvPr id="27650" name="Picture 2" descr="http://t1.gstatic.com/images?q=tbn:ANd9GcTFjP284Oi-F2blGk-4WF2XoHkwjsAl3cFtb9qu3DndxIW07BUM_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9726237">
            <a:off x="1087735" y="331018"/>
            <a:ext cx="1738220" cy="1650580"/>
          </a:xfrm>
          <a:prstGeom prst="rect">
            <a:avLst/>
          </a:prstGeom>
          <a:noFill/>
        </p:spPr>
      </p:pic>
      <p:pic>
        <p:nvPicPr>
          <p:cNvPr id="27658" name="Picture 10" descr="http://t1.gstatic.com/images?q=tbn:ANd9GcSB_-l7VSusoJHQRv-rLL23sHnnMwKVth8ycN_EvXxDf3M8tv-OF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2407886">
            <a:off x="1603440" y="4057678"/>
            <a:ext cx="2085975" cy="2190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852" y="1357298"/>
            <a:ext cx="928694" cy="738734"/>
          </a:xfrm>
          <a:prstGeom prst="rect">
            <a:avLst/>
          </a:prstGeom>
          <a:noFill/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86116" y="1357298"/>
            <a:ext cx="857256" cy="652260"/>
          </a:xfrm>
          <a:prstGeom prst="rect">
            <a:avLst/>
          </a:prstGeom>
          <a:noFill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57818" y="1428736"/>
            <a:ext cx="714380" cy="482689"/>
          </a:xfrm>
          <a:prstGeom prst="rect">
            <a:avLst/>
          </a:prstGeom>
          <a:noFill/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15206" y="1357298"/>
            <a:ext cx="857256" cy="652260"/>
          </a:xfrm>
          <a:prstGeom prst="rect">
            <a:avLst/>
          </a:prstGeom>
          <a:noFill/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71736" y="2214554"/>
            <a:ext cx="1071570" cy="558424"/>
          </a:xfrm>
          <a:prstGeom prst="rect">
            <a:avLst/>
          </a:prstGeom>
          <a:noFill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29190" y="2214554"/>
            <a:ext cx="1251130" cy="571504"/>
          </a:xfrm>
          <a:prstGeom prst="rect">
            <a:avLst/>
          </a:prstGeom>
          <a:noFill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00166" y="3286124"/>
            <a:ext cx="1214446" cy="648814"/>
          </a:xfrm>
          <a:prstGeom prst="rect">
            <a:avLst/>
          </a:prstGeom>
          <a:noFill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0430" y="3286124"/>
            <a:ext cx="1780455" cy="642942"/>
          </a:xfrm>
          <a:prstGeom prst="rect">
            <a:avLst/>
          </a:prstGeom>
          <a:noFill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4286256"/>
            <a:ext cx="1747169" cy="571504"/>
          </a:xfrm>
          <a:prstGeom prst="rect">
            <a:avLst/>
          </a:prstGeom>
          <a:noFill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1604" y="4286256"/>
            <a:ext cx="1212405" cy="642942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86182" y="4286256"/>
            <a:ext cx="1524011" cy="571504"/>
          </a:xfrm>
          <a:prstGeom prst="rect">
            <a:avLst/>
          </a:prstGeom>
          <a:noFill/>
        </p:spPr>
      </p:pic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57884" y="3286124"/>
            <a:ext cx="2224232" cy="571504"/>
          </a:xfrm>
          <a:prstGeom prst="rect">
            <a:avLst/>
          </a:prstGeom>
          <a:noFill/>
        </p:spPr>
      </p:pic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2500298" y="285728"/>
            <a:ext cx="447776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kumimoji="0" lang="ru-RU" sz="40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Вычисли устно: </a:t>
            </a:r>
            <a:endParaRPr kumimoji="0" lang="ru-RU" sz="4000" b="1" i="0" u="none" strike="noStrike" normalizeH="0" baseline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790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	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1123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	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13620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	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0" y="1695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	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0" y="2047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	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0" y="2400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0" y="2771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		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5" name="Rectangle 21"/>
          <p:cNvSpPr>
            <a:spLocks noChangeArrowheads="1"/>
          </p:cNvSpPr>
          <p:nvPr/>
        </p:nvSpPr>
        <p:spPr bwMode="auto">
          <a:xfrm>
            <a:off x="0" y="3143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		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6" name="Rectangle 22"/>
          <p:cNvSpPr>
            <a:spLocks noChangeArrowheads="1"/>
          </p:cNvSpPr>
          <p:nvPr/>
        </p:nvSpPr>
        <p:spPr bwMode="auto">
          <a:xfrm>
            <a:off x="0" y="3476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7" name="Rectangle 23"/>
          <p:cNvSpPr>
            <a:spLocks noChangeArrowheads="1"/>
          </p:cNvSpPr>
          <p:nvPr/>
        </p:nvSpPr>
        <p:spPr bwMode="auto">
          <a:xfrm>
            <a:off x="0" y="3810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		  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8" name="Rectangle 24"/>
          <p:cNvSpPr>
            <a:spLocks noChangeArrowheads="1"/>
          </p:cNvSpPr>
          <p:nvPr/>
        </p:nvSpPr>
        <p:spPr bwMode="auto">
          <a:xfrm>
            <a:off x="0" y="4181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	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9" name="Rectangle 25"/>
          <p:cNvSpPr>
            <a:spLocks noChangeArrowheads="1"/>
          </p:cNvSpPr>
          <p:nvPr/>
        </p:nvSpPr>
        <p:spPr bwMode="auto">
          <a:xfrm>
            <a:off x="0" y="4533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357158" y="500042"/>
            <a:ext cx="855291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II</a:t>
            </a:r>
            <a:r>
              <a:rPr kumimoji="0" lang="ru-RU" sz="32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Найди ошибку при решении неравенства:</a:t>
            </a:r>
            <a:endParaRPr kumimoji="0" lang="ru-RU" sz="3200" b="1" i="0" u="none" strike="noStrike" normalizeH="0" baseline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2975" y="1811158"/>
            <a:ext cx="1182473" cy="617710"/>
          </a:xfrm>
          <a:prstGeom prst="rect">
            <a:avLst/>
          </a:prstGeom>
          <a:noFill/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14810" y="1928802"/>
            <a:ext cx="1187226" cy="506743"/>
          </a:xfrm>
          <a:prstGeom prst="rect">
            <a:avLst/>
          </a:prstGeom>
          <a:noFill/>
        </p:spPr>
      </p:pic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72330" y="1785926"/>
            <a:ext cx="1414466" cy="606200"/>
          </a:xfrm>
          <a:prstGeom prst="rect">
            <a:avLst/>
          </a:prstGeom>
          <a:noFill/>
        </p:spPr>
      </p:pic>
      <p:pic>
        <p:nvPicPr>
          <p:cNvPr id="15365" name="Рисунок 1"/>
          <p:cNvPicPr>
            <a:picLocks noChangeAspect="1" noChangeArrowheads="1"/>
          </p:cNvPicPr>
          <p:nvPr/>
        </p:nvPicPr>
        <p:blipFill>
          <a:blip r:embed="rId5"/>
          <a:srcRect l="16412" t="25555" r="24428" b="18518"/>
          <a:stretch>
            <a:fillRect/>
          </a:stretch>
        </p:blipFill>
        <p:spPr bwMode="auto">
          <a:xfrm>
            <a:off x="1000100" y="2928934"/>
            <a:ext cx="1476375" cy="1438275"/>
          </a:xfrm>
          <a:prstGeom prst="rect">
            <a:avLst/>
          </a:prstGeom>
          <a:noFill/>
        </p:spPr>
      </p:pic>
      <p:pic>
        <p:nvPicPr>
          <p:cNvPr id="15366" name="Picture 6"/>
          <p:cNvPicPr>
            <a:picLocks noChangeAspect="1" noChangeArrowheads="1"/>
          </p:cNvPicPr>
          <p:nvPr/>
        </p:nvPicPr>
        <p:blipFill>
          <a:blip r:embed="rId5"/>
          <a:srcRect l="16412" t="25555" r="24428" b="18518"/>
          <a:stretch>
            <a:fillRect/>
          </a:stretch>
        </p:blipFill>
        <p:spPr bwMode="auto">
          <a:xfrm>
            <a:off x="4071934" y="2928934"/>
            <a:ext cx="1476375" cy="1438275"/>
          </a:xfrm>
          <a:prstGeom prst="rect">
            <a:avLst/>
          </a:prstGeom>
          <a:noFill/>
        </p:spPr>
      </p:pic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0" y="790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			  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70" name="Rectangle 10"/>
          <p:cNvSpPr>
            <a:spLocks noChangeArrowheads="1"/>
          </p:cNvSpPr>
          <p:nvPr/>
        </p:nvSpPr>
        <p:spPr bwMode="auto">
          <a:xfrm>
            <a:off x="0" y="1123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0" y="1495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Рисунок 12"/>
          <p:cNvPicPr/>
          <p:nvPr/>
        </p:nvPicPr>
        <p:blipFill>
          <a:blip r:embed="rId5"/>
          <a:srcRect l="16412" t="25556" r="24428" b="18518"/>
          <a:stretch>
            <a:fillRect/>
          </a:stretch>
        </p:blipFill>
        <p:spPr bwMode="auto">
          <a:xfrm>
            <a:off x="6929454" y="2928934"/>
            <a:ext cx="1476375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5" name="Прямая соединительная линия 14"/>
          <p:cNvCxnSpPr/>
          <p:nvPr/>
        </p:nvCxnSpPr>
        <p:spPr>
          <a:xfrm rot="5400000">
            <a:off x="1536679" y="3607595"/>
            <a:ext cx="642148" cy="79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4429124" y="3857628"/>
            <a:ext cx="642942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>
            <a:off x="7108049" y="3607595"/>
            <a:ext cx="642942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373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5372" name="Picture 12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28794" y="2928934"/>
            <a:ext cx="104775" cy="390525"/>
          </a:xfrm>
          <a:prstGeom prst="rect">
            <a:avLst/>
          </a:prstGeom>
          <a:noFill/>
        </p:spPr>
      </p:pic>
      <p:sp>
        <p:nvSpPr>
          <p:cNvPr id="15375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5374" name="Picture 14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28794" y="3929066"/>
            <a:ext cx="209550" cy="438150"/>
          </a:xfrm>
          <a:prstGeom prst="rect">
            <a:avLst/>
          </a:prstGeom>
          <a:noFill/>
        </p:spPr>
      </p:pic>
      <p:sp>
        <p:nvSpPr>
          <p:cNvPr id="1537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5376" name="Picture 16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72066" y="3857628"/>
            <a:ext cx="276225" cy="333375"/>
          </a:xfrm>
          <a:prstGeom prst="rect">
            <a:avLst/>
          </a:prstGeom>
          <a:noFill/>
        </p:spPr>
      </p:pic>
      <p:sp>
        <p:nvSpPr>
          <p:cNvPr id="15379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5378" name="Picture 18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14810" y="3786190"/>
            <a:ext cx="209550" cy="428625"/>
          </a:xfrm>
          <a:prstGeom prst="rect">
            <a:avLst/>
          </a:prstGeom>
          <a:noFill/>
        </p:spPr>
      </p:pic>
      <p:sp>
        <p:nvSpPr>
          <p:cNvPr id="15381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5380" name="Picture 20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0970" y="4000504"/>
            <a:ext cx="302835" cy="357190"/>
          </a:xfrm>
          <a:prstGeom prst="rect">
            <a:avLst/>
          </a:prstGeom>
          <a:noFill/>
        </p:spPr>
      </p:pic>
      <p:sp>
        <p:nvSpPr>
          <p:cNvPr id="15383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5382" name="Picture 22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768" y="3000372"/>
            <a:ext cx="209550" cy="438150"/>
          </a:xfrm>
          <a:prstGeom prst="rect">
            <a:avLst/>
          </a:prstGeom>
          <a:noFill/>
        </p:spPr>
      </p:pic>
      <p:cxnSp>
        <p:nvCxnSpPr>
          <p:cNvPr id="34" name="Прямая соединительная линия 33"/>
          <p:cNvCxnSpPr/>
          <p:nvPr/>
        </p:nvCxnSpPr>
        <p:spPr>
          <a:xfrm>
            <a:off x="1857356" y="3571876"/>
            <a:ext cx="214314" cy="1588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rot="5400000">
            <a:off x="4715670" y="3928272"/>
            <a:ext cx="142876" cy="1588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7429520" y="3571876"/>
            <a:ext cx="571504" cy="1588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214282" y="500042"/>
            <a:ext cx="892971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III</a:t>
            </a:r>
            <a:r>
              <a:rPr kumimoji="0" lang="ru-RU" sz="24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Для каждого рисунка подберите соответствующее уравнение</a:t>
            </a:r>
            <a:endParaRPr kumimoji="0" lang="ru-RU" sz="2400" b="1" i="0" u="none" strike="noStrike" normalizeH="0" baseline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6386" name="Рисунок 7"/>
          <p:cNvPicPr>
            <a:picLocks noChangeAspect="1" noChangeArrowheads="1"/>
          </p:cNvPicPr>
          <p:nvPr/>
        </p:nvPicPr>
        <p:blipFill>
          <a:blip r:embed="rId2"/>
          <a:srcRect l="17175" t="26666" r="23282" b="19630"/>
          <a:stretch>
            <a:fillRect/>
          </a:stretch>
        </p:blipFill>
        <p:spPr bwMode="auto">
          <a:xfrm>
            <a:off x="1071538" y="2786057"/>
            <a:ext cx="1714512" cy="1592047"/>
          </a:xfrm>
          <a:prstGeom prst="rect">
            <a:avLst/>
          </a:prstGeom>
          <a:noFill/>
        </p:spPr>
      </p:pic>
      <p:pic>
        <p:nvPicPr>
          <p:cNvPr id="16387" name="Рисунок 16"/>
          <p:cNvPicPr>
            <a:picLocks noChangeAspect="1" noChangeArrowheads="1"/>
          </p:cNvPicPr>
          <p:nvPr/>
        </p:nvPicPr>
        <p:blipFill>
          <a:blip r:embed="rId3"/>
          <a:srcRect l="17175" t="27406" r="25191" b="18889"/>
          <a:stretch>
            <a:fillRect/>
          </a:stretch>
        </p:blipFill>
        <p:spPr bwMode="auto">
          <a:xfrm>
            <a:off x="3000364" y="2786058"/>
            <a:ext cx="1785950" cy="1700666"/>
          </a:xfrm>
          <a:prstGeom prst="rect">
            <a:avLst/>
          </a:prstGeom>
          <a:noFill/>
        </p:spPr>
      </p:pic>
      <p:pic>
        <p:nvPicPr>
          <p:cNvPr id="16388" name="Рисунок 19"/>
          <p:cNvPicPr>
            <a:picLocks noChangeAspect="1" noChangeArrowheads="1"/>
          </p:cNvPicPr>
          <p:nvPr/>
        </p:nvPicPr>
        <p:blipFill>
          <a:blip r:embed="rId4"/>
          <a:srcRect l="17175" t="28148" r="24046" b="18889"/>
          <a:stretch>
            <a:fillRect/>
          </a:stretch>
        </p:blipFill>
        <p:spPr bwMode="auto">
          <a:xfrm>
            <a:off x="4929190" y="2857496"/>
            <a:ext cx="1692531" cy="1571636"/>
          </a:xfrm>
          <a:prstGeom prst="rect">
            <a:avLst/>
          </a:prstGeom>
          <a:noFill/>
        </p:spPr>
      </p:pic>
      <p:pic>
        <p:nvPicPr>
          <p:cNvPr id="16389" name="Рисунок 28"/>
          <p:cNvPicPr>
            <a:picLocks noChangeAspect="1" noChangeArrowheads="1"/>
          </p:cNvPicPr>
          <p:nvPr/>
        </p:nvPicPr>
        <p:blipFill>
          <a:blip r:embed="rId5"/>
          <a:srcRect l="17557" t="28148" r="25574" b="21111"/>
          <a:stretch>
            <a:fillRect/>
          </a:stretch>
        </p:blipFill>
        <p:spPr bwMode="auto">
          <a:xfrm>
            <a:off x="6929454" y="2928934"/>
            <a:ext cx="1550357" cy="1428760"/>
          </a:xfrm>
          <a:prstGeom prst="rect">
            <a:avLst/>
          </a:prstGeom>
          <a:noFill/>
        </p:spPr>
      </p:pic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 rot="10800000" flipV="1">
            <a:off x="1643042" y="2428868"/>
            <a:ext cx="750095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А)                                     Б)                                        В)                                         Г)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6395" name="Picture 11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2976" y="5000636"/>
            <a:ext cx="1214446" cy="634412"/>
          </a:xfrm>
          <a:prstGeom prst="rect">
            <a:avLst/>
          </a:prstGeom>
          <a:noFill/>
        </p:spPr>
      </p:pic>
      <p:pic>
        <p:nvPicPr>
          <p:cNvPr id="16394" name="Picture 10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00364" y="5429264"/>
            <a:ext cx="1143008" cy="615466"/>
          </a:xfrm>
          <a:prstGeom prst="rect">
            <a:avLst/>
          </a:prstGeom>
          <a:noFill/>
        </p:spPr>
      </p:pic>
      <p:pic>
        <p:nvPicPr>
          <p:cNvPr id="16393" name="Picture 9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628" y="5429264"/>
            <a:ext cx="1396881" cy="585789"/>
          </a:xfrm>
          <a:prstGeom prst="rect">
            <a:avLst/>
          </a:prstGeom>
          <a:noFill/>
        </p:spPr>
      </p:pic>
      <p:pic>
        <p:nvPicPr>
          <p:cNvPr id="16392" name="Picture 8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29520" y="5055743"/>
            <a:ext cx="1285884" cy="551093"/>
          </a:xfrm>
          <a:prstGeom prst="rect">
            <a:avLst/>
          </a:prstGeom>
          <a:noFill/>
        </p:spPr>
      </p:pic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7" name="Rectangle 13"/>
          <p:cNvSpPr>
            <a:spLocks noChangeArrowheads="1"/>
          </p:cNvSpPr>
          <p:nvPr/>
        </p:nvSpPr>
        <p:spPr bwMode="auto">
          <a:xfrm>
            <a:off x="0" y="790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		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98" name="Rectangle 14"/>
          <p:cNvSpPr>
            <a:spLocks noChangeArrowheads="1"/>
          </p:cNvSpPr>
          <p:nvPr/>
        </p:nvSpPr>
        <p:spPr bwMode="auto">
          <a:xfrm>
            <a:off x="0" y="1123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		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99" name="Rectangle 15"/>
          <p:cNvSpPr>
            <a:spLocks noChangeArrowheads="1"/>
          </p:cNvSpPr>
          <p:nvPr/>
        </p:nvSpPr>
        <p:spPr bwMode="auto">
          <a:xfrm>
            <a:off x="0" y="1495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		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400" name="Rectangle 16"/>
          <p:cNvSpPr>
            <a:spLocks noChangeArrowheads="1"/>
          </p:cNvSpPr>
          <p:nvPr/>
        </p:nvSpPr>
        <p:spPr bwMode="auto">
          <a:xfrm>
            <a:off x="0" y="1866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8662" y="428604"/>
            <a:ext cx="74295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Простейшие тригонометрические </a:t>
            </a:r>
          </a:p>
          <a:p>
            <a:pPr algn="ctr"/>
            <a:r>
              <a:rPr lang="ru-RU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уравнения</a:t>
            </a:r>
            <a:endParaRPr lang="ru-RU" sz="3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285852" y="2143116"/>
            <a:ext cx="23150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">
                  <a:solidFill>
                    <a:sysClr val="windowText" lastClr="000000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sin t=a</a:t>
            </a:r>
            <a:endParaRPr lang="ru-RU" sz="5400" b="1" cap="none" spc="0" dirty="0">
              <a:ln w="1905">
                <a:solidFill>
                  <a:sysClr val="windowText" lastClr="000000"/>
                </a:solidFill>
              </a:ln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71868" y="2143116"/>
            <a:ext cx="292895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b="1" dirty="0" err="1" smtClean="0">
                <a:ln w="1905">
                  <a:solidFill>
                    <a:sysClr val="windowText" lastClr="000000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cos</a:t>
            </a:r>
            <a:r>
              <a:rPr lang="en-US" sz="5400" b="1" dirty="0" smtClean="0">
                <a:ln w="1905">
                  <a:solidFill>
                    <a:sysClr val="windowText" lastClr="000000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t=a</a:t>
            </a:r>
            <a:endParaRPr lang="ru-RU" sz="5400" b="1" dirty="0">
              <a:ln w="1905">
                <a:solidFill>
                  <a:sysClr val="windowText" lastClr="000000"/>
                </a:solidFill>
              </a:ln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375165" y="2285992"/>
            <a:ext cx="276883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де   </a:t>
            </a:r>
            <a:r>
              <a:rPr lang="en-US" sz="40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ru-RU" sz="40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≤</a:t>
            </a:r>
            <a:r>
              <a:rPr lang="ru-RU" sz="40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а≤</a:t>
            </a:r>
            <a:r>
              <a:rPr lang="en-US" sz="40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  <a:endParaRPr lang="ru-RU" sz="40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289606" y="3429000"/>
            <a:ext cx="7854394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u="sng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5400" b="1" u="sng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сли </a:t>
            </a:r>
            <a:r>
              <a:rPr lang="el-GR" sz="5400" b="1" u="sng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Ι</a:t>
            </a:r>
            <a:r>
              <a:rPr lang="ru-RU" sz="5400" b="1" u="sng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l-GR" sz="5400" b="1" u="sng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Ι</a:t>
            </a:r>
            <a:r>
              <a:rPr lang="en-US" sz="5400" b="1" u="sng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&gt;1</a:t>
            </a:r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, то уравнение</a:t>
            </a:r>
          </a:p>
          <a:p>
            <a:pPr algn="ctr"/>
            <a:r>
              <a:rPr lang="ru-RU" sz="54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решения не имеет</a:t>
            </a:r>
            <a:endParaRPr lang="ru-RU" sz="54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642918"/>
            <a:ext cx="13676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 err="1" smtClean="0">
                <a:ln w="1905">
                  <a:solidFill>
                    <a:sysClr val="windowText" lastClr="000000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cos</a:t>
            </a:r>
            <a:r>
              <a:rPr lang="en-US" sz="2400" b="1" dirty="0" smtClean="0">
                <a:ln w="1905">
                  <a:solidFill>
                    <a:sysClr val="windowText" lastClr="000000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t=a</a:t>
            </a:r>
            <a:r>
              <a:rPr lang="ru-RU" sz="2400" b="1" dirty="0" smtClean="0">
                <a:ln w="1905">
                  <a:solidFill>
                    <a:sysClr val="windowText" lastClr="000000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, </a:t>
            </a:r>
            <a:endParaRPr lang="ru-RU" sz="2400" b="1" dirty="0">
              <a:ln w="1905">
                <a:solidFill>
                  <a:sysClr val="windowText" lastClr="000000"/>
                </a:solidFill>
              </a:ln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843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3108" y="785794"/>
            <a:ext cx="785818" cy="350812"/>
          </a:xfrm>
          <a:prstGeom prst="rect">
            <a:avLst/>
          </a:prstGeom>
          <a:noFill/>
        </p:spPr>
      </p:pic>
      <p:pic>
        <p:nvPicPr>
          <p:cNvPr id="5" name="Рисунок 4"/>
          <p:cNvPicPr/>
          <p:nvPr/>
        </p:nvPicPr>
        <p:blipFill>
          <a:blip r:embed="rId3"/>
          <a:srcRect l="16412" t="25556" r="24428" b="18518"/>
          <a:stretch>
            <a:fillRect/>
          </a:stretch>
        </p:blipFill>
        <p:spPr bwMode="auto">
          <a:xfrm>
            <a:off x="1071538" y="1785926"/>
            <a:ext cx="1476375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/>
          <p:cNvPicPr/>
          <p:nvPr/>
        </p:nvPicPr>
        <p:blipFill>
          <a:blip r:embed="rId3"/>
          <a:srcRect l="16412" t="25556" r="24428" b="18518"/>
          <a:stretch>
            <a:fillRect/>
          </a:stretch>
        </p:blipFill>
        <p:spPr bwMode="auto">
          <a:xfrm>
            <a:off x="1142976" y="4643446"/>
            <a:ext cx="1476375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1000100" y="3714752"/>
            <a:ext cx="12939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 smtClean="0">
                <a:ln w="1905">
                  <a:solidFill>
                    <a:sysClr val="windowText" lastClr="000000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sin t=a</a:t>
            </a:r>
            <a:r>
              <a:rPr lang="ru-RU" sz="2400" b="1" dirty="0" smtClean="0">
                <a:ln w="1905">
                  <a:solidFill>
                    <a:sysClr val="windowText" lastClr="000000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, </a:t>
            </a:r>
            <a:endParaRPr lang="ru-RU" sz="2400" b="1" dirty="0">
              <a:ln w="1905">
                <a:solidFill>
                  <a:sysClr val="windowText" lastClr="000000"/>
                </a:solidFill>
              </a:ln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8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5984" y="3786190"/>
            <a:ext cx="785818" cy="350812"/>
          </a:xfrm>
          <a:prstGeom prst="rect">
            <a:avLst/>
          </a:prstGeom>
          <a:noFill/>
        </p:spPr>
      </p:pic>
      <p:cxnSp>
        <p:nvCxnSpPr>
          <p:cNvPr id="12" name="Прямая соединительная линия 11"/>
          <p:cNvCxnSpPr/>
          <p:nvPr/>
        </p:nvCxnSpPr>
        <p:spPr>
          <a:xfrm rot="5400000">
            <a:off x="4179091" y="2321711"/>
            <a:ext cx="2357454" cy="1588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5400000">
            <a:off x="4250529" y="5250669"/>
            <a:ext cx="2214578" cy="1588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214290"/>
            <a:ext cx="828680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Частные случаи решения тригонометрических уравнений</a:t>
            </a:r>
            <a:endParaRPr lang="ru-RU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/>
          <a:srcRect l="16412" t="25556" r="24428" b="18518"/>
          <a:stretch>
            <a:fillRect/>
          </a:stretch>
        </p:blipFill>
        <p:spPr bwMode="auto">
          <a:xfrm>
            <a:off x="1142976" y="1142984"/>
            <a:ext cx="2286016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142976" y="4143380"/>
          <a:ext cx="7429552" cy="2214579"/>
        </p:xfrm>
        <a:graphic>
          <a:graphicData uri="http://schemas.openxmlformats.org/drawingml/2006/table">
            <a:tbl>
              <a:tblPr/>
              <a:tblGrid>
                <a:gridCol w="1552544"/>
                <a:gridCol w="1901418"/>
                <a:gridCol w="1748856"/>
                <a:gridCol w="2226734"/>
              </a:tblGrid>
              <a:tr h="73819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a=1</a:t>
                      </a:r>
                      <a:endParaRPr lang="ru-RU" sz="24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8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a=0</a:t>
                      </a:r>
                      <a:endParaRPr lang="ru-RU" sz="24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8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a= -1</a:t>
                      </a:r>
                      <a:endParaRPr lang="ru-RU" sz="24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8EE"/>
                    </a:solidFill>
                  </a:tcPr>
                </a:tc>
              </a:tr>
              <a:tr h="73819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1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DA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DA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DAC"/>
                    </a:solidFill>
                  </a:tcPr>
                </a:tc>
              </a:tr>
              <a:tr h="73819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</a:tr>
            </a:tbl>
          </a:graphicData>
        </a:graphic>
      </p:graphicFrame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51550" y="5072074"/>
            <a:ext cx="1234448" cy="428628"/>
          </a:xfrm>
          <a:prstGeom prst="rect">
            <a:avLst/>
          </a:prstGeom>
          <a:noFill/>
        </p:spPr>
      </p:pic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23934" y="5857892"/>
            <a:ext cx="1251594" cy="4286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28596" y="1714488"/>
          <a:ext cx="8501121" cy="3643338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1243980"/>
                <a:gridCol w="1523515"/>
                <a:gridCol w="1401274"/>
                <a:gridCol w="1784174"/>
                <a:gridCol w="2548178"/>
              </a:tblGrid>
              <a:tr h="121444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a=1</a:t>
                      </a:r>
                      <a:endParaRPr lang="ru-RU" sz="28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a=0</a:t>
                      </a:r>
                      <a:endParaRPr lang="ru-RU" sz="28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a= -1</a:t>
                      </a:r>
                      <a:endParaRPr lang="ru-RU" sz="28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endParaRPr lang="ru-RU" sz="28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21444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1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1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21444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1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20492" name="Picture 1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43702" y="2143116"/>
            <a:ext cx="828681" cy="357190"/>
          </a:xfrm>
          <a:prstGeom prst="rect">
            <a:avLst/>
          </a:prstGeom>
          <a:noFill/>
        </p:spPr>
      </p:pic>
      <p:pic>
        <p:nvPicPr>
          <p:cNvPr id="20491" name="Picture 1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58148" y="2143116"/>
            <a:ext cx="661043" cy="351618"/>
          </a:xfrm>
          <a:prstGeom prst="rect">
            <a:avLst/>
          </a:prstGeom>
          <a:noFill/>
        </p:spPr>
      </p:pic>
      <p:pic>
        <p:nvPicPr>
          <p:cNvPr id="20490" name="Picture 10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596" y="3286124"/>
            <a:ext cx="1234448" cy="428628"/>
          </a:xfrm>
          <a:prstGeom prst="rect">
            <a:avLst/>
          </a:prstGeom>
          <a:noFill/>
        </p:spPr>
      </p:pic>
      <p:pic>
        <p:nvPicPr>
          <p:cNvPr id="20489" name="Picture 9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28794" y="3214686"/>
            <a:ext cx="1195280" cy="500066"/>
          </a:xfrm>
          <a:prstGeom prst="rect">
            <a:avLst/>
          </a:prstGeom>
          <a:noFill/>
        </p:spPr>
      </p:pic>
      <p:pic>
        <p:nvPicPr>
          <p:cNvPr id="20488" name="Picture 8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868" y="3214686"/>
            <a:ext cx="714380" cy="330731"/>
          </a:xfrm>
          <a:prstGeom prst="rect">
            <a:avLst/>
          </a:prstGeom>
          <a:noFill/>
        </p:spPr>
      </p:pic>
      <p:pic>
        <p:nvPicPr>
          <p:cNvPr id="20487" name="Picture 7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4" y="3214686"/>
            <a:ext cx="1285884" cy="458445"/>
          </a:xfrm>
          <a:prstGeom prst="rect">
            <a:avLst/>
          </a:prstGeom>
          <a:noFill/>
        </p:spPr>
      </p:pic>
      <p:pic>
        <p:nvPicPr>
          <p:cNvPr id="20486" name="Picture 6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72264" y="3286124"/>
            <a:ext cx="2128852" cy="285752"/>
          </a:xfrm>
          <a:prstGeom prst="rect">
            <a:avLst/>
          </a:prstGeom>
          <a:noFill/>
        </p:spPr>
      </p:pic>
      <p:pic>
        <p:nvPicPr>
          <p:cNvPr id="20485" name="Picture 5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596" y="4357694"/>
            <a:ext cx="1251594" cy="428628"/>
          </a:xfrm>
          <a:prstGeom prst="rect">
            <a:avLst/>
          </a:prstGeom>
          <a:noFill/>
        </p:spPr>
      </p:pic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14546" y="4429132"/>
            <a:ext cx="914406" cy="357190"/>
          </a:xfrm>
          <a:prstGeom prst="rect">
            <a:avLst/>
          </a:prstGeom>
          <a:noFill/>
        </p:spPr>
      </p:pic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0430" y="4357694"/>
            <a:ext cx="857256" cy="399403"/>
          </a:xfrm>
          <a:prstGeom prst="rect">
            <a:avLst/>
          </a:prstGeom>
          <a:noFill/>
        </p:spPr>
      </p:pic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4" y="4429132"/>
            <a:ext cx="1213487" cy="309563"/>
          </a:xfrm>
          <a:prstGeom prst="rect">
            <a:avLst/>
          </a:prstGeom>
          <a:noFill/>
        </p:spPr>
      </p:pic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72264" y="4500569"/>
            <a:ext cx="2071702" cy="31200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Рисунок 29"/>
          <p:cNvPicPr/>
          <p:nvPr/>
        </p:nvPicPr>
        <p:blipFill>
          <a:blip r:embed="rId2"/>
          <a:srcRect l="4784" t="18116" r="6502" b="11594"/>
          <a:stretch>
            <a:fillRect/>
          </a:stretch>
        </p:blipFill>
        <p:spPr bwMode="auto">
          <a:xfrm>
            <a:off x="1000100" y="500042"/>
            <a:ext cx="8001056" cy="535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" name="Полилиния 30"/>
          <p:cNvSpPr/>
          <p:nvPr/>
        </p:nvSpPr>
        <p:spPr>
          <a:xfrm>
            <a:off x="3451412" y="3230880"/>
            <a:ext cx="66921" cy="63184"/>
          </a:xfrm>
          <a:custGeom>
            <a:avLst/>
            <a:gdLst>
              <a:gd name="connsiteX0" fmla="*/ 1793 w 66921"/>
              <a:gd name="connsiteY0" fmla="*/ 7172 h 63184"/>
              <a:gd name="connsiteX1" fmla="*/ 34066 w 66921"/>
              <a:gd name="connsiteY1" fmla="*/ 60960 h 63184"/>
              <a:gd name="connsiteX2" fmla="*/ 66339 w 66921"/>
              <a:gd name="connsiteY2" fmla="*/ 50202 h 63184"/>
              <a:gd name="connsiteX3" fmla="*/ 55581 w 66921"/>
              <a:gd name="connsiteY3" fmla="*/ 17929 h 63184"/>
              <a:gd name="connsiteX4" fmla="*/ 23308 w 66921"/>
              <a:gd name="connsiteY4" fmla="*/ 28687 h 63184"/>
              <a:gd name="connsiteX5" fmla="*/ 55581 w 66921"/>
              <a:gd name="connsiteY5" fmla="*/ 50202 h 63184"/>
              <a:gd name="connsiteX6" fmla="*/ 34066 w 66921"/>
              <a:gd name="connsiteY6" fmla="*/ 17929 h 63184"/>
              <a:gd name="connsiteX7" fmla="*/ 23308 w 66921"/>
              <a:gd name="connsiteY7" fmla="*/ 50202 h 63184"/>
              <a:gd name="connsiteX8" fmla="*/ 12550 w 66921"/>
              <a:gd name="connsiteY8" fmla="*/ 17929 h 63184"/>
              <a:gd name="connsiteX9" fmla="*/ 55581 w 66921"/>
              <a:gd name="connsiteY9" fmla="*/ 28687 h 63184"/>
              <a:gd name="connsiteX10" fmla="*/ 23308 w 66921"/>
              <a:gd name="connsiteY10" fmla="*/ 17929 h 63184"/>
              <a:gd name="connsiteX11" fmla="*/ 1793 w 66921"/>
              <a:gd name="connsiteY11" fmla="*/ 7172 h 631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6921" h="63184">
                <a:moveTo>
                  <a:pt x="1793" y="7172"/>
                </a:moveTo>
                <a:cubicBezTo>
                  <a:pt x="3586" y="14344"/>
                  <a:pt x="12969" y="56741"/>
                  <a:pt x="34066" y="60960"/>
                </a:cubicBezTo>
                <a:cubicBezTo>
                  <a:pt x="45185" y="63184"/>
                  <a:pt x="55581" y="53788"/>
                  <a:pt x="66339" y="50202"/>
                </a:cubicBezTo>
                <a:cubicBezTo>
                  <a:pt x="62753" y="39444"/>
                  <a:pt x="65724" y="23000"/>
                  <a:pt x="55581" y="17929"/>
                </a:cubicBezTo>
                <a:cubicBezTo>
                  <a:pt x="45438" y="12858"/>
                  <a:pt x="23308" y="17347"/>
                  <a:pt x="23308" y="28687"/>
                </a:cubicBezTo>
                <a:cubicBezTo>
                  <a:pt x="23308" y="41616"/>
                  <a:pt x="44823" y="43030"/>
                  <a:pt x="55581" y="50202"/>
                </a:cubicBezTo>
                <a:cubicBezTo>
                  <a:pt x="48409" y="39444"/>
                  <a:pt x="46995" y="17929"/>
                  <a:pt x="34066" y="17929"/>
                </a:cubicBezTo>
                <a:cubicBezTo>
                  <a:pt x="22726" y="17929"/>
                  <a:pt x="34648" y="50202"/>
                  <a:pt x="23308" y="50202"/>
                </a:cubicBezTo>
                <a:cubicBezTo>
                  <a:pt x="11968" y="50202"/>
                  <a:pt x="1549" y="15179"/>
                  <a:pt x="12550" y="17929"/>
                </a:cubicBezTo>
                <a:cubicBezTo>
                  <a:pt x="26894" y="21515"/>
                  <a:pt x="40796" y="28687"/>
                  <a:pt x="55581" y="28687"/>
                </a:cubicBezTo>
                <a:cubicBezTo>
                  <a:pt x="66921" y="28687"/>
                  <a:pt x="32743" y="24219"/>
                  <a:pt x="23308" y="17929"/>
                </a:cubicBezTo>
                <a:cubicBezTo>
                  <a:pt x="20325" y="15940"/>
                  <a:pt x="0" y="0"/>
                  <a:pt x="1793" y="7172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олилиния 33"/>
          <p:cNvSpPr/>
          <p:nvPr/>
        </p:nvSpPr>
        <p:spPr>
          <a:xfrm>
            <a:off x="3419820" y="3744984"/>
            <a:ext cx="105949" cy="124618"/>
          </a:xfrm>
          <a:custGeom>
            <a:avLst/>
            <a:gdLst>
              <a:gd name="connsiteX0" fmla="*/ 44142 w 105949"/>
              <a:gd name="connsiteY0" fmla="*/ 63223 h 124618"/>
              <a:gd name="connsiteX1" fmla="*/ 54900 w 105949"/>
              <a:gd name="connsiteY1" fmla="*/ 95496 h 124618"/>
              <a:gd name="connsiteX2" fmla="*/ 65658 w 105949"/>
              <a:gd name="connsiteY2" fmla="*/ 63223 h 124618"/>
              <a:gd name="connsiteX3" fmla="*/ 33385 w 105949"/>
              <a:gd name="connsiteY3" fmla="*/ 73981 h 124618"/>
              <a:gd name="connsiteX4" fmla="*/ 44142 w 105949"/>
              <a:gd name="connsiteY4" fmla="*/ 117011 h 124618"/>
              <a:gd name="connsiteX5" fmla="*/ 87173 w 105949"/>
              <a:gd name="connsiteY5" fmla="*/ 106254 h 124618"/>
              <a:gd name="connsiteX6" fmla="*/ 76415 w 105949"/>
              <a:gd name="connsiteY6" fmla="*/ 63223 h 124618"/>
              <a:gd name="connsiteX7" fmla="*/ 44142 w 105949"/>
              <a:gd name="connsiteY7" fmla="*/ 73981 h 124618"/>
              <a:gd name="connsiteX8" fmla="*/ 65658 w 105949"/>
              <a:gd name="connsiteY8" fmla="*/ 52465 h 124618"/>
              <a:gd name="connsiteX9" fmla="*/ 33385 w 105949"/>
              <a:gd name="connsiteY9" fmla="*/ 63223 h 124618"/>
              <a:gd name="connsiteX10" fmla="*/ 97931 w 105949"/>
              <a:gd name="connsiteY10" fmla="*/ 95496 h 124618"/>
              <a:gd name="connsiteX11" fmla="*/ 87173 w 105949"/>
              <a:gd name="connsiteY11" fmla="*/ 63223 h 124618"/>
              <a:gd name="connsiteX12" fmla="*/ 54900 w 105949"/>
              <a:gd name="connsiteY12" fmla="*/ 41708 h 124618"/>
              <a:gd name="connsiteX13" fmla="*/ 87173 w 105949"/>
              <a:gd name="connsiteY13" fmla="*/ 52465 h 124618"/>
              <a:gd name="connsiteX14" fmla="*/ 65658 w 105949"/>
              <a:gd name="connsiteY14" fmla="*/ 20192 h 124618"/>
              <a:gd name="connsiteX15" fmla="*/ 33385 w 105949"/>
              <a:gd name="connsiteY15" fmla="*/ 9435 h 124618"/>
              <a:gd name="connsiteX16" fmla="*/ 65658 w 105949"/>
              <a:gd name="connsiteY16" fmla="*/ 73981 h 124618"/>
              <a:gd name="connsiteX17" fmla="*/ 44142 w 105949"/>
              <a:gd name="connsiteY17" fmla="*/ 63223 h 124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05949" h="124618">
                <a:moveTo>
                  <a:pt x="44142" y="63223"/>
                </a:moveTo>
                <a:cubicBezTo>
                  <a:pt x="42349" y="66809"/>
                  <a:pt x="43560" y="95496"/>
                  <a:pt x="54900" y="95496"/>
                </a:cubicBezTo>
                <a:cubicBezTo>
                  <a:pt x="66240" y="95496"/>
                  <a:pt x="73676" y="71241"/>
                  <a:pt x="65658" y="63223"/>
                </a:cubicBezTo>
                <a:cubicBezTo>
                  <a:pt x="57640" y="55205"/>
                  <a:pt x="44143" y="70395"/>
                  <a:pt x="33385" y="73981"/>
                </a:cubicBezTo>
                <a:cubicBezTo>
                  <a:pt x="36971" y="88324"/>
                  <a:pt x="31464" y="109404"/>
                  <a:pt x="44142" y="117011"/>
                </a:cubicBezTo>
                <a:cubicBezTo>
                  <a:pt x="56820" y="124618"/>
                  <a:pt x="79566" y="118932"/>
                  <a:pt x="87173" y="106254"/>
                </a:cubicBezTo>
                <a:cubicBezTo>
                  <a:pt x="94780" y="93576"/>
                  <a:pt x="80001" y="77567"/>
                  <a:pt x="76415" y="63223"/>
                </a:cubicBezTo>
                <a:cubicBezTo>
                  <a:pt x="65657" y="66809"/>
                  <a:pt x="52160" y="82000"/>
                  <a:pt x="44142" y="73981"/>
                </a:cubicBezTo>
                <a:cubicBezTo>
                  <a:pt x="36970" y="66809"/>
                  <a:pt x="72830" y="59637"/>
                  <a:pt x="65658" y="52465"/>
                </a:cubicBezTo>
                <a:cubicBezTo>
                  <a:pt x="57640" y="44446"/>
                  <a:pt x="44143" y="59637"/>
                  <a:pt x="33385" y="63223"/>
                </a:cubicBezTo>
                <a:cubicBezTo>
                  <a:pt x="34468" y="63945"/>
                  <a:pt x="89024" y="104403"/>
                  <a:pt x="97931" y="95496"/>
                </a:cubicBezTo>
                <a:cubicBezTo>
                  <a:pt x="105949" y="87478"/>
                  <a:pt x="94257" y="72078"/>
                  <a:pt x="87173" y="63223"/>
                </a:cubicBezTo>
                <a:cubicBezTo>
                  <a:pt x="79096" y="53127"/>
                  <a:pt x="54900" y="54637"/>
                  <a:pt x="54900" y="41708"/>
                </a:cubicBezTo>
                <a:cubicBezTo>
                  <a:pt x="54900" y="30368"/>
                  <a:pt x="76415" y="48879"/>
                  <a:pt x="87173" y="52465"/>
                </a:cubicBezTo>
                <a:cubicBezTo>
                  <a:pt x="80001" y="41707"/>
                  <a:pt x="75754" y="28269"/>
                  <a:pt x="65658" y="20192"/>
                </a:cubicBezTo>
                <a:cubicBezTo>
                  <a:pt x="56803" y="13108"/>
                  <a:pt x="39675" y="0"/>
                  <a:pt x="33385" y="9435"/>
                </a:cubicBezTo>
                <a:cubicBezTo>
                  <a:pt x="0" y="59511"/>
                  <a:pt x="65658" y="43927"/>
                  <a:pt x="65658" y="73981"/>
                </a:cubicBezTo>
                <a:cubicBezTo>
                  <a:pt x="65658" y="82000"/>
                  <a:pt x="45935" y="59637"/>
                  <a:pt x="44142" y="63223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олилиния 34"/>
          <p:cNvSpPr/>
          <p:nvPr/>
        </p:nvSpPr>
        <p:spPr>
          <a:xfrm>
            <a:off x="7394899" y="3765176"/>
            <a:ext cx="118685" cy="77097"/>
          </a:xfrm>
          <a:custGeom>
            <a:avLst/>
            <a:gdLst>
              <a:gd name="connsiteX0" fmla="*/ 38635 w 118685"/>
              <a:gd name="connsiteY0" fmla="*/ 75304 h 77097"/>
              <a:gd name="connsiteX1" fmla="*/ 27877 w 118685"/>
              <a:gd name="connsiteY1" fmla="*/ 43031 h 77097"/>
              <a:gd name="connsiteX2" fmla="*/ 70908 w 118685"/>
              <a:gd name="connsiteY2" fmla="*/ 53789 h 77097"/>
              <a:gd name="connsiteX3" fmla="*/ 38635 w 118685"/>
              <a:gd name="connsiteY3" fmla="*/ 75304 h 77097"/>
              <a:gd name="connsiteX4" fmla="*/ 6362 w 118685"/>
              <a:gd name="connsiteY4" fmla="*/ 64546 h 77097"/>
              <a:gd name="connsiteX5" fmla="*/ 38635 w 118685"/>
              <a:gd name="connsiteY5" fmla="*/ 0 h 77097"/>
              <a:gd name="connsiteX6" fmla="*/ 60150 w 118685"/>
              <a:gd name="connsiteY6" fmla="*/ 53789 h 77097"/>
              <a:gd name="connsiteX7" fmla="*/ 38635 w 118685"/>
              <a:gd name="connsiteY7" fmla="*/ 32273 h 77097"/>
              <a:gd name="connsiteX8" fmla="*/ 70908 w 118685"/>
              <a:gd name="connsiteY8" fmla="*/ 43031 h 77097"/>
              <a:gd name="connsiteX9" fmla="*/ 38635 w 118685"/>
              <a:gd name="connsiteY9" fmla="*/ 64546 h 77097"/>
              <a:gd name="connsiteX10" fmla="*/ 17120 w 118685"/>
              <a:gd name="connsiteY10" fmla="*/ 32273 h 77097"/>
              <a:gd name="connsiteX11" fmla="*/ 38635 w 118685"/>
              <a:gd name="connsiteY11" fmla="*/ 75304 h 770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8685" h="77097">
                <a:moveTo>
                  <a:pt x="38635" y="75304"/>
                </a:moveTo>
                <a:cubicBezTo>
                  <a:pt x="40428" y="77097"/>
                  <a:pt x="18442" y="49321"/>
                  <a:pt x="27877" y="43031"/>
                </a:cubicBezTo>
                <a:cubicBezTo>
                  <a:pt x="40179" y="34830"/>
                  <a:pt x="66232" y="39763"/>
                  <a:pt x="70908" y="53789"/>
                </a:cubicBezTo>
                <a:cubicBezTo>
                  <a:pt x="74997" y="66055"/>
                  <a:pt x="49393" y="68132"/>
                  <a:pt x="38635" y="75304"/>
                </a:cubicBezTo>
                <a:cubicBezTo>
                  <a:pt x="27877" y="71718"/>
                  <a:pt x="11433" y="74689"/>
                  <a:pt x="6362" y="64546"/>
                </a:cubicBezTo>
                <a:cubicBezTo>
                  <a:pt x="0" y="51821"/>
                  <a:pt x="35012" y="5435"/>
                  <a:pt x="38635" y="0"/>
                </a:cubicBezTo>
                <a:cubicBezTo>
                  <a:pt x="50401" y="3922"/>
                  <a:pt x="118685" y="14766"/>
                  <a:pt x="60150" y="53789"/>
                </a:cubicBezTo>
                <a:cubicBezTo>
                  <a:pt x="51711" y="59415"/>
                  <a:pt x="31463" y="39445"/>
                  <a:pt x="38635" y="32273"/>
                </a:cubicBezTo>
                <a:cubicBezTo>
                  <a:pt x="46653" y="24255"/>
                  <a:pt x="60150" y="39445"/>
                  <a:pt x="70908" y="43031"/>
                </a:cubicBezTo>
                <a:cubicBezTo>
                  <a:pt x="60150" y="50203"/>
                  <a:pt x="51313" y="67082"/>
                  <a:pt x="38635" y="64546"/>
                </a:cubicBezTo>
                <a:cubicBezTo>
                  <a:pt x="25957" y="62010"/>
                  <a:pt x="17120" y="32273"/>
                  <a:pt x="17120" y="32273"/>
                </a:cubicBezTo>
                <a:cubicBezTo>
                  <a:pt x="56197" y="45299"/>
                  <a:pt x="36842" y="73511"/>
                  <a:pt x="38635" y="75304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166</TotalTime>
  <Words>270</Words>
  <PresentationFormat>Экран (4:3)</PresentationFormat>
  <Paragraphs>97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Солнцестояние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Огурцова А Ю</cp:lastModifiedBy>
  <cp:revision>20</cp:revision>
  <dcterms:modified xsi:type="dcterms:W3CDTF">2011-01-29T13:15:02Z</dcterms:modified>
</cp:coreProperties>
</file>