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66" r:id="rId4"/>
    <p:sldId id="267" r:id="rId5"/>
    <p:sldId id="258" r:id="rId6"/>
    <p:sldId id="259" r:id="rId7"/>
    <p:sldId id="261" r:id="rId8"/>
    <p:sldId id="260" r:id="rId9"/>
    <p:sldId id="262" r:id="rId10"/>
    <p:sldId id="264" r:id="rId11"/>
    <p:sldId id="265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ион" initials="и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howOutlineIcons="0" vertBarState="maximized">
    <p:restoredLeft sz="34559" autoAdjust="0"/>
    <p:restoredTop sz="86343" autoAdjust="0"/>
  </p:normalViewPr>
  <p:slideViewPr>
    <p:cSldViewPr>
      <p:cViewPr varScale="1">
        <p:scale>
          <a:sx n="72" d="100"/>
          <a:sy n="72" d="100"/>
        </p:scale>
        <p:origin x="-109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1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886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65F390-167B-4A2D-9B70-6D5554C8576A}" type="datetimeFigureOut">
              <a:rPr lang="ru-RU" smtClean="0"/>
              <a:pPr/>
              <a:t>31.01.2011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BAD1CD-B46E-4F07-92B7-6CB1A10D9F0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861D1C-E79B-4318-B2C9-9C3B1AFD33D7}" type="datetimeFigureOut">
              <a:rPr lang="ru-RU" smtClean="0"/>
              <a:pPr/>
              <a:t>31.01.2011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5E6DA3-637E-47FF-89E8-BA3B779BC1F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5E6DA3-637E-47FF-89E8-BA3B779BC1F2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5E6DA3-637E-47FF-89E8-BA3B779BC1F2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5E6DA3-637E-47FF-89E8-BA3B779BC1F2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03756-E531-4903-9F27-5CCD289F6FF7}" type="datetimeFigureOut">
              <a:rPr lang="ru-RU" smtClean="0"/>
              <a:pPr/>
              <a:t>31.01.2011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0095B13-FB09-41EF-938A-F9A4BC006C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03756-E531-4903-9F27-5CCD289F6FF7}" type="datetimeFigureOut">
              <a:rPr lang="ru-RU" smtClean="0"/>
              <a:pPr/>
              <a:t>31.01.2011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95B13-FB09-41EF-938A-F9A4BC006C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03756-E531-4903-9F27-5CCD289F6FF7}" type="datetimeFigureOut">
              <a:rPr lang="ru-RU" smtClean="0"/>
              <a:pPr/>
              <a:t>31.01.2011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95B13-FB09-41EF-938A-F9A4BC006C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03756-E531-4903-9F27-5CCD289F6FF7}" type="datetimeFigureOut">
              <a:rPr lang="ru-RU" smtClean="0"/>
              <a:pPr/>
              <a:t>31.01.2011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0095B13-FB09-41EF-938A-F9A4BC006C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03756-E531-4903-9F27-5CCD289F6FF7}" type="datetimeFigureOut">
              <a:rPr lang="ru-RU" smtClean="0"/>
              <a:pPr/>
              <a:t>31.01.2011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95B13-FB09-41EF-938A-F9A4BC006C5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03756-E531-4903-9F27-5CCD289F6FF7}" type="datetimeFigureOut">
              <a:rPr lang="ru-RU" smtClean="0"/>
              <a:pPr/>
              <a:t>31.01.2011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95B13-FB09-41EF-938A-F9A4BC006C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03756-E531-4903-9F27-5CCD289F6FF7}" type="datetimeFigureOut">
              <a:rPr lang="ru-RU" smtClean="0"/>
              <a:pPr/>
              <a:t>31.01.2011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0095B13-FB09-41EF-938A-F9A4BC006C5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03756-E531-4903-9F27-5CCD289F6FF7}" type="datetimeFigureOut">
              <a:rPr lang="ru-RU" smtClean="0"/>
              <a:pPr/>
              <a:t>31.01.2011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95B13-FB09-41EF-938A-F9A4BC006C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03756-E531-4903-9F27-5CCD289F6FF7}" type="datetimeFigureOut">
              <a:rPr lang="ru-RU" smtClean="0"/>
              <a:pPr/>
              <a:t>31.01.2011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95B13-FB09-41EF-938A-F9A4BC006C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03756-E531-4903-9F27-5CCD289F6FF7}" type="datetimeFigureOut">
              <a:rPr lang="ru-RU" smtClean="0"/>
              <a:pPr/>
              <a:t>31.01.2011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95B13-FB09-41EF-938A-F9A4BC006C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03756-E531-4903-9F27-5CCD289F6FF7}" type="datetimeFigureOut">
              <a:rPr lang="ru-RU" smtClean="0"/>
              <a:pPr/>
              <a:t>31.01.2011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95B13-FB09-41EF-938A-F9A4BC006C5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E203756-E531-4903-9F27-5CCD289F6FF7}" type="datetimeFigureOut">
              <a:rPr lang="ru-RU" smtClean="0"/>
              <a:pPr/>
              <a:t>31.01.2011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0095B13-FB09-41EF-938A-F9A4BC006C5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png"/><Relationship Id="rId13" Type="http://schemas.openxmlformats.org/officeDocument/2006/relationships/image" Target="../media/image92.png"/><Relationship Id="rId18" Type="http://schemas.openxmlformats.org/officeDocument/2006/relationships/image" Target="../media/image68.png"/><Relationship Id="rId3" Type="http://schemas.openxmlformats.org/officeDocument/2006/relationships/image" Target="../media/image83.png"/><Relationship Id="rId21" Type="http://schemas.openxmlformats.org/officeDocument/2006/relationships/image" Target="../media/image96.png"/><Relationship Id="rId7" Type="http://schemas.openxmlformats.org/officeDocument/2006/relationships/image" Target="../media/image87.png"/><Relationship Id="rId12" Type="http://schemas.openxmlformats.org/officeDocument/2006/relationships/image" Target="../media/image91.png"/><Relationship Id="rId17" Type="http://schemas.openxmlformats.org/officeDocument/2006/relationships/image" Target="../media/image95.png"/><Relationship Id="rId2" Type="http://schemas.openxmlformats.org/officeDocument/2006/relationships/image" Target="../media/image64.png"/><Relationship Id="rId16" Type="http://schemas.openxmlformats.org/officeDocument/2006/relationships/image" Target="../media/image94.png"/><Relationship Id="rId20" Type="http://schemas.openxmlformats.org/officeDocument/2006/relationships/image" Target="../media/image6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6.png"/><Relationship Id="rId11" Type="http://schemas.openxmlformats.org/officeDocument/2006/relationships/image" Target="../media/image90.png"/><Relationship Id="rId24" Type="http://schemas.openxmlformats.org/officeDocument/2006/relationships/image" Target="../media/image71.png"/><Relationship Id="rId5" Type="http://schemas.openxmlformats.org/officeDocument/2006/relationships/image" Target="../media/image85.png"/><Relationship Id="rId15" Type="http://schemas.openxmlformats.org/officeDocument/2006/relationships/image" Target="../media/image93.png"/><Relationship Id="rId23" Type="http://schemas.openxmlformats.org/officeDocument/2006/relationships/image" Target="../media/image98.png"/><Relationship Id="rId10" Type="http://schemas.openxmlformats.org/officeDocument/2006/relationships/image" Target="../media/image89.png"/><Relationship Id="rId19" Type="http://schemas.openxmlformats.org/officeDocument/2006/relationships/image" Target="../media/image70.png"/><Relationship Id="rId4" Type="http://schemas.openxmlformats.org/officeDocument/2006/relationships/image" Target="../media/image84.png"/><Relationship Id="rId9" Type="http://schemas.openxmlformats.org/officeDocument/2006/relationships/image" Target="../media/image88.png"/><Relationship Id="rId14" Type="http://schemas.openxmlformats.org/officeDocument/2006/relationships/image" Target="../media/image67.png"/><Relationship Id="rId22" Type="http://schemas.openxmlformats.org/officeDocument/2006/relationships/image" Target="../media/image97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1.png"/><Relationship Id="rId13" Type="http://schemas.openxmlformats.org/officeDocument/2006/relationships/image" Target="../media/image105.png"/><Relationship Id="rId18" Type="http://schemas.openxmlformats.org/officeDocument/2006/relationships/image" Target="../media/image110.png"/><Relationship Id="rId3" Type="http://schemas.openxmlformats.org/officeDocument/2006/relationships/image" Target="../media/image75.png"/><Relationship Id="rId21" Type="http://schemas.openxmlformats.org/officeDocument/2006/relationships/image" Target="../media/image82.png"/><Relationship Id="rId7" Type="http://schemas.openxmlformats.org/officeDocument/2006/relationships/image" Target="../media/image100.png"/><Relationship Id="rId12" Type="http://schemas.openxmlformats.org/officeDocument/2006/relationships/image" Target="../media/image81.png"/><Relationship Id="rId17" Type="http://schemas.openxmlformats.org/officeDocument/2006/relationships/image" Target="../media/image109.png"/><Relationship Id="rId25" Type="http://schemas.openxmlformats.org/officeDocument/2006/relationships/image" Target="../media/image116.png"/><Relationship Id="rId2" Type="http://schemas.openxmlformats.org/officeDocument/2006/relationships/image" Target="../media/image74.png"/><Relationship Id="rId16" Type="http://schemas.openxmlformats.org/officeDocument/2006/relationships/image" Target="../media/image108.png"/><Relationship Id="rId20" Type="http://schemas.openxmlformats.org/officeDocument/2006/relationships/image" Target="../media/image11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9.png"/><Relationship Id="rId11" Type="http://schemas.openxmlformats.org/officeDocument/2006/relationships/image" Target="../media/image104.png"/><Relationship Id="rId24" Type="http://schemas.openxmlformats.org/officeDocument/2006/relationships/image" Target="../media/image115.png"/><Relationship Id="rId5" Type="http://schemas.openxmlformats.org/officeDocument/2006/relationships/image" Target="../media/image77.png"/><Relationship Id="rId15" Type="http://schemas.openxmlformats.org/officeDocument/2006/relationships/image" Target="../media/image107.png"/><Relationship Id="rId23" Type="http://schemas.openxmlformats.org/officeDocument/2006/relationships/image" Target="../media/image114.png"/><Relationship Id="rId10" Type="http://schemas.openxmlformats.org/officeDocument/2006/relationships/image" Target="../media/image103.png"/><Relationship Id="rId19" Type="http://schemas.openxmlformats.org/officeDocument/2006/relationships/image" Target="../media/image111.png"/><Relationship Id="rId4" Type="http://schemas.openxmlformats.org/officeDocument/2006/relationships/image" Target="../media/image76.png"/><Relationship Id="rId9" Type="http://schemas.openxmlformats.org/officeDocument/2006/relationships/image" Target="../media/image102.png"/><Relationship Id="rId14" Type="http://schemas.openxmlformats.org/officeDocument/2006/relationships/image" Target="../media/image106.png"/><Relationship Id="rId22" Type="http://schemas.openxmlformats.org/officeDocument/2006/relationships/image" Target="../media/image11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13" Type="http://schemas.openxmlformats.org/officeDocument/2006/relationships/image" Target="../media/image20.png"/><Relationship Id="rId3" Type="http://schemas.openxmlformats.org/officeDocument/2006/relationships/image" Target="../media/image18.png"/><Relationship Id="rId7" Type="http://schemas.openxmlformats.org/officeDocument/2006/relationships/image" Target="../media/image27.png"/><Relationship Id="rId12" Type="http://schemas.openxmlformats.org/officeDocument/2006/relationships/image" Target="../media/image30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3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6.png"/><Relationship Id="rId11" Type="http://schemas.openxmlformats.org/officeDocument/2006/relationships/image" Target="../media/image29.png"/><Relationship Id="rId5" Type="http://schemas.openxmlformats.org/officeDocument/2006/relationships/image" Target="../media/image25.png"/><Relationship Id="rId15" Type="http://schemas.openxmlformats.org/officeDocument/2006/relationships/image" Target="../media/image31.png"/><Relationship Id="rId10" Type="http://schemas.openxmlformats.org/officeDocument/2006/relationships/image" Target="../media/image24.png"/><Relationship Id="rId4" Type="http://schemas.openxmlformats.org/officeDocument/2006/relationships/image" Target="../media/image21.png"/><Relationship Id="rId9" Type="http://schemas.openxmlformats.org/officeDocument/2006/relationships/image" Target="../media/image28.png"/><Relationship Id="rId14" Type="http://schemas.openxmlformats.org/officeDocument/2006/relationships/image" Target="../media/image19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png"/><Relationship Id="rId13" Type="http://schemas.openxmlformats.org/officeDocument/2006/relationships/image" Target="../media/image44.png"/><Relationship Id="rId3" Type="http://schemas.openxmlformats.org/officeDocument/2006/relationships/image" Target="../media/image34.png"/><Relationship Id="rId7" Type="http://schemas.openxmlformats.org/officeDocument/2006/relationships/image" Target="../media/image38.png"/><Relationship Id="rId12" Type="http://schemas.openxmlformats.org/officeDocument/2006/relationships/image" Target="../media/image43.png"/><Relationship Id="rId2" Type="http://schemas.openxmlformats.org/officeDocument/2006/relationships/image" Target="../media/image33.png"/><Relationship Id="rId16" Type="http://schemas.openxmlformats.org/officeDocument/2006/relationships/image" Target="../media/image4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7.png"/><Relationship Id="rId11" Type="http://schemas.openxmlformats.org/officeDocument/2006/relationships/image" Target="../media/image42.png"/><Relationship Id="rId5" Type="http://schemas.openxmlformats.org/officeDocument/2006/relationships/image" Target="../media/image36.png"/><Relationship Id="rId15" Type="http://schemas.openxmlformats.org/officeDocument/2006/relationships/image" Target="../media/image46.png"/><Relationship Id="rId10" Type="http://schemas.openxmlformats.org/officeDocument/2006/relationships/image" Target="../media/image41.png"/><Relationship Id="rId4" Type="http://schemas.openxmlformats.org/officeDocument/2006/relationships/image" Target="../media/image35.png"/><Relationship Id="rId9" Type="http://schemas.openxmlformats.org/officeDocument/2006/relationships/image" Target="../media/image40.png"/><Relationship Id="rId14" Type="http://schemas.openxmlformats.org/officeDocument/2006/relationships/image" Target="../media/image45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png"/><Relationship Id="rId13" Type="http://schemas.openxmlformats.org/officeDocument/2006/relationships/image" Target="../media/image59.png"/><Relationship Id="rId3" Type="http://schemas.openxmlformats.org/officeDocument/2006/relationships/image" Target="../media/image49.png"/><Relationship Id="rId7" Type="http://schemas.openxmlformats.org/officeDocument/2006/relationships/image" Target="../media/image53.png"/><Relationship Id="rId12" Type="http://schemas.openxmlformats.org/officeDocument/2006/relationships/image" Target="../media/image58.png"/><Relationship Id="rId17" Type="http://schemas.openxmlformats.org/officeDocument/2006/relationships/image" Target="../media/image63.png"/><Relationship Id="rId2" Type="http://schemas.openxmlformats.org/officeDocument/2006/relationships/image" Target="../media/image48.png"/><Relationship Id="rId16" Type="http://schemas.openxmlformats.org/officeDocument/2006/relationships/image" Target="../media/image6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2.png"/><Relationship Id="rId11" Type="http://schemas.openxmlformats.org/officeDocument/2006/relationships/image" Target="../media/image57.png"/><Relationship Id="rId5" Type="http://schemas.openxmlformats.org/officeDocument/2006/relationships/image" Target="../media/image51.png"/><Relationship Id="rId15" Type="http://schemas.openxmlformats.org/officeDocument/2006/relationships/image" Target="../media/image61.png"/><Relationship Id="rId10" Type="http://schemas.openxmlformats.org/officeDocument/2006/relationships/image" Target="../media/image56.png"/><Relationship Id="rId4" Type="http://schemas.openxmlformats.org/officeDocument/2006/relationships/image" Target="../media/image50.png"/><Relationship Id="rId9" Type="http://schemas.openxmlformats.org/officeDocument/2006/relationships/image" Target="../media/image55.png"/><Relationship Id="rId14" Type="http://schemas.openxmlformats.org/officeDocument/2006/relationships/image" Target="../media/image60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9.png"/><Relationship Id="rId3" Type="http://schemas.openxmlformats.org/officeDocument/2006/relationships/image" Target="../media/image64.png"/><Relationship Id="rId7" Type="http://schemas.openxmlformats.org/officeDocument/2006/relationships/image" Target="../media/image6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7.png"/><Relationship Id="rId11" Type="http://schemas.openxmlformats.org/officeDocument/2006/relationships/image" Target="../media/image72.png"/><Relationship Id="rId5" Type="http://schemas.openxmlformats.org/officeDocument/2006/relationships/image" Target="../media/image66.png"/><Relationship Id="rId10" Type="http://schemas.openxmlformats.org/officeDocument/2006/relationships/image" Target="../media/image71.png"/><Relationship Id="rId4" Type="http://schemas.openxmlformats.org/officeDocument/2006/relationships/image" Target="../media/image65.png"/><Relationship Id="rId9" Type="http://schemas.openxmlformats.org/officeDocument/2006/relationships/image" Target="../media/image70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8.png"/><Relationship Id="rId13" Type="http://schemas.openxmlformats.org/officeDocument/2006/relationships/image" Target="../media/image82.png"/><Relationship Id="rId3" Type="http://schemas.openxmlformats.org/officeDocument/2006/relationships/image" Target="../media/image73.png"/><Relationship Id="rId7" Type="http://schemas.openxmlformats.org/officeDocument/2006/relationships/image" Target="../media/image77.png"/><Relationship Id="rId12" Type="http://schemas.openxmlformats.org/officeDocument/2006/relationships/image" Target="../media/image7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6.png"/><Relationship Id="rId11" Type="http://schemas.openxmlformats.org/officeDocument/2006/relationships/image" Target="../media/image81.png"/><Relationship Id="rId5" Type="http://schemas.openxmlformats.org/officeDocument/2006/relationships/image" Target="../media/image75.png"/><Relationship Id="rId10" Type="http://schemas.openxmlformats.org/officeDocument/2006/relationships/image" Target="../media/image80.png"/><Relationship Id="rId4" Type="http://schemas.openxmlformats.org/officeDocument/2006/relationships/image" Target="../media/image74.png"/><Relationship Id="rId9" Type="http://schemas.openxmlformats.org/officeDocument/2006/relationships/image" Target="../media/image7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309647">
            <a:off x="4299581" y="7281693"/>
            <a:ext cx="3429024" cy="1422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1801293" flipH="1" flipV="1">
            <a:off x="-299181" y="6617580"/>
            <a:ext cx="119814" cy="49195"/>
          </a:xfrm>
          <a:prstGeom prst="rect">
            <a:avLst/>
          </a:prstGeom>
          <a:noFill/>
        </p:spPr>
      </p:pic>
      <p:sp>
        <p:nvSpPr>
          <p:cNvPr id="19462" name="Rectangle 6"/>
          <p:cNvSpPr>
            <a:spLocks noChangeArrowheads="1"/>
          </p:cNvSpPr>
          <p:nvPr/>
        </p:nvSpPr>
        <p:spPr bwMode="auto">
          <a:xfrm flipV="1">
            <a:off x="142844" y="-1428784"/>
            <a:ext cx="900115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9461" name="Picture 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flipH="1" flipV="1">
            <a:off x="-442915" y="6800850"/>
            <a:ext cx="45719" cy="57149"/>
          </a:xfrm>
          <a:prstGeom prst="rect">
            <a:avLst/>
          </a:prstGeom>
          <a:noFill/>
        </p:spPr>
      </p:pic>
      <p:pic>
        <p:nvPicPr>
          <p:cNvPr id="19463" name="Picture 7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480708">
            <a:off x="4588510" y="943612"/>
            <a:ext cx="232136" cy="253171"/>
          </a:xfrm>
          <a:prstGeom prst="rect">
            <a:avLst/>
          </a:prstGeom>
          <a:noFill/>
        </p:spPr>
      </p:pic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-31" y="285728"/>
          <a:ext cx="8858314" cy="8429684"/>
        </p:xfrm>
        <a:graphic>
          <a:graphicData uri="http://schemas.openxmlformats.org/drawingml/2006/table">
            <a:tbl>
              <a:tblPr/>
              <a:tblGrid>
                <a:gridCol w="8858314"/>
              </a:tblGrid>
              <a:tr h="84296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62175" algn="l"/>
                        </a:tabLst>
                      </a:pPr>
                      <a:r>
                        <a:rPr lang="ru-RU" sz="2800" dirty="0" smtClean="0">
                          <a:latin typeface="Calibri"/>
                          <a:ea typeface="Times New Roman"/>
                          <a:cs typeface="Times New Roman"/>
                        </a:rPr>
                        <a:t>По геометрическому смыслу </a:t>
                      </a:r>
                      <a:r>
                        <a:rPr lang="ru-RU" sz="2800" dirty="0">
                          <a:latin typeface="Calibri"/>
                          <a:ea typeface="Times New Roman"/>
                          <a:cs typeface="Times New Roman"/>
                        </a:rPr>
                        <a:t>производной, значение производной функции   </a:t>
                      </a:r>
                      <a:r>
                        <a:rPr lang="ru-RU" sz="2800" dirty="0" err="1">
                          <a:latin typeface="Calibri"/>
                          <a:ea typeface="Times New Roman"/>
                          <a:cs typeface="Times New Roman"/>
                        </a:rPr>
                        <a:t>f</a:t>
                      </a:r>
                      <a:r>
                        <a:rPr lang="ru-RU" sz="2800" dirty="0">
                          <a:latin typeface="Calibri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ru-RU" sz="2800" dirty="0" err="1">
                          <a:latin typeface="Calibri"/>
                          <a:ea typeface="Times New Roman"/>
                          <a:cs typeface="Times New Roman"/>
                        </a:rPr>
                        <a:t>x</a:t>
                      </a:r>
                      <a:r>
                        <a:rPr lang="ru-RU" sz="2800" dirty="0">
                          <a:latin typeface="Calibri"/>
                          <a:ea typeface="Times New Roman"/>
                          <a:cs typeface="Times New Roman"/>
                        </a:rPr>
                        <a:t>) </a:t>
                      </a:r>
                      <a:r>
                        <a:rPr lang="ru-RU" sz="2800" dirty="0" smtClean="0">
                          <a:latin typeface="Calibri"/>
                          <a:ea typeface="Times New Roman"/>
                          <a:cs typeface="Times New Roman"/>
                        </a:rPr>
                        <a:t>=     в </a:t>
                      </a:r>
                      <a:r>
                        <a:rPr lang="ru-RU" sz="2800" dirty="0">
                          <a:latin typeface="Calibri"/>
                          <a:ea typeface="Times New Roman"/>
                          <a:cs typeface="Times New Roman"/>
                        </a:rPr>
                        <a:t>точке х</a:t>
                      </a:r>
                      <a:r>
                        <a:rPr lang="ru-RU" sz="2800" baseline="-25000" dirty="0">
                          <a:latin typeface="Calibri"/>
                          <a:ea typeface="Times New Roman"/>
                          <a:cs typeface="Times New Roman"/>
                        </a:rPr>
                        <a:t>0</a:t>
                      </a:r>
                      <a:r>
                        <a:rPr lang="ru-RU" sz="2800" dirty="0">
                          <a:latin typeface="Calibri"/>
                          <a:ea typeface="Times New Roman"/>
                          <a:cs typeface="Times New Roman"/>
                        </a:rPr>
                        <a:t> = 0 равно  tg45</a:t>
                      </a:r>
                      <a:r>
                        <a:rPr lang="ru-RU" sz="2800" baseline="30000" dirty="0">
                          <a:latin typeface="Calibri"/>
                          <a:ea typeface="Times New Roman"/>
                          <a:cs typeface="Times New Roman"/>
                        </a:rPr>
                        <a:t>0</a:t>
                      </a:r>
                      <a:r>
                        <a:rPr lang="ru-RU" sz="2800" dirty="0">
                          <a:latin typeface="Calibri"/>
                          <a:ea typeface="Times New Roman"/>
                          <a:cs typeface="Times New Roman"/>
                        </a:rPr>
                        <a:t> = 1. Таким образом, </a:t>
                      </a:r>
                      <a:r>
                        <a:rPr lang="ru-RU" sz="2800" dirty="0" err="1">
                          <a:latin typeface="Calibri"/>
                          <a:ea typeface="Times New Roman"/>
                          <a:cs typeface="Times New Roman"/>
                        </a:rPr>
                        <a:t>f</a:t>
                      </a:r>
                      <a:r>
                        <a:rPr lang="ru-RU" sz="2800" dirty="0">
                          <a:latin typeface="Calibri"/>
                          <a:ea typeface="Times New Roman"/>
                          <a:cs typeface="Times New Roman"/>
                        </a:rPr>
                        <a:t>’(0) = </a:t>
                      </a:r>
                      <a:r>
                        <a:rPr lang="ru-RU" sz="2800" dirty="0" smtClean="0">
                          <a:latin typeface="Calibri"/>
                          <a:ea typeface="Times New Roman"/>
                          <a:cs typeface="Times New Roman"/>
                        </a:rPr>
                        <a:t>                       = </a:t>
                      </a:r>
                      <a:r>
                        <a:rPr lang="ru-RU" sz="2800" dirty="0">
                          <a:latin typeface="Calibri"/>
                          <a:ea typeface="Times New Roman"/>
                          <a:cs typeface="Times New Roman"/>
                        </a:rPr>
                        <a:t>1.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62175" algn="l"/>
                        </a:tabLst>
                      </a:pPr>
                      <a:r>
                        <a:rPr lang="ru-RU" sz="2800" dirty="0">
                          <a:latin typeface="Calibri"/>
                          <a:ea typeface="Times New Roman"/>
                          <a:cs typeface="Times New Roman"/>
                        </a:rPr>
                        <a:t>      План нахождения </a:t>
                      </a:r>
                      <a:r>
                        <a:rPr lang="ru-RU" sz="2800" dirty="0" smtClean="0">
                          <a:latin typeface="Calibri"/>
                          <a:ea typeface="Times New Roman"/>
                          <a:cs typeface="Times New Roman"/>
                        </a:rPr>
                        <a:t>производной </a:t>
                      </a:r>
                      <a:r>
                        <a:rPr lang="ru-RU" sz="2800" dirty="0">
                          <a:latin typeface="Calibri"/>
                          <a:ea typeface="Times New Roman"/>
                          <a:cs typeface="Times New Roman"/>
                        </a:rPr>
                        <a:t>функции </a:t>
                      </a:r>
                      <a:r>
                        <a:rPr lang="ru-RU" sz="2800" dirty="0" err="1">
                          <a:latin typeface="Calibri"/>
                          <a:ea typeface="Times New Roman"/>
                          <a:cs typeface="Times New Roman"/>
                        </a:rPr>
                        <a:t>f</a:t>
                      </a:r>
                      <a:r>
                        <a:rPr lang="ru-RU" sz="2800" dirty="0">
                          <a:latin typeface="Calibri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ru-RU" sz="2800" dirty="0" err="1">
                          <a:latin typeface="Calibri"/>
                          <a:ea typeface="Times New Roman"/>
                          <a:cs typeface="Times New Roman"/>
                        </a:rPr>
                        <a:t>x</a:t>
                      </a:r>
                      <a:r>
                        <a:rPr lang="ru-RU" sz="2800" dirty="0">
                          <a:latin typeface="Calibri"/>
                          <a:ea typeface="Times New Roman"/>
                          <a:cs typeface="Times New Roman"/>
                        </a:rPr>
                        <a:t>) = </a:t>
                      </a:r>
                      <a:r>
                        <a:rPr lang="ru-RU" sz="2800" dirty="0" smtClean="0">
                          <a:latin typeface="Calibri"/>
                          <a:ea typeface="Times New Roman"/>
                          <a:cs typeface="Times New Roman"/>
                        </a:rPr>
                        <a:t>   .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62175" algn="l"/>
                        </a:tabLst>
                      </a:pPr>
                      <a:r>
                        <a:rPr lang="ru-RU" sz="2800" dirty="0">
                          <a:latin typeface="Calibri"/>
                          <a:ea typeface="Times New Roman"/>
                          <a:cs typeface="Times New Roman"/>
                        </a:rPr>
                        <a:t>              1.Находим приращение функции  ∆</a:t>
                      </a:r>
                      <a:r>
                        <a:rPr lang="en-US" sz="2800" dirty="0">
                          <a:latin typeface="Calibri"/>
                          <a:ea typeface="Times New Roman"/>
                          <a:cs typeface="Times New Roman"/>
                        </a:rPr>
                        <a:t>f</a:t>
                      </a:r>
                      <a:r>
                        <a:rPr lang="ru-RU" sz="2800" dirty="0">
                          <a:latin typeface="Calibri"/>
                          <a:ea typeface="Times New Roman"/>
                          <a:cs typeface="Times New Roman"/>
                        </a:rPr>
                        <a:t>: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162175" algn="l"/>
                        </a:tabLst>
                      </a:pPr>
                      <a:r>
                        <a:rPr lang="ru-RU" sz="2800" dirty="0">
                          <a:latin typeface="Calibri"/>
                          <a:ea typeface="Times New Roman"/>
                          <a:cs typeface="Times New Roman"/>
                        </a:rPr>
                        <a:t>                ∆</a:t>
                      </a:r>
                      <a:r>
                        <a:rPr lang="en-US" sz="2800" dirty="0">
                          <a:latin typeface="Calibri"/>
                          <a:ea typeface="Times New Roman"/>
                          <a:cs typeface="Times New Roman"/>
                        </a:rPr>
                        <a:t>f</a:t>
                      </a:r>
                      <a:r>
                        <a:rPr lang="ru-RU" sz="2800" dirty="0">
                          <a:latin typeface="Calibri"/>
                          <a:ea typeface="Times New Roman"/>
                          <a:cs typeface="Times New Roman"/>
                        </a:rPr>
                        <a:t> =                                                                                                                                                                                    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indent="4495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Calibri"/>
                          <a:ea typeface="Times New Roman"/>
                          <a:cs typeface="Times New Roman"/>
                        </a:rPr>
                        <a:t>2.Вычислим отношение приращения функции к приращению аргумента    </a:t>
                      </a:r>
                      <a:r>
                        <a:rPr lang="ru-RU" sz="2800" dirty="0" smtClean="0">
                          <a:latin typeface="Calibri"/>
                          <a:ea typeface="Times New Roman"/>
                          <a:cs typeface="Times New Roman"/>
                        </a:rPr>
                        <a:t>   =                             1 </a:t>
                      </a:r>
                      <a:r>
                        <a:rPr lang="ru-RU" sz="2800" dirty="0">
                          <a:latin typeface="Calibri"/>
                          <a:ea typeface="Times New Roman"/>
                          <a:cs typeface="Times New Roman"/>
                        </a:rPr>
                        <a:t>=    </a:t>
                      </a:r>
                      <a:r>
                        <a:rPr lang="ru-RU" sz="2800" dirty="0" smtClean="0">
                          <a:latin typeface="Calibri"/>
                          <a:ea typeface="Times New Roman"/>
                          <a:cs typeface="Times New Roman"/>
                        </a:rPr>
                        <a:t>     при   </a:t>
                      </a:r>
                      <a:r>
                        <a:rPr lang="ru-RU" sz="2800" dirty="0">
                          <a:latin typeface="Calibri"/>
                          <a:ea typeface="Times New Roman"/>
                          <a:cs typeface="Times New Roman"/>
                        </a:rPr>
                        <a:t>∆</a:t>
                      </a:r>
                      <a:r>
                        <a:rPr lang="ru-RU" sz="2800" dirty="0" err="1">
                          <a:latin typeface="Calibri"/>
                          <a:ea typeface="Times New Roman"/>
                          <a:cs typeface="Times New Roman"/>
                        </a:rPr>
                        <a:t>х</a:t>
                      </a:r>
                      <a:r>
                        <a:rPr lang="ru-RU" sz="2800" dirty="0">
                          <a:latin typeface="Calibri"/>
                          <a:ea typeface="Times New Roman"/>
                          <a:cs typeface="Times New Roman"/>
                        </a:rPr>
                        <a:t>→0.  Тогда по определению производной получаем: </a:t>
                      </a:r>
                      <a:endParaRPr lang="ru-RU" sz="28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indent="4495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800" dirty="0">
                          <a:latin typeface="Calibri"/>
                          <a:ea typeface="Times New Roman"/>
                          <a:cs typeface="Times New Roman"/>
                        </a:rPr>
                        <a:t>у’ =</a:t>
                      </a:r>
                      <a:r>
                        <a:rPr lang="en-US" sz="2800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800" dirty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800" dirty="0" smtClean="0">
                          <a:latin typeface="Calibri"/>
                          <a:ea typeface="Times New Roman"/>
                          <a:cs typeface="Times New Roman"/>
                        </a:rPr>
                        <a:t>    </a:t>
                      </a:r>
                      <a:r>
                        <a:rPr lang="ru-RU" sz="2800" dirty="0">
                          <a:latin typeface="Calibri"/>
                          <a:ea typeface="Times New Roman"/>
                          <a:cs typeface="Times New Roman"/>
                        </a:rPr>
                        <a:t>или 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indent="4495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2800" kern="12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              любом при   </a:t>
                      </a:r>
                      <a:r>
                        <a:rPr kumimoji="0" lang="ru-RU" sz="28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х.</a:t>
                      </a:r>
                    </a:p>
                  </a:txBody>
                  <a:tcPr marL="61564" marR="615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9473" name="Picture 17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10800000" flipH="1" flipV="1">
            <a:off x="1214414" y="4857760"/>
            <a:ext cx="357190" cy="438770"/>
          </a:xfrm>
          <a:prstGeom prst="rect">
            <a:avLst/>
          </a:prstGeom>
          <a:noFill/>
        </p:spPr>
      </p:pic>
      <p:pic>
        <p:nvPicPr>
          <p:cNvPr id="19472" name="Picture 1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43372" y="1285860"/>
            <a:ext cx="1714512" cy="428628"/>
          </a:xfrm>
          <a:prstGeom prst="rect">
            <a:avLst/>
          </a:prstGeom>
          <a:noFill/>
        </p:spPr>
      </p:pic>
      <p:pic>
        <p:nvPicPr>
          <p:cNvPr id="19471" name="Picture 1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11119060">
            <a:off x="-783913" y="5941138"/>
            <a:ext cx="64509" cy="80636"/>
          </a:xfrm>
          <a:prstGeom prst="rect">
            <a:avLst/>
          </a:prstGeom>
          <a:noFill/>
        </p:spPr>
      </p:pic>
      <p:pic>
        <p:nvPicPr>
          <p:cNvPr id="19470" name="Picture 14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71670" y="2714620"/>
            <a:ext cx="3071834" cy="525279"/>
          </a:xfrm>
          <a:prstGeom prst="rect">
            <a:avLst/>
          </a:prstGeom>
          <a:noFill/>
        </p:spPr>
      </p:pic>
      <p:pic>
        <p:nvPicPr>
          <p:cNvPr id="19468" name="Picture 12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00562" y="3643314"/>
            <a:ext cx="2286016" cy="642942"/>
          </a:xfrm>
          <a:prstGeom prst="rect">
            <a:avLst/>
          </a:prstGeom>
          <a:noFill/>
        </p:spPr>
      </p:pic>
      <p:pic>
        <p:nvPicPr>
          <p:cNvPr id="19467" name="Picture 11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29520" y="3714752"/>
            <a:ext cx="428628" cy="500066"/>
          </a:xfrm>
          <a:prstGeom prst="rect">
            <a:avLst/>
          </a:prstGeom>
          <a:noFill/>
        </p:spPr>
      </p:pic>
      <p:pic>
        <p:nvPicPr>
          <p:cNvPr id="19466" name="Picture 10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765278" y="1785926"/>
            <a:ext cx="325043" cy="500066"/>
          </a:xfrm>
          <a:prstGeom prst="rect">
            <a:avLst/>
          </a:prstGeom>
          <a:noFill/>
        </p:spPr>
      </p:pic>
      <p:pic>
        <p:nvPicPr>
          <p:cNvPr id="19465" name="Picture 9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3108" y="5214950"/>
            <a:ext cx="1857388" cy="571504"/>
          </a:xfrm>
          <a:prstGeom prst="rect">
            <a:avLst/>
          </a:prstGeom>
          <a:noFill/>
        </p:spPr>
      </p:pic>
      <p:sp>
        <p:nvSpPr>
          <p:cNvPr id="19475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9474" name="Picture 18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00496" y="3714752"/>
            <a:ext cx="285752" cy="666752"/>
          </a:xfrm>
          <a:prstGeom prst="rect">
            <a:avLst/>
          </a:prstGeom>
          <a:noFill/>
        </p:spPr>
      </p:pic>
      <p:sp>
        <p:nvSpPr>
          <p:cNvPr id="19476" name="Rectangle 20"/>
          <p:cNvSpPr>
            <a:spLocks noChangeArrowheads="1"/>
          </p:cNvSpPr>
          <p:nvPr/>
        </p:nvSpPr>
        <p:spPr bwMode="auto">
          <a:xfrm>
            <a:off x="0" y="266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=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958691" y="142852"/>
            <a:ext cx="12266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I</a:t>
            </a:r>
            <a:r>
              <a:rPr lang="ru-RU" dirty="0" smtClean="0"/>
              <a:t>   уровень</a:t>
            </a:r>
            <a:endParaRPr lang="ru-RU" dirty="0"/>
          </a:p>
        </p:txBody>
      </p:sp>
      <p:pic>
        <p:nvPicPr>
          <p:cNvPr id="2061" name="Picture 1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00166" y="1500174"/>
            <a:ext cx="261939" cy="392909"/>
          </a:xfrm>
          <a:prstGeom prst="rect">
            <a:avLst/>
          </a:prstGeom>
          <a:noFill/>
        </p:spPr>
      </p:pic>
      <p:pic>
        <p:nvPicPr>
          <p:cNvPr id="2060" name="Picture 1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43240" y="1500174"/>
            <a:ext cx="571504" cy="428628"/>
          </a:xfrm>
          <a:prstGeom prst="rect">
            <a:avLst/>
          </a:prstGeom>
          <a:noFill/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86446" y="2071678"/>
            <a:ext cx="357190" cy="357190"/>
          </a:xfrm>
          <a:prstGeom prst="rect">
            <a:avLst/>
          </a:prstGeom>
          <a:noFill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72264" y="2071678"/>
            <a:ext cx="714379" cy="357190"/>
          </a:xfrm>
          <a:prstGeom prst="rect">
            <a:avLst/>
          </a:prstGeom>
          <a:noFill/>
        </p:spPr>
      </p:pic>
      <p:graphicFrame>
        <p:nvGraphicFramePr>
          <p:cNvPr id="20" name="Таблица 19"/>
          <p:cNvGraphicFramePr>
            <a:graphicFrameLocks noGrp="1"/>
          </p:cNvGraphicFramePr>
          <p:nvPr/>
        </p:nvGraphicFramePr>
        <p:xfrm>
          <a:off x="214282" y="428604"/>
          <a:ext cx="8929718" cy="2357671"/>
        </p:xfrm>
        <a:graphic>
          <a:graphicData uri="http://schemas.openxmlformats.org/drawingml/2006/table">
            <a:tbl>
              <a:tblPr/>
              <a:tblGrid>
                <a:gridCol w="8929718"/>
              </a:tblGrid>
              <a:tr h="161140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533650" algn="l"/>
                        </a:tabLst>
                      </a:pPr>
                      <a:r>
                        <a:rPr lang="ru-RU" sz="2000" dirty="0">
                          <a:latin typeface="Calibri"/>
                          <a:ea typeface="Times New Roman"/>
                          <a:cs typeface="Times New Roman"/>
                        </a:rPr>
                        <a:t>		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57200" indent="-4572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AutoNum type="arabicPeriod"/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533650" algn="l"/>
                        </a:tabLst>
                      </a:pPr>
                      <a:r>
                        <a:rPr lang="ru-RU" sz="2000" dirty="0" smtClean="0">
                          <a:latin typeface="Calibri"/>
                          <a:ea typeface="Calibri"/>
                          <a:cs typeface="Times New Roman"/>
                        </a:rPr>
                        <a:t>Найдите </a:t>
                      </a:r>
                      <a:r>
                        <a:rPr lang="ru-RU" sz="2000" dirty="0">
                          <a:latin typeface="Calibri"/>
                          <a:ea typeface="Calibri"/>
                          <a:cs typeface="Times New Roman"/>
                        </a:rPr>
                        <a:t>значение производной функции  при  </a:t>
                      </a:r>
                      <a:r>
                        <a:rPr lang="ru-RU" sz="2000" dirty="0" err="1">
                          <a:latin typeface="Calibri"/>
                          <a:ea typeface="Calibri"/>
                          <a:cs typeface="Times New Roman"/>
                        </a:rPr>
                        <a:t>х</a:t>
                      </a:r>
                      <a:r>
                        <a:rPr lang="ru-RU" sz="2000" dirty="0">
                          <a:latin typeface="Calibri"/>
                          <a:ea typeface="Calibri"/>
                          <a:cs typeface="Times New Roman"/>
                        </a:rPr>
                        <a:t> = 0</a:t>
                      </a:r>
                      <a:r>
                        <a:rPr lang="ru-RU" sz="2000" dirty="0" smtClean="0"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</a:p>
                    <a:p>
                      <a:pPr marL="457200" indent="-4572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AutoNum type="arabicPeriod"/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533650" algn="l"/>
                        </a:tabLs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533650" algn="l"/>
                        </a:tabLst>
                      </a:pPr>
                      <a:r>
                        <a:rPr lang="ru-RU" sz="2000" dirty="0">
                          <a:latin typeface="Calibri"/>
                          <a:ea typeface="Calibri"/>
                          <a:cs typeface="Times New Roman"/>
                        </a:rPr>
                        <a:t>          а)  у = </a:t>
                      </a:r>
                      <a:r>
                        <a:rPr lang="ru-RU" sz="2000" dirty="0" smtClean="0">
                          <a:latin typeface="Calibri"/>
                          <a:ea typeface="Calibri"/>
                          <a:cs typeface="Times New Roman"/>
                        </a:rPr>
                        <a:t>      </a:t>
                      </a:r>
                      <a:r>
                        <a:rPr lang="ru-RU" sz="2000" dirty="0" smtClean="0">
                          <a:latin typeface="Calibri"/>
                          <a:ea typeface="Times New Roman"/>
                          <a:cs typeface="Times New Roman"/>
                        </a:rPr>
                        <a:t>.    Решение</a:t>
                      </a:r>
                      <a:r>
                        <a:rPr lang="ru-RU" sz="2000" dirty="0">
                          <a:latin typeface="Calibri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ru-RU" sz="2000" dirty="0" smtClean="0">
                          <a:latin typeface="Calibri"/>
                          <a:ea typeface="Times New Roman"/>
                          <a:cs typeface="Times New Roman"/>
                        </a:rPr>
                        <a:t>         </a:t>
                      </a:r>
                      <a:r>
                        <a:rPr lang="ru-RU" sz="2000" dirty="0">
                          <a:latin typeface="Calibri"/>
                          <a:ea typeface="Times New Roman"/>
                          <a:cs typeface="Times New Roman"/>
                        </a:rPr>
                        <a:t>=      </a:t>
                      </a:r>
                      <a:r>
                        <a:rPr lang="ru-RU" sz="2000" dirty="0" smtClean="0">
                          <a:latin typeface="Calibri"/>
                          <a:ea typeface="Times New Roman"/>
                          <a:cs typeface="Times New Roman"/>
                        </a:rPr>
                        <a:t>            </a:t>
                      </a:r>
                      <a:r>
                        <a:rPr lang="ru-RU" sz="2000" dirty="0" err="1" smtClean="0">
                          <a:latin typeface="Calibri"/>
                          <a:ea typeface="Times New Roman"/>
                          <a:cs typeface="Times New Roman"/>
                        </a:rPr>
                        <a:t>ƒ</a:t>
                      </a:r>
                      <a:r>
                        <a:rPr lang="ru-RU" sz="2000" baseline="30000" dirty="0" err="1">
                          <a:latin typeface="Calibri"/>
                          <a:ea typeface="Times New Roman"/>
                          <a:cs typeface="Times New Roman"/>
                        </a:rPr>
                        <a:t>’</a:t>
                      </a:r>
                      <a:r>
                        <a:rPr lang="ru-RU" sz="2000" dirty="0">
                          <a:latin typeface="Calibri"/>
                          <a:ea typeface="Times New Roman"/>
                          <a:cs typeface="Times New Roman"/>
                        </a:rPr>
                        <a:t>(0) = </a:t>
                      </a:r>
                      <a:r>
                        <a:rPr lang="ru-RU" sz="2000" dirty="0" smtClean="0">
                          <a:latin typeface="Calibri"/>
                          <a:ea typeface="Times New Roman"/>
                          <a:cs typeface="Times New Roman"/>
                        </a:rPr>
                        <a:t>               =        .     </a:t>
                      </a:r>
                      <a:r>
                        <a:rPr lang="ru-RU" sz="2000" dirty="0">
                          <a:solidFill>
                            <a:srgbClr val="C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Ответ: 2.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130" marR="61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626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533650" algn="l"/>
                        </a:tabLst>
                      </a:pPr>
                      <a:r>
                        <a:rPr lang="ru-RU" sz="2000" dirty="0">
                          <a:latin typeface="Calibri"/>
                          <a:ea typeface="Calibri"/>
                          <a:cs typeface="Times New Roman"/>
                        </a:rPr>
                        <a:t>          б)  у = </a:t>
                      </a:r>
                      <a:r>
                        <a:rPr lang="ru-RU" sz="2000" dirty="0" err="1">
                          <a:latin typeface="Calibri"/>
                          <a:ea typeface="Calibri"/>
                          <a:cs typeface="Times New Roman"/>
                        </a:rPr>
                        <a:t>х</a:t>
                      </a:r>
                      <a:r>
                        <a:rPr lang="ru-RU" sz="2000" dirty="0">
                          <a:latin typeface="Calibri"/>
                          <a:ea typeface="Calibri"/>
                          <a:cs typeface="Times New Roman"/>
                        </a:rPr>
                        <a:t>·</a:t>
                      </a:r>
                      <a:r>
                        <a:rPr lang="en-US" sz="2000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000" dirty="0">
                          <a:latin typeface="Calibri"/>
                          <a:ea typeface="Times New Roman"/>
                          <a:cs typeface="Times New Roman"/>
                        </a:rPr>
                        <a:t>          </a:t>
                      </a:r>
                      <a:r>
                        <a:rPr lang="ru-RU" sz="2000" dirty="0" smtClean="0">
                          <a:latin typeface="Calibri"/>
                          <a:ea typeface="Times New Roman"/>
                          <a:cs typeface="Times New Roman"/>
                        </a:rPr>
                        <a:t>Решение. (</a:t>
                      </a:r>
                      <a:r>
                        <a:rPr lang="ru-RU" sz="200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latin typeface="Calibri"/>
                          <a:ea typeface="Calibri"/>
                          <a:cs typeface="Times New Roman"/>
                        </a:rPr>
                        <a:t>х</a:t>
                      </a:r>
                      <a:r>
                        <a:rPr lang="ru-RU" sz="2000" dirty="0" smtClean="0">
                          <a:latin typeface="Calibri"/>
                          <a:ea typeface="Calibri"/>
                          <a:cs typeface="Times New Roman"/>
                        </a:rPr>
                        <a:t>·   </a:t>
                      </a:r>
                      <a:r>
                        <a:rPr lang="en-US" sz="200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000" baseline="30000" dirty="0">
                          <a:latin typeface="Calibri"/>
                          <a:ea typeface="Times New Roman"/>
                          <a:cs typeface="Times New Roman"/>
                        </a:rPr>
                        <a:t>’</a:t>
                      </a:r>
                      <a:r>
                        <a:rPr lang="ru-RU" sz="2000" dirty="0">
                          <a:latin typeface="Calibri"/>
                          <a:ea typeface="Times New Roman"/>
                          <a:cs typeface="Times New Roman"/>
                        </a:rPr>
                        <a:t> = </a:t>
                      </a:r>
                      <a:r>
                        <a:rPr lang="ru-RU" sz="2000" dirty="0" err="1">
                          <a:latin typeface="Calibri"/>
                          <a:ea typeface="Times New Roman"/>
                          <a:cs typeface="Times New Roman"/>
                        </a:rPr>
                        <a:t>х</a:t>
                      </a:r>
                      <a:r>
                        <a:rPr lang="ru-RU" sz="2000" baseline="30000" dirty="0" smtClean="0">
                          <a:latin typeface="Calibri"/>
                          <a:ea typeface="Times New Roman"/>
                          <a:cs typeface="Times New Roman"/>
                        </a:rPr>
                        <a:t>’</a:t>
                      </a:r>
                      <a:r>
                        <a:rPr lang="ru-RU" sz="2000" dirty="0" smtClean="0">
                          <a:latin typeface="Calibri"/>
                          <a:ea typeface="Times New Roman"/>
                          <a:cs typeface="Times New Roman"/>
                        </a:rPr>
                        <a:t>·</a:t>
                      </a:r>
                      <a:r>
                        <a:rPr lang="en-US" sz="200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000" dirty="0" smtClean="0">
                          <a:latin typeface="Calibri"/>
                          <a:ea typeface="Calibri"/>
                          <a:cs typeface="Times New Roman"/>
                        </a:rPr>
                        <a:t>    </a:t>
                      </a:r>
                      <a:r>
                        <a:rPr lang="ru-RU" sz="2000" dirty="0" smtClean="0">
                          <a:latin typeface="Calibri"/>
                          <a:ea typeface="Times New Roman"/>
                          <a:cs typeface="Times New Roman"/>
                        </a:rPr>
                        <a:t>+ </a:t>
                      </a: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x</a:t>
                      </a:r>
                      <a:r>
                        <a:rPr lang="ru-RU" sz="2000" dirty="0">
                          <a:latin typeface="Calibri"/>
                          <a:ea typeface="Times New Roman"/>
                          <a:cs typeface="Times New Roman"/>
                        </a:rPr>
                        <a:t>·</a:t>
                      </a:r>
                      <a:r>
                        <a:rPr lang="en-US" sz="2000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000" dirty="0" smtClean="0">
                          <a:latin typeface="Calibri"/>
                          <a:ea typeface="Calibri"/>
                          <a:cs typeface="Times New Roman"/>
                        </a:rPr>
                        <a:t>        = </a:t>
                      </a:r>
                      <a:r>
                        <a:rPr lang="ru-RU" sz="2000" dirty="0" smtClean="0">
                          <a:latin typeface="Calibri"/>
                          <a:ea typeface="Times New Roman"/>
                          <a:cs typeface="Times New Roman"/>
                        </a:rPr>
                        <a:t>        + </a:t>
                      </a: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x</a:t>
                      </a:r>
                      <a:r>
                        <a:rPr lang="ru-RU" sz="2000" dirty="0" smtClean="0">
                          <a:latin typeface="Calibri"/>
                          <a:ea typeface="Times New Roman"/>
                          <a:cs typeface="Times New Roman"/>
                        </a:rPr>
                        <a:t>·            </a:t>
                      </a:r>
                      <a:r>
                        <a:rPr lang="en-US" sz="200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000" dirty="0">
                          <a:latin typeface="Calibri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ru-RU" sz="2000" dirty="0" smtClean="0">
                          <a:latin typeface="Calibri"/>
                          <a:ea typeface="Times New Roman"/>
                          <a:cs typeface="Times New Roman"/>
                        </a:rPr>
                        <a:t>                               </a:t>
                      </a:r>
                      <a:r>
                        <a:rPr lang="ru-RU" sz="2000" dirty="0" err="1">
                          <a:latin typeface="Calibri"/>
                          <a:ea typeface="Times New Roman"/>
                          <a:cs typeface="Times New Roman"/>
                        </a:rPr>
                        <a:t>ƒ</a:t>
                      </a:r>
                      <a:r>
                        <a:rPr lang="ru-RU" sz="2000" baseline="30000" dirty="0" err="1">
                          <a:latin typeface="Calibri"/>
                          <a:ea typeface="Times New Roman"/>
                          <a:cs typeface="Times New Roman"/>
                        </a:rPr>
                        <a:t>’</a:t>
                      </a:r>
                      <a:r>
                        <a:rPr lang="ru-RU" sz="2000" dirty="0">
                          <a:latin typeface="Calibri"/>
                          <a:ea typeface="Times New Roman"/>
                          <a:cs typeface="Times New Roman"/>
                        </a:rPr>
                        <a:t>(0) =</a:t>
                      </a:r>
                      <a:r>
                        <a:rPr lang="en-US" sz="2000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000" dirty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smtClean="0">
                          <a:latin typeface="Calibri"/>
                          <a:ea typeface="Times New Roman"/>
                          <a:cs typeface="Times New Roman"/>
                        </a:rPr>
                        <a:t>    + </a:t>
                      </a:r>
                      <a:r>
                        <a:rPr lang="ru-RU" sz="2000" dirty="0">
                          <a:latin typeface="Calibri"/>
                          <a:ea typeface="Times New Roman"/>
                          <a:cs typeface="Times New Roman"/>
                        </a:rPr>
                        <a:t>0·</a:t>
                      </a:r>
                      <a:r>
                        <a:rPr lang="en-US" sz="2000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000" dirty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smtClean="0">
                          <a:latin typeface="Calibri"/>
                          <a:ea typeface="Times New Roman"/>
                          <a:cs typeface="Times New Roman"/>
                        </a:rPr>
                        <a:t>           = </a:t>
                      </a:r>
                      <a:r>
                        <a:rPr lang="ru-RU" sz="2000" dirty="0">
                          <a:latin typeface="Calibri"/>
                          <a:ea typeface="Times New Roman"/>
                          <a:cs typeface="Times New Roman"/>
                        </a:rPr>
                        <a:t>1.  </a:t>
                      </a:r>
                      <a:r>
                        <a:rPr lang="ru-RU" sz="2000" dirty="0" smtClean="0">
                          <a:latin typeface="Calibri"/>
                          <a:ea typeface="Times New Roman"/>
                          <a:cs typeface="Times New Roman"/>
                        </a:rPr>
                        <a:t>                      </a:t>
                      </a:r>
                      <a:r>
                        <a:rPr lang="ru-RU" sz="2000" dirty="0">
                          <a:solidFill>
                            <a:srgbClr val="C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Ответ: </a:t>
                      </a:r>
                      <a:r>
                        <a:rPr lang="en-US" sz="2000" dirty="0">
                          <a:solidFill>
                            <a:srgbClr val="C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130" marR="611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2072" name="Picture 24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00496" y="1500174"/>
            <a:ext cx="785818" cy="328615"/>
          </a:xfrm>
          <a:prstGeom prst="rect">
            <a:avLst/>
          </a:prstGeom>
          <a:noFill/>
        </p:spPr>
      </p:pic>
      <p:pic>
        <p:nvPicPr>
          <p:cNvPr id="2071" name="Picture 23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72132" y="1500174"/>
            <a:ext cx="714380" cy="321471"/>
          </a:xfrm>
          <a:prstGeom prst="rect">
            <a:avLst/>
          </a:prstGeom>
          <a:noFill/>
        </p:spPr>
      </p:pic>
      <p:pic>
        <p:nvPicPr>
          <p:cNvPr id="2070" name="Picture 22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43702" y="1500174"/>
            <a:ext cx="357190" cy="304121"/>
          </a:xfrm>
          <a:prstGeom prst="rect">
            <a:avLst/>
          </a:prstGeom>
          <a:noFill/>
        </p:spPr>
      </p:pic>
      <p:pic>
        <p:nvPicPr>
          <p:cNvPr id="2069" name="Picture 21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14480" y="2071678"/>
            <a:ext cx="285752" cy="342902"/>
          </a:xfrm>
          <a:prstGeom prst="rect">
            <a:avLst/>
          </a:prstGeom>
          <a:noFill/>
        </p:spPr>
      </p:pic>
      <p:pic>
        <p:nvPicPr>
          <p:cNvPr id="2068" name="Picture 20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14744" y="2071678"/>
            <a:ext cx="285752" cy="285752"/>
          </a:xfrm>
          <a:prstGeom prst="rect">
            <a:avLst/>
          </a:prstGeom>
          <a:noFill/>
        </p:spPr>
      </p:pic>
      <p:pic>
        <p:nvPicPr>
          <p:cNvPr id="2067" name="Picture 19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29124" y="2071678"/>
            <a:ext cx="254002" cy="326574"/>
          </a:xfrm>
          <a:prstGeom prst="rect">
            <a:avLst/>
          </a:prstGeom>
          <a:noFill/>
        </p:spPr>
      </p:pic>
      <p:pic>
        <p:nvPicPr>
          <p:cNvPr id="2066" name="Picture 18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72066" y="2071678"/>
            <a:ext cx="500066" cy="357190"/>
          </a:xfrm>
          <a:prstGeom prst="rect">
            <a:avLst/>
          </a:prstGeom>
          <a:noFill/>
        </p:spPr>
      </p:pic>
      <p:pic>
        <p:nvPicPr>
          <p:cNvPr id="2063" name="Picture 15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28662" y="2357430"/>
            <a:ext cx="295276" cy="332186"/>
          </a:xfrm>
          <a:prstGeom prst="rect">
            <a:avLst/>
          </a:prstGeom>
          <a:noFill/>
        </p:spPr>
      </p:pic>
      <p:pic>
        <p:nvPicPr>
          <p:cNvPr id="2062" name="Picture 14"/>
          <p:cNvPicPr>
            <a:picLocks noChangeAspect="1" noChangeArrowheads="1"/>
          </p:cNvPicPr>
          <p:nvPr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43042" y="2357430"/>
            <a:ext cx="642942" cy="350045"/>
          </a:xfrm>
          <a:prstGeom prst="rect">
            <a:avLst/>
          </a:prstGeom>
          <a:noFill/>
        </p:spPr>
      </p:pic>
      <p:pic>
        <p:nvPicPr>
          <p:cNvPr id="2079" name="Picture 31"/>
          <p:cNvPicPr>
            <a:picLocks noChangeAspect="1" noChangeArrowheads="1"/>
          </p:cNvPicPr>
          <p:nvPr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71604" y="2857496"/>
            <a:ext cx="1071570" cy="357190"/>
          </a:xfrm>
          <a:prstGeom prst="rect">
            <a:avLst/>
          </a:prstGeom>
          <a:noFill/>
        </p:spPr>
      </p:pic>
      <p:graphicFrame>
        <p:nvGraphicFramePr>
          <p:cNvPr id="40" name="Таблица 39"/>
          <p:cNvGraphicFramePr>
            <a:graphicFrameLocks noGrp="1"/>
          </p:cNvGraphicFramePr>
          <p:nvPr/>
        </p:nvGraphicFramePr>
        <p:xfrm>
          <a:off x="214282" y="2786058"/>
          <a:ext cx="8929718" cy="1051560"/>
        </p:xfrm>
        <a:graphic>
          <a:graphicData uri="http://schemas.openxmlformats.org/drawingml/2006/table">
            <a:tbl>
              <a:tblPr/>
              <a:tblGrid>
                <a:gridCol w="8929718"/>
              </a:tblGrid>
              <a:tr h="49339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533650" algn="l"/>
                        </a:tabLst>
                      </a:pPr>
                      <a:r>
                        <a:rPr lang="ru-RU" sz="1000" dirty="0">
                          <a:latin typeface="Calibri"/>
                          <a:ea typeface="Calibri"/>
                          <a:cs typeface="Times New Roman"/>
                        </a:rPr>
                        <a:t>       </a:t>
                      </a:r>
                      <a:r>
                        <a:rPr lang="ru-RU" sz="1000" dirty="0" smtClean="0">
                          <a:latin typeface="Calibri"/>
                          <a:ea typeface="Calibri"/>
                          <a:cs typeface="Times New Roman"/>
                        </a:rPr>
                        <a:t>            </a:t>
                      </a:r>
                      <a:r>
                        <a:rPr lang="ru-RU" sz="2000" dirty="0">
                          <a:latin typeface="Calibri"/>
                          <a:ea typeface="Calibri"/>
                          <a:cs typeface="Times New Roman"/>
                        </a:rPr>
                        <a:t>в)   у = </a:t>
                      </a:r>
                      <a:r>
                        <a:rPr lang="ru-RU" sz="2000" dirty="0" smtClean="0">
                          <a:latin typeface="Calibri"/>
                          <a:ea typeface="Calibri"/>
                          <a:cs typeface="Times New Roman"/>
                        </a:rPr>
                        <a:t>                   .</a:t>
                      </a:r>
                      <a:r>
                        <a:rPr lang="ru-RU" sz="2000" dirty="0" smtClean="0">
                          <a:latin typeface="Calibri"/>
                          <a:ea typeface="Times New Roman"/>
                          <a:cs typeface="Times New Roman"/>
                        </a:rPr>
                        <a:t>    Решение.                           =              </a:t>
                      </a:r>
                      <a:r>
                        <a:rPr lang="ru-RU" sz="2000" dirty="0">
                          <a:latin typeface="Calibri"/>
                          <a:ea typeface="Times New Roman"/>
                          <a:cs typeface="Times New Roman"/>
                        </a:rPr>
                        <a:t>. </a:t>
                      </a:r>
                      <a:endParaRPr lang="ru-RU" sz="20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533650" algn="l"/>
                        </a:tabLst>
                      </a:pPr>
                      <a:endParaRPr lang="ru-RU" sz="20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533650" algn="l"/>
                        </a:tabLst>
                      </a:pPr>
                      <a:r>
                        <a:rPr lang="ru-RU" sz="2000" dirty="0" smtClean="0">
                          <a:latin typeface="Calibri"/>
                          <a:ea typeface="Times New Roman"/>
                          <a:cs typeface="Times New Roman"/>
                        </a:rPr>
                        <a:t>   </a:t>
                      </a:r>
                      <a:r>
                        <a:rPr lang="ru-RU" sz="2000" dirty="0" err="1">
                          <a:latin typeface="Calibri"/>
                          <a:ea typeface="Times New Roman"/>
                          <a:cs typeface="Times New Roman"/>
                        </a:rPr>
                        <a:t>ƒ</a:t>
                      </a:r>
                      <a:r>
                        <a:rPr lang="ru-RU" sz="2000" baseline="30000" dirty="0" err="1">
                          <a:latin typeface="Calibri"/>
                          <a:ea typeface="Times New Roman"/>
                          <a:cs typeface="Times New Roman"/>
                        </a:rPr>
                        <a:t>’</a:t>
                      </a:r>
                      <a:r>
                        <a:rPr lang="ru-RU" sz="2000" dirty="0">
                          <a:latin typeface="Calibri"/>
                          <a:ea typeface="Times New Roman"/>
                          <a:cs typeface="Times New Roman"/>
                        </a:rPr>
                        <a:t>(0) </a:t>
                      </a:r>
                      <a:r>
                        <a:rPr lang="ru-RU" sz="2000" dirty="0" smtClean="0">
                          <a:latin typeface="Calibri"/>
                          <a:ea typeface="Times New Roman"/>
                          <a:cs typeface="Times New Roman"/>
                        </a:rPr>
                        <a:t>=                    =            .                 </a:t>
                      </a:r>
                      <a:r>
                        <a:rPr lang="ru-RU" sz="2000" dirty="0" smtClean="0">
                          <a:solidFill>
                            <a:srgbClr val="C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Ответ</a:t>
                      </a:r>
                      <a:r>
                        <a:rPr lang="ru-RU" sz="2000" dirty="0">
                          <a:solidFill>
                            <a:srgbClr val="C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: 2.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2083" name="Picture 35"/>
          <p:cNvPicPr>
            <a:picLocks noChangeAspect="1" noChangeArrowheads="1"/>
          </p:cNvPicPr>
          <p:nvPr/>
        </p:nvPicPr>
        <p:blipFill>
          <a:blip r:embed="rId1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71934" y="2857496"/>
            <a:ext cx="1431930" cy="357190"/>
          </a:xfrm>
          <a:prstGeom prst="rect">
            <a:avLst/>
          </a:prstGeom>
          <a:noFill/>
        </p:spPr>
      </p:pic>
      <p:pic>
        <p:nvPicPr>
          <p:cNvPr id="2082" name="Picture 34"/>
          <p:cNvPicPr>
            <a:picLocks noChangeAspect="1" noChangeArrowheads="1"/>
          </p:cNvPicPr>
          <p:nvPr/>
        </p:nvPicPr>
        <p:blipFill>
          <a:blip r:embed="rId1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5008" y="2786058"/>
            <a:ext cx="714380" cy="431951"/>
          </a:xfrm>
          <a:prstGeom prst="rect">
            <a:avLst/>
          </a:prstGeom>
          <a:noFill/>
        </p:spPr>
      </p:pic>
      <p:pic>
        <p:nvPicPr>
          <p:cNvPr id="2081" name="Picture 33"/>
          <p:cNvPicPr>
            <a:picLocks noChangeAspect="1" noChangeArrowheads="1"/>
          </p:cNvPicPr>
          <p:nvPr/>
        </p:nvPicPr>
        <p:blipFill>
          <a:blip r:embed="rId1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14414" y="3500438"/>
            <a:ext cx="928694" cy="501727"/>
          </a:xfrm>
          <a:prstGeom prst="rect">
            <a:avLst/>
          </a:prstGeom>
          <a:noFill/>
        </p:spPr>
      </p:pic>
      <p:pic>
        <p:nvPicPr>
          <p:cNvPr id="2080" name="Picture 32"/>
          <p:cNvPicPr>
            <a:picLocks noChangeAspect="1" noChangeArrowheads="1"/>
          </p:cNvPicPr>
          <p:nvPr/>
        </p:nvPicPr>
        <p:blipFill>
          <a:blip r:embed="rId1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00298" y="3500438"/>
            <a:ext cx="520395" cy="500067"/>
          </a:xfrm>
          <a:prstGeom prst="rect">
            <a:avLst/>
          </a:prstGeom>
          <a:noFill/>
        </p:spPr>
      </p:pic>
      <p:pic>
        <p:nvPicPr>
          <p:cNvPr id="2085" name="Picture 37"/>
          <p:cNvPicPr>
            <a:picLocks noChangeAspect="1" noChangeArrowheads="1"/>
          </p:cNvPicPr>
          <p:nvPr/>
        </p:nvPicPr>
        <p:blipFill>
          <a:blip r:embed="rId1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57884" y="4357694"/>
            <a:ext cx="285752" cy="385764"/>
          </a:xfrm>
          <a:prstGeom prst="rect">
            <a:avLst/>
          </a:prstGeom>
          <a:noFill/>
        </p:spPr>
      </p:pic>
      <p:graphicFrame>
        <p:nvGraphicFramePr>
          <p:cNvPr id="49" name="Таблица 48"/>
          <p:cNvGraphicFramePr>
            <a:graphicFrameLocks noGrp="1"/>
          </p:cNvGraphicFramePr>
          <p:nvPr/>
        </p:nvGraphicFramePr>
        <p:xfrm>
          <a:off x="214282" y="4000504"/>
          <a:ext cx="8929718" cy="1316738"/>
        </p:xfrm>
        <a:graphic>
          <a:graphicData uri="http://schemas.openxmlformats.org/drawingml/2006/table">
            <a:tbl>
              <a:tblPr/>
              <a:tblGrid>
                <a:gridCol w="8929718"/>
              </a:tblGrid>
              <a:tr h="131673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533650" algn="l"/>
                        </a:tabLst>
                      </a:pPr>
                      <a:r>
                        <a:rPr lang="ru-RU" sz="2000" dirty="0">
                          <a:latin typeface="Calibri"/>
                          <a:ea typeface="Calibri"/>
                          <a:cs typeface="Times New Roman"/>
                        </a:rPr>
                        <a:t>2.  Найдите угловой коэффициент касательной, проведенной к графику функции  у = </a:t>
                      </a:r>
                      <a:r>
                        <a:rPr lang="ru-RU" sz="2000" dirty="0" smtClean="0">
                          <a:latin typeface="Calibri"/>
                          <a:ea typeface="Calibri"/>
                          <a:cs typeface="Times New Roman"/>
                        </a:rPr>
                        <a:t>               </a:t>
                      </a:r>
                      <a:r>
                        <a:rPr lang="ru-RU" sz="2000" dirty="0" smtClean="0">
                          <a:latin typeface="Calibri"/>
                          <a:ea typeface="Times New Roman"/>
                          <a:cs typeface="Times New Roman"/>
                        </a:rPr>
                        <a:t>       в  </a:t>
                      </a:r>
                      <a:r>
                        <a:rPr lang="ru-RU" sz="2000" dirty="0">
                          <a:latin typeface="Calibri"/>
                          <a:ea typeface="Times New Roman"/>
                          <a:cs typeface="Times New Roman"/>
                        </a:rPr>
                        <a:t>его  точке с  </a:t>
                      </a:r>
                      <a:r>
                        <a:rPr lang="ru-RU" sz="2000" dirty="0" smtClean="0">
                          <a:latin typeface="Calibri"/>
                          <a:ea typeface="Times New Roman"/>
                          <a:cs typeface="Times New Roman"/>
                        </a:rPr>
                        <a:t>абсциссой         </a:t>
                      </a:r>
                      <a:r>
                        <a:rPr lang="ru-RU" sz="2000" dirty="0">
                          <a:latin typeface="Calibri"/>
                          <a:ea typeface="Times New Roman"/>
                          <a:cs typeface="Times New Roman"/>
                        </a:rPr>
                        <a:t>= 0.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2088" name="Picture 40"/>
          <p:cNvPicPr>
            <a:picLocks noChangeAspect="1" noChangeArrowheads="1"/>
          </p:cNvPicPr>
          <p:nvPr/>
        </p:nvPicPr>
        <p:blipFill>
          <a:blip r:embed="rId2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14480" y="4429132"/>
            <a:ext cx="1111258" cy="314326"/>
          </a:xfrm>
          <a:prstGeom prst="rect">
            <a:avLst/>
          </a:prstGeom>
          <a:noFill/>
        </p:spPr>
      </p:pic>
      <p:graphicFrame>
        <p:nvGraphicFramePr>
          <p:cNvPr id="52" name="Таблица 51"/>
          <p:cNvGraphicFramePr>
            <a:graphicFrameLocks noGrp="1"/>
          </p:cNvGraphicFramePr>
          <p:nvPr/>
        </p:nvGraphicFramePr>
        <p:xfrm>
          <a:off x="285720" y="4857760"/>
          <a:ext cx="8858280" cy="701040"/>
        </p:xfrm>
        <a:graphic>
          <a:graphicData uri="http://schemas.openxmlformats.org/drawingml/2006/table">
            <a:tbl>
              <a:tblPr/>
              <a:tblGrid>
                <a:gridCol w="8858280"/>
              </a:tblGrid>
              <a:tr h="64294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533650" algn="l"/>
                        </a:tabLst>
                      </a:pPr>
                      <a:r>
                        <a:rPr lang="ru-RU" sz="2000" dirty="0">
                          <a:latin typeface="Calibri"/>
                          <a:ea typeface="Times New Roman"/>
                          <a:cs typeface="Times New Roman"/>
                        </a:rPr>
                        <a:t>Решение. Так как угловой коэффициент касательной равен  </a:t>
                      </a:r>
                      <a:r>
                        <a:rPr lang="ru-RU" sz="2000" dirty="0" err="1">
                          <a:latin typeface="Calibri"/>
                          <a:ea typeface="Times New Roman"/>
                          <a:cs typeface="Times New Roman"/>
                        </a:rPr>
                        <a:t>ƒ</a:t>
                      </a:r>
                      <a:r>
                        <a:rPr lang="ru-RU" sz="2000" baseline="30000" dirty="0">
                          <a:latin typeface="Calibri"/>
                          <a:ea typeface="Times New Roman"/>
                          <a:cs typeface="Times New Roman"/>
                        </a:rPr>
                        <a:t>’</a:t>
                      </a:r>
                      <a:r>
                        <a:rPr lang="ru-RU" sz="2000" dirty="0">
                          <a:latin typeface="Calibri"/>
                          <a:ea typeface="Times New Roman"/>
                          <a:cs typeface="Times New Roman"/>
                        </a:rPr>
                        <a:t>(х</a:t>
                      </a:r>
                      <a:r>
                        <a:rPr lang="ru-RU" sz="2000" baseline="-25000" dirty="0">
                          <a:latin typeface="Calibri"/>
                          <a:ea typeface="Times New Roman"/>
                          <a:cs typeface="Times New Roman"/>
                        </a:rPr>
                        <a:t>0</a:t>
                      </a:r>
                      <a:r>
                        <a:rPr lang="ru-RU" sz="2000" dirty="0">
                          <a:latin typeface="Calibri"/>
                          <a:ea typeface="Times New Roman"/>
                          <a:cs typeface="Times New Roman"/>
                        </a:rPr>
                        <a:t>).Найдем производную функции</a:t>
                      </a:r>
                      <a:r>
                        <a:rPr lang="ru-RU" sz="2000" dirty="0" smtClean="0">
                          <a:latin typeface="Calibri"/>
                          <a:ea typeface="Times New Roman"/>
                          <a:cs typeface="Times New Roman"/>
                        </a:rPr>
                        <a:t>: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2094" name="Picture 46"/>
          <p:cNvPicPr>
            <a:picLocks noChangeAspect="1" noChangeArrowheads="1"/>
          </p:cNvPicPr>
          <p:nvPr/>
        </p:nvPicPr>
        <p:blipFill>
          <a:blip r:embed="rId2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14744" y="5214950"/>
            <a:ext cx="1428760" cy="377034"/>
          </a:xfrm>
          <a:prstGeom prst="rect">
            <a:avLst/>
          </a:prstGeom>
          <a:noFill/>
        </p:spPr>
      </p:pic>
      <p:pic>
        <p:nvPicPr>
          <p:cNvPr id="2093" name="Picture 45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57818" y="5214950"/>
            <a:ext cx="785818" cy="357190"/>
          </a:xfrm>
          <a:prstGeom prst="rect">
            <a:avLst/>
          </a:prstGeom>
          <a:noFill/>
        </p:spPr>
      </p:pic>
      <p:pic>
        <p:nvPicPr>
          <p:cNvPr id="2092" name="Picture 44"/>
          <p:cNvPicPr>
            <a:picLocks noChangeAspect="1" noChangeArrowheads="1"/>
          </p:cNvPicPr>
          <p:nvPr/>
        </p:nvPicPr>
        <p:blipFill>
          <a:blip r:embed="rId2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14678" y="5500702"/>
            <a:ext cx="642942" cy="500066"/>
          </a:xfrm>
          <a:prstGeom prst="rect">
            <a:avLst/>
          </a:prstGeom>
          <a:noFill/>
        </p:spPr>
      </p:pic>
      <p:pic>
        <p:nvPicPr>
          <p:cNvPr id="2091" name="Picture 43"/>
          <p:cNvPicPr>
            <a:picLocks noChangeAspect="1" noChangeArrowheads="1"/>
          </p:cNvPicPr>
          <p:nvPr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58182" y="5214950"/>
            <a:ext cx="785818" cy="385764"/>
          </a:xfrm>
          <a:prstGeom prst="rect">
            <a:avLst/>
          </a:prstGeom>
          <a:noFill/>
        </p:spPr>
      </p:pic>
      <p:pic>
        <p:nvPicPr>
          <p:cNvPr id="2090" name="Picture 42"/>
          <p:cNvPicPr>
            <a:picLocks noChangeAspect="1" noChangeArrowheads="1"/>
          </p:cNvPicPr>
          <p:nvPr/>
        </p:nvPicPr>
        <p:blipFill>
          <a:blip r:embed="rId2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357950" y="5214950"/>
            <a:ext cx="714380" cy="428628"/>
          </a:xfrm>
          <a:prstGeom prst="rect">
            <a:avLst/>
          </a:prstGeom>
          <a:noFill/>
        </p:spPr>
      </p:pic>
      <p:pic>
        <p:nvPicPr>
          <p:cNvPr id="2089" name="Picture 41"/>
          <p:cNvPicPr>
            <a:picLocks noChangeAspect="1" noChangeArrowheads="1"/>
          </p:cNvPicPr>
          <p:nvPr/>
        </p:nvPicPr>
        <p:blipFill>
          <a:blip r:embed="rId2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71934" y="5572140"/>
            <a:ext cx="500066" cy="428628"/>
          </a:xfrm>
          <a:prstGeom prst="rect">
            <a:avLst/>
          </a:prstGeom>
          <a:noFill/>
        </p:spPr>
      </p:pic>
      <p:graphicFrame>
        <p:nvGraphicFramePr>
          <p:cNvPr id="66" name="Таблица 65"/>
          <p:cNvGraphicFramePr>
            <a:graphicFrameLocks noGrp="1"/>
          </p:cNvGraphicFramePr>
          <p:nvPr/>
        </p:nvGraphicFramePr>
        <p:xfrm>
          <a:off x="2857488" y="5214949"/>
          <a:ext cx="6286512" cy="785817"/>
        </p:xfrm>
        <a:graphic>
          <a:graphicData uri="http://schemas.openxmlformats.org/drawingml/2006/table">
            <a:tbl>
              <a:tblPr/>
              <a:tblGrid>
                <a:gridCol w="6286512"/>
              </a:tblGrid>
              <a:tr h="78581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533650" algn="l"/>
                        </a:tabLst>
                      </a:pPr>
                      <a:r>
                        <a:rPr lang="ru-RU" sz="2000" dirty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err="1" smtClean="0">
                          <a:latin typeface="Calibri"/>
                          <a:ea typeface="Times New Roman"/>
                          <a:cs typeface="Times New Roman"/>
                        </a:rPr>
                        <a:t>ƒ</a:t>
                      </a:r>
                      <a:r>
                        <a:rPr lang="ru-RU" sz="2000" baseline="30000" dirty="0" err="1">
                          <a:latin typeface="Calibri"/>
                          <a:ea typeface="Times New Roman"/>
                          <a:cs typeface="Times New Roman"/>
                        </a:rPr>
                        <a:t>’</a:t>
                      </a:r>
                      <a:r>
                        <a:rPr lang="ru-RU" sz="2000" dirty="0">
                          <a:latin typeface="Calibri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ru-RU" sz="2000" dirty="0" err="1">
                          <a:latin typeface="Calibri"/>
                          <a:ea typeface="Times New Roman"/>
                          <a:cs typeface="Times New Roman"/>
                        </a:rPr>
                        <a:t>х</a:t>
                      </a:r>
                      <a:r>
                        <a:rPr lang="ru-RU" sz="2000" dirty="0">
                          <a:latin typeface="Calibri"/>
                          <a:ea typeface="Times New Roman"/>
                          <a:cs typeface="Times New Roman"/>
                        </a:rPr>
                        <a:t>) = </a:t>
                      </a:r>
                      <a:r>
                        <a:rPr lang="ru-RU" sz="2000" dirty="0" smtClean="0">
                          <a:latin typeface="Calibri"/>
                          <a:ea typeface="Times New Roman"/>
                          <a:cs typeface="Times New Roman"/>
                        </a:rPr>
                        <a:t>                         =                 –              . </a:t>
                      </a:r>
                      <a:r>
                        <a:rPr lang="en-US" sz="2000" dirty="0" smtClean="0">
                          <a:latin typeface="Calibri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ru-RU" sz="2000" dirty="0" smtClean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>
                          <a:latin typeface="Calibri"/>
                          <a:ea typeface="Times New Roman"/>
                          <a:cs typeface="Times New Roman"/>
                        </a:rPr>
                        <a:t>= </a:t>
                      </a:r>
                      <a:r>
                        <a:rPr lang="ru-RU" sz="2000" dirty="0" err="1">
                          <a:latin typeface="Calibri"/>
                          <a:ea typeface="Times New Roman"/>
                          <a:cs typeface="Times New Roman"/>
                        </a:rPr>
                        <a:t>ƒ</a:t>
                      </a:r>
                      <a:r>
                        <a:rPr lang="ru-RU" sz="2000" baseline="30000" dirty="0" err="1">
                          <a:latin typeface="Calibri"/>
                          <a:ea typeface="Times New Roman"/>
                          <a:cs typeface="Times New Roman"/>
                        </a:rPr>
                        <a:t>’</a:t>
                      </a:r>
                      <a:r>
                        <a:rPr lang="ru-RU" sz="2000" dirty="0">
                          <a:latin typeface="Calibri"/>
                          <a:ea typeface="Times New Roman"/>
                          <a:cs typeface="Times New Roman"/>
                        </a:rPr>
                        <a:t>(0) </a:t>
                      </a:r>
                      <a:r>
                        <a:rPr lang="ru-RU" sz="2000" dirty="0" smtClean="0">
                          <a:latin typeface="Calibri"/>
                          <a:ea typeface="Times New Roman"/>
                          <a:cs typeface="Times New Roman"/>
                        </a:rPr>
                        <a:t>=               –              =          .                                </a:t>
                      </a:r>
                      <a:r>
                        <a:rPr lang="ru-RU" sz="2000" dirty="0">
                          <a:solidFill>
                            <a:srgbClr val="C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Ответ: 1.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Таблица 15"/>
          <p:cNvGraphicFramePr>
            <a:graphicFrameLocks noGrp="1"/>
          </p:cNvGraphicFramePr>
          <p:nvPr/>
        </p:nvGraphicFramePr>
        <p:xfrm>
          <a:off x="7366000" y="3330067"/>
          <a:ext cx="254000" cy="192786"/>
        </p:xfrm>
        <a:graphic>
          <a:graphicData uri="http://schemas.openxmlformats.org/drawingml/2006/table">
            <a:tbl>
              <a:tblPr/>
              <a:tblGrid>
                <a:gridCol w="254000"/>
              </a:tblGrid>
              <a:tr h="4571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533650" algn="l"/>
                        </a:tabLs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37" name="Таблица 36"/>
          <p:cNvGraphicFramePr>
            <a:graphicFrameLocks noGrp="1"/>
          </p:cNvGraphicFramePr>
          <p:nvPr/>
        </p:nvGraphicFramePr>
        <p:xfrm>
          <a:off x="0" y="142852"/>
          <a:ext cx="9286844" cy="1214422"/>
        </p:xfrm>
        <a:graphic>
          <a:graphicData uri="http://schemas.openxmlformats.org/drawingml/2006/table">
            <a:tbl>
              <a:tblPr/>
              <a:tblGrid>
                <a:gridCol w="9286844"/>
              </a:tblGrid>
              <a:tr h="12144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533650" algn="l"/>
                          <a:tab pos="2633980" algn="l"/>
                          <a:tab pos="3329940" algn="ctr"/>
                        </a:tabLst>
                      </a:pPr>
                      <a:r>
                        <a:rPr lang="ru-RU" sz="2000" dirty="0" smtClean="0">
                          <a:latin typeface="Calibri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en-US" sz="2000" dirty="0" smtClean="0">
                          <a:latin typeface="Calibri"/>
                          <a:ea typeface="Calibri"/>
                          <a:cs typeface="Times New Roman"/>
                        </a:rPr>
                        <a:t>II</a:t>
                      </a:r>
                      <a:r>
                        <a:rPr lang="ru-RU" sz="2000" dirty="0" smtClean="0">
                          <a:latin typeface="Calibri"/>
                          <a:ea typeface="Calibri"/>
                          <a:cs typeface="Times New Roman"/>
                        </a:rPr>
                        <a:t>   уровень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533650" algn="l"/>
                        </a:tabLst>
                      </a:pPr>
                      <a:r>
                        <a:rPr lang="ru-RU" sz="2000" dirty="0" smtClean="0">
                          <a:latin typeface="Calibri"/>
                          <a:ea typeface="Calibri"/>
                          <a:cs typeface="Times New Roman"/>
                        </a:rPr>
                        <a:t>         1. Найдите значение     (       </a:t>
                      </a:r>
                      <a:r>
                        <a:rPr lang="en-US" sz="200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000" dirty="0" smtClean="0">
                          <a:latin typeface="Calibri"/>
                          <a:ea typeface="Times New Roman"/>
                          <a:cs typeface="Times New Roman"/>
                        </a:rPr>
                        <a:t>, если           =        . 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26658" name="Picture 3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28926" y="500042"/>
            <a:ext cx="238127" cy="314326"/>
          </a:xfrm>
          <a:prstGeom prst="rect">
            <a:avLst/>
          </a:prstGeom>
          <a:noFill/>
        </p:spPr>
      </p:pic>
      <p:pic>
        <p:nvPicPr>
          <p:cNvPr id="26657" name="Picture 3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14678" y="500042"/>
            <a:ext cx="371478" cy="353788"/>
          </a:xfrm>
          <a:prstGeom prst="rect">
            <a:avLst/>
          </a:prstGeom>
          <a:noFill/>
        </p:spPr>
      </p:pic>
      <p:pic>
        <p:nvPicPr>
          <p:cNvPr id="26656" name="Picture 32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29124" y="571480"/>
            <a:ext cx="483395" cy="333376"/>
          </a:xfrm>
          <a:prstGeom prst="rect">
            <a:avLst/>
          </a:prstGeom>
          <a:noFill/>
        </p:spPr>
      </p:pic>
      <p:pic>
        <p:nvPicPr>
          <p:cNvPr id="26655" name="Picture 31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72066" y="500042"/>
            <a:ext cx="357190" cy="454026"/>
          </a:xfrm>
          <a:prstGeom prst="rect">
            <a:avLst/>
          </a:prstGeom>
          <a:noFill/>
        </p:spPr>
      </p:pic>
      <p:graphicFrame>
        <p:nvGraphicFramePr>
          <p:cNvPr id="42" name="Таблица 41"/>
          <p:cNvGraphicFramePr>
            <a:graphicFrameLocks noGrp="1"/>
          </p:cNvGraphicFramePr>
          <p:nvPr/>
        </p:nvGraphicFramePr>
        <p:xfrm>
          <a:off x="8104214" y="3500438"/>
          <a:ext cx="254000" cy="210312"/>
        </p:xfrm>
        <a:graphic>
          <a:graphicData uri="http://schemas.openxmlformats.org/drawingml/2006/table">
            <a:tbl>
              <a:tblPr/>
              <a:tblGrid>
                <a:gridCol w="254000"/>
              </a:tblGrid>
              <a:tr h="6743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533650" algn="l"/>
                          <a:tab pos="2633980" algn="l"/>
                          <a:tab pos="3329940" algn="ctr"/>
                        </a:tabLst>
                      </a:pPr>
                      <a:r>
                        <a:rPr lang="ru-RU" sz="1200" dirty="0">
                          <a:latin typeface="Calibri"/>
                          <a:ea typeface="Calibri"/>
                          <a:cs typeface="Times New Roman"/>
                        </a:rPr>
                        <a:t> 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52" name="Таблица 51"/>
          <p:cNvGraphicFramePr>
            <a:graphicFrameLocks noGrp="1"/>
          </p:cNvGraphicFramePr>
          <p:nvPr/>
        </p:nvGraphicFramePr>
        <p:xfrm>
          <a:off x="7366000" y="3620135"/>
          <a:ext cx="254000" cy="192786"/>
        </p:xfrm>
        <a:graphic>
          <a:graphicData uri="http://schemas.openxmlformats.org/drawingml/2006/table">
            <a:tbl>
              <a:tblPr/>
              <a:tblGrid>
                <a:gridCol w="254000"/>
              </a:tblGrid>
              <a:tr h="4571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533650" algn="l"/>
                          <a:tab pos="2633980" algn="l"/>
                          <a:tab pos="3329940" algn="ctr"/>
                        </a:tabLs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57" name="Таблица 56"/>
          <p:cNvGraphicFramePr>
            <a:graphicFrameLocks noGrp="1"/>
          </p:cNvGraphicFramePr>
          <p:nvPr/>
        </p:nvGraphicFramePr>
        <p:xfrm>
          <a:off x="3357554" y="3681666"/>
          <a:ext cx="4262446" cy="192786"/>
        </p:xfrm>
        <a:graphic>
          <a:graphicData uri="http://schemas.openxmlformats.org/drawingml/2006/table">
            <a:tbl>
              <a:tblPr/>
              <a:tblGrid>
                <a:gridCol w="4262446"/>
              </a:tblGrid>
              <a:tr h="4571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533650" algn="l"/>
                          <a:tab pos="2633980" algn="l"/>
                          <a:tab pos="3329940" algn="ctr"/>
                        </a:tabLst>
                      </a:pPr>
                      <a:r>
                        <a:rPr lang="ru-RU" sz="1100" dirty="0" smtClean="0">
                          <a:latin typeface="Calibri"/>
                          <a:ea typeface="Times New Roman"/>
                          <a:cs typeface="Times New Roman"/>
                        </a:rPr>
                        <a:t>.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62" name="Таблица 61"/>
          <p:cNvGraphicFramePr>
            <a:graphicFrameLocks noGrp="1"/>
          </p:cNvGraphicFramePr>
          <p:nvPr/>
        </p:nvGraphicFramePr>
        <p:xfrm>
          <a:off x="7366000" y="3189859"/>
          <a:ext cx="254000" cy="192786"/>
        </p:xfrm>
        <a:graphic>
          <a:graphicData uri="http://schemas.openxmlformats.org/drawingml/2006/table">
            <a:tbl>
              <a:tblPr/>
              <a:tblGrid>
                <a:gridCol w="254000"/>
              </a:tblGrid>
              <a:tr h="9652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533650" algn="l"/>
                          <a:tab pos="2633980" algn="l"/>
                          <a:tab pos="3329940" algn="ctr"/>
                        </a:tabLs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67" name="Таблица 66"/>
          <p:cNvGraphicFramePr>
            <a:graphicFrameLocks noGrp="1"/>
          </p:cNvGraphicFramePr>
          <p:nvPr/>
        </p:nvGraphicFramePr>
        <p:xfrm>
          <a:off x="357158" y="1071546"/>
          <a:ext cx="8786842" cy="714380"/>
        </p:xfrm>
        <a:graphic>
          <a:graphicData uri="http://schemas.openxmlformats.org/drawingml/2006/table">
            <a:tbl>
              <a:tblPr/>
              <a:tblGrid>
                <a:gridCol w="8786842"/>
              </a:tblGrid>
              <a:tr h="71438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i="0" spc="75" dirty="0">
                          <a:solidFill>
                            <a:schemeClr val="tx1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Решение</a:t>
                      </a:r>
                      <a:r>
                        <a:rPr lang="ru-RU" sz="2000" i="1" spc="75" dirty="0">
                          <a:solidFill>
                            <a:schemeClr val="tx1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.        </a:t>
                      </a:r>
                      <a:r>
                        <a:rPr lang="en-US" sz="2000" i="0" spc="75" dirty="0">
                          <a:solidFill>
                            <a:schemeClr val="tx1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i="0" spc="75" dirty="0" smtClean="0">
                          <a:solidFill>
                            <a:schemeClr val="tx1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ru-RU" sz="2000" i="1" spc="75" dirty="0" err="1" smtClean="0">
                          <a:solidFill>
                            <a:schemeClr val="tx1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х</a:t>
                      </a:r>
                      <a:r>
                        <a:rPr lang="en-US" sz="2000" i="0" spc="75" dirty="0" smtClean="0">
                          <a:solidFill>
                            <a:schemeClr val="tx1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i="0" spc="75" dirty="0" smtClean="0">
                          <a:solidFill>
                            <a:schemeClr val="tx1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)</a:t>
                      </a:r>
                      <a:r>
                        <a:rPr lang="ru-RU" sz="2000" i="1" spc="75" dirty="0" smtClean="0">
                          <a:solidFill>
                            <a:schemeClr val="tx1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i="1" spc="75" dirty="0">
                          <a:solidFill>
                            <a:schemeClr val="tx1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=</a:t>
                      </a:r>
                      <a:r>
                        <a:rPr lang="ru-RU" sz="2000" i="0" spc="75" dirty="0">
                          <a:solidFill>
                            <a:schemeClr val="tx1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i="0" spc="75" dirty="0" smtClean="0">
                          <a:solidFill>
                            <a:schemeClr val="tx1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                </a:t>
                      </a:r>
                      <a:r>
                        <a:rPr lang="ru-RU" sz="2000" i="1" spc="75" dirty="0" smtClean="0">
                          <a:solidFill>
                            <a:schemeClr val="tx1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        </a:t>
                      </a:r>
                      <a:r>
                        <a:rPr lang="ru-RU" sz="2000" i="0" spc="75" dirty="0" smtClean="0">
                          <a:solidFill>
                            <a:schemeClr val="tx1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= </a:t>
                      </a:r>
                      <a:r>
                        <a:rPr lang="ru-RU" sz="2000" i="1" spc="75" dirty="0" smtClean="0">
                          <a:solidFill>
                            <a:schemeClr val="tx1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i="0" spc="75" dirty="0" smtClean="0">
                          <a:solidFill>
                            <a:schemeClr val="tx1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i="1" spc="75" dirty="0" smtClean="0">
                          <a:solidFill>
                            <a:schemeClr val="tx1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                       </a:t>
                      </a:r>
                      <a:r>
                        <a:rPr lang="ru-RU" sz="2000" i="0" spc="75" dirty="0" smtClean="0">
                          <a:solidFill>
                            <a:schemeClr val="tx1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=             </a:t>
                      </a:r>
                      <a:r>
                        <a:rPr lang="en-US" sz="2000" i="0" spc="75" dirty="0" smtClean="0">
                          <a:solidFill>
                            <a:schemeClr val="tx1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i="0" spc="75" dirty="0">
                          <a:solidFill>
                            <a:srgbClr val="4F81BD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.</a:t>
                      </a:r>
                      <a:r>
                        <a:rPr lang="ru-RU" sz="1200" i="1" spc="75" dirty="0">
                          <a:solidFill>
                            <a:srgbClr val="4F81BD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  </a:t>
                      </a: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26683" name="Picture 59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57356" y="1071546"/>
            <a:ext cx="285752" cy="514354"/>
          </a:xfrm>
          <a:prstGeom prst="rect">
            <a:avLst/>
          </a:prstGeom>
          <a:noFill/>
        </p:spPr>
      </p:pic>
      <p:pic>
        <p:nvPicPr>
          <p:cNvPr id="26681" name="Picture 57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28926" y="1000108"/>
            <a:ext cx="1357322" cy="576269"/>
          </a:xfrm>
          <a:prstGeom prst="rect">
            <a:avLst/>
          </a:prstGeom>
          <a:noFill/>
        </p:spPr>
      </p:pic>
      <p:pic>
        <p:nvPicPr>
          <p:cNvPr id="26680" name="Picture 56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43438" y="928670"/>
            <a:ext cx="1500198" cy="647421"/>
          </a:xfrm>
          <a:prstGeom prst="rect">
            <a:avLst/>
          </a:prstGeom>
          <a:noFill/>
        </p:spPr>
      </p:pic>
      <p:pic>
        <p:nvPicPr>
          <p:cNvPr id="26679" name="Picture 55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00826" y="1000108"/>
            <a:ext cx="759029" cy="674692"/>
          </a:xfrm>
          <a:prstGeom prst="rect">
            <a:avLst/>
          </a:prstGeom>
          <a:noFill/>
        </p:spPr>
      </p:pic>
      <p:graphicFrame>
        <p:nvGraphicFramePr>
          <p:cNvPr id="73" name="Таблица 72"/>
          <p:cNvGraphicFramePr>
            <a:graphicFrameLocks noGrp="1"/>
          </p:cNvGraphicFramePr>
          <p:nvPr/>
        </p:nvGraphicFramePr>
        <p:xfrm>
          <a:off x="1524000" y="3323844"/>
          <a:ext cx="6096000" cy="210312"/>
        </p:xfrm>
        <a:graphic>
          <a:graphicData uri="http://schemas.openxmlformats.org/drawingml/2006/table">
            <a:tbl>
              <a:tblPr/>
              <a:tblGrid>
                <a:gridCol w="6096000"/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i="1" spc="75" dirty="0">
                        <a:solidFill>
                          <a:srgbClr val="4F81BD"/>
                        </a:solidFill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03" name="Таблица 102"/>
          <p:cNvGraphicFramePr>
            <a:graphicFrameLocks noGrp="1"/>
          </p:cNvGraphicFramePr>
          <p:nvPr/>
        </p:nvGraphicFramePr>
        <p:xfrm>
          <a:off x="1524000" y="3323844"/>
          <a:ext cx="6096000" cy="210312"/>
        </p:xfrm>
        <a:graphic>
          <a:graphicData uri="http://schemas.openxmlformats.org/drawingml/2006/table">
            <a:tbl>
              <a:tblPr/>
              <a:tblGrid>
                <a:gridCol w="6096000"/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i="1" spc="75" dirty="0">
                        <a:solidFill>
                          <a:srgbClr val="4F81BD"/>
                        </a:solidFill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09" name="Таблица 108"/>
          <p:cNvGraphicFramePr>
            <a:graphicFrameLocks noGrp="1"/>
          </p:cNvGraphicFramePr>
          <p:nvPr/>
        </p:nvGraphicFramePr>
        <p:xfrm>
          <a:off x="142844" y="1571612"/>
          <a:ext cx="9001156" cy="571504"/>
        </p:xfrm>
        <a:graphic>
          <a:graphicData uri="http://schemas.openxmlformats.org/drawingml/2006/table">
            <a:tbl>
              <a:tblPr/>
              <a:tblGrid>
                <a:gridCol w="9001156"/>
              </a:tblGrid>
              <a:tr h="57150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533650" algn="l"/>
                        </a:tabLst>
                      </a:pPr>
                      <a:r>
                        <a:rPr lang="ru-RU" sz="2000" dirty="0" smtClean="0">
                          <a:latin typeface="Calibri"/>
                          <a:ea typeface="Calibri"/>
                          <a:cs typeface="Times New Roman"/>
                        </a:rPr>
                        <a:t>           </a:t>
                      </a:r>
                      <a:r>
                        <a:rPr lang="en-US" sz="2000" dirty="0" smtClean="0">
                          <a:latin typeface="Calibri"/>
                          <a:ea typeface="Calibri"/>
                          <a:cs typeface="Times New Roman"/>
                        </a:rPr>
                        <a:t>( </a:t>
                      </a:r>
                      <a:r>
                        <a:rPr lang="en-US" sz="2000" i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000" i="1" dirty="0" smtClean="0">
                          <a:latin typeface="Calibri"/>
                          <a:ea typeface="Calibri"/>
                          <a:cs typeface="Times New Roman"/>
                        </a:rPr>
                        <a:t>        </a:t>
                      </a:r>
                      <a:r>
                        <a:rPr lang="en-US" sz="2000" i="1" dirty="0" smtClean="0">
                          <a:latin typeface="Calibri"/>
                          <a:ea typeface="Calibri"/>
                          <a:cs typeface="Times New Roman"/>
                        </a:rPr>
                        <a:t>= </a:t>
                      </a:r>
                      <a:r>
                        <a:rPr lang="ru-RU" sz="2000" i="1" dirty="0" smtClean="0">
                          <a:latin typeface="Calibri"/>
                          <a:ea typeface="Calibri"/>
                          <a:cs typeface="Times New Roman"/>
                        </a:rPr>
                        <a:t>             </a:t>
                      </a:r>
                      <a:r>
                        <a:rPr lang="en-US" sz="2000" i="1" dirty="0" smtClean="0"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  <a:r>
                        <a:rPr lang="ru-RU" sz="2000" i="1" dirty="0" smtClean="0">
                          <a:latin typeface="Calibri"/>
                          <a:ea typeface="Calibri"/>
                          <a:cs typeface="Times New Roman"/>
                        </a:rPr>
                        <a:t>    </a:t>
                      </a:r>
                      <a:r>
                        <a:rPr lang="en-US" sz="2000" i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i="1" dirty="0">
                          <a:latin typeface="Calibri"/>
                          <a:ea typeface="Calibri"/>
                          <a:cs typeface="Times New Roman"/>
                        </a:rPr>
                        <a:t>.                                              </a:t>
                      </a:r>
                      <a:r>
                        <a:rPr lang="en-US" sz="2000" dirty="0" err="1">
                          <a:solidFill>
                            <a:srgbClr val="C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Ответ</a:t>
                      </a:r>
                      <a:r>
                        <a:rPr lang="en-US" sz="2000" dirty="0">
                          <a:solidFill>
                            <a:srgbClr val="C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: 1.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26717" name="Picture 9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4348" y="1571612"/>
            <a:ext cx="238127" cy="357190"/>
          </a:xfrm>
          <a:prstGeom prst="rect">
            <a:avLst/>
          </a:prstGeom>
          <a:noFill/>
        </p:spPr>
      </p:pic>
      <p:pic>
        <p:nvPicPr>
          <p:cNvPr id="26716" name="Picture 9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00100" y="1571612"/>
            <a:ext cx="485777" cy="326572"/>
          </a:xfrm>
          <a:prstGeom prst="rect">
            <a:avLst/>
          </a:prstGeom>
          <a:noFill/>
        </p:spPr>
      </p:pic>
      <p:pic>
        <p:nvPicPr>
          <p:cNvPr id="26715" name="Picture 91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14480" y="1500174"/>
            <a:ext cx="785818" cy="571504"/>
          </a:xfrm>
          <a:prstGeom prst="rect">
            <a:avLst/>
          </a:prstGeom>
          <a:noFill/>
        </p:spPr>
      </p:pic>
      <p:pic>
        <p:nvPicPr>
          <p:cNvPr id="26714" name="Picture 90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14612" y="1500174"/>
            <a:ext cx="167165" cy="642942"/>
          </a:xfrm>
          <a:prstGeom prst="rect">
            <a:avLst/>
          </a:prstGeom>
          <a:noFill/>
        </p:spPr>
      </p:pic>
      <p:graphicFrame>
        <p:nvGraphicFramePr>
          <p:cNvPr id="114" name="Таблица 113"/>
          <p:cNvGraphicFramePr>
            <a:graphicFrameLocks noGrp="1"/>
          </p:cNvGraphicFramePr>
          <p:nvPr/>
        </p:nvGraphicFramePr>
        <p:xfrm>
          <a:off x="0" y="2000240"/>
          <a:ext cx="9144000" cy="857256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857256">
                <a:tc>
                  <a:txBody>
                    <a:bodyPr/>
                    <a:lstStyle/>
                    <a:p>
                      <a:pPr marL="44958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533650" algn="l"/>
                        </a:tabLst>
                      </a:pPr>
                      <a:r>
                        <a:rPr lang="ru-RU" sz="2000" dirty="0">
                          <a:latin typeface="Calibri"/>
                          <a:ea typeface="Times New Roman"/>
                          <a:cs typeface="Times New Roman"/>
                        </a:rPr>
                        <a:t>2. Найдите тангенс угла наклона касательной, проведенной к </a:t>
                      </a:r>
                      <a:r>
                        <a:rPr lang="ru-RU" sz="2000" dirty="0" smtClean="0">
                          <a:latin typeface="Calibri"/>
                          <a:ea typeface="Times New Roman"/>
                          <a:cs typeface="Times New Roman"/>
                        </a:rPr>
                        <a:t>графику функции   </a:t>
                      </a:r>
                      <a:r>
                        <a:rPr lang="ru-RU" sz="2000" dirty="0">
                          <a:latin typeface="Calibri"/>
                          <a:ea typeface="Times New Roman"/>
                          <a:cs typeface="Times New Roman"/>
                        </a:rPr>
                        <a:t>у  =  </a:t>
                      </a:r>
                      <a:r>
                        <a:rPr lang="ru-RU" sz="2000" dirty="0" smtClean="0">
                          <a:latin typeface="Calibri"/>
                          <a:ea typeface="Times New Roman"/>
                          <a:cs typeface="Times New Roman"/>
                        </a:rPr>
                        <a:t>                       </a:t>
                      </a:r>
                      <a:r>
                        <a:rPr lang="ru-RU" sz="2000" dirty="0">
                          <a:latin typeface="Calibri"/>
                          <a:ea typeface="Times New Roman"/>
                          <a:cs typeface="Times New Roman"/>
                        </a:rPr>
                        <a:t>в  его  точке с  абсциссой </a:t>
                      </a:r>
                      <a:r>
                        <a:rPr lang="ru-RU" sz="2000" dirty="0" smtClean="0">
                          <a:latin typeface="Calibri"/>
                          <a:ea typeface="Times New Roman"/>
                          <a:cs typeface="Times New Roman"/>
                        </a:rPr>
                        <a:t>       </a:t>
                      </a:r>
                      <a:r>
                        <a:rPr lang="ru-RU" sz="2000" dirty="0">
                          <a:latin typeface="Calibri"/>
                          <a:ea typeface="Times New Roman"/>
                          <a:cs typeface="Times New Roman"/>
                        </a:rPr>
                        <a:t>= 0.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26719" name="Picture 95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71670" y="2428868"/>
            <a:ext cx="1214442" cy="404814"/>
          </a:xfrm>
          <a:prstGeom prst="rect">
            <a:avLst/>
          </a:prstGeom>
          <a:noFill/>
        </p:spPr>
      </p:pic>
      <p:pic>
        <p:nvPicPr>
          <p:cNvPr id="26718" name="Picture 94"/>
          <p:cNvPicPr>
            <a:picLocks noChangeAspect="1" noChangeArrowheads="1"/>
          </p:cNvPicPr>
          <p:nvPr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2357430"/>
            <a:ext cx="357190" cy="457202"/>
          </a:xfrm>
          <a:prstGeom prst="rect">
            <a:avLst/>
          </a:prstGeom>
          <a:noFill/>
        </p:spPr>
      </p:pic>
      <p:graphicFrame>
        <p:nvGraphicFramePr>
          <p:cNvPr id="117" name="Таблица 116"/>
          <p:cNvGraphicFramePr>
            <a:graphicFrameLocks noGrp="1"/>
          </p:cNvGraphicFramePr>
          <p:nvPr/>
        </p:nvGraphicFramePr>
        <p:xfrm>
          <a:off x="0" y="2857496"/>
          <a:ext cx="9144000" cy="785818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78581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533650" algn="l"/>
                        </a:tabLst>
                      </a:pPr>
                      <a:r>
                        <a:rPr lang="ru-RU" sz="2000" dirty="0">
                          <a:latin typeface="Calibri"/>
                          <a:ea typeface="Times New Roman"/>
                          <a:cs typeface="Times New Roman"/>
                        </a:rPr>
                        <a:t>Решение. Так как тангенс угла наклона касательной равен  </a:t>
                      </a:r>
                      <a:r>
                        <a:rPr lang="ru-RU" sz="2000" dirty="0" err="1">
                          <a:latin typeface="Calibri"/>
                          <a:ea typeface="Times New Roman"/>
                          <a:cs typeface="Times New Roman"/>
                        </a:rPr>
                        <a:t>ƒ</a:t>
                      </a:r>
                      <a:r>
                        <a:rPr lang="ru-RU" sz="2000" baseline="30000" dirty="0">
                          <a:latin typeface="Calibri"/>
                          <a:ea typeface="Times New Roman"/>
                          <a:cs typeface="Times New Roman"/>
                        </a:rPr>
                        <a:t>’</a:t>
                      </a:r>
                      <a:r>
                        <a:rPr lang="ru-RU" sz="2000" dirty="0">
                          <a:latin typeface="Calibri"/>
                          <a:ea typeface="Times New Roman"/>
                          <a:cs typeface="Times New Roman"/>
                        </a:rPr>
                        <a:t>(х</a:t>
                      </a:r>
                      <a:r>
                        <a:rPr lang="ru-RU" sz="2000" baseline="-25000" dirty="0">
                          <a:latin typeface="Calibri"/>
                          <a:ea typeface="Times New Roman"/>
                          <a:cs typeface="Times New Roman"/>
                        </a:rPr>
                        <a:t>0</a:t>
                      </a:r>
                      <a:r>
                        <a:rPr lang="ru-RU" sz="2000" dirty="0">
                          <a:latin typeface="Calibri"/>
                          <a:ea typeface="Times New Roman"/>
                          <a:cs typeface="Times New Roman"/>
                        </a:rPr>
                        <a:t>).Найдем производную функции: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18" name="Таблица 117"/>
          <p:cNvGraphicFramePr>
            <a:graphicFrameLocks noGrp="1"/>
          </p:cNvGraphicFramePr>
          <p:nvPr/>
        </p:nvGraphicFramePr>
        <p:xfrm>
          <a:off x="2571736" y="3214687"/>
          <a:ext cx="6572264" cy="500066"/>
        </p:xfrm>
        <a:graphic>
          <a:graphicData uri="http://schemas.openxmlformats.org/drawingml/2006/table">
            <a:tbl>
              <a:tblPr/>
              <a:tblGrid>
                <a:gridCol w="6572264"/>
              </a:tblGrid>
              <a:tr h="500066">
                <a:tc>
                  <a:txBody>
                    <a:bodyPr/>
                    <a:lstStyle/>
                    <a:p>
                      <a:pPr marL="44958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533650" algn="l"/>
                        </a:tabLst>
                      </a:pPr>
                      <a:r>
                        <a:rPr lang="ru-RU" sz="2000" dirty="0" smtClean="0">
                          <a:latin typeface="Calibri"/>
                          <a:ea typeface="Times New Roman"/>
                          <a:cs typeface="Times New Roman"/>
                        </a:rPr>
                        <a:t>= (                     </a:t>
                      </a:r>
                      <a:r>
                        <a:rPr lang="ru-RU" sz="2000" dirty="0">
                          <a:latin typeface="Calibri"/>
                          <a:ea typeface="Times New Roman"/>
                          <a:cs typeface="Times New Roman"/>
                        </a:rPr>
                        <a:t>)’ = </a:t>
                      </a:r>
                      <a:r>
                        <a:rPr lang="ru-RU" sz="2000" dirty="0" smtClean="0">
                          <a:latin typeface="Calibri"/>
                          <a:ea typeface="Times New Roman"/>
                          <a:cs typeface="Times New Roman"/>
                        </a:rPr>
                        <a:t>                                                          .  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26722" name="Picture 98"/>
          <p:cNvPicPr>
            <a:picLocks noChangeAspect="1" noChangeArrowheads="1"/>
          </p:cNvPicPr>
          <p:nvPr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28926" y="3214686"/>
            <a:ext cx="257176" cy="385764"/>
          </a:xfrm>
          <a:prstGeom prst="rect">
            <a:avLst/>
          </a:prstGeom>
          <a:noFill/>
        </p:spPr>
      </p:pic>
      <p:pic>
        <p:nvPicPr>
          <p:cNvPr id="26721" name="Picture 97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00430" y="3286124"/>
            <a:ext cx="1143004" cy="381001"/>
          </a:xfrm>
          <a:prstGeom prst="rect">
            <a:avLst/>
          </a:prstGeom>
          <a:noFill/>
        </p:spPr>
      </p:pic>
      <p:pic>
        <p:nvPicPr>
          <p:cNvPr id="26720" name="Picture 96"/>
          <p:cNvPicPr>
            <a:picLocks noChangeAspect="1" noChangeArrowheads="1"/>
          </p:cNvPicPr>
          <p:nvPr/>
        </p:nvPicPr>
        <p:blipFill>
          <a:blip r:embed="rId1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0628" y="3143248"/>
            <a:ext cx="3121552" cy="614365"/>
          </a:xfrm>
          <a:prstGeom prst="rect">
            <a:avLst/>
          </a:prstGeom>
          <a:noFill/>
        </p:spPr>
      </p:pic>
      <p:graphicFrame>
        <p:nvGraphicFramePr>
          <p:cNvPr id="122" name="Таблица 121"/>
          <p:cNvGraphicFramePr>
            <a:graphicFrameLocks noGrp="1"/>
          </p:cNvGraphicFramePr>
          <p:nvPr/>
        </p:nvGraphicFramePr>
        <p:xfrm>
          <a:off x="142844" y="3714752"/>
          <a:ext cx="9001156" cy="571504"/>
        </p:xfrm>
        <a:graphic>
          <a:graphicData uri="http://schemas.openxmlformats.org/drawingml/2006/table">
            <a:tbl>
              <a:tblPr/>
              <a:tblGrid>
                <a:gridCol w="9001156"/>
              </a:tblGrid>
              <a:tr h="571504">
                <a:tc>
                  <a:txBody>
                    <a:bodyPr/>
                    <a:lstStyle/>
                    <a:p>
                      <a:pPr marL="44958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533650" algn="l"/>
                        </a:tabLst>
                      </a:pPr>
                      <a:r>
                        <a:rPr lang="en-US" sz="2000" dirty="0" err="1" smtClean="0">
                          <a:latin typeface="Calibri"/>
                          <a:ea typeface="Times New Roman"/>
                          <a:cs typeface="Times New Roman"/>
                        </a:rPr>
                        <a:t>tgα</a:t>
                      </a:r>
                      <a:r>
                        <a:rPr lang="en-US" sz="2000" dirty="0" smtClean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>
                          <a:latin typeface="Calibri"/>
                          <a:ea typeface="Times New Roman"/>
                          <a:cs typeface="Times New Roman"/>
                        </a:rPr>
                        <a:t>= </a:t>
                      </a:r>
                      <a:r>
                        <a:rPr lang="ru-RU" sz="2000" dirty="0" smtClean="0">
                          <a:latin typeface="Calibri"/>
                          <a:ea typeface="Times New Roman"/>
                          <a:cs typeface="Times New Roman"/>
                        </a:rPr>
                        <a:t>                                                         </a:t>
                      </a:r>
                      <a:r>
                        <a:rPr lang="en-US" sz="2000" dirty="0" smtClean="0">
                          <a:latin typeface="Calibri"/>
                          <a:ea typeface="Times New Roman"/>
                          <a:cs typeface="Times New Roman"/>
                        </a:rPr>
                        <a:t>=  </a:t>
                      </a:r>
                      <a:r>
                        <a:rPr lang="ru-RU" sz="2000" dirty="0" smtClean="0">
                          <a:latin typeface="Calibri"/>
                          <a:ea typeface="Times New Roman"/>
                          <a:cs typeface="Times New Roman"/>
                        </a:rPr>
                        <a:t>                      </a:t>
                      </a:r>
                      <a:r>
                        <a:rPr lang="en-US" sz="2000" dirty="0" smtClean="0">
                          <a:latin typeface="Calibri"/>
                          <a:ea typeface="Times New Roman"/>
                          <a:cs typeface="Times New Roman"/>
                        </a:rPr>
                        <a:t>= </a:t>
                      </a:r>
                      <a:r>
                        <a:rPr lang="ru-RU" sz="2000" dirty="0" smtClean="0">
                          <a:latin typeface="Calibri"/>
                          <a:ea typeface="Times New Roman"/>
                          <a:cs typeface="Times New Roman"/>
                        </a:rPr>
                        <a:t>       </a:t>
                      </a:r>
                      <a:r>
                        <a:rPr lang="en-US" sz="2000" dirty="0" smtClean="0">
                          <a:latin typeface="Calibri"/>
                          <a:ea typeface="Times New Roman"/>
                          <a:cs typeface="Times New Roman"/>
                        </a:rPr>
                        <a:t>.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26726" name="Picture 102"/>
          <p:cNvPicPr>
            <a:picLocks noChangeAspect="1" noChangeArrowheads="1"/>
          </p:cNvPicPr>
          <p:nvPr/>
        </p:nvPicPr>
        <p:blipFill>
          <a:blip r:embed="rId1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447675" cy="171450"/>
          </a:xfrm>
          <a:prstGeom prst="rect">
            <a:avLst/>
          </a:prstGeom>
          <a:noFill/>
        </p:spPr>
      </p:pic>
      <p:pic>
        <p:nvPicPr>
          <p:cNvPr id="26725" name="Picture 101"/>
          <p:cNvPicPr>
            <a:picLocks noChangeAspect="1" noChangeArrowheads="1"/>
          </p:cNvPicPr>
          <p:nvPr/>
        </p:nvPicPr>
        <p:blipFill>
          <a:blip r:embed="rId1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85852" y="3714752"/>
            <a:ext cx="3195648" cy="484733"/>
          </a:xfrm>
          <a:prstGeom prst="rect">
            <a:avLst/>
          </a:prstGeom>
          <a:noFill/>
        </p:spPr>
      </p:pic>
      <p:pic>
        <p:nvPicPr>
          <p:cNvPr id="26724" name="Picture 100"/>
          <p:cNvPicPr>
            <a:picLocks noChangeAspect="1" noChangeArrowheads="1"/>
          </p:cNvPicPr>
          <p:nvPr/>
        </p:nvPicPr>
        <p:blipFill>
          <a:blip r:embed="rId1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86314" y="3714752"/>
            <a:ext cx="1190633" cy="385764"/>
          </a:xfrm>
          <a:prstGeom prst="rect">
            <a:avLst/>
          </a:prstGeom>
          <a:noFill/>
        </p:spPr>
      </p:pic>
      <p:pic>
        <p:nvPicPr>
          <p:cNvPr id="26723" name="Picture 99"/>
          <p:cNvPicPr>
            <a:picLocks noChangeAspect="1" noChangeArrowheads="1"/>
          </p:cNvPicPr>
          <p:nvPr/>
        </p:nvPicPr>
        <p:blipFill>
          <a:blip r:embed="rId1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15074" y="3643314"/>
            <a:ext cx="357190" cy="599779"/>
          </a:xfrm>
          <a:prstGeom prst="rect">
            <a:avLst/>
          </a:prstGeom>
          <a:noFill/>
        </p:spPr>
      </p:pic>
      <p:graphicFrame>
        <p:nvGraphicFramePr>
          <p:cNvPr id="127" name="Таблица 126"/>
          <p:cNvGraphicFramePr>
            <a:graphicFrameLocks noGrp="1"/>
          </p:cNvGraphicFramePr>
          <p:nvPr/>
        </p:nvGraphicFramePr>
        <p:xfrm>
          <a:off x="142844" y="4286256"/>
          <a:ext cx="9001156" cy="350520"/>
        </p:xfrm>
        <a:graphic>
          <a:graphicData uri="http://schemas.openxmlformats.org/drawingml/2006/table">
            <a:tbl>
              <a:tblPr/>
              <a:tblGrid>
                <a:gridCol w="9001156"/>
              </a:tblGrid>
              <a:tr h="192786">
                <a:tc>
                  <a:txBody>
                    <a:bodyPr/>
                    <a:lstStyle/>
                    <a:p>
                      <a:pPr marL="44958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4278630" algn="l"/>
                        </a:tabLst>
                      </a:pPr>
                      <a:r>
                        <a:rPr lang="ru-RU" sz="2000" dirty="0">
                          <a:latin typeface="Calibri"/>
                          <a:ea typeface="Times New Roman"/>
                          <a:cs typeface="Times New Roman"/>
                        </a:rPr>
                        <a:t>                                                                                             </a:t>
                      </a:r>
                      <a:r>
                        <a:rPr lang="ru-RU" sz="2000" dirty="0">
                          <a:solidFill>
                            <a:srgbClr val="C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Ответ</a:t>
                      </a:r>
                      <a:r>
                        <a:rPr lang="ru-RU" sz="2000" dirty="0" smtClean="0">
                          <a:solidFill>
                            <a:srgbClr val="C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:            </a:t>
                      </a:r>
                      <a:r>
                        <a:rPr lang="ru-RU" sz="2000" dirty="0">
                          <a:solidFill>
                            <a:srgbClr val="C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26727" name="Picture 103"/>
          <p:cNvPicPr>
            <a:picLocks noChangeAspect="1" noChangeArrowheads="1"/>
          </p:cNvPicPr>
          <p:nvPr/>
        </p:nvPicPr>
        <p:blipFill>
          <a:blip r:embed="rId2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15140" y="4214818"/>
            <a:ext cx="571504" cy="714380"/>
          </a:xfrm>
          <a:prstGeom prst="rect">
            <a:avLst/>
          </a:prstGeom>
          <a:noFill/>
        </p:spPr>
      </p:pic>
      <p:graphicFrame>
        <p:nvGraphicFramePr>
          <p:cNvPr id="129" name="Таблица 128"/>
          <p:cNvGraphicFramePr>
            <a:graphicFrameLocks noGrp="1"/>
          </p:cNvGraphicFramePr>
          <p:nvPr/>
        </p:nvGraphicFramePr>
        <p:xfrm>
          <a:off x="142844" y="4786322"/>
          <a:ext cx="9001156" cy="407100"/>
        </p:xfrm>
        <a:graphic>
          <a:graphicData uri="http://schemas.openxmlformats.org/drawingml/2006/table">
            <a:tbl>
              <a:tblPr/>
              <a:tblGrid>
                <a:gridCol w="9001156"/>
              </a:tblGrid>
              <a:tr h="407100">
                <a:tc>
                  <a:txBody>
                    <a:bodyPr/>
                    <a:lstStyle/>
                    <a:p>
                      <a:pPr marL="44958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4278630" algn="l"/>
                        </a:tabLst>
                      </a:pPr>
                      <a:r>
                        <a:rPr lang="ru-RU" sz="200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000" dirty="0">
                          <a:latin typeface="Calibri"/>
                          <a:ea typeface="Calibri"/>
                          <a:cs typeface="Times New Roman"/>
                        </a:rPr>
                        <a:t>3.  Докажите, что функция у = </a:t>
                      </a:r>
                      <a:r>
                        <a:rPr lang="ru-RU" sz="2000" dirty="0" smtClean="0">
                          <a:latin typeface="Calibri"/>
                          <a:ea typeface="Calibri"/>
                          <a:cs typeface="Times New Roman"/>
                        </a:rPr>
                        <a:t>                     )  </a:t>
                      </a:r>
                      <a:r>
                        <a:rPr lang="ru-RU" sz="2000" dirty="0">
                          <a:latin typeface="Calibri"/>
                          <a:ea typeface="Calibri"/>
                          <a:cs typeface="Times New Roman"/>
                        </a:rPr>
                        <a:t>убывает на D(</a:t>
                      </a:r>
                      <a:r>
                        <a:rPr lang="ru-RU" sz="2000" dirty="0" err="1">
                          <a:latin typeface="Calibri"/>
                          <a:ea typeface="Calibri"/>
                          <a:cs typeface="Times New Roman"/>
                        </a:rPr>
                        <a:t>y</a:t>
                      </a:r>
                      <a:r>
                        <a:rPr lang="ru-RU" sz="2000" dirty="0">
                          <a:latin typeface="Calibri"/>
                          <a:ea typeface="Calibri"/>
                          <a:cs typeface="Times New Roman"/>
                        </a:rPr>
                        <a:t>). </a:t>
                      </a: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26728" name="Picture 104"/>
          <p:cNvPicPr>
            <a:picLocks noChangeAspect="1" noChangeArrowheads="1"/>
          </p:cNvPicPr>
          <p:nvPr/>
        </p:nvPicPr>
        <p:blipFill>
          <a:blip r:embed="rId2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29058" y="4857760"/>
            <a:ext cx="1216822" cy="333376"/>
          </a:xfrm>
          <a:prstGeom prst="rect">
            <a:avLst/>
          </a:prstGeom>
          <a:noFill/>
        </p:spPr>
      </p:pic>
      <p:graphicFrame>
        <p:nvGraphicFramePr>
          <p:cNvPr id="131" name="Таблица 130"/>
          <p:cNvGraphicFramePr>
            <a:graphicFrameLocks noGrp="1"/>
          </p:cNvGraphicFramePr>
          <p:nvPr/>
        </p:nvGraphicFramePr>
        <p:xfrm>
          <a:off x="142844" y="5214950"/>
          <a:ext cx="9001156" cy="350520"/>
        </p:xfrm>
        <a:graphic>
          <a:graphicData uri="http://schemas.openxmlformats.org/drawingml/2006/table">
            <a:tbl>
              <a:tblPr/>
              <a:tblGrid>
                <a:gridCol w="9001156"/>
              </a:tblGrid>
              <a:tr h="121348">
                <a:tc>
                  <a:txBody>
                    <a:bodyPr/>
                    <a:lstStyle/>
                    <a:p>
                      <a:pPr marL="44958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4278630" algn="l"/>
                        </a:tabLst>
                      </a:pPr>
                      <a:r>
                        <a:rPr lang="ru-RU" sz="2000" dirty="0">
                          <a:latin typeface="Calibri"/>
                          <a:ea typeface="Calibri"/>
                          <a:cs typeface="Times New Roman"/>
                        </a:rPr>
                        <a:t>Решение.  Область определения данной функции промежуток </a:t>
                      </a:r>
                      <a:r>
                        <a:rPr lang="ru-RU" sz="2000" dirty="0" smtClean="0">
                          <a:latin typeface="Calibri"/>
                          <a:ea typeface="Calibri"/>
                          <a:cs typeface="Times New Roman"/>
                        </a:rPr>
                        <a:t>(          </a:t>
                      </a:r>
                      <a:r>
                        <a:rPr lang="en-US" sz="200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000" dirty="0" smtClean="0">
                          <a:latin typeface="Calibri"/>
                          <a:ea typeface="Calibri"/>
                          <a:cs typeface="Times New Roman"/>
                        </a:rPr>
                        <a:t>      </a:t>
                      </a:r>
                      <a:r>
                        <a:rPr lang="ru-RU" sz="2000" dirty="0" smtClean="0">
                          <a:latin typeface="Calibri"/>
                          <a:ea typeface="Times New Roman"/>
                          <a:cs typeface="Times New Roman"/>
                        </a:rPr>
                        <a:t>);       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26729" name="Picture 105"/>
          <p:cNvPicPr>
            <a:picLocks noChangeAspect="1" noChangeArrowheads="1"/>
          </p:cNvPicPr>
          <p:nvPr/>
        </p:nvPicPr>
        <p:blipFill>
          <a:blip r:embed="rId2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43834" y="5143512"/>
            <a:ext cx="842966" cy="632225"/>
          </a:xfrm>
          <a:prstGeom prst="rect">
            <a:avLst/>
          </a:prstGeom>
          <a:noFill/>
        </p:spPr>
      </p:pic>
      <p:graphicFrame>
        <p:nvGraphicFramePr>
          <p:cNvPr id="133" name="Таблица 132"/>
          <p:cNvGraphicFramePr>
            <a:graphicFrameLocks noGrp="1"/>
          </p:cNvGraphicFramePr>
          <p:nvPr/>
        </p:nvGraphicFramePr>
        <p:xfrm>
          <a:off x="0" y="5857892"/>
          <a:ext cx="9144000" cy="1051560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1000108">
                <a:tc>
                  <a:txBody>
                    <a:bodyPr/>
                    <a:lstStyle/>
                    <a:p>
                      <a:pPr marL="44958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4278630" algn="l"/>
                        </a:tabLst>
                      </a:pPr>
                      <a:r>
                        <a:rPr lang="ru-RU" sz="2000" dirty="0" smtClean="0">
                          <a:latin typeface="Calibri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ru-RU" sz="2000" dirty="0" err="1">
                          <a:latin typeface="Calibri"/>
                          <a:ea typeface="Calibri"/>
                          <a:cs typeface="Times New Roman"/>
                        </a:rPr>
                        <a:t>х</a:t>
                      </a:r>
                      <a:r>
                        <a:rPr lang="en-US" sz="2000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000" dirty="0" smtClean="0">
                          <a:latin typeface="Calibri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ru-RU" sz="2000" dirty="0" smtClean="0">
                          <a:latin typeface="Calibri"/>
                          <a:ea typeface="Times New Roman"/>
                          <a:cs typeface="Times New Roman"/>
                        </a:rPr>
                        <a:t>=                        0  </a:t>
                      </a:r>
                      <a:r>
                        <a:rPr lang="ru-RU" sz="2000" dirty="0">
                          <a:latin typeface="Calibri"/>
                          <a:ea typeface="Times New Roman"/>
                          <a:cs typeface="Times New Roman"/>
                        </a:rPr>
                        <a:t>на интервале </a:t>
                      </a:r>
                      <a:r>
                        <a:rPr lang="ru-RU" sz="2000" dirty="0">
                          <a:latin typeface="Calibri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en-US" sz="2000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000" dirty="0" smtClean="0">
                          <a:latin typeface="Calibri"/>
                          <a:ea typeface="Calibri"/>
                          <a:cs typeface="Times New Roman"/>
                        </a:rPr>
                        <a:t>             </a:t>
                      </a:r>
                      <a:r>
                        <a:rPr lang="ru-RU" sz="2000" dirty="0" smtClean="0">
                          <a:latin typeface="Calibri"/>
                          <a:ea typeface="Times New Roman"/>
                          <a:cs typeface="Times New Roman"/>
                        </a:rPr>
                        <a:t>),следовательно</a:t>
                      </a:r>
                      <a:r>
                        <a:rPr lang="ru-RU" sz="2000" dirty="0">
                          <a:latin typeface="Calibri"/>
                          <a:ea typeface="Times New Roman"/>
                          <a:cs typeface="Times New Roman"/>
                        </a:rPr>
                        <a:t>,</a:t>
                      </a:r>
                      <a:r>
                        <a:rPr lang="ru-RU" sz="2000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000" dirty="0" smtClean="0">
                          <a:latin typeface="Calibri"/>
                          <a:ea typeface="Calibri"/>
                          <a:cs typeface="Times New Roman"/>
                        </a:rPr>
                        <a:t>функция</a:t>
                      </a:r>
                    </a:p>
                    <a:p>
                      <a:pPr marL="44958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4278630" algn="l"/>
                        </a:tabLst>
                      </a:pPr>
                      <a:endParaRPr lang="ru-RU" sz="20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49580"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4278630" algn="l"/>
                        </a:tabLst>
                      </a:pPr>
                      <a:r>
                        <a:rPr lang="ru-RU" sz="200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000" dirty="0">
                          <a:latin typeface="Calibri"/>
                          <a:ea typeface="Calibri"/>
                          <a:cs typeface="Times New Roman"/>
                        </a:rPr>
                        <a:t>у </a:t>
                      </a:r>
                      <a:r>
                        <a:rPr lang="ru-RU" sz="2000" dirty="0" smtClean="0">
                          <a:latin typeface="Calibri"/>
                          <a:ea typeface="Calibri"/>
                          <a:cs typeface="Times New Roman"/>
                        </a:rPr>
                        <a:t>=                       )  </a:t>
                      </a:r>
                      <a:r>
                        <a:rPr lang="ru-RU" sz="2000" dirty="0">
                          <a:latin typeface="Calibri"/>
                          <a:ea typeface="Calibri"/>
                          <a:cs typeface="Times New Roman"/>
                        </a:rPr>
                        <a:t>убывает на D(</a:t>
                      </a:r>
                      <a:r>
                        <a:rPr lang="ru-RU" sz="2000" dirty="0" err="1">
                          <a:latin typeface="Calibri"/>
                          <a:ea typeface="Calibri"/>
                          <a:cs typeface="Times New Roman"/>
                        </a:rPr>
                        <a:t>y</a:t>
                      </a:r>
                      <a:r>
                        <a:rPr lang="ru-RU" sz="1100" dirty="0">
                          <a:latin typeface="Calibri"/>
                          <a:ea typeface="Calibri"/>
                          <a:cs typeface="Times New Roman"/>
                        </a:rPr>
                        <a:t>). </a:t>
                      </a: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26734" name="Picture 110"/>
          <p:cNvPicPr>
            <a:picLocks noChangeAspect="1" noChangeArrowheads="1"/>
          </p:cNvPicPr>
          <p:nvPr/>
        </p:nvPicPr>
        <p:blipFill>
          <a:blip r:embed="rId2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282" y="5786454"/>
            <a:ext cx="285720" cy="455778"/>
          </a:xfrm>
          <a:prstGeom prst="rect">
            <a:avLst/>
          </a:prstGeom>
          <a:noFill/>
        </p:spPr>
      </p:pic>
      <p:pic>
        <p:nvPicPr>
          <p:cNvPr id="26733" name="Picture 109"/>
          <p:cNvPicPr>
            <a:picLocks noChangeAspect="1" noChangeArrowheads="1"/>
          </p:cNvPicPr>
          <p:nvPr/>
        </p:nvPicPr>
        <p:blipFill>
          <a:blip r:embed="rId2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5787" y="5929330"/>
            <a:ext cx="71438" cy="285752"/>
          </a:xfrm>
          <a:prstGeom prst="rect">
            <a:avLst/>
          </a:prstGeom>
          <a:noFill/>
        </p:spPr>
      </p:pic>
      <p:pic>
        <p:nvPicPr>
          <p:cNvPr id="26732" name="Picture 108"/>
          <p:cNvPicPr>
            <a:picLocks noChangeAspect="1" noChangeArrowheads="1"/>
          </p:cNvPicPr>
          <p:nvPr/>
        </p:nvPicPr>
        <p:blipFill>
          <a:blip r:embed="rId2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2976" y="5715016"/>
            <a:ext cx="1214447" cy="673403"/>
          </a:xfrm>
          <a:prstGeom prst="rect">
            <a:avLst/>
          </a:prstGeom>
          <a:noFill/>
        </p:spPr>
      </p:pic>
      <p:pic>
        <p:nvPicPr>
          <p:cNvPr id="26731" name="Picture 107"/>
          <p:cNvPicPr>
            <a:picLocks noChangeAspect="1" noChangeArrowheads="1"/>
          </p:cNvPicPr>
          <p:nvPr/>
        </p:nvPicPr>
        <p:blipFill>
          <a:blip r:embed="rId2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14810" y="5857892"/>
            <a:ext cx="724888" cy="410769"/>
          </a:xfrm>
          <a:prstGeom prst="rect">
            <a:avLst/>
          </a:prstGeom>
          <a:noFill/>
        </p:spPr>
      </p:pic>
      <p:pic>
        <p:nvPicPr>
          <p:cNvPr id="26730" name="Picture 106"/>
          <p:cNvPicPr>
            <a:picLocks noChangeAspect="1" noChangeArrowheads="1"/>
          </p:cNvPicPr>
          <p:nvPr/>
        </p:nvPicPr>
        <p:blipFill>
          <a:blip r:embed="rId2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28662" y="6553224"/>
            <a:ext cx="1214446" cy="4476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0"/>
                            </p:stCondLst>
                            <p:childTnLst>
                              <p:par>
                                <p:cTn id="1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56" name="Picture 1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215338" y="642918"/>
            <a:ext cx="785818" cy="500066"/>
          </a:xfrm>
          <a:prstGeom prst="rect">
            <a:avLst/>
          </a:prstGeom>
          <a:noFill/>
        </p:spPr>
      </p:pic>
      <p:pic>
        <p:nvPicPr>
          <p:cNvPr id="6153" name="Picture 9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8596" y="3929066"/>
            <a:ext cx="1285885" cy="642942"/>
          </a:xfrm>
          <a:prstGeom prst="rect">
            <a:avLst/>
          </a:prstGeom>
          <a:noFill/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488" y="3929066"/>
            <a:ext cx="928694" cy="500065"/>
          </a:xfrm>
          <a:prstGeom prst="rect">
            <a:avLst/>
          </a:prstGeom>
          <a:noFill/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57686" y="3929066"/>
            <a:ext cx="928694" cy="500066"/>
          </a:xfrm>
          <a:prstGeom prst="rect">
            <a:avLst/>
          </a:prstGeom>
          <a:noFill/>
        </p:spPr>
      </p:pic>
      <p:sp>
        <p:nvSpPr>
          <p:cNvPr id="6159" name="Rectangle 15"/>
          <p:cNvSpPr>
            <a:spLocks noChangeArrowheads="1"/>
          </p:cNvSpPr>
          <p:nvPr/>
        </p:nvSpPr>
        <p:spPr bwMode="auto">
          <a:xfrm flipV="1">
            <a:off x="0" y="1502433"/>
            <a:ext cx="45719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62175" algn="l"/>
              </a:tabLst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62175" algn="l"/>
              </a:tabLst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61" name="Rectangle 17"/>
          <p:cNvSpPr>
            <a:spLocks noChangeArrowheads="1"/>
          </p:cNvSpPr>
          <p:nvPr/>
        </p:nvSpPr>
        <p:spPr bwMode="auto">
          <a:xfrm flipV="1">
            <a:off x="1071538" y="3214686"/>
            <a:ext cx="9144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64" name="Rectangle 20"/>
          <p:cNvSpPr>
            <a:spLocks noChangeArrowheads="1"/>
          </p:cNvSpPr>
          <p:nvPr/>
        </p:nvSpPr>
        <p:spPr bwMode="auto">
          <a:xfrm>
            <a:off x="0" y="1914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·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65" name="Rectangle 21"/>
          <p:cNvSpPr>
            <a:spLocks noChangeArrowheads="1"/>
          </p:cNvSpPr>
          <p:nvPr/>
        </p:nvSpPr>
        <p:spPr bwMode="auto">
          <a:xfrm rot="10647796">
            <a:off x="4075480" y="3101590"/>
            <a:ext cx="4579637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67" name="Rectangle 23"/>
          <p:cNvSpPr>
            <a:spLocks noChangeArrowheads="1"/>
          </p:cNvSpPr>
          <p:nvPr/>
        </p:nvSpPr>
        <p:spPr bwMode="auto">
          <a:xfrm>
            <a:off x="0" y="2486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62175" algn="l"/>
              </a:tabLst>
            </a:pP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</a:t>
            </a:r>
            <a:endParaRPr kumimoji="0" lang="ru-RU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62175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68" name="Rectangle 24"/>
          <p:cNvSpPr>
            <a:spLocks noChangeArrowheads="1"/>
          </p:cNvSpPr>
          <p:nvPr/>
        </p:nvSpPr>
        <p:spPr bwMode="auto">
          <a:xfrm>
            <a:off x="3357554" y="5054567"/>
            <a:ext cx="71438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69" name="Rectangle 25"/>
          <p:cNvSpPr>
            <a:spLocks noChangeArrowheads="1"/>
          </p:cNvSpPr>
          <p:nvPr/>
        </p:nvSpPr>
        <p:spPr bwMode="auto">
          <a:xfrm>
            <a:off x="857224" y="3929066"/>
            <a:ext cx="578644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62175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6181" name="Picture 3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71670" y="3857628"/>
            <a:ext cx="785818" cy="623459"/>
          </a:xfrm>
          <a:prstGeom prst="rect">
            <a:avLst/>
          </a:prstGeom>
          <a:noFill/>
        </p:spPr>
      </p:pic>
      <p:pic>
        <p:nvPicPr>
          <p:cNvPr id="6180" name="Picture 36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28992" y="2428868"/>
            <a:ext cx="785818" cy="642942"/>
          </a:xfrm>
          <a:prstGeom prst="rect">
            <a:avLst/>
          </a:prstGeom>
          <a:noFill/>
        </p:spPr>
      </p:pic>
      <p:pic>
        <p:nvPicPr>
          <p:cNvPr id="6177" name="Picture 33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3071810"/>
            <a:ext cx="714379" cy="571504"/>
          </a:xfrm>
          <a:prstGeom prst="rect">
            <a:avLst/>
          </a:prstGeom>
          <a:noFill/>
        </p:spPr>
      </p:pic>
      <p:pic>
        <p:nvPicPr>
          <p:cNvPr id="6174" name="Picture 30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72330" y="3857628"/>
            <a:ext cx="928694" cy="571504"/>
          </a:xfrm>
          <a:prstGeom prst="rect">
            <a:avLst/>
          </a:prstGeom>
          <a:noFill/>
        </p:spPr>
      </p:pic>
      <p:sp>
        <p:nvSpPr>
          <p:cNvPr id="6182" name="Rectangle 38"/>
          <p:cNvSpPr>
            <a:spLocks noChangeArrowheads="1"/>
          </p:cNvSpPr>
          <p:nvPr/>
        </p:nvSpPr>
        <p:spPr bwMode="auto">
          <a:xfrm>
            <a:off x="500034" y="571480"/>
            <a:ext cx="764386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По основному логарифмическому  тождеству 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х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=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83" name="Rectangle 39"/>
          <p:cNvSpPr>
            <a:spLocks noChangeArrowheads="1"/>
          </p:cNvSpPr>
          <p:nvPr/>
        </p:nvSpPr>
        <p:spPr bwMode="auto">
          <a:xfrm>
            <a:off x="285720" y="1142984"/>
            <a:ext cx="7786742" cy="1887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при  всех положительных </a:t>
            </a:r>
            <a:r>
              <a:rPr kumimoji="0" lang="ru-RU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х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 т.е.  в этом равенстве справа и слева стоит одна и та же функция, определенная на  R</a:t>
            </a:r>
            <a:r>
              <a:rPr kumimoji="0" lang="ru-RU" sz="2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+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. Поэтому производные  Х  и  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84" name="Rectangle 40"/>
          <p:cNvSpPr>
            <a:spLocks noChangeArrowheads="1"/>
          </p:cNvSpPr>
          <p:nvPr/>
        </p:nvSpPr>
        <p:spPr bwMode="auto">
          <a:xfrm rot="10800000" flipH="1" flipV="1">
            <a:off x="4572000" y="2428868"/>
            <a:ext cx="2357454" cy="6924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62175" algn="l"/>
              </a:tabLst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равны.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62175" algn="l"/>
              </a:tabLst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85" name="Rectangle 41"/>
          <p:cNvSpPr>
            <a:spLocks noChangeArrowheads="1"/>
          </p:cNvSpPr>
          <p:nvPr/>
        </p:nvSpPr>
        <p:spPr bwMode="auto">
          <a:xfrm rot="10800000" flipH="1" flipV="1">
            <a:off x="1643042" y="3866744"/>
            <a:ext cx="50006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=  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86" name="Rectangle 42"/>
          <p:cNvSpPr>
            <a:spLocks noChangeArrowheads="1"/>
          </p:cNvSpPr>
          <p:nvPr/>
        </p:nvSpPr>
        <p:spPr bwMode="auto">
          <a:xfrm>
            <a:off x="0" y="1285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87" name="Rectangle 43"/>
          <p:cNvSpPr>
            <a:spLocks noChangeArrowheads="1"/>
          </p:cNvSpPr>
          <p:nvPr/>
        </p:nvSpPr>
        <p:spPr bwMode="auto">
          <a:xfrm rot="10800000" flipV="1">
            <a:off x="428596" y="3000372"/>
            <a:ext cx="8215338" cy="1438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62175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= 1 . Производную правой части вычисляем по    правилу нахождения сложной функции 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62175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89" name="Rectangle 45"/>
          <p:cNvSpPr>
            <a:spLocks noChangeArrowheads="1"/>
          </p:cNvSpPr>
          <p:nvPr/>
        </p:nvSpPr>
        <p:spPr bwMode="auto">
          <a:xfrm rot="9676351">
            <a:off x="9394828" y="1028900"/>
            <a:ext cx="1968857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·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90" name="Rectangle 46"/>
          <p:cNvSpPr>
            <a:spLocks noChangeArrowheads="1"/>
          </p:cNvSpPr>
          <p:nvPr/>
        </p:nvSpPr>
        <p:spPr bwMode="auto">
          <a:xfrm rot="10800000" flipV="1">
            <a:off x="3643306" y="3857628"/>
            <a:ext cx="92869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=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х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·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91" name="Rectangle 47"/>
          <p:cNvSpPr>
            <a:spLocks noChangeArrowheads="1"/>
          </p:cNvSpPr>
          <p:nvPr/>
        </p:nvSpPr>
        <p:spPr bwMode="auto">
          <a:xfrm rot="10800000" flipV="1">
            <a:off x="5214942" y="3851689"/>
            <a:ext cx="214314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Имеем  1 =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х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·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92" name="Rectangle 48"/>
          <p:cNvSpPr>
            <a:spLocks noChangeArrowheads="1"/>
          </p:cNvSpPr>
          <p:nvPr/>
        </p:nvSpPr>
        <p:spPr bwMode="auto">
          <a:xfrm>
            <a:off x="0" y="2486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62175" algn="l"/>
              </a:tabLst>
            </a:pP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</a:t>
            </a:r>
            <a:endParaRPr kumimoji="0" lang="ru-RU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62175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94" name="Rectangle 50"/>
          <p:cNvSpPr>
            <a:spLocks noChangeArrowheads="1"/>
          </p:cNvSpPr>
          <p:nvPr/>
        </p:nvSpPr>
        <p:spPr bwMode="auto">
          <a:xfrm>
            <a:off x="2786050" y="4143380"/>
            <a:ext cx="600072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62175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2571736" y="4643446"/>
            <a:ext cx="292895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62175" algn="l"/>
              </a:tabLst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(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lnx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)</a:t>
            </a:r>
            <a:r>
              <a:rPr kumimoji="0" lang="en-US" sz="2400" b="1" i="0" u="none" strike="noStrike" cap="none" normalizeH="0" baseline="3000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=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2289" name="Picture 1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43438" y="4526895"/>
            <a:ext cx="285752" cy="759494"/>
          </a:xfrm>
          <a:prstGeom prst="rect">
            <a:avLst/>
          </a:prstGeom>
          <a:noFill/>
        </p:spPr>
      </p:pic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0" y="6667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=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0" y="135729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90713" algn="l"/>
                <a:tab pos="2162175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1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1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42844" y="142852"/>
          <a:ext cx="9144000" cy="1143008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114300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95525" algn="l"/>
                        </a:tabLst>
                      </a:pPr>
                      <a:r>
                        <a:rPr lang="ru-RU" sz="2800" dirty="0">
                          <a:latin typeface="Calibri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ru-RU" sz="2800" dirty="0" smtClean="0">
                          <a:latin typeface="Calibri"/>
                          <a:ea typeface="Times New Roman"/>
                          <a:cs typeface="Times New Roman"/>
                        </a:rPr>
                        <a:t>Основное </a:t>
                      </a:r>
                      <a:r>
                        <a:rPr lang="ru-RU" sz="2800" dirty="0">
                          <a:latin typeface="Calibri"/>
                          <a:ea typeface="Times New Roman"/>
                          <a:cs typeface="Times New Roman"/>
                        </a:rPr>
                        <a:t>логарифмическое тождество     </a:t>
                      </a:r>
                      <a:r>
                        <a:rPr lang="ru-RU" sz="2800" b="1" dirty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800" b="1" dirty="0" smtClean="0">
                          <a:latin typeface="Calibri"/>
                          <a:ea typeface="Times New Roman"/>
                          <a:cs typeface="Times New Roman"/>
                        </a:rPr>
                        <a:t>            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95525" algn="l"/>
                        </a:tabLst>
                      </a:pPr>
                      <a:r>
                        <a:rPr lang="ru-RU" sz="2800" b="1" dirty="0" smtClean="0">
                          <a:latin typeface="Calibri"/>
                          <a:ea typeface="Times New Roman"/>
                          <a:cs typeface="Times New Roman"/>
                        </a:rPr>
                        <a:t>                                           =  </a:t>
                      </a:r>
                      <a:r>
                        <a:rPr lang="en-US" sz="2800" b="1" dirty="0">
                          <a:latin typeface="Calibri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ru-RU" sz="2800" b="1" dirty="0">
                          <a:latin typeface="Calibri"/>
                          <a:ea typeface="Times New Roman"/>
                          <a:cs typeface="Times New Roman"/>
                        </a:rPr>
                        <a:t>,     </a:t>
                      </a:r>
                      <a:r>
                        <a:rPr lang="en-US" sz="2800" dirty="0">
                          <a:latin typeface="Calibri"/>
                          <a:ea typeface="Times New Roman"/>
                          <a:cs typeface="Times New Roman"/>
                        </a:rPr>
                        <a:t>N </a:t>
                      </a: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˃ </a:t>
                      </a:r>
                      <a:r>
                        <a:rPr lang="ru-RU" sz="2800" dirty="0">
                          <a:latin typeface="Calibri"/>
                          <a:ea typeface="Times New Roman"/>
                          <a:cs typeface="Times New Roman"/>
                        </a:rPr>
                        <a:t>0,  </a:t>
                      </a:r>
                      <a:r>
                        <a:rPr lang="en-US" sz="2800" dirty="0">
                          <a:latin typeface="Calibri"/>
                          <a:ea typeface="Times New Roman"/>
                          <a:cs typeface="Times New Roman"/>
                        </a:rPr>
                        <a:t>a </a:t>
                      </a: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˃ 0,  </a:t>
                      </a:r>
                      <a:r>
                        <a:rPr lang="en-US" sz="2800" dirty="0"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 ≠ 1.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14612" y="531296"/>
            <a:ext cx="1026266" cy="754564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 flipH="1">
            <a:off x="214282" y="1357298"/>
            <a:ext cx="664373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1. Найдите  числовое значение:     </a:t>
            </a:r>
            <a:r>
              <a:rPr lang="ru-RU" sz="24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57554" y="1928802"/>
            <a:ext cx="928694" cy="660801"/>
          </a:xfrm>
          <a:prstGeom prst="rect">
            <a:avLst/>
          </a:prstGeom>
          <a:noFill/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200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</a:t>
            </a:r>
            <a:r>
              <a:rPr kumimoji="0" 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99724" y="2714620"/>
            <a:ext cx="1164094" cy="571504"/>
          </a:xfrm>
          <a:prstGeom prst="rect">
            <a:avLst/>
          </a:prstGeom>
          <a:noFill/>
        </p:spPr>
      </p:pic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57554" y="3286124"/>
            <a:ext cx="1143008" cy="60512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57158" y="214290"/>
            <a:ext cx="878684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2.  Представьте   в  виде  степени  с  основанием   </a:t>
            </a:r>
            <a:r>
              <a:rPr lang="ru-RU" sz="2800" b="1" i="1" dirty="0" smtClean="0"/>
              <a:t>е</a:t>
            </a:r>
            <a:r>
              <a:rPr lang="ru-RU" sz="2800" dirty="0" smtClean="0"/>
              <a:t>:</a:t>
            </a:r>
            <a:endParaRPr lang="ru-RU" sz="2800" dirty="0"/>
          </a:p>
        </p:txBody>
      </p:sp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00364" y="3316739"/>
            <a:ext cx="428628" cy="561299"/>
          </a:xfrm>
          <a:prstGeom prst="rect">
            <a:avLst/>
          </a:prstGeom>
          <a:noFill/>
        </p:spPr>
      </p:pic>
      <p:sp>
        <p:nvSpPr>
          <p:cNvPr id="2868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				                               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683" name="Rectangle 11"/>
          <p:cNvSpPr>
            <a:spLocks noChangeArrowheads="1"/>
          </p:cNvSpPr>
          <p:nvPr/>
        </p:nvSpPr>
        <p:spPr bwMode="auto">
          <a:xfrm>
            <a:off x="0" y="209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684" name="Rectangle 12"/>
          <p:cNvSpPr>
            <a:spLocks noChangeArrowheads="1"/>
          </p:cNvSpPr>
          <p:nvPr/>
        </p:nvSpPr>
        <p:spPr bwMode="auto">
          <a:xfrm>
            <a:off x="0" y="428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0" name="Таблица 19"/>
          <p:cNvGraphicFramePr>
            <a:graphicFrameLocks noGrp="1"/>
          </p:cNvGraphicFramePr>
          <p:nvPr/>
        </p:nvGraphicFramePr>
        <p:xfrm>
          <a:off x="1500166" y="857232"/>
          <a:ext cx="6357982" cy="2453640"/>
        </p:xfrm>
        <a:graphic>
          <a:graphicData uri="http://schemas.openxmlformats.org/drawingml/2006/table">
            <a:tbl>
              <a:tblPr/>
              <a:tblGrid>
                <a:gridCol w="6357982"/>
              </a:tblGrid>
              <a:tr h="228601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95525" algn="l"/>
                        </a:tabLst>
                      </a:pPr>
                      <a:r>
                        <a:rPr lang="ru-RU" sz="2800" dirty="0" smtClean="0">
                          <a:latin typeface="Calibri"/>
                          <a:ea typeface="Times New Roman"/>
                          <a:cs typeface="Times New Roman"/>
                        </a:rPr>
                        <a:t>                  4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95525" algn="l"/>
                        </a:tabLst>
                      </a:pPr>
                      <a:r>
                        <a:rPr lang="ru-RU" sz="2800" dirty="0" smtClean="0">
                          <a:latin typeface="Calibri"/>
                          <a:ea typeface="Times New Roman"/>
                          <a:cs typeface="Times New Roman"/>
                        </a:rPr>
                        <a:t>                  6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95525" algn="l"/>
                        </a:tabLst>
                      </a:pPr>
                      <a:r>
                        <a:rPr lang="ru-RU" sz="2800" dirty="0" smtClean="0">
                          <a:latin typeface="Calibri"/>
                          <a:ea typeface="Times New Roman"/>
                          <a:cs typeface="Times New Roman"/>
                        </a:rPr>
                        <a:t>                  а</a:t>
                      </a:r>
                      <a:r>
                        <a:rPr lang="ru-RU" sz="2800" dirty="0">
                          <a:latin typeface="Calibri"/>
                          <a:ea typeface="Times New Roman"/>
                          <a:cs typeface="Times New Roman"/>
                        </a:rPr>
                        <a:t>	</a:t>
                      </a:r>
                      <a:r>
                        <a:rPr lang="en-US" sz="2800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</a:tabLst>
                      </a:pPr>
                      <a:r>
                        <a:rPr lang="ru-RU" sz="2800" dirty="0">
                          <a:latin typeface="Calibri"/>
                          <a:ea typeface="Times New Roman"/>
                          <a:cs typeface="Times New Roman"/>
                        </a:rPr>
                        <a:t>								                </a:t>
                      </a:r>
                      <a:r>
                        <a:rPr lang="en-US" sz="2800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48740" algn="l"/>
                          <a:tab pos="1798320" algn="l"/>
                          <a:tab pos="2247900" algn="l"/>
                          <a:tab pos="2697480" algn="l"/>
                          <a:tab pos="3147060" algn="l"/>
                          <a:tab pos="3743325" algn="l"/>
                        </a:tabLst>
                      </a:pPr>
                      <a:r>
                        <a:rPr lang="ru-RU" sz="2800" dirty="0">
                          <a:latin typeface="Calibri"/>
                          <a:ea typeface="Times New Roman"/>
                          <a:cs typeface="Times New Roman"/>
                        </a:rPr>
                        <a:t>						</a:t>
                      </a:r>
                      <a:r>
                        <a:rPr lang="en-US" sz="2800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800" dirty="0">
                          <a:latin typeface="Calibri"/>
                          <a:ea typeface="Times New Roman"/>
                          <a:cs typeface="Times New Roman"/>
                        </a:rPr>
                        <a:t>             </a:t>
                      </a:r>
                      <a:r>
                        <a:rPr lang="en-US" sz="2800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28690" name="Picture 18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00364" y="2428868"/>
            <a:ext cx="428628" cy="479654"/>
          </a:xfrm>
          <a:prstGeom prst="rect">
            <a:avLst/>
          </a:prstGeom>
          <a:noFill/>
        </p:spPr>
      </p:pic>
      <p:pic>
        <p:nvPicPr>
          <p:cNvPr id="28688" name="Picture 1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71801" y="2898318"/>
            <a:ext cx="378789" cy="387806"/>
          </a:xfrm>
          <a:prstGeom prst="rect">
            <a:avLst/>
          </a:prstGeom>
          <a:noFill/>
        </p:spPr>
      </p:pic>
      <p:sp>
        <p:nvSpPr>
          <p:cNvPr id="28694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				                               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695" name="Rectangle 23"/>
          <p:cNvSpPr>
            <a:spLocks noChangeArrowheads="1"/>
          </p:cNvSpPr>
          <p:nvPr/>
        </p:nvSpPr>
        <p:spPr bwMode="auto">
          <a:xfrm>
            <a:off x="0" y="209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696" name="Rectangle 24"/>
          <p:cNvSpPr>
            <a:spLocks noChangeArrowheads="1"/>
          </p:cNvSpPr>
          <p:nvPr/>
        </p:nvSpPr>
        <p:spPr bwMode="auto">
          <a:xfrm>
            <a:off x="0" y="428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 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-32" y="142852"/>
          <a:ext cx="9144032" cy="6215130"/>
        </p:xfrm>
        <a:graphic>
          <a:graphicData uri="http://schemas.openxmlformats.org/drawingml/2006/table">
            <a:tbl>
              <a:tblPr/>
              <a:tblGrid>
                <a:gridCol w="9144032"/>
              </a:tblGrid>
              <a:tr h="621513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95525" algn="l"/>
                        </a:tabLst>
                      </a:pPr>
                      <a:r>
                        <a:rPr lang="ru-RU" sz="1100" dirty="0" smtClean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kumimoji="0" lang="ru-RU" sz="2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Основное логарифмическое тождество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5135" name="Picture 1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14480" y="571480"/>
            <a:ext cx="1533126" cy="714356"/>
          </a:xfrm>
          <a:prstGeom prst="rect">
            <a:avLst/>
          </a:prstGeom>
          <a:noFill/>
        </p:spPr>
      </p:pic>
      <p:pic>
        <p:nvPicPr>
          <p:cNvPr id="5132" name="Picture 12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643570" y="2428868"/>
            <a:ext cx="1071570" cy="714380"/>
          </a:xfrm>
          <a:prstGeom prst="rect">
            <a:avLst/>
          </a:prstGeom>
          <a:noFill/>
        </p:spPr>
      </p:pic>
      <p:pic>
        <p:nvPicPr>
          <p:cNvPr id="5131" name="Picture 11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58148" y="2285992"/>
            <a:ext cx="428627" cy="571503"/>
          </a:xfrm>
          <a:prstGeom prst="rect">
            <a:avLst/>
          </a:prstGeom>
          <a:noFill/>
        </p:spPr>
      </p:pic>
      <p:pic>
        <p:nvPicPr>
          <p:cNvPr id="5130" name="Picture 10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57818" y="3357562"/>
            <a:ext cx="857256" cy="683764"/>
          </a:xfrm>
          <a:prstGeom prst="rect">
            <a:avLst/>
          </a:prstGeom>
          <a:noFill/>
        </p:spPr>
      </p:pic>
      <p:pic>
        <p:nvPicPr>
          <p:cNvPr id="5129" name="Picture 9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3897318"/>
            <a:ext cx="6215074" cy="460376"/>
          </a:xfrm>
          <a:prstGeom prst="rect">
            <a:avLst/>
          </a:prstGeom>
          <a:noFill/>
        </p:spPr>
      </p:pic>
      <p:pic>
        <p:nvPicPr>
          <p:cNvPr id="5127" name="Picture 7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57620" y="5143512"/>
            <a:ext cx="314327" cy="333376"/>
          </a:xfrm>
          <a:prstGeom prst="rect">
            <a:avLst/>
          </a:prstGeom>
          <a:noFill/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57818" y="4872048"/>
            <a:ext cx="785819" cy="628653"/>
          </a:xfrm>
          <a:prstGeom prst="rect">
            <a:avLst/>
          </a:prstGeom>
          <a:noFill/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29058" y="5572140"/>
            <a:ext cx="276226" cy="394609"/>
          </a:xfrm>
          <a:prstGeom prst="rect">
            <a:avLst/>
          </a:prstGeom>
          <a:noFill/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57818" y="5429264"/>
            <a:ext cx="796022" cy="506560"/>
          </a:xfrm>
          <a:prstGeom prst="rect">
            <a:avLst/>
          </a:prstGeom>
          <a:noFill/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57620" y="5929330"/>
            <a:ext cx="388940" cy="500066"/>
          </a:xfrm>
          <a:prstGeom prst="rect">
            <a:avLst/>
          </a:prstGeom>
          <a:noFill/>
        </p:spPr>
      </p:pic>
      <p:sp>
        <p:nvSpPr>
          <p:cNvPr id="5136" name="Rectangle 16"/>
          <p:cNvSpPr>
            <a:spLocks noChangeArrowheads="1"/>
          </p:cNvSpPr>
          <p:nvPr/>
        </p:nvSpPr>
        <p:spPr bwMode="auto">
          <a:xfrm>
            <a:off x="3714744" y="4429132"/>
            <a:ext cx="85725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2295525" algn="l"/>
              </a:tabLst>
            </a:pPr>
            <a:r>
              <a:rPr lang="ru-RU" sz="2400" dirty="0"/>
              <a:t>а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1" name="Таблица 20"/>
          <p:cNvGraphicFramePr>
            <a:graphicFrameLocks noGrp="1"/>
          </p:cNvGraphicFramePr>
          <p:nvPr/>
        </p:nvGraphicFramePr>
        <p:xfrm>
          <a:off x="9644098" y="3000372"/>
          <a:ext cx="666712" cy="467235"/>
        </p:xfrm>
        <a:graphic>
          <a:graphicData uri="http://schemas.openxmlformats.org/drawingml/2006/table">
            <a:tbl>
              <a:tblPr/>
              <a:tblGrid>
                <a:gridCol w="666712"/>
              </a:tblGrid>
              <a:tr h="46723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95525" algn="l"/>
                        </a:tabLst>
                      </a:pP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23" name="Таблица 22"/>
          <p:cNvGraphicFramePr>
            <a:graphicFrameLocks noGrp="1"/>
          </p:cNvGraphicFramePr>
          <p:nvPr/>
        </p:nvGraphicFramePr>
        <p:xfrm>
          <a:off x="3286116" y="642918"/>
          <a:ext cx="4333884" cy="500066"/>
        </p:xfrm>
        <a:graphic>
          <a:graphicData uri="http://schemas.openxmlformats.org/drawingml/2006/table">
            <a:tbl>
              <a:tblPr/>
              <a:tblGrid>
                <a:gridCol w="4333884"/>
              </a:tblGrid>
              <a:tr h="50006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95525" algn="l"/>
                        </a:tabLst>
                      </a:pPr>
                      <a:r>
                        <a:rPr lang="en-US" sz="2800" b="1" dirty="0">
                          <a:latin typeface="Calibri"/>
                          <a:ea typeface="Times New Roman"/>
                          <a:cs typeface="Times New Roman"/>
                        </a:rPr>
                        <a:t> =  N,     </a:t>
                      </a:r>
                      <a:r>
                        <a:rPr lang="en-US" sz="2800" dirty="0">
                          <a:latin typeface="Calibri"/>
                          <a:ea typeface="Times New Roman"/>
                          <a:cs typeface="Times New Roman"/>
                        </a:rPr>
                        <a:t>N </a:t>
                      </a:r>
                      <a:r>
                        <a:rPr lang="en-US" sz="2800" dirty="0">
                          <a:latin typeface="Times New Roman"/>
                          <a:ea typeface="Times New Roman"/>
                          <a:cs typeface="Times New Roman"/>
                        </a:rPr>
                        <a:t>˃ </a:t>
                      </a:r>
                      <a:r>
                        <a:rPr lang="en-US" sz="2800" dirty="0">
                          <a:latin typeface="Calibri"/>
                          <a:ea typeface="Times New Roman"/>
                          <a:cs typeface="Times New Roman"/>
                        </a:rPr>
                        <a:t>0,  a </a:t>
                      </a:r>
                      <a:r>
                        <a:rPr lang="en-US" sz="2800" dirty="0">
                          <a:latin typeface="Times New Roman"/>
                          <a:ea typeface="Times New Roman"/>
                          <a:cs typeface="Times New Roman"/>
                        </a:rPr>
                        <a:t>˃ 0,  a ≠ 1.</a:t>
                      </a: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25" name="Таблица 24"/>
          <p:cNvGraphicFramePr>
            <a:graphicFrameLocks noGrp="1"/>
          </p:cNvGraphicFramePr>
          <p:nvPr/>
        </p:nvGraphicFramePr>
        <p:xfrm>
          <a:off x="9929850" y="1357298"/>
          <a:ext cx="254000" cy="192786"/>
        </p:xfrm>
        <a:graphic>
          <a:graphicData uri="http://schemas.openxmlformats.org/drawingml/2006/table">
            <a:tbl>
              <a:tblPr/>
              <a:tblGrid>
                <a:gridCol w="254000"/>
              </a:tblGrid>
              <a:tr h="4571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95525" algn="l"/>
                        </a:tabLst>
                      </a:pP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142" name="Rectangle 22"/>
          <p:cNvSpPr>
            <a:spLocks noChangeArrowheads="1"/>
          </p:cNvSpPr>
          <p:nvPr/>
        </p:nvSpPr>
        <p:spPr bwMode="auto">
          <a:xfrm>
            <a:off x="1928794" y="4357694"/>
            <a:ext cx="4571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12787370" y="2500306"/>
            <a:ext cx="77200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</p:txBody>
      </p:sp>
      <p:sp>
        <p:nvSpPr>
          <p:cNvPr id="34" name="Прямоугольник 33"/>
          <p:cNvSpPr/>
          <p:nvPr/>
        </p:nvSpPr>
        <p:spPr>
          <a:xfrm flipH="1">
            <a:off x="9858411" y="2714620"/>
            <a:ext cx="4571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</p:txBody>
      </p:sp>
      <p:pic>
        <p:nvPicPr>
          <p:cNvPr id="5146" name="Picture 26"/>
          <p:cNvPicPr>
            <a:picLocks noChangeAspect="1" noChangeArrowheads="1"/>
          </p:cNvPicPr>
          <p:nvPr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643570" y="1821645"/>
            <a:ext cx="1214446" cy="607223"/>
          </a:xfrm>
          <a:prstGeom prst="rect">
            <a:avLst/>
          </a:prstGeom>
          <a:noFill/>
        </p:spPr>
      </p:pic>
      <p:sp>
        <p:nvSpPr>
          <p:cNvPr id="5148" name="Rectangle 28"/>
          <p:cNvSpPr>
            <a:spLocks noChangeArrowheads="1"/>
          </p:cNvSpPr>
          <p:nvPr/>
        </p:nvSpPr>
        <p:spPr bwMode="auto">
          <a:xfrm>
            <a:off x="-2143172" y="2214554"/>
            <a:ext cx="185738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	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49" name="Rectangle 29"/>
          <p:cNvSpPr>
            <a:spLocks noChangeArrowheads="1"/>
          </p:cNvSpPr>
          <p:nvPr/>
        </p:nvSpPr>
        <p:spPr bwMode="auto">
          <a:xfrm rot="10800000" flipV="1">
            <a:off x="7643834" y="1742036"/>
            <a:ext cx="928694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95525" algn="l"/>
              </a:tabLst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8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95525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3" name="Таблица 42"/>
          <p:cNvGraphicFramePr>
            <a:graphicFrameLocks noGrp="1"/>
          </p:cNvGraphicFramePr>
          <p:nvPr/>
        </p:nvGraphicFramePr>
        <p:xfrm>
          <a:off x="0" y="1214422"/>
          <a:ext cx="9001156" cy="633604"/>
        </p:xfrm>
        <a:graphic>
          <a:graphicData uri="http://schemas.openxmlformats.org/drawingml/2006/table">
            <a:tbl>
              <a:tblPr/>
              <a:tblGrid>
                <a:gridCol w="9001156"/>
              </a:tblGrid>
              <a:tr h="63360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95525" algn="l"/>
                        </a:tabLst>
                      </a:pPr>
                      <a:r>
                        <a:rPr lang="ru-RU" sz="2800" dirty="0" smtClean="0">
                          <a:latin typeface="Times New Roman"/>
                          <a:ea typeface="Times New Roman"/>
                          <a:cs typeface="Times New Roman"/>
                        </a:rPr>
                        <a:t> 1.  Найдите  числовое значение:                                 2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5150" name="Picture 30"/>
          <p:cNvPicPr>
            <a:picLocks noChangeAspect="1" noChangeArrowheads="1"/>
          </p:cNvPicPr>
          <p:nvPr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72132" y="1285860"/>
            <a:ext cx="1214446" cy="642941"/>
          </a:xfrm>
          <a:prstGeom prst="rect">
            <a:avLst/>
          </a:prstGeom>
          <a:noFill/>
        </p:spPr>
      </p:pic>
      <p:graphicFrame>
        <p:nvGraphicFramePr>
          <p:cNvPr id="46" name="Таблица 45"/>
          <p:cNvGraphicFramePr>
            <a:graphicFrameLocks noGrp="1"/>
          </p:cNvGraphicFramePr>
          <p:nvPr/>
        </p:nvGraphicFramePr>
        <p:xfrm>
          <a:off x="0" y="3000372"/>
          <a:ext cx="9144000" cy="911352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857256">
                <a:tc>
                  <a:txBody>
                    <a:bodyPr/>
                    <a:lstStyle/>
                    <a:p>
                      <a:pPr marL="514350" indent="-5143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AutoNum type="arabicPeriod" startAt="2"/>
                        <a:tabLst>
                          <a:tab pos="2295525" algn="l"/>
                        </a:tabLst>
                      </a:pPr>
                      <a:r>
                        <a:rPr lang="ru-RU" sz="2800" dirty="0" smtClean="0">
                          <a:latin typeface="Calibri"/>
                          <a:ea typeface="Times New Roman"/>
                          <a:cs typeface="Times New Roman"/>
                        </a:rPr>
                        <a:t>Представьте   </a:t>
                      </a:r>
                      <a:r>
                        <a:rPr lang="ru-RU" sz="2800" dirty="0">
                          <a:latin typeface="Calibri"/>
                          <a:ea typeface="Times New Roman"/>
                          <a:cs typeface="Times New Roman"/>
                        </a:rPr>
                        <a:t>в  виде  степени  с  основанием   </a:t>
                      </a:r>
                      <a:r>
                        <a:rPr lang="ru-RU" sz="2800" b="1" i="1" dirty="0">
                          <a:latin typeface="Calibri"/>
                          <a:ea typeface="Times New Roman"/>
                          <a:cs typeface="Times New Roman"/>
                        </a:rPr>
                        <a:t>е</a:t>
                      </a:r>
                      <a:r>
                        <a:rPr lang="ru-RU" sz="2800" dirty="0">
                          <a:latin typeface="Calibri"/>
                          <a:ea typeface="Times New Roman"/>
                          <a:cs typeface="Times New Roman"/>
                        </a:rPr>
                        <a:t>:       </a:t>
                      </a:r>
                      <a:endParaRPr lang="ru-RU" sz="28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514350" indent="-5143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  <a:tabLst>
                          <a:tab pos="2295525" algn="l"/>
                        </a:tabLst>
                      </a:pPr>
                      <a:r>
                        <a:rPr lang="ru-RU" sz="2400" dirty="0" smtClean="0">
                          <a:latin typeface="Calibri"/>
                          <a:ea typeface="Times New Roman"/>
                          <a:cs typeface="Times New Roman"/>
                        </a:rPr>
                        <a:t>                                                         4         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48" name="Таблица 47"/>
          <p:cNvGraphicFramePr>
            <a:graphicFrameLocks noGrp="1"/>
          </p:cNvGraphicFramePr>
          <p:nvPr/>
        </p:nvGraphicFramePr>
        <p:xfrm>
          <a:off x="-611222" y="4143379"/>
          <a:ext cx="254000" cy="385572"/>
        </p:xfrm>
        <a:graphic>
          <a:graphicData uri="http://schemas.openxmlformats.org/drawingml/2006/table">
            <a:tbl>
              <a:tblPr/>
              <a:tblGrid>
                <a:gridCol w="254000"/>
              </a:tblGrid>
              <a:tr h="15995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676650" algn="l"/>
                          <a:tab pos="4181475" algn="l"/>
                        </a:tabLst>
                      </a:pPr>
                      <a:r>
                        <a:rPr lang="ru-RU" sz="1100" dirty="0">
                          <a:latin typeface="Calibri"/>
                          <a:ea typeface="Times New Roman"/>
                          <a:cs typeface="Times New Roman"/>
                        </a:rPr>
                        <a:t>	</a:t>
                      </a:r>
                      <a:r>
                        <a:rPr lang="en-US" sz="1100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5152" name="Picture 32"/>
          <p:cNvPicPr>
            <a:picLocks noChangeAspect="1" noChangeArrowheads="1"/>
          </p:cNvPicPr>
          <p:nvPr/>
        </p:nvPicPr>
        <p:blipFill>
          <a:blip r:embed="rId1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86367" y="4500570"/>
            <a:ext cx="1100145" cy="500066"/>
          </a:xfrm>
          <a:prstGeom prst="rect">
            <a:avLst/>
          </a:prstGeom>
          <a:noFill/>
        </p:spPr>
      </p:pic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0" y="0"/>
            <a:ext cx="914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0" y="1409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90713" algn="l"/>
                <a:tab pos="2162175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274" name="Rectangle 10"/>
          <p:cNvSpPr>
            <a:spLocks noChangeArrowheads="1"/>
          </p:cNvSpPr>
          <p:nvPr/>
        </p:nvSpPr>
        <p:spPr bwMode="auto">
          <a:xfrm>
            <a:off x="0" y="1409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90713" algn="l"/>
                <a:tab pos="2162175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1277" name="Picture 13"/>
          <p:cNvPicPr>
            <a:picLocks noChangeAspect="1" noChangeArrowheads="1"/>
          </p:cNvPicPr>
          <p:nvPr/>
        </p:nvPicPr>
        <p:blipFill>
          <a:blip r:embed="rId1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57818" y="5918168"/>
            <a:ext cx="857256" cy="564806"/>
          </a:xfrm>
          <a:prstGeom prst="rect">
            <a:avLst/>
          </a:prstGeom>
          <a:noFill/>
        </p:spPr>
      </p:pic>
      <p:sp>
        <p:nvSpPr>
          <p:cNvPr id="11279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280" name="Rectangle 16"/>
          <p:cNvSpPr>
            <a:spLocks noChangeArrowheads="1"/>
          </p:cNvSpPr>
          <p:nvPr/>
        </p:nvSpPr>
        <p:spPr bwMode="auto">
          <a:xfrm>
            <a:off x="0" y="209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281" name="Rectangle 17"/>
          <p:cNvSpPr>
            <a:spLocks noChangeArrowheads="1"/>
          </p:cNvSpPr>
          <p:nvPr/>
        </p:nvSpPr>
        <p:spPr bwMode="auto">
          <a:xfrm>
            <a:off x="0" y="428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	</a:t>
            </a:r>
            <a:r>
              <a:rPr kumimoji="0" 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14" name="Picture 18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43042" y="571480"/>
            <a:ext cx="1214446" cy="500066"/>
          </a:xfrm>
          <a:prstGeom prst="rect">
            <a:avLst/>
          </a:prstGeom>
          <a:noFill/>
        </p:spPr>
      </p:pic>
      <p:pic>
        <p:nvPicPr>
          <p:cNvPr id="4113" name="Picture 17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00429" y="602096"/>
            <a:ext cx="928695" cy="398012"/>
          </a:xfrm>
          <a:prstGeom prst="rect">
            <a:avLst/>
          </a:prstGeom>
          <a:noFill/>
        </p:spPr>
      </p:pic>
      <p:pic>
        <p:nvPicPr>
          <p:cNvPr id="4112" name="Picture 1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0" y="571480"/>
            <a:ext cx="428628" cy="338392"/>
          </a:xfrm>
          <a:prstGeom prst="rect">
            <a:avLst/>
          </a:prstGeom>
          <a:noFill/>
        </p:spPr>
      </p:pic>
      <p:pic>
        <p:nvPicPr>
          <p:cNvPr id="4111" name="Picture 15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29256" y="557193"/>
            <a:ext cx="225138" cy="371478"/>
          </a:xfrm>
          <a:prstGeom prst="rect">
            <a:avLst/>
          </a:prstGeom>
          <a:noFill/>
        </p:spPr>
      </p:pic>
      <p:pic>
        <p:nvPicPr>
          <p:cNvPr id="4110" name="Picture 14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5008" y="571480"/>
            <a:ext cx="366932" cy="322900"/>
          </a:xfrm>
          <a:prstGeom prst="rect">
            <a:avLst/>
          </a:prstGeom>
          <a:noFill/>
        </p:spPr>
      </p:pic>
      <p:pic>
        <p:nvPicPr>
          <p:cNvPr id="4109" name="Picture 13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43042" y="1285860"/>
            <a:ext cx="1273978" cy="500066"/>
          </a:xfrm>
          <a:prstGeom prst="rect">
            <a:avLst/>
          </a:prstGeom>
          <a:noFill/>
        </p:spPr>
      </p:pic>
      <p:pic>
        <p:nvPicPr>
          <p:cNvPr id="4108" name="Picture 12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00430" y="1175456"/>
            <a:ext cx="857256" cy="467594"/>
          </a:xfrm>
          <a:prstGeom prst="rect">
            <a:avLst/>
          </a:prstGeom>
          <a:noFill/>
        </p:spPr>
      </p:pic>
      <p:pic>
        <p:nvPicPr>
          <p:cNvPr id="4107" name="Picture 11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633828" y="1214421"/>
            <a:ext cx="438370" cy="385765"/>
          </a:xfrm>
          <a:prstGeom prst="rect">
            <a:avLst/>
          </a:prstGeom>
          <a:noFill/>
        </p:spPr>
      </p:pic>
      <p:pic>
        <p:nvPicPr>
          <p:cNvPr id="4106" name="Picture 10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57818" y="1285860"/>
            <a:ext cx="285751" cy="314327"/>
          </a:xfrm>
          <a:prstGeom prst="rect">
            <a:avLst/>
          </a:prstGeom>
          <a:noFill/>
        </p:spPr>
      </p:pic>
      <p:pic>
        <p:nvPicPr>
          <p:cNvPr id="4105" name="Picture 9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29125" y="1214422"/>
            <a:ext cx="428628" cy="357190"/>
          </a:xfrm>
          <a:prstGeom prst="rect">
            <a:avLst/>
          </a:prstGeom>
          <a:noFill/>
        </p:spPr>
      </p:pic>
      <p:pic>
        <p:nvPicPr>
          <p:cNvPr id="4104" name="Picture 8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71604" y="2071678"/>
            <a:ext cx="1357322" cy="571504"/>
          </a:xfrm>
          <a:prstGeom prst="rect">
            <a:avLst/>
          </a:prstGeom>
          <a:noFill/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1868" y="2000240"/>
            <a:ext cx="785818" cy="500066"/>
          </a:xfrm>
          <a:prstGeom prst="rect">
            <a:avLst/>
          </a:prstGeom>
          <a:noFill/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51193" y="2000241"/>
            <a:ext cx="506559" cy="464346"/>
          </a:xfrm>
          <a:prstGeom prst="rect">
            <a:avLst/>
          </a:prstGeom>
          <a:noFill/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57818" y="2071678"/>
            <a:ext cx="276226" cy="434069"/>
          </a:xfrm>
          <a:prstGeom prst="rect">
            <a:avLst/>
          </a:prstGeom>
          <a:noFill/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08514" y="2071678"/>
            <a:ext cx="384464" cy="352426"/>
          </a:xfrm>
          <a:prstGeom prst="rect">
            <a:avLst/>
          </a:prstGeom>
          <a:noFill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43174" y="3714752"/>
            <a:ext cx="1714512" cy="1143008"/>
          </a:xfrm>
          <a:prstGeom prst="rect">
            <a:avLst/>
          </a:prstGeom>
          <a:noFill/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1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61726" y="3857628"/>
            <a:ext cx="653282" cy="763839"/>
          </a:xfrm>
          <a:prstGeom prst="rect">
            <a:avLst/>
          </a:prstGeom>
          <a:noFill/>
        </p:spPr>
      </p:pic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1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57884" y="3857628"/>
            <a:ext cx="857256" cy="746220"/>
          </a:xfrm>
          <a:prstGeom prst="rect">
            <a:avLst/>
          </a:prstGeom>
          <a:noFill/>
        </p:spPr>
      </p:pic>
      <p:sp>
        <p:nvSpPr>
          <p:cNvPr id="4115" name="Rectangle 19"/>
          <p:cNvSpPr>
            <a:spLocks noChangeArrowheads="1"/>
          </p:cNvSpPr>
          <p:nvPr/>
        </p:nvSpPr>
        <p:spPr bwMode="auto">
          <a:xfrm>
            <a:off x="0" y="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95525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              Найдем производные  полученных  функций: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9552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		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16" name="Rectangle 20"/>
          <p:cNvSpPr>
            <a:spLocks noChangeArrowheads="1"/>
          </p:cNvSpPr>
          <p:nvPr/>
        </p:nvSpPr>
        <p:spPr bwMode="auto">
          <a:xfrm rot="10800000" flipV="1">
            <a:off x="2928926" y="645530"/>
            <a:ext cx="64294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  =  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17" name="Rectangle 21"/>
          <p:cNvSpPr>
            <a:spLocks noChangeArrowheads="1"/>
          </p:cNvSpPr>
          <p:nvPr/>
        </p:nvSpPr>
        <p:spPr bwMode="auto">
          <a:xfrm rot="10800000" flipV="1">
            <a:off x="4357686" y="580420"/>
            <a:ext cx="42862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·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18" name="Rectangle 22"/>
          <p:cNvSpPr>
            <a:spLocks noChangeArrowheads="1"/>
          </p:cNvSpPr>
          <p:nvPr/>
        </p:nvSpPr>
        <p:spPr bwMode="auto">
          <a:xfrm rot="10800000" flipV="1">
            <a:off x="5072066" y="642918"/>
            <a:ext cx="35719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= 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19" name="Rectangle 23"/>
          <p:cNvSpPr>
            <a:spLocks noChangeArrowheads="1"/>
          </p:cNvSpPr>
          <p:nvPr/>
        </p:nvSpPr>
        <p:spPr bwMode="auto">
          <a:xfrm>
            <a:off x="0" y="1323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20" name="Rectangle 24"/>
          <p:cNvSpPr>
            <a:spLocks noChangeArrowheads="1"/>
          </p:cNvSpPr>
          <p:nvPr/>
        </p:nvSpPr>
        <p:spPr bwMode="auto">
          <a:xfrm rot="10800000" flipH="1" flipV="1">
            <a:off x="9144000" y="1174483"/>
            <a:ext cx="192885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0038" algn="l"/>
                <a:tab pos="2295525" algn="l"/>
                <a:tab pos="3205163" algn="ctr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;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0038" algn="l"/>
                <a:tab pos="2295525" algn="l"/>
                <a:tab pos="3205163" algn="ctr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				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21" name="Rectangle 25"/>
          <p:cNvSpPr>
            <a:spLocks noChangeArrowheads="1"/>
          </p:cNvSpPr>
          <p:nvPr/>
        </p:nvSpPr>
        <p:spPr bwMode="auto">
          <a:xfrm rot="10800000" flipV="1">
            <a:off x="3000364" y="1285860"/>
            <a:ext cx="57150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  =  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22" name="Rectangle 26"/>
          <p:cNvSpPr>
            <a:spLocks noChangeArrowheads="1"/>
          </p:cNvSpPr>
          <p:nvPr/>
        </p:nvSpPr>
        <p:spPr bwMode="auto">
          <a:xfrm rot="10800000" flipV="1">
            <a:off x="4357686" y="1224320"/>
            <a:ext cx="42862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·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23" name="Rectangle 27"/>
          <p:cNvSpPr>
            <a:spLocks noChangeArrowheads="1"/>
          </p:cNvSpPr>
          <p:nvPr/>
        </p:nvSpPr>
        <p:spPr bwMode="auto">
          <a:xfrm rot="10800000" flipH="1" flipV="1">
            <a:off x="5000628" y="1241837"/>
            <a:ext cx="42862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= 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24" name="Rectangle 28"/>
          <p:cNvSpPr>
            <a:spLocks noChangeArrowheads="1"/>
          </p:cNvSpPr>
          <p:nvPr/>
        </p:nvSpPr>
        <p:spPr bwMode="auto">
          <a:xfrm>
            <a:off x="0" y="2400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25" name="Rectangle 29"/>
          <p:cNvSpPr>
            <a:spLocks noChangeArrowheads="1"/>
          </p:cNvSpPr>
          <p:nvPr/>
        </p:nvSpPr>
        <p:spPr bwMode="auto">
          <a:xfrm rot="10800000" flipH="1" flipV="1">
            <a:off x="9501222" y="2420535"/>
            <a:ext cx="242889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27025" algn="l"/>
                <a:tab pos="165100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;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27025" algn="l"/>
                <a:tab pos="165100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		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26" name="Rectangle 30"/>
          <p:cNvSpPr>
            <a:spLocks noChangeArrowheads="1"/>
          </p:cNvSpPr>
          <p:nvPr/>
        </p:nvSpPr>
        <p:spPr bwMode="auto">
          <a:xfrm rot="10800000" flipV="1">
            <a:off x="3000364" y="2103900"/>
            <a:ext cx="50006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  =  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27" name="Rectangle 31"/>
          <p:cNvSpPr>
            <a:spLocks noChangeArrowheads="1"/>
          </p:cNvSpPr>
          <p:nvPr/>
        </p:nvSpPr>
        <p:spPr bwMode="auto">
          <a:xfrm rot="458852" flipH="1">
            <a:off x="10736670" y="2931896"/>
            <a:ext cx="154389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·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28" name="Rectangle 32"/>
          <p:cNvSpPr>
            <a:spLocks noChangeArrowheads="1"/>
          </p:cNvSpPr>
          <p:nvPr/>
        </p:nvSpPr>
        <p:spPr bwMode="auto">
          <a:xfrm rot="10800000" flipV="1">
            <a:off x="5000628" y="2107397"/>
            <a:ext cx="64294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= 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29" name="Rectangle 33"/>
          <p:cNvSpPr>
            <a:spLocks noChangeArrowheads="1"/>
          </p:cNvSpPr>
          <p:nvPr/>
        </p:nvSpPr>
        <p:spPr bwMode="auto">
          <a:xfrm>
            <a:off x="0" y="3476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30" name="Rectangle 34"/>
          <p:cNvSpPr>
            <a:spLocks noChangeArrowheads="1"/>
          </p:cNvSpPr>
          <p:nvPr/>
        </p:nvSpPr>
        <p:spPr bwMode="auto">
          <a:xfrm flipH="1" flipV="1">
            <a:off x="9715536" y="3429000"/>
            <a:ext cx="1643074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1950" algn="l"/>
                <a:tab pos="2295525" algn="l"/>
                <a:tab pos="3205163" algn="ctr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1950" algn="l"/>
                <a:tab pos="2295525" algn="l"/>
                <a:tab pos="3205163" algn="ctr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31" name="Rectangle 35"/>
          <p:cNvSpPr>
            <a:spLocks noChangeArrowheads="1"/>
          </p:cNvSpPr>
          <p:nvPr/>
        </p:nvSpPr>
        <p:spPr bwMode="auto">
          <a:xfrm>
            <a:off x="4500562" y="3714752"/>
            <a:ext cx="35719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   =  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32" name="Rectangle 36"/>
          <p:cNvSpPr>
            <a:spLocks noChangeArrowheads="1"/>
          </p:cNvSpPr>
          <p:nvPr/>
        </p:nvSpPr>
        <p:spPr bwMode="auto">
          <a:xfrm flipH="1">
            <a:off x="-2357486" y="4643446"/>
            <a:ext cx="114300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33" name="Rectangle 37"/>
          <p:cNvSpPr>
            <a:spLocks noChangeArrowheads="1"/>
          </p:cNvSpPr>
          <p:nvPr/>
        </p:nvSpPr>
        <p:spPr bwMode="auto">
          <a:xfrm>
            <a:off x="5572132" y="4000504"/>
            <a:ext cx="42862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95525" algn="l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3000"/>
                                        <p:tgtEl>
                                          <p:spTgt spid="4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-32" y="0"/>
          <a:ext cx="9144032" cy="6858000"/>
        </p:xfrm>
        <a:graphic>
          <a:graphicData uri="http://schemas.openxmlformats.org/drawingml/2006/table">
            <a:tbl>
              <a:tblPr/>
              <a:tblGrid>
                <a:gridCol w="9144032"/>
              </a:tblGrid>
              <a:tr h="6858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95525" algn="l"/>
                        </a:tabLst>
                      </a:pPr>
                      <a:r>
                        <a:rPr lang="ru-RU" sz="1100" dirty="0">
                          <a:latin typeface="Calibri"/>
                          <a:ea typeface="Times New Roman"/>
                          <a:cs typeface="Times New Roman"/>
                        </a:rPr>
                        <a:t>    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95525" algn="l"/>
                        </a:tabLst>
                      </a:pPr>
                      <a:r>
                        <a:rPr lang="ru-RU" sz="2800" dirty="0">
                          <a:latin typeface="Calibri"/>
                          <a:ea typeface="Times New Roman"/>
                          <a:cs typeface="Times New Roman"/>
                        </a:rPr>
                        <a:t>     Формула  перехода  от  одного  основания  </a:t>
                      </a:r>
                      <a:r>
                        <a:rPr lang="ru-RU" sz="2800" dirty="0" smtClean="0">
                          <a:latin typeface="Calibri"/>
                          <a:ea typeface="Times New Roman"/>
                          <a:cs typeface="Times New Roman"/>
                        </a:rPr>
                        <a:t>  логарифма  </a:t>
                      </a:r>
                      <a:r>
                        <a:rPr lang="ru-RU" sz="2800" dirty="0">
                          <a:latin typeface="Calibri"/>
                          <a:ea typeface="Times New Roman"/>
                          <a:cs typeface="Times New Roman"/>
                        </a:rPr>
                        <a:t>к  другому      </a:t>
                      </a:r>
                      <a:r>
                        <a:rPr lang="en-US" sz="2800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800" dirty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95525" algn="l"/>
                        </a:tabLst>
                      </a:pPr>
                      <a:r>
                        <a:rPr lang="ru-RU" sz="2800" dirty="0">
                          <a:latin typeface="Calibri"/>
                          <a:ea typeface="Times New Roman"/>
                          <a:cs typeface="Times New Roman"/>
                        </a:rPr>
                        <a:t>      </a:t>
                      </a:r>
                      <a:endParaRPr lang="ru-RU" sz="28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95525" algn="l"/>
                        </a:tabLst>
                      </a:pPr>
                      <a:r>
                        <a:rPr lang="ru-RU" sz="2800" dirty="0" smtClean="0">
                          <a:latin typeface="Calibri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ru-RU" sz="2800" dirty="0">
                          <a:latin typeface="Calibri"/>
                          <a:ea typeface="Times New Roman"/>
                          <a:cs typeface="Times New Roman"/>
                        </a:rPr>
                        <a:t>Найти  производную: </a:t>
                      </a:r>
                      <a:r>
                        <a:rPr lang="ru-RU" sz="2800" dirty="0" smtClean="0">
                          <a:latin typeface="Calibri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u-RU" sz="2800" dirty="0">
                          <a:latin typeface="Calibri"/>
                          <a:ea typeface="Times New Roman"/>
                          <a:cs typeface="Times New Roman"/>
                        </a:rPr>
                        <a:t>)     </a:t>
                      </a:r>
                      <a:r>
                        <a:rPr lang="ru-RU" sz="2800" dirty="0" smtClean="0">
                          <a:latin typeface="Calibri"/>
                          <a:ea typeface="Times New Roman"/>
                          <a:cs typeface="Times New Roman"/>
                        </a:rPr>
                        <a:t>        =            =               =            ;</a:t>
                      </a:r>
                      <a:endParaRPr lang="ru-RU" sz="28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628775" algn="l"/>
                          <a:tab pos="2295525" algn="l"/>
                        </a:tabLst>
                      </a:pPr>
                      <a:r>
                        <a:rPr lang="ru-RU" sz="2800" dirty="0" smtClean="0">
                          <a:latin typeface="Calibri"/>
                          <a:ea typeface="Times New Roman"/>
                          <a:cs typeface="Times New Roman"/>
                        </a:rPr>
                        <a:t>                  	 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628775" algn="l"/>
                          <a:tab pos="2295525" algn="l"/>
                        </a:tabLst>
                      </a:pPr>
                      <a:r>
                        <a:rPr lang="ru-RU" sz="2800" dirty="0" smtClean="0">
                          <a:latin typeface="Calibri"/>
                          <a:ea typeface="Times New Roman"/>
                          <a:cs typeface="Times New Roman"/>
                        </a:rPr>
                        <a:t>                                  б)                  =             =                =            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628775" algn="l"/>
                          <a:tab pos="2295525" algn="l"/>
                        </a:tabLst>
                      </a:pPr>
                      <a:endParaRPr lang="ru-RU" sz="28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000125" algn="l"/>
                          <a:tab pos="2295525" algn="l"/>
                        </a:tabLst>
                      </a:pPr>
                      <a:r>
                        <a:rPr lang="ru-RU" sz="2800" dirty="0">
                          <a:latin typeface="Calibri"/>
                          <a:ea typeface="Times New Roman"/>
                          <a:cs typeface="Times New Roman"/>
                        </a:rPr>
                        <a:t>	                      в)      </a:t>
                      </a:r>
                      <a:r>
                        <a:rPr lang="ru-RU" sz="2800" dirty="0" smtClean="0">
                          <a:latin typeface="Calibri"/>
                          <a:ea typeface="Times New Roman"/>
                          <a:cs typeface="Times New Roman"/>
                        </a:rPr>
                        <a:t>              =           =                  =           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000125" algn="l"/>
                          <a:tab pos="2295525" algn="l"/>
                        </a:tabLst>
                      </a:pPr>
                      <a:endParaRPr lang="ru-RU" sz="28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000125" algn="l"/>
                          <a:tab pos="2295525" algn="l"/>
                        </a:tabLst>
                      </a:pP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95525" algn="l"/>
                        </a:tabLst>
                      </a:pPr>
                      <a:r>
                        <a:rPr lang="ru-RU" sz="1300" b="1" dirty="0">
                          <a:solidFill>
                            <a:srgbClr val="C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                                                           </a:t>
                      </a:r>
                      <a:r>
                        <a:rPr lang="ru-RU" sz="1300" b="1" dirty="0" smtClean="0">
                          <a:solidFill>
                            <a:srgbClr val="C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                           </a:t>
                      </a:r>
                      <a:r>
                        <a:rPr lang="ru-RU" sz="2800" b="1" dirty="0">
                          <a:solidFill>
                            <a:srgbClr val="C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=   </a:t>
                      </a:r>
                      <a:r>
                        <a:rPr lang="ru-RU" sz="1300" b="1" dirty="0">
                          <a:solidFill>
                            <a:srgbClr val="C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9" marR="63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3088" name="Picture 16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71934" y="928671"/>
            <a:ext cx="1428760" cy="714380"/>
          </a:xfrm>
          <a:prstGeom prst="rect">
            <a:avLst/>
          </a:prstGeom>
          <a:noFill/>
        </p:spPr>
      </p:pic>
      <p:pic>
        <p:nvPicPr>
          <p:cNvPr id="3087" name="Picture 1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29256" y="767934"/>
            <a:ext cx="1000132" cy="1000133"/>
          </a:xfrm>
          <a:prstGeom prst="rect">
            <a:avLst/>
          </a:prstGeom>
          <a:noFill/>
        </p:spPr>
      </p:pic>
      <p:pic>
        <p:nvPicPr>
          <p:cNvPr id="3086" name="Picture 14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10800000" flipH="1" flipV="1">
            <a:off x="3929058" y="1643050"/>
            <a:ext cx="928694" cy="642941"/>
          </a:xfrm>
          <a:prstGeom prst="rect">
            <a:avLst/>
          </a:prstGeom>
          <a:noFill/>
        </p:spPr>
      </p:pic>
      <p:pic>
        <p:nvPicPr>
          <p:cNvPr id="3085" name="Picture 13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43504" y="1571612"/>
            <a:ext cx="928694" cy="785818"/>
          </a:xfrm>
          <a:prstGeom prst="rect">
            <a:avLst/>
          </a:prstGeom>
          <a:noFill/>
        </p:spPr>
      </p:pic>
      <p:pic>
        <p:nvPicPr>
          <p:cNvPr id="3084" name="Picture 12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15074" y="1571612"/>
            <a:ext cx="1143008" cy="785818"/>
          </a:xfrm>
          <a:prstGeom prst="rect">
            <a:avLst/>
          </a:prstGeom>
          <a:noFill/>
        </p:spPr>
      </p:pic>
      <p:pic>
        <p:nvPicPr>
          <p:cNvPr id="3083" name="Picture 11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715272" y="1571612"/>
            <a:ext cx="714380" cy="842120"/>
          </a:xfrm>
          <a:prstGeom prst="rect">
            <a:avLst/>
          </a:prstGeom>
          <a:noFill/>
        </p:spPr>
      </p:pic>
      <p:pic>
        <p:nvPicPr>
          <p:cNvPr id="3082" name="Picture 10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43240" y="2714620"/>
            <a:ext cx="1295624" cy="500066"/>
          </a:xfrm>
          <a:prstGeom prst="rect">
            <a:avLst/>
          </a:prstGeom>
          <a:noFill/>
        </p:spPr>
      </p:pic>
      <p:pic>
        <p:nvPicPr>
          <p:cNvPr id="3081" name="Picture 9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86314" y="2571744"/>
            <a:ext cx="928694" cy="857256"/>
          </a:xfrm>
          <a:prstGeom prst="rect">
            <a:avLst/>
          </a:prstGeom>
          <a:noFill/>
        </p:spPr>
      </p:pic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00760" y="2571744"/>
            <a:ext cx="1285884" cy="785818"/>
          </a:xfrm>
          <a:prstGeom prst="rect">
            <a:avLst/>
          </a:prstGeom>
          <a:noFill/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72396" y="2643182"/>
            <a:ext cx="785818" cy="750099"/>
          </a:xfrm>
          <a:prstGeom prst="rect">
            <a:avLst/>
          </a:prstGeom>
          <a:noFill/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43240" y="3643314"/>
            <a:ext cx="1442611" cy="566740"/>
          </a:xfrm>
          <a:prstGeom prst="rect">
            <a:avLst/>
          </a:prstGeom>
          <a:noFill/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29190" y="3571876"/>
            <a:ext cx="857256" cy="714380"/>
          </a:xfrm>
          <a:prstGeom prst="rect">
            <a:avLst/>
          </a:prstGeom>
          <a:noFill/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00760" y="3500438"/>
            <a:ext cx="1357322" cy="785818"/>
          </a:xfrm>
          <a:prstGeom prst="rect">
            <a:avLst/>
          </a:prstGeom>
          <a:noFill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1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715272" y="3500438"/>
            <a:ext cx="714380" cy="857256"/>
          </a:xfrm>
          <a:prstGeom prst="rect">
            <a:avLst/>
          </a:prstGeom>
          <a:noFill/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1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71736" y="5000636"/>
            <a:ext cx="1357323" cy="785818"/>
          </a:xfrm>
          <a:prstGeom prst="rect">
            <a:avLst/>
          </a:prstGeom>
          <a:noFill/>
        </p:spPr>
      </p:pic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1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43438" y="4929198"/>
            <a:ext cx="1143008" cy="92869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" y="428604"/>
          <a:ext cx="9144000" cy="1071571"/>
        </p:xfrm>
        <a:graphic>
          <a:graphicData uri="http://schemas.openxmlformats.org/drawingml/2006/table">
            <a:tbl>
              <a:tblPr/>
              <a:tblGrid>
                <a:gridCol w="3467345"/>
                <a:gridCol w="5676655"/>
              </a:tblGrid>
              <a:tr h="107157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533650" algn="l"/>
                        </a:tabLst>
                      </a:pPr>
                      <a:r>
                        <a:rPr lang="ru-RU" sz="2800" dirty="0" smtClean="0">
                          <a:latin typeface="Calibri"/>
                          <a:ea typeface="Times New Roman"/>
                          <a:cs typeface="Times New Roman"/>
                        </a:rPr>
                        <a:t>Задание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533650" algn="l"/>
                        </a:tabLst>
                      </a:pPr>
                      <a:r>
                        <a:rPr lang="ru-RU" sz="1200" dirty="0">
                          <a:latin typeface="Calibri"/>
                          <a:ea typeface="Times New Roman"/>
                          <a:cs typeface="Times New Roman"/>
                        </a:rPr>
                        <a:t>    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Calibri"/>
                          <a:ea typeface="Calibri"/>
                          <a:cs typeface="Times New Roman"/>
                        </a:rPr>
                        <a:t>	                    </a:t>
                      </a:r>
                      <a:r>
                        <a:rPr lang="ru-RU" sz="1200" dirty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800" dirty="0">
                          <a:latin typeface="Calibri"/>
                          <a:ea typeface="Times New Roman"/>
                          <a:cs typeface="Times New Roman"/>
                        </a:rPr>
                        <a:t>Ответы</a:t>
                      </a:r>
                      <a:r>
                        <a:rPr lang="ru-RU" sz="2800" dirty="0">
                          <a:latin typeface="Calibri"/>
                          <a:ea typeface="Calibri"/>
                          <a:cs typeface="Times New Roman"/>
                        </a:rPr>
                        <a:t>                                           </a:t>
                      </a:r>
                      <a:r>
                        <a:rPr lang="ru-RU" sz="2800" dirty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0" y="1071547"/>
          <a:ext cx="9144000" cy="6449568"/>
        </p:xfrm>
        <a:graphic>
          <a:graphicData uri="http://schemas.openxmlformats.org/drawingml/2006/table">
            <a:tbl>
              <a:tblPr/>
              <a:tblGrid>
                <a:gridCol w="3465883"/>
                <a:gridCol w="1490116"/>
                <a:gridCol w="1700727"/>
                <a:gridCol w="1243637"/>
                <a:gridCol w="1243637"/>
              </a:tblGrid>
              <a:tr h="37737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533650" algn="l"/>
                        </a:tabLst>
                      </a:pP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533650" algn="l"/>
                        </a:tabLst>
                      </a:pPr>
                      <a:r>
                        <a:rPr lang="ru-RU" sz="2000" dirty="0">
                          <a:latin typeface="Calibri"/>
                          <a:ea typeface="Calibri"/>
                          <a:cs typeface="Times New Roman"/>
                        </a:rPr>
                        <a:t>         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533650" algn="l"/>
                        </a:tabLst>
                      </a:pPr>
                      <a:r>
                        <a:rPr lang="ru-RU" sz="1800" dirty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533650" algn="l"/>
                        </a:tabLst>
                      </a:pPr>
                      <a:r>
                        <a:rPr lang="ru-RU" sz="1000" dirty="0">
                          <a:latin typeface="Calibri"/>
                          <a:ea typeface="Calibri"/>
                          <a:cs typeface="Times New Roman"/>
                        </a:rPr>
                        <a:t>        </a:t>
                      </a:r>
                      <a:r>
                        <a:rPr lang="ru-RU" sz="1000" dirty="0" smtClean="0">
                          <a:latin typeface="Calibri"/>
                          <a:ea typeface="Calibri"/>
                          <a:cs typeface="Times New Roman"/>
                        </a:rPr>
                        <a:t>       </a:t>
                      </a:r>
                      <a:r>
                        <a:rPr lang="ru-RU" sz="1800" dirty="0" smtClean="0">
                          <a:latin typeface="Calibri"/>
                          <a:ea typeface="Calibri"/>
                          <a:cs typeface="Times New Roman"/>
                        </a:rPr>
                        <a:t>3 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533650" algn="l"/>
                        </a:tabLst>
                      </a:pPr>
                      <a:r>
                        <a:rPr lang="ru-RU" sz="1000" dirty="0">
                          <a:latin typeface="Calibri"/>
                          <a:ea typeface="Calibri"/>
                          <a:cs typeface="Times New Roman"/>
                        </a:rPr>
                        <a:t>      </a:t>
                      </a:r>
                      <a:r>
                        <a:rPr lang="ru-RU" sz="1000" dirty="0" smtClean="0">
                          <a:latin typeface="Calibri"/>
                          <a:ea typeface="Calibri"/>
                          <a:cs typeface="Times New Roman"/>
                        </a:rPr>
                        <a:t>      </a:t>
                      </a:r>
                      <a:r>
                        <a:rPr lang="ru-RU" sz="1800" dirty="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950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533650" algn="l"/>
                        </a:tabLst>
                      </a:pPr>
                      <a:r>
                        <a:rPr lang="ru-RU" sz="2400" dirty="0">
                          <a:latin typeface="Calibri"/>
                          <a:ea typeface="Calibri"/>
                          <a:cs typeface="Times New Roman"/>
                        </a:rPr>
                        <a:t>1. Найдите значение производной функции  при  </a:t>
                      </a:r>
                      <a:r>
                        <a:rPr lang="ru-RU" sz="2400" dirty="0" err="1">
                          <a:latin typeface="Calibri"/>
                          <a:ea typeface="Calibri"/>
                          <a:cs typeface="Times New Roman"/>
                        </a:rPr>
                        <a:t>х</a:t>
                      </a:r>
                      <a:r>
                        <a:rPr lang="ru-RU" sz="2400" dirty="0">
                          <a:latin typeface="Calibri"/>
                          <a:ea typeface="Calibri"/>
                          <a:cs typeface="Times New Roman"/>
                        </a:rPr>
                        <a:t> = 0.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533650" algn="l"/>
                        </a:tabLst>
                      </a:pPr>
                      <a:r>
                        <a:rPr lang="ru-RU" sz="2400" dirty="0">
                          <a:latin typeface="Calibri"/>
                          <a:ea typeface="Calibri"/>
                          <a:cs typeface="Times New Roman"/>
                        </a:rPr>
                        <a:t>          а)  у =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533650" algn="l"/>
                        </a:tabLst>
                      </a:pPr>
                      <a:endParaRPr lang="ru-RU" sz="20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533650" algn="l"/>
                        </a:tabLst>
                      </a:pPr>
                      <a:endParaRPr lang="ru-RU" sz="20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533650" algn="l"/>
                        </a:tabLst>
                      </a:pPr>
                      <a:r>
                        <a:rPr lang="ru-RU" sz="2400" b="1" dirty="0" smtClean="0">
                          <a:latin typeface="Calibri"/>
                          <a:ea typeface="Calibri"/>
                          <a:cs typeface="Times New Roman"/>
                        </a:rPr>
                        <a:t>        0</a:t>
                      </a:r>
                      <a:r>
                        <a:rPr lang="ru-RU" sz="240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533650" algn="l"/>
                        </a:tabLst>
                      </a:pPr>
                      <a:r>
                        <a:rPr lang="ru-RU" sz="2000" dirty="0">
                          <a:latin typeface="Calibri"/>
                          <a:ea typeface="Calibri"/>
                          <a:cs typeface="Times New Roman"/>
                        </a:rPr>
                        <a:t>     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533650" algn="l"/>
                        </a:tabLst>
                      </a:pPr>
                      <a:r>
                        <a:rPr lang="ru-RU" sz="2000" dirty="0">
                          <a:latin typeface="Calibri"/>
                          <a:ea typeface="Calibri"/>
                          <a:cs typeface="Times New Roman"/>
                        </a:rPr>
                        <a:t>       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533650" algn="l"/>
                        </a:tabLst>
                      </a:pPr>
                      <a:endParaRPr lang="ru-RU" sz="20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533650" algn="l"/>
                        </a:tabLs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Calibri"/>
                          <a:ea typeface="Calibri"/>
                          <a:cs typeface="Times New Roman"/>
                        </a:rPr>
                        <a:t>        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533650" algn="l"/>
                        </a:tabLst>
                      </a:pPr>
                      <a:endParaRPr lang="ru-RU" sz="20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533650" algn="l"/>
                        </a:tabLs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533650" algn="l"/>
                        </a:tabLst>
                      </a:pPr>
                      <a:r>
                        <a:rPr lang="ru-RU" sz="2400" b="1" dirty="0">
                          <a:latin typeface="Calibri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ru-RU" sz="2400" b="1" dirty="0" smtClean="0">
                          <a:latin typeface="Calibri"/>
                          <a:ea typeface="Calibri"/>
                          <a:cs typeface="Times New Roman"/>
                        </a:rPr>
                        <a:t>   </a:t>
                      </a:r>
                      <a:r>
                        <a:rPr lang="ru-RU" sz="2400" b="1" dirty="0">
                          <a:latin typeface="Calibri"/>
                          <a:ea typeface="Calibri"/>
                          <a:cs typeface="Times New Roman"/>
                        </a:rPr>
                        <a:t>– 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027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533650" algn="l"/>
                        </a:tabLst>
                      </a:pPr>
                      <a:r>
                        <a:rPr lang="ru-RU" sz="2400" dirty="0">
                          <a:latin typeface="Calibri"/>
                          <a:ea typeface="Calibri"/>
                          <a:cs typeface="Times New Roman"/>
                        </a:rPr>
                        <a:t>          б)  у </a:t>
                      </a:r>
                      <a:r>
                        <a:rPr lang="ru-RU" sz="2800" dirty="0">
                          <a:latin typeface="Calibri"/>
                          <a:ea typeface="Calibri"/>
                          <a:cs typeface="Times New Roman"/>
                        </a:rPr>
                        <a:t>= </a:t>
                      </a:r>
                      <a:r>
                        <a:rPr lang="ru-RU" sz="2800" dirty="0" err="1">
                          <a:latin typeface="Calibri"/>
                          <a:ea typeface="Calibri"/>
                          <a:cs typeface="Times New Roman"/>
                        </a:rPr>
                        <a:t>х</a:t>
                      </a:r>
                      <a:r>
                        <a:rPr lang="ru-RU" sz="2800" dirty="0">
                          <a:latin typeface="Calibri"/>
                          <a:ea typeface="Calibri"/>
                          <a:cs typeface="Times New Roman"/>
                        </a:rPr>
                        <a:t>·</a:t>
                      </a:r>
                      <a:r>
                        <a:rPr lang="en-US" sz="2400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533650" algn="l"/>
                        </a:tabLst>
                      </a:pPr>
                      <a:r>
                        <a:rPr lang="ru-RU" sz="2400" b="1" dirty="0">
                          <a:latin typeface="Calibri"/>
                          <a:ea typeface="Calibri"/>
                          <a:cs typeface="Times New Roman"/>
                        </a:rPr>
                        <a:t>       – 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533650" algn="l"/>
                        </a:tabLst>
                      </a:pPr>
                      <a:r>
                        <a:rPr lang="ru-RU" sz="2400" b="1" dirty="0">
                          <a:latin typeface="Calibri"/>
                          <a:ea typeface="Calibri"/>
                          <a:cs typeface="Times New Roman"/>
                        </a:rPr>
                        <a:t>          – 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533650" algn="l"/>
                        </a:tabLst>
                      </a:pPr>
                      <a:r>
                        <a:rPr lang="ru-RU" sz="2400" b="1" dirty="0">
                          <a:latin typeface="Calibri"/>
                          <a:ea typeface="Calibri"/>
                          <a:cs typeface="Times New Roman"/>
                        </a:rPr>
                        <a:t>         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533650" algn="l"/>
                        </a:tabLst>
                      </a:pPr>
                      <a:r>
                        <a:rPr lang="ru-RU" sz="2400" b="1" dirty="0">
                          <a:latin typeface="Calibri"/>
                          <a:ea typeface="Calibri"/>
                          <a:cs typeface="Times New Roman"/>
                        </a:rPr>
                        <a:t>           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3213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533650" algn="l"/>
                        </a:tabLst>
                      </a:pPr>
                      <a:r>
                        <a:rPr lang="ru-RU" sz="2400" dirty="0">
                          <a:latin typeface="Calibri"/>
                          <a:ea typeface="Calibri"/>
                          <a:cs typeface="Times New Roman"/>
                        </a:rPr>
                        <a:t>          </a:t>
                      </a:r>
                      <a:r>
                        <a:rPr lang="ru-RU" sz="2400" dirty="0" smtClean="0">
                          <a:latin typeface="Calibri"/>
                          <a:ea typeface="Calibri"/>
                          <a:cs typeface="Times New Roman"/>
                        </a:rPr>
                        <a:t>   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533650" algn="l"/>
                        </a:tabLst>
                      </a:pPr>
                      <a:r>
                        <a:rPr lang="ru-RU" sz="2400" dirty="0" smtClean="0">
                          <a:latin typeface="Calibri"/>
                          <a:ea typeface="Calibri"/>
                          <a:cs typeface="Times New Roman"/>
                        </a:rPr>
                        <a:t>           в)  у =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533650" algn="l"/>
                        </a:tabLst>
                      </a:pPr>
                      <a:r>
                        <a:rPr lang="ru-RU" sz="2000" dirty="0">
                          <a:latin typeface="Calibri"/>
                          <a:ea typeface="Calibri"/>
                          <a:cs typeface="Times New Roman"/>
                        </a:rPr>
                        <a:t>      </a:t>
                      </a:r>
                      <a:endParaRPr lang="ru-RU" sz="20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533650" algn="l"/>
                        </a:tabLst>
                      </a:pPr>
                      <a:r>
                        <a:rPr lang="ru-RU" sz="2800" b="1" dirty="0" smtClean="0">
                          <a:latin typeface="Calibri"/>
                          <a:ea typeface="Calibri"/>
                          <a:cs typeface="Times New Roman"/>
                        </a:rPr>
                        <a:t> -</a:t>
                      </a:r>
                      <a:endParaRPr lang="ru-RU" sz="2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533650" algn="l"/>
                        </a:tabLst>
                      </a:pPr>
                      <a:r>
                        <a:rPr lang="ru-RU" sz="2000" dirty="0">
                          <a:latin typeface="Calibri"/>
                          <a:ea typeface="Calibri"/>
                          <a:cs typeface="Times New Roman"/>
                        </a:rPr>
                        <a:t>           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533650" algn="l"/>
                        </a:tabLst>
                      </a:pPr>
                      <a:endParaRPr lang="ru-RU" sz="2400" b="1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533650" algn="l"/>
                        </a:tabLst>
                      </a:pPr>
                      <a:r>
                        <a:rPr lang="ru-RU" sz="2400" b="1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533650" algn="l"/>
                        </a:tabLst>
                      </a:pPr>
                      <a:endParaRPr lang="ru-RU" sz="2400" b="1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533650" algn="l"/>
                        </a:tabLst>
                      </a:pPr>
                      <a:r>
                        <a:rPr lang="ru-RU" sz="2400" b="1" dirty="0" smtClean="0">
                          <a:latin typeface="Calibri"/>
                          <a:ea typeface="Calibri"/>
                          <a:cs typeface="Times New Roman"/>
                        </a:rPr>
                        <a:t>–1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533650" algn="l"/>
                        </a:tabLst>
                      </a:pPr>
                      <a:endParaRPr lang="ru-RU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2716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533650" algn="l"/>
                        </a:tabLst>
                      </a:pPr>
                      <a:r>
                        <a:rPr lang="ru-RU" sz="2000" dirty="0">
                          <a:latin typeface="Calibri"/>
                          <a:ea typeface="Calibri"/>
                          <a:cs typeface="Times New Roman"/>
                        </a:rPr>
                        <a:t>2. Найдите угловой коэффициент касательной, проведенной к графику функции  у = </a:t>
                      </a:r>
                      <a:r>
                        <a:rPr lang="ru-RU" sz="2000" dirty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smtClean="0">
                          <a:latin typeface="Calibri"/>
                          <a:ea typeface="Times New Roman"/>
                          <a:cs typeface="Times New Roman"/>
                        </a:rPr>
                        <a:t>                    </a:t>
                      </a:r>
                      <a:r>
                        <a:rPr lang="ru-RU" sz="2000" dirty="0">
                          <a:latin typeface="Calibri"/>
                          <a:ea typeface="Times New Roman"/>
                          <a:cs typeface="Times New Roman"/>
                        </a:rPr>
                        <a:t>в </a:t>
                      </a:r>
                      <a:r>
                        <a:rPr lang="ru-RU" sz="2000" dirty="0" smtClean="0">
                          <a:latin typeface="Calibri"/>
                          <a:ea typeface="Times New Roman"/>
                          <a:cs typeface="Times New Roman"/>
                        </a:rPr>
                        <a:t> его  </a:t>
                      </a:r>
                      <a:r>
                        <a:rPr lang="ru-RU" sz="2000" dirty="0">
                          <a:latin typeface="Calibri"/>
                          <a:ea typeface="Times New Roman"/>
                          <a:cs typeface="Times New Roman"/>
                        </a:rPr>
                        <a:t>точке с  абсциссой  </a:t>
                      </a:r>
                      <a:r>
                        <a:rPr lang="ru-RU" sz="2000" dirty="0" smtClean="0">
                          <a:latin typeface="Calibri"/>
                          <a:ea typeface="Times New Roman"/>
                          <a:cs typeface="Times New Roman"/>
                        </a:rPr>
                        <a:t>         = </a:t>
                      </a:r>
                      <a:r>
                        <a:rPr lang="ru-RU" sz="2000" dirty="0">
                          <a:latin typeface="Calibri"/>
                          <a:ea typeface="Times New Roman"/>
                          <a:cs typeface="Times New Roman"/>
                        </a:rPr>
                        <a:t>0.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533650" algn="l"/>
                        </a:tabLs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533650" algn="l"/>
                        </a:tabLst>
                      </a:pPr>
                      <a:r>
                        <a:rPr lang="ru-RU" sz="2000" dirty="0">
                          <a:latin typeface="Calibri"/>
                          <a:ea typeface="Calibri"/>
                          <a:cs typeface="Times New Roman"/>
                        </a:rPr>
                        <a:t>    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533650" algn="l"/>
                        </a:tabLst>
                      </a:pPr>
                      <a:r>
                        <a:rPr lang="ru-RU" sz="2000" dirty="0">
                          <a:latin typeface="Calibri"/>
                          <a:ea typeface="Calibri"/>
                          <a:cs typeface="Times New Roman"/>
                        </a:rPr>
                        <a:t>       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533650" algn="l"/>
                        </a:tabLst>
                      </a:pPr>
                      <a:endParaRPr lang="ru-RU" sz="20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533650" algn="l"/>
                        </a:tabLst>
                      </a:pPr>
                      <a:r>
                        <a:rPr lang="ru-RU" sz="2000" dirty="0" smtClean="0">
                          <a:latin typeface="Calibri"/>
                          <a:ea typeface="Calibri"/>
                          <a:cs typeface="Times New Roman"/>
                        </a:rPr>
                        <a:t>            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533650" algn="l"/>
                        </a:tabLst>
                      </a:pPr>
                      <a:r>
                        <a:rPr lang="ru-RU" sz="2000" dirty="0" smtClean="0">
                          <a:latin typeface="Calibri"/>
                          <a:ea typeface="Calibri"/>
                          <a:cs typeface="Times New Roman"/>
                        </a:rPr>
                        <a:t>       </a:t>
                      </a:r>
                      <a:r>
                        <a:rPr lang="ru-RU" sz="2800" b="1" dirty="0" smtClean="0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ru-RU" sz="2000" b="1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533650" algn="l"/>
                        </a:tabLst>
                      </a:pPr>
                      <a:r>
                        <a:rPr lang="ru-RU" sz="2000" dirty="0" smtClean="0">
                          <a:latin typeface="Calibri"/>
                          <a:ea typeface="Calibri"/>
                          <a:cs typeface="Times New Roman"/>
                        </a:rPr>
                        <a:t>            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533650" algn="l"/>
                        </a:tabLs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533650" algn="l"/>
                        </a:tabLst>
                      </a:pPr>
                      <a:endParaRPr lang="ru-RU" sz="20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533650" algn="l"/>
                        </a:tabLs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Calibri"/>
                          <a:ea typeface="Calibri"/>
                          <a:cs typeface="Times New Roman"/>
                        </a:rPr>
                        <a:t>         </a:t>
                      </a:r>
                      <a:r>
                        <a:rPr lang="ru-RU" sz="2000" b="1" dirty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533650" algn="l"/>
                        </a:tabLs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533650" algn="l"/>
                        </a:tabLst>
                      </a:pPr>
                      <a:r>
                        <a:rPr lang="ru-RU" sz="2000" dirty="0">
                          <a:latin typeface="Calibri"/>
                          <a:ea typeface="Calibri"/>
                          <a:cs typeface="Times New Roman"/>
                        </a:rPr>
                        <a:t>                      </a:t>
                      </a:r>
                      <a:r>
                        <a:rPr lang="ru-RU" sz="2000" dirty="0">
                          <a:latin typeface="Calibri"/>
                          <a:ea typeface="Times New Roman"/>
                          <a:cs typeface="Times New Roman"/>
                        </a:rPr>
                        <a:t>      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2059" name="Picture 1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71604" y="2786058"/>
            <a:ext cx="428628" cy="500067"/>
          </a:xfrm>
          <a:prstGeom prst="rect">
            <a:avLst/>
          </a:prstGeom>
          <a:noFill/>
        </p:spPr>
      </p:pic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72133" y="2071678"/>
            <a:ext cx="714380" cy="500066"/>
          </a:xfrm>
          <a:prstGeom prst="rect">
            <a:avLst/>
          </a:prstGeom>
          <a:noFill/>
        </p:spPr>
      </p:pic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57356" y="3214686"/>
            <a:ext cx="428628" cy="500067"/>
          </a:xfrm>
          <a:prstGeom prst="rect">
            <a:avLst/>
          </a:prstGeom>
          <a:noFill/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71604" y="4000504"/>
            <a:ext cx="1643074" cy="571504"/>
          </a:xfrm>
          <a:prstGeom prst="rect">
            <a:avLst/>
          </a:prstGeom>
          <a:noFill/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00694" y="3857628"/>
            <a:ext cx="785818" cy="857256"/>
          </a:xfrm>
          <a:prstGeom prst="rect">
            <a:avLst/>
          </a:prstGeom>
          <a:noFill/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00497" y="3857628"/>
            <a:ext cx="785818" cy="857256"/>
          </a:xfrm>
          <a:prstGeom prst="rect">
            <a:avLst/>
          </a:prstGeom>
          <a:noFill/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28728" y="5929330"/>
            <a:ext cx="1162852" cy="354768"/>
          </a:xfrm>
          <a:prstGeom prst="rect">
            <a:avLst/>
          </a:prstGeom>
          <a:noFill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85984" y="6215082"/>
            <a:ext cx="357190" cy="385764"/>
          </a:xfrm>
          <a:prstGeom prst="rect">
            <a:avLst/>
          </a:prstGeom>
          <a:noFill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5008" y="5643578"/>
            <a:ext cx="714380" cy="500066"/>
          </a:xfrm>
          <a:prstGeom prst="rect">
            <a:avLst/>
          </a:prstGeom>
          <a:noFill/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29058" y="5572140"/>
            <a:ext cx="714380" cy="500066"/>
          </a:xfrm>
          <a:prstGeom prst="rect">
            <a:avLst/>
          </a:prstGeom>
          <a:noFill/>
        </p:spPr>
      </p:pic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72396" y="5286388"/>
            <a:ext cx="1261690" cy="790148"/>
          </a:xfrm>
          <a:prstGeom prst="rect">
            <a:avLst/>
          </a:prstGeom>
          <a:noFill/>
        </p:spPr>
      </p:pic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0" y="0"/>
            <a:ext cx="204889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  <a:tab pos="898525" algn="l"/>
                <a:tab pos="1349375" algn="l"/>
                <a:tab pos="1798638" algn="l"/>
                <a:tab pos="2533650" algn="l"/>
              </a:tabLst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   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I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уровень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214282" y="428604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  <a:tab pos="898525" algn="l"/>
                <a:tab pos="1349375" algn="l"/>
                <a:tab pos="1798638" algn="l"/>
                <a:tab pos="2533650" algn="l"/>
              </a:tabLst>
            </a:pPr>
            <a:r>
              <a:rPr kumimoji="0" lang="ru-RU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			</a:t>
            </a: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                                           </a:t>
            </a:r>
            <a:endParaRPr kumimoji="0" lang="ru-RU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  <a:tab pos="898525" algn="l"/>
                <a:tab pos="1349375" algn="l"/>
                <a:tab pos="1798638" algn="l"/>
                <a:tab pos="2533650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2529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71539" y="1142984"/>
            <a:ext cx="254002" cy="571504"/>
          </a:xfrm>
          <a:prstGeom prst="rect">
            <a:avLst/>
          </a:prstGeom>
          <a:noFill/>
        </p:spPr>
      </p:pic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535" name="Rectangle 7"/>
          <p:cNvSpPr>
            <a:spLocks noChangeArrowheads="1"/>
          </p:cNvSpPr>
          <p:nvPr/>
        </p:nvSpPr>
        <p:spPr bwMode="auto">
          <a:xfrm rot="10800000">
            <a:off x="6715140" y="3643313"/>
            <a:ext cx="214314" cy="5329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(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36" name="Rectangle 8"/>
          <p:cNvSpPr>
            <a:spLocks noChangeArrowheads="1"/>
          </p:cNvSpPr>
          <p:nvPr/>
        </p:nvSpPr>
        <p:spPr bwMode="auto">
          <a:xfrm>
            <a:off x="0" y="361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2547" name="Picture 19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78310" y="500042"/>
            <a:ext cx="317503" cy="428628"/>
          </a:xfrm>
          <a:prstGeom prst="rect">
            <a:avLst/>
          </a:prstGeom>
          <a:noFill/>
        </p:spPr>
      </p:pic>
      <p:pic>
        <p:nvPicPr>
          <p:cNvPr id="22546" name="Picture 18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14876" y="428604"/>
            <a:ext cx="575075" cy="547690"/>
          </a:xfrm>
          <a:prstGeom prst="rect">
            <a:avLst/>
          </a:prstGeom>
          <a:noFill/>
        </p:spPr>
      </p:pic>
      <p:pic>
        <p:nvPicPr>
          <p:cNvPr id="22545" name="Picture 17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43702" y="500042"/>
            <a:ext cx="642942" cy="500066"/>
          </a:xfrm>
          <a:prstGeom prst="rect">
            <a:avLst/>
          </a:prstGeom>
          <a:noFill/>
        </p:spPr>
      </p:pic>
      <p:pic>
        <p:nvPicPr>
          <p:cNvPr id="22544" name="Picture 16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715272" y="285728"/>
            <a:ext cx="571504" cy="857256"/>
          </a:xfrm>
          <a:prstGeom prst="rect">
            <a:avLst/>
          </a:prstGeom>
          <a:noFill/>
        </p:spPr>
      </p:pic>
      <p:pic>
        <p:nvPicPr>
          <p:cNvPr id="22542" name="Picture 14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43173" y="1214422"/>
            <a:ext cx="285753" cy="500066"/>
          </a:xfrm>
          <a:prstGeom prst="rect">
            <a:avLst/>
          </a:prstGeom>
          <a:noFill/>
        </p:spPr>
      </p:pic>
      <p:pic>
        <p:nvPicPr>
          <p:cNvPr id="22541" name="Picture 13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29124" y="1142983"/>
            <a:ext cx="428628" cy="561979"/>
          </a:xfrm>
          <a:prstGeom prst="rect">
            <a:avLst/>
          </a:prstGeom>
          <a:noFill/>
        </p:spPr>
      </p:pic>
      <p:pic>
        <p:nvPicPr>
          <p:cNvPr id="22540" name="Picture 12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919580" y="1071547"/>
            <a:ext cx="493572" cy="571503"/>
          </a:xfrm>
          <a:prstGeom prst="rect">
            <a:avLst/>
          </a:prstGeom>
          <a:noFill/>
        </p:spPr>
      </p:pic>
      <p:pic>
        <p:nvPicPr>
          <p:cNvPr id="22539" name="Picture 11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57884" y="2143116"/>
            <a:ext cx="1714512" cy="548644"/>
          </a:xfrm>
          <a:prstGeom prst="rect">
            <a:avLst/>
          </a:prstGeom>
          <a:noFill/>
        </p:spPr>
      </p:pic>
      <p:pic>
        <p:nvPicPr>
          <p:cNvPr id="22538" name="Picture 10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71934" y="2643182"/>
            <a:ext cx="357190" cy="428628"/>
          </a:xfrm>
          <a:prstGeom prst="rect">
            <a:avLst/>
          </a:prstGeom>
          <a:noFill/>
        </p:spPr>
      </p:pic>
      <p:pic>
        <p:nvPicPr>
          <p:cNvPr id="22537" name="Picture 9"/>
          <p:cNvPicPr>
            <a:picLocks noChangeAspect="1" noChangeArrowheads="1"/>
          </p:cNvPicPr>
          <p:nvPr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72066" y="3643314"/>
            <a:ext cx="1643074" cy="571504"/>
          </a:xfrm>
          <a:prstGeom prst="rect">
            <a:avLst/>
          </a:prstGeom>
          <a:noFill/>
        </p:spPr>
      </p:pic>
      <p:sp>
        <p:nvSpPr>
          <p:cNvPr id="22548" name="Rectangle 20"/>
          <p:cNvSpPr>
            <a:spLocks noChangeArrowheads="1"/>
          </p:cNvSpPr>
          <p:nvPr/>
        </p:nvSpPr>
        <p:spPr bwMode="auto">
          <a:xfrm>
            <a:off x="1" y="0"/>
            <a:ext cx="6429388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II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уровень.  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1. Найдите значение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49" name="Rectangle 21"/>
          <p:cNvSpPr>
            <a:spLocks noChangeArrowheads="1"/>
          </p:cNvSpPr>
          <p:nvPr/>
        </p:nvSpPr>
        <p:spPr bwMode="auto">
          <a:xfrm rot="10800000" flipV="1">
            <a:off x="4500562" y="413907"/>
            <a:ext cx="35719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(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50" name="Rectangle 22"/>
          <p:cNvSpPr>
            <a:spLocks noChangeArrowheads="1"/>
          </p:cNvSpPr>
          <p:nvPr/>
        </p:nvSpPr>
        <p:spPr bwMode="auto">
          <a:xfrm rot="10800000" flipV="1">
            <a:off x="5286380" y="398016"/>
            <a:ext cx="178595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,   если   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51" name="Rectangle 23"/>
          <p:cNvSpPr>
            <a:spLocks noChangeArrowheads="1"/>
          </p:cNvSpPr>
          <p:nvPr/>
        </p:nvSpPr>
        <p:spPr bwMode="auto">
          <a:xfrm rot="10800000" flipH="1" flipV="1">
            <a:off x="7143768" y="428604"/>
            <a:ext cx="500066" cy="53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=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52" name="Rectangle 24"/>
          <p:cNvSpPr>
            <a:spLocks noChangeArrowheads="1"/>
          </p:cNvSpPr>
          <p:nvPr/>
        </p:nvSpPr>
        <p:spPr bwMode="auto">
          <a:xfrm>
            <a:off x="500034" y="714357"/>
            <a:ext cx="1643074" cy="877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  <a:tab pos="898525" algn="l"/>
                <a:tab pos="1349375" algn="l"/>
                <a:tab pos="1798638" algn="l"/>
                <a:tab pos="2533650" algn="l"/>
              </a:tabLst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  <a:tab pos="898525" algn="l"/>
                <a:tab pos="1349375" algn="l"/>
                <a:tab pos="1798638" algn="l"/>
                <a:tab pos="2533650" algn="l"/>
              </a:tabLst>
            </a:pP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                              1)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53" name="Rectangle 25"/>
          <p:cNvSpPr>
            <a:spLocks noChangeArrowheads="1"/>
          </p:cNvSpPr>
          <p:nvPr/>
        </p:nvSpPr>
        <p:spPr bwMode="auto">
          <a:xfrm>
            <a:off x="1428728" y="1214422"/>
            <a:ext cx="178595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;              2) 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54" name="Rectangle 26"/>
          <p:cNvSpPr>
            <a:spLocks noChangeArrowheads="1"/>
          </p:cNvSpPr>
          <p:nvPr/>
        </p:nvSpPr>
        <p:spPr bwMode="auto">
          <a:xfrm rot="10800000" flipV="1">
            <a:off x="3143240" y="1226898"/>
            <a:ext cx="142876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;             3)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55" name="Rectangle 27"/>
          <p:cNvSpPr>
            <a:spLocks noChangeArrowheads="1"/>
          </p:cNvSpPr>
          <p:nvPr/>
        </p:nvSpPr>
        <p:spPr bwMode="auto">
          <a:xfrm rot="10800000" flipV="1">
            <a:off x="4929190" y="1142984"/>
            <a:ext cx="1071570" cy="403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;         4)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56" name="Rectangle 28"/>
          <p:cNvSpPr>
            <a:spLocks noChangeArrowheads="1"/>
          </p:cNvSpPr>
          <p:nvPr/>
        </p:nvSpPr>
        <p:spPr bwMode="auto">
          <a:xfrm rot="10800000" flipV="1">
            <a:off x="0" y="1714007"/>
            <a:ext cx="9144000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  <a:tab pos="898525" algn="l"/>
                <a:tab pos="1349375" algn="l"/>
                <a:tab pos="1798638" algn="l"/>
                <a:tab pos="2533650" algn="l"/>
              </a:tabLst>
            </a:pP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  <a:tab pos="898525" algn="l"/>
                <a:tab pos="1349375" algn="l"/>
                <a:tab pos="1798638" algn="l"/>
                <a:tab pos="253365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      2. Найдите тангенс угла наклона касательной, проведенной к графику   функции     у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=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  <a:tab pos="898525" algn="l"/>
                <a:tab pos="1349375" algn="l"/>
                <a:tab pos="1798638" algn="l"/>
                <a:tab pos="253365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  <a:tab pos="898525" algn="l"/>
                <a:tab pos="1349375" algn="l"/>
                <a:tab pos="1798638" algn="l"/>
                <a:tab pos="2533650" algn="l"/>
              </a:tabLst>
            </a:pPr>
            <a:endParaRPr lang="ru-RU" sz="2400" dirty="0" smtClean="0"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  <a:tab pos="898525" algn="l"/>
                <a:tab pos="1349375" algn="l"/>
                <a:tab pos="1798638" algn="l"/>
                <a:tab pos="2533650" algn="l"/>
              </a:tabLst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  <a:tab pos="898525" algn="l"/>
                <a:tab pos="1349375" algn="l"/>
                <a:tab pos="1798638" algn="l"/>
                <a:tab pos="2533650" algn="l"/>
              </a:tabLst>
            </a:pPr>
            <a:endParaRPr lang="ru-RU" sz="2800" dirty="0" smtClean="0"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  <a:tab pos="898525" algn="l"/>
                <a:tab pos="1349375" algn="l"/>
                <a:tab pos="1798638" algn="l"/>
                <a:tab pos="2533650" algn="l"/>
              </a:tabLst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  <a:tab pos="898525" algn="l"/>
                <a:tab pos="1349375" algn="l"/>
                <a:tab pos="1798638" algn="l"/>
                <a:tab pos="2533650" algn="l"/>
              </a:tabLst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57" name="Rectangle 29"/>
          <p:cNvSpPr>
            <a:spLocks noChangeArrowheads="1"/>
          </p:cNvSpPr>
          <p:nvPr/>
        </p:nvSpPr>
        <p:spPr bwMode="auto">
          <a:xfrm>
            <a:off x="0" y="2643182"/>
            <a:ext cx="414337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  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в  его  точке с  абсциссой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58" name="Rectangle 30"/>
          <p:cNvSpPr>
            <a:spLocks noChangeArrowheads="1"/>
          </p:cNvSpPr>
          <p:nvPr/>
        </p:nvSpPr>
        <p:spPr bwMode="auto">
          <a:xfrm flipH="1">
            <a:off x="0" y="2643182"/>
            <a:ext cx="91440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  <a:tab pos="898525" algn="l"/>
                <a:tab pos="1349375" algn="l"/>
                <a:tab pos="1798638" algn="l"/>
                <a:tab pos="253365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                                                   = 0.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  <a:tab pos="898525" algn="l"/>
                <a:tab pos="1349375" algn="l"/>
                <a:tab pos="1798638" algn="l"/>
                <a:tab pos="253365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                              Ответ :</a:t>
            </a:r>
            <a:r>
              <a:rPr kumimoji="0" lang="ru-RU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_____________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  <a:tab pos="898525" algn="l"/>
                <a:tab pos="1349375" algn="l"/>
                <a:tab pos="1798638" algn="l"/>
                <a:tab pos="2533650" algn="l"/>
              </a:tabLst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  <a:tab pos="898525" algn="l"/>
                <a:tab pos="1349375" algn="l"/>
                <a:tab pos="1798638" algn="l"/>
                <a:tab pos="253365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                        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59" name="Rectangle 31"/>
          <p:cNvSpPr>
            <a:spLocks noChangeArrowheads="1"/>
          </p:cNvSpPr>
          <p:nvPr/>
        </p:nvSpPr>
        <p:spPr bwMode="auto">
          <a:xfrm>
            <a:off x="0" y="3929066"/>
            <a:ext cx="9144000" cy="892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  <a:tab pos="898525" algn="l"/>
                <a:tab pos="1349375" algn="l"/>
                <a:tab pos="1798638" algn="l"/>
                <a:tab pos="253365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  <a:tab pos="898525" algn="l"/>
                <a:tab pos="1349375" algn="l"/>
                <a:tab pos="1798638" algn="l"/>
                <a:tab pos="253365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убывает на D(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y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).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642910" y="3714752"/>
            <a:ext cx="621510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9375" algn="l"/>
                <a:tab pos="1798638" algn="l"/>
                <a:tab pos="2533650" algn="l"/>
              </a:tabLst>
            </a:pPr>
            <a:r>
              <a:rPr lang="ru-RU" sz="2400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3.  Докажите, что функция у = </a:t>
            </a:r>
            <a:endParaRPr lang="ru-RU" sz="24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0"/>
                                        <p:tgtEl>
                                          <p:spTgt spid="225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0"/>
                                        <p:tgtEl>
                                          <p:spTgt spid="225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0"/>
                                        <p:tgtEl>
                                          <p:spTgt spid="225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0"/>
                                        <p:tgtEl>
                                          <p:spTgt spid="225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0"/>
                                        <p:tgtEl>
                                          <p:spTgt spid="225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1506</TotalTime>
  <Words>741</Words>
  <Application>Microsoft Office PowerPoint</Application>
  <PresentationFormat>Экран (4:3)</PresentationFormat>
  <Paragraphs>200</Paragraphs>
  <Slides>11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Трек</vt:lpstr>
      <vt:lpstr>Слайд 1</vt:lpstr>
      <vt:lpstr>Слайд 2</vt:lpstr>
      <vt:lpstr>Слайд 3</vt:lpstr>
      <vt:lpstr>Слайд 4</vt:lpstr>
      <vt:lpstr> 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ион</dc:creator>
  <cp:lastModifiedBy>ион</cp:lastModifiedBy>
  <cp:revision>157</cp:revision>
  <dcterms:created xsi:type="dcterms:W3CDTF">2011-01-24T13:56:49Z</dcterms:created>
  <dcterms:modified xsi:type="dcterms:W3CDTF">2011-01-31T12:40:15Z</dcterms:modified>
</cp:coreProperties>
</file>