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79" r:id="rId2"/>
    <p:sldId id="304" r:id="rId3"/>
    <p:sldId id="296" r:id="rId4"/>
    <p:sldId id="306" r:id="rId5"/>
    <p:sldId id="300" r:id="rId6"/>
    <p:sldId id="315" r:id="rId7"/>
    <p:sldId id="299" r:id="rId8"/>
    <p:sldId id="311" r:id="rId9"/>
    <p:sldId id="313" r:id="rId10"/>
    <p:sldId id="314" r:id="rId11"/>
    <p:sldId id="298" r:id="rId1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0F0B"/>
    <a:srgbClr val="CC0000"/>
    <a:srgbClr val="EC130E"/>
    <a:srgbClr val="FF9933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25" autoAdjust="0"/>
    <p:restoredTop sz="94718" autoAdjust="0"/>
  </p:normalViewPr>
  <p:slideViewPr>
    <p:cSldViewPr>
      <p:cViewPr>
        <p:scale>
          <a:sx n="50" d="100"/>
          <a:sy n="50" d="100"/>
        </p:scale>
        <p:origin x="-66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D626A-9C6B-4049-AF99-D719BA898F8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7BAF9-E221-489E-9919-D584F926D7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1A7A658-0F6B-4F30-A768-503D22479FF5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6E231A-90FA-42F4-BD41-70F60B76DBF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1\&#1052;&#1086;&#1080;%20&#1076;&#1086;&#1082;&#1091;&#1084;&#1077;&#1085;&#1090;&#1099;\&#1069;&#1058;&#1070;&#1044;&#1067;\&#1084;&#1072;&#1089;&#1090;&#1077;&#1088;%20-%20&#1082;&#1083;&#1072;&#1089;&#1089;\Lyudvig%20Van%20Bethoven%20-%20K%20Elize%20.mp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86808" cy="2071702"/>
          </a:xfrm>
          <a:solidFill>
            <a:schemeClr val="bg1">
              <a:lumMod val="6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ПРЕЗЕНТАЦИЯ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на тему:</a:t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«ТАНГРАМ на уроках геометрии»</a:t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7класс)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3643314"/>
            <a:ext cx="8286808" cy="2308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СТРУННИКОВОЙ ЭМИЛИИ ПАВЛОВНЫ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УЧИТЕЛЯ МАТЕМАТИКИ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МОУСОШ №2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города САФОНОВО СМОЛЕНСКОЙ ОБЛАСТИ</a:t>
            </a:r>
            <a:endParaRPr lang="ru-RU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dirty="0" smtClean="0"/>
          </a:p>
          <a:p>
            <a:r>
              <a:rPr lang="ru-RU" sz="2800" b="1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521495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2011г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араллелограмм 27"/>
          <p:cNvSpPr/>
          <p:nvPr/>
        </p:nvSpPr>
        <p:spPr>
          <a:xfrm rot="1716492">
            <a:off x="1676825" y="996109"/>
            <a:ext cx="934587" cy="486685"/>
          </a:xfrm>
          <a:prstGeom prst="parallelogram">
            <a:avLst>
              <a:gd name="adj" fmla="val 9772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986685" y="728554"/>
            <a:ext cx="7489210" cy="5200776"/>
            <a:chOff x="986685" y="728554"/>
            <a:chExt cx="7489210" cy="520077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357290" y="2071678"/>
              <a:ext cx="607223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Вещуньина с похвал вскружилась голова, 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От радости в зобу дыханье  спёрло, -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И на приветливы Лисицыны слова</a:t>
              </a:r>
            </a:p>
            <a:p>
              <a:r>
                <a:rPr lang="ru-RU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Ворона каркнула во всё  воронье  горло</a:t>
              </a: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: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Сыр выпал – с ним была  плутовка такова.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986685" y="728554"/>
              <a:ext cx="2133706" cy="1326216"/>
              <a:chOff x="986685" y="728554"/>
              <a:chExt cx="2133706" cy="1326216"/>
            </a:xfrm>
          </p:grpSpPr>
          <p:sp>
            <p:nvSpPr>
              <p:cNvPr id="29" name="Блок-схема: процесс 28"/>
              <p:cNvSpPr/>
              <p:nvPr/>
            </p:nvSpPr>
            <p:spPr>
              <a:xfrm rot="2797190">
                <a:off x="2340223" y="723428"/>
                <a:ext cx="500066" cy="510318"/>
              </a:xfrm>
              <a:prstGeom prst="flowChartProcess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0" name="Прямоугольный треугольник 29"/>
              <p:cNvSpPr/>
              <p:nvPr/>
            </p:nvSpPr>
            <p:spPr>
              <a:xfrm rot="19336673" flipV="1">
                <a:off x="2672468" y="1106657"/>
                <a:ext cx="447923" cy="461249"/>
              </a:xfrm>
              <a:prstGeom prst="rtTriangl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1" name="Прямоугольный треугольник 30"/>
              <p:cNvSpPr/>
              <p:nvPr/>
            </p:nvSpPr>
            <p:spPr>
              <a:xfrm rot="6950933">
                <a:off x="1001168" y="1270135"/>
                <a:ext cx="770152" cy="799117"/>
              </a:xfrm>
              <a:prstGeom prst="rtTriangl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рямоугольный треугольник 31"/>
              <p:cNvSpPr/>
              <p:nvPr/>
            </p:nvSpPr>
            <p:spPr>
              <a:xfrm rot="12655365" flipV="1">
                <a:off x="1620429" y="1039060"/>
                <a:ext cx="742912" cy="86696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3" name="Прямоугольный треугольник 32"/>
              <p:cNvSpPr/>
              <p:nvPr/>
            </p:nvSpPr>
            <p:spPr>
              <a:xfrm rot="7111185">
                <a:off x="1519342" y="923375"/>
                <a:ext cx="553220" cy="531198"/>
              </a:xfrm>
              <a:prstGeom prst="rtTriangl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4" name="Блок-схема: узел 33"/>
              <p:cNvSpPr/>
              <p:nvPr/>
            </p:nvSpPr>
            <p:spPr>
              <a:xfrm rot="21071264" flipH="1" flipV="1">
                <a:off x="2603107" y="1020613"/>
                <a:ext cx="82176" cy="45719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36" name="Группа 35"/>
            <p:cNvGrpSpPr/>
            <p:nvPr/>
          </p:nvGrpSpPr>
          <p:grpSpPr>
            <a:xfrm>
              <a:off x="3643306" y="3714752"/>
              <a:ext cx="4832589" cy="2214578"/>
              <a:chOff x="571472" y="3786190"/>
              <a:chExt cx="4832589" cy="2214578"/>
            </a:xfrm>
          </p:grpSpPr>
          <p:grpSp>
            <p:nvGrpSpPr>
              <p:cNvPr id="17" name="Группа 16"/>
              <p:cNvGrpSpPr/>
              <p:nvPr/>
            </p:nvGrpSpPr>
            <p:grpSpPr>
              <a:xfrm>
                <a:off x="571472" y="3786190"/>
                <a:ext cx="4217624" cy="2214578"/>
                <a:chOff x="571472" y="3786190"/>
                <a:chExt cx="4217624" cy="2214578"/>
              </a:xfrm>
            </p:grpSpPr>
            <p:grpSp>
              <p:nvGrpSpPr>
                <p:cNvPr id="18" name="Группа 25"/>
                <p:cNvGrpSpPr/>
                <p:nvPr/>
              </p:nvGrpSpPr>
              <p:grpSpPr>
                <a:xfrm>
                  <a:off x="571470" y="3786189"/>
                  <a:ext cx="4217625" cy="2214577"/>
                  <a:chOff x="714348" y="3396225"/>
                  <a:chExt cx="6025177" cy="3403874"/>
                </a:xfrm>
                <a:solidFill>
                  <a:srgbClr val="B90F0B"/>
                </a:solidFill>
              </p:grpSpPr>
              <p:sp>
                <p:nvSpPr>
                  <p:cNvPr id="20" name="Прямоугольный треугольник 19"/>
                  <p:cNvSpPr/>
                  <p:nvPr/>
                </p:nvSpPr>
                <p:spPr>
                  <a:xfrm rot="10550692">
                    <a:off x="5857884" y="5500702"/>
                    <a:ext cx="881641" cy="893333"/>
                  </a:xfrm>
                  <a:prstGeom prst="rt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sp>
                <p:nvSpPr>
                  <p:cNvPr id="21" name="Прямоугольный треугольник 20"/>
                  <p:cNvSpPr/>
                  <p:nvPr/>
                </p:nvSpPr>
                <p:spPr>
                  <a:xfrm rot="16200000">
                    <a:off x="2535051" y="4680131"/>
                    <a:ext cx="784810" cy="854315"/>
                  </a:xfrm>
                  <a:prstGeom prst="rt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sp>
                <p:nvSpPr>
                  <p:cNvPr id="22" name="Блок-схема: процесс 21"/>
                  <p:cNvSpPr/>
                  <p:nvPr/>
                </p:nvSpPr>
                <p:spPr>
                  <a:xfrm rot="2807224">
                    <a:off x="5184154" y="4369400"/>
                    <a:ext cx="789903" cy="845345"/>
                  </a:xfrm>
                  <a:prstGeom prst="flowChartProcess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sp>
                <p:nvSpPr>
                  <p:cNvPr id="23" name="Прямоугольный треугольник 22"/>
                  <p:cNvSpPr/>
                  <p:nvPr/>
                </p:nvSpPr>
                <p:spPr>
                  <a:xfrm rot="5400000">
                    <a:off x="3304945" y="4791816"/>
                    <a:ext cx="1722688" cy="1617470"/>
                  </a:xfrm>
                  <a:prstGeom prst="rt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24" name="Прямоугольный треугольник 23"/>
                  <p:cNvSpPr/>
                  <p:nvPr/>
                </p:nvSpPr>
                <p:spPr>
                  <a:xfrm rot="7965036">
                    <a:off x="4141956" y="5049535"/>
                    <a:ext cx="1761602" cy="1739525"/>
                  </a:xfrm>
                  <a:prstGeom prst="rt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sp>
                <p:nvSpPr>
                  <p:cNvPr id="25" name="Прямоугольный треугольник 24"/>
                  <p:cNvSpPr/>
                  <p:nvPr/>
                </p:nvSpPr>
                <p:spPr>
                  <a:xfrm rot="18832572">
                    <a:off x="5540437" y="3357251"/>
                    <a:ext cx="1091764" cy="1169712"/>
                  </a:xfrm>
                  <a:prstGeom prst="rt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sp>
                <p:nvSpPr>
                  <p:cNvPr id="26" name="Параллелограмм 25"/>
                  <p:cNvSpPr/>
                  <p:nvPr/>
                </p:nvSpPr>
                <p:spPr>
                  <a:xfrm>
                    <a:off x="714348" y="5500702"/>
                    <a:ext cx="1814998" cy="571877"/>
                  </a:xfrm>
                  <a:prstGeom prst="parallelogram">
                    <a:avLst>
                      <a:gd name="adj" fmla="val 102575"/>
                    </a:avLst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</p:grpSp>
            <p:sp>
              <p:nvSpPr>
                <p:cNvPr id="19" name="Блок-схема: узел 18"/>
                <p:cNvSpPr/>
                <p:nvPr/>
              </p:nvSpPr>
              <p:spPr>
                <a:xfrm>
                  <a:off x="4214810" y="4214818"/>
                  <a:ext cx="250033" cy="92956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</p:grpSp>
          <p:sp>
            <p:nvSpPr>
              <p:cNvPr id="35" name="Прямоугольный треугольник 34"/>
              <p:cNvSpPr/>
              <p:nvPr/>
            </p:nvSpPr>
            <p:spPr>
              <a:xfrm rot="9571162">
                <a:off x="4792751" y="4232767"/>
                <a:ext cx="611310" cy="555577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</a:t>
                </a:r>
                <a:endParaRPr lang="ru-RU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143932" cy="135732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Благодарю за внимание!</a:t>
            </a:r>
            <a:endParaRPr lang="ru-RU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Придумайте заголовок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714488"/>
            <a:ext cx="2724218" cy="380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14488"/>
            <a:ext cx="278608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8286808" cy="547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6143644"/>
            <a:ext cx="8429684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Надо подумать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Где ошибка? Надо подумать.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072494" cy="414340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785818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Экс чемпион рисунков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85926"/>
            <a:ext cx="2500330" cy="4000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Прямоугольник 30"/>
          <p:cNvSpPr/>
          <p:nvPr/>
        </p:nvSpPr>
        <p:spPr>
          <a:xfrm>
            <a:off x="3929058" y="450057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Дима Карпович самостоятельно создал с помощью 7 танов акулу и ворону и по праву занял первое место в классу по составлению рисунков.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Ромб 17"/>
          <p:cNvSpPr/>
          <p:nvPr/>
        </p:nvSpPr>
        <p:spPr>
          <a:xfrm rot="5741337">
            <a:off x="3913654" y="2020073"/>
            <a:ext cx="786260" cy="824448"/>
          </a:xfrm>
          <a:prstGeom prst="diamond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Прямоугольный треугольник 18"/>
          <p:cNvSpPr/>
          <p:nvPr/>
        </p:nvSpPr>
        <p:spPr>
          <a:xfrm rot="5560844">
            <a:off x="3761529" y="1381951"/>
            <a:ext cx="1192423" cy="1285993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6" name="Прямоугольный треугольник 15"/>
          <p:cNvSpPr/>
          <p:nvPr/>
        </p:nvSpPr>
        <p:spPr>
          <a:xfrm rot="8413390">
            <a:off x="4530896" y="1606181"/>
            <a:ext cx="863593" cy="853868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7" name="Прямоугольный треугольник 16"/>
          <p:cNvSpPr/>
          <p:nvPr/>
        </p:nvSpPr>
        <p:spPr>
          <a:xfrm rot="11018930">
            <a:off x="4446830" y="3806493"/>
            <a:ext cx="656467" cy="577347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FF9933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" name="Параллелограмм 19"/>
          <p:cNvSpPr/>
          <p:nvPr/>
        </p:nvSpPr>
        <p:spPr>
          <a:xfrm rot="16617276" flipH="1" flipV="1">
            <a:off x="3570913" y="2758545"/>
            <a:ext cx="1297174" cy="714829"/>
          </a:xfrm>
          <a:prstGeom prst="parallelogram">
            <a:avLst>
              <a:gd name="adj" fmla="val 10000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2" name="Прямоугольный треугольник 21"/>
          <p:cNvSpPr/>
          <p:nvPr/>
        </p:nvSpPr>
        <p:spPr>
          <a:xfrm rot="4677767">
            <a:off x="3918781" y="3838872"/>
            <a:ext cx="605426" cy="615010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3" name="Прямоугольный треугольник 22"/>
          <p:cNvSpPr/>
          <p:nvPr/>
        </p:nvSpPr>
        <p:spPr>
          <a:xfrm rot="11106787">
            <a:off x="4268604" y="2055539"/>
            <a:ext cx="1297464" cy="1265116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4" name="Кольцо 23"/>
          <p:cNvSpPr/>
          <p:nvPr/>
        </p:nvSpPr>
        <p:spPr>
          <a:xfrm>
            <a:off x="5143504" y="2428868"/>
            <a:ext cx="214314" cy="214314"/>
          </a:xfrm>
          <a:prstGeom prst="don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5857884" y="1643050"/>
            <a:ext cx="2428893" cy="2500330"/>
            <a:chOff x="5857884" y="1643050"/>
            <a:chExt cx="2428893" cy="250033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5857884" y="1643050"/>
              <a:ext cx="2428893" cy="2500330"/>
              <a:chOff x="1028344" y="1576471"/>
              <a:chExt cx="4901585" cy="4670818"/>
            </a:xfrm>
          </p:grpSpPr>
          <p:sp>
            <p:nvSpPr>
              <p:cNvPr id="8" name="Прямоугольный треугольник 7"/>
              <p:cNvSpPr/>
              <p:nvPr/>
            </p:nvSpPr>
            <p:spPr>
              <a:xfrm rot="18767940">
                <a:off x="4469004" y="3577977"/>
                <a:ext cx="1357322" cy="1285884"/>
              </a:xfrm>
              <a:prstGeom prst="rt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9" name="Прямоугольный треугольник 8"/>
              <p:cNvSpPr/>
              <p:nvPr/>
            </p:nvSpPr>
            <p:spPr>
              <a:xfrm rot="16404287">
                <a:off x="1009116" y="1689346"/>
                <a:ext cx="979083" cy="940627"/>
              </a:xfrm>
              <a:prstGeom prst="rt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0" name="Ромб 9"/>
              <p:cNvSpPr/>
              <p:nvPr/>
            </p:nvSpPr>
            <p:spPr>
              <a:xfrm rot="18936989">
                <a:off x="1756510" y="1576471"/>
                <a:ext cx="1355522" cy="1285930"/>
              </a:xfrm>
              <a:prstGeom prst="diamond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1" name="Прямоугольный треугольник 10"/>
              <p:cNvSpPr/>
              <p:nvPr/>
            </p:nvSpPr>
            <p:spPr>
              <a:xfrm>
                <a:off x="3143240" y="3286124"/>
                <a:ext cx="1959614" cy="1880981"/>
              </a:xfrm>
              <a:prstGeom prst="rt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2" name="Параллелограмм 11"/>
              <p:cNvSpPr/>
              <p:nvPr/>
            </p:nvSpPr>
            <p:spPr>
              <a:xfrm rot="16200000">
                <a:off x="1818211" y="3325270"/>
                <a:ext cx="2018826" cy="654649"/>
              </a:xfrm>
              <a:prstGeom prst="parallelogram">
                <a:avLst>
                  <a:gd name="adj" fmla="val 100000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3" name="Прямоугольный треугольник 12"/>
              <p:cNvSpPr/>
              <p:nvPr/>
            </p:nvSpPr>
            <p:spPr>
              <a:xfrm rot="6547034">
                <a:off x="3986690" y="2186102"/>
                <a:ext cx="1934184" cy="1952295"/>
              </a:xfrm>
              <a:prstGeom prst="rt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4" name="Прямоугольный треугольник 13"/>
              <p:cNvSpPr/>
              <p:nvPr/>
            </p:nvSpPr>
            <p:spPr>
              <a:xfrm rot="8108632">
                <a:off x="2689675" y="5332889"/>
                <a:ext cx="914400" cy="914400"/>
              </a:xfrm>
              <a:prstGeom prst="rt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Блок-схема: узел 25"/>
            <p:cNvSpPr/>
            <p:nvPr/>
          </p:nvSpPr>
          <p:spPr>
            <a:xfrm>
              <a:off x="6500826" y="1857364"/>
              <a:ext cx="142876" cy="142876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7786742" cy="3714776"/>
          </a:xfrm>
          <a:noFill/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*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*   *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Уж сколько раз твердили миру,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 лесть гнусна, вредна; но только всё не впрок,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в сердце льстец всегда отыщет уголок.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50" y="571480"/>
            <a:ext cx="5754988" cy="1051560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Басня И.А.Крылова</a:t>
            </a:r>
            <a:b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«Ворона и Лисица»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642910" y="571480"/>
            <a:ext cx="7858180" cy="5072097"/>
            <a:chOff x="642910" y="571480"/>
            <a:chExt cx="7858180" cy="5072097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6786578" y="3429000"/>
              <a:ext cx="1714512" cy="2214577"/>
              <a:chOff x="3500430" y="1229907"/>
              <a:chExt cx="2353048" cy="2689795"/>
            </a:xfrm>
            <a:solidFill>
              <a:srgbClr val="C00000"/>
            </a:solidFill>
          </p:grpSpPr>
          <p:sp>
            <p:nvSpPr>
              <p:cNvPr id="54" name="Прямоугольный треугольник 53"/>
              <p:cNvSpPr/>
              <p:nvPr/>
            </p:nvSpPr>
            <p:spPr>
              <a:xfrm rot="3956293">
                <a:off x="4145753" y="2396955"/>
                <a:ext cx="1045965" cy="996616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5" name="Прямоугольный треугольник 54"/>
              <p:cNvSpPr/>
              <p:nvPr/>
            </p:nvSpPr>
            <p:spPr>
              <a:xfrm rot="3446164">
                <a:off x="3816271" y="3110553"/>
                <a:ext cx="562251" cy="54898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6" name="Ромб 55"/>
              <p:cNvSpPr/>
              <p:nvPr/>
            </p:nvSpPr>
            <p:spPr>
              <a:xfrm rot="18336874">
                <a:off x="5077222" y="2873428"/>
                <a:ext cx="785012" cy="767500"/>
              </a:xfrm>
              <a:prstGeom prst="diamond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7" name="Параллелограмм 56"/>
              <p:cNvSpPr/>
              <p:nvPr/>
            </p:nvSpPr>
            <p:spPr>
              <a:xfrm rot="19026412">
                <a:off x="3861305" y="1229907"/>
                <a:ext cx="1116747" cy="395286"/>
              </a:xfrm>
              <a:prstGeom prst="parallelogram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8" name="Прямоугольный треугольник 57"/>
              <p:cNvSpPr/>
              <p:nvPr/>
            </p:nvSpPr>
            <p:spPr>
              <a:xfrm rot="14800867">
                <a:off x="4053576" y="1615139"/>
                <a:ext cx="756011" cy="768560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9" name="Прямоугольный треугольник 58"/>
              <p:cNvSpPr/>
              <p:nvPr/>
            </p:nvSpPr>
            <p:spPr>
              <a:xfrm rot="14590476">
                <a:off x="3994632" y="2867700"/>
                <a:ext cx="1013580" cy="109042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0" name="Прямоугольный треугольник 59"/>
              <p:cNvSpPr/>
              <p:nvPr/>
            </p:nvSpPr>
            <p:spPr>
              <a:xfrm rot="5400000">
                <a:off x="3493796" y="2649816"/>
                <a:ext cx="562251" cy="54898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1" name="Кольцо 60"/>
              <p:cNvSpPr/>
              <p:nvPr/>
            </p:nvSpPr>
            <p:spPr>
              <a:xfrm rot="20153925" flipH="1">
                <a:off x="4268221" y="1473554"/>
                <a:ext cx="83781" cy="45719"/>
              </a:xfrm>
              <a:prstGeom prst="donu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ln>
                    <a:solidFill>
                      <a:schemeClr val="tx2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2" name="Группа 61"/>
            <p:cNvGrpSpPr/>
            <p:nvPr/>
          </p:nvGrpSpPr>
          <p:grpSpPr>
            <a:xfrm flipH="1">
              <a:off x="642910" y="571480"/>
              <a:ext cx="1857388" cy="1857388"/>
              <a:chOff x="5857884" y="1643050"/>
              <a:chExt cx="2428893" cy="2500330"/>
            </a:xfrm>
          </p:grpSpPr>
          <p:grpSp>
            <p:nvGrpSpPr>
              <p:cNvPr id="63" name="Группа 6"/>
              <p:cNvGrpSpPr/>
              <p:nvPr/>
            </p:nvGrpSpPr>
            <p:grpSpPr>
              <a:xfrm>
                <a:off x="5857884" y="1643049"/>
                <a:ext cx="2428894" cy="2500327"/>
                <a:chOff x="1028344" y="1576471"/>
                <a:chExt cx="4901585" cy="4670818"/>
              </a:xfrm>
            </p:grpSpPr>
            <p:sp>
              <p:nvSpPr>
                <p:cNvPr id="65" name="Прямоугольный треугольник 64"/>
                <p:cNvSpPr/>
                <p:nvPr/>
              </p:nvSpPr>
              <p:spPr>
                <a:xfrm rot="18767940">
                  <a:off x="4469004" y="3577977"/>
                  <a:ext cx="1357322" cy="1285884"/>
                </a:xfrm>
                <a:prstGeom prst="rtTriangl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66" name="Прямоугольный треугольник 65"/>
                <p:cNvSpPr/>
                <p:nvPr/>
              </p:nvSpPr>
              <p:spPr>
                <a:xfrm rot="16404287">
                  <a:off x="1009116" y="1689346"/>
                  <a:ext cx="979083" cy="940627"/>
                </a:xfrm>
                <a:prstGeom prst="rtTriangl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7" name="Ромб 66"/>
                <p:cNvSpPr/>
                <p:nvPr/>
              </p:nvSpPr>
              <p:spPr>
                <a:xfrm rot="18936989">
                  <a:off x="1756510" y="1576471"/>
                  <a:ext cx="1355522" cy="1285930"/>
                </a:xfrm>
                <a:prstGeom prst="diamond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8" name="Прямоугольный треугольник 67"/>
                <p:cNvSpPr/>
                <p:nvPr/>
              </p:nvSpPr>
              <p:spPr>
                <a:xfrm>
                  <a:off x="3143240" y="3286124"/>
                  <a:ext cx="1959614" cy="1880981"/>
                </a:xfrm>
                <a:prstGeom prst="rtTriangl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69" name="Параллелограмм 68"/>
                <p:cNvSpPr/>
                <p:nvPr/>
              </p:nvSpPr>
              <p:spPr>
                <a:xfrm rot="16200000">
                  <a:off x="1818211" y="3325270"/>
                  <a:ext cx="2018826" cy="654649"/>
                </a:xfrm>
                <a:prstGeom prst="parallelogram">
                  <a:avLst>
                    <a:gd name="adj" fmla="val 100000"/>
                  </a:avLst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0" name="Прямоугольный треугольник 69"/>
                <p:cNvSpPr/>
                <p:nvPr/>
              </p:nvSpPr>
              <p:spPr>
                <a:xfrm rot="6547034">
                  <a:off x="3986690" y="2186102"/>
                  <a:ext cx="1934184" cy="1952295"/>
                </a:xfrm>
                <a:prstGeom prst="rtTriangl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1" name="Прямоугольный треугольник 70"/>
                <p:cNvSpPr/>
                <p:nvPr/>
              </p:nvSpPr>
              <p:spPr>
                <a:xfrm rot="8108632">
                  <a:off x="2689675" y="5332889"/>
                  <a:ext cx="914400" cy="914400"/>
                </a:xfrm>
                <a:prstGeom prst="rtTriangl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64" name="Блок-схема: узел 63"/>
              <p:cNvSpPr/>
              <p:nvPr/>
            </p:nvSpPr>
            <p:spPr>
              <a:xfrm>
                <a:off x="6500826" y="1857364"/>
                <a:ext cx="142876" cy="142876"/>
              </a:xfrm>
              <a:prstGeom prst="flowChartConnector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72" name="TextBox 71"/>
          <p:cNvSpPr txBox="1"/>
          <p:nvPr/>
        </p:nvSpPr>
        <p:spPr>
          <a:xfrm>
            <a:off x="3571868" y="471488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Г.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Lyudvig Van Bethoven - K Elize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668344" y="7389440"/>
            <a:ext cx="304800" cy="304800"/>
          </a:xfrm>
          <a:prstGeom prst="rect">
            <a:avLst/>
          </a:prstGeom>
        </p:spPr>
      </p:pic>
      <p:sp>
        <p:nvSpPr>
          <p:cNvPr id="36" name="Блок-схема: узел 35"/>
          <p:cNvSpPr/>
          <p:nvPr/>
        </p:nvSpPr>
        <p:spPr>
          <a:xfrm rot="19516150">
            <a:off x="6312833" y="1706484"/>
            <a:ext cx="142876" cy="142876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500034" y="1142984"/>
            <a:ext cx="8013069" cy="4857784"/>
            <a:chOff x="500034" y="1142984"/>
            <a:chExt cx="8013069" cy="4857784"/>
          </a:xfrm>
        </p:grpSpPr>
        <p:grpSp>
          <p:nvGrpSpPr>
            <p:cNvPr id="28" name="Группа 27"/>
            <p:cNvGrpSpPr/>
            <p:nvPr/>
          </p:nvGrpSpPr>
          <p:grpSpPr>
            <a:xfrm>
              <a:off x="500034" y="3786190"/>
              <a:ext cx="4217624" cy="2214578"/>
              <a:chOff x="571472" y="3786190"/>
              <a:chExt cx="4217624" cy="2214578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571472" y="3786190"/>
                <a:ext cx="4217624" cy="2214578"/>
                <a:chOff x="714348" y="3396225"/>
                <a:chExt cx="6025177" cy="3403874"/>
              </a:xfrm>
              <a:solidFill>
                <a:srgbClr val="B90F0B"/>
              </a:solidFill>
            </p:grpSpPr>
            <p:sp>
              <p:nvSpPr>
                <p:cNvPr id="16" name="Прямоугольный треугольник 15"/>
                <p:cNvSpPr/>
                <p:nvPr/>
              </p:nvSpPr>
              <p:spPr>
                <a:xfrm rot="10550692">
                  <a:off x="5857884" y="5500702"/>
                  <a:ext cx="881641" cy="893333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7" name="Прямоугольный треугольник 16"/>
                <p:cNvSpPr/>
                <p:nvPr/>
              </p:nvSpPr>
              <p:spPr>
                <a:xfrm rot="16200000">
                  <a:off x="2535051" y="4680131"/>
                  <a:ext cx="784810" cy="85431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21" name="Блок-схема: процесс 20"/>
                <p:cNvSpPr/>
                <p:nvPr/>
              </p:nvSpPr>
              <p:spPr>
                <a:xfrm rot="2807224">
                  <a:off x="5184154" y="4369400"/>
                  <a:ext cx="789903" cy="845345"/>
                </a:xfrm>
                <a:prstGeom prst="flowChartProcess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8" name="Прямоугольный треугольник 17"/>
                <p:cNvSpPr/>
                <p:nvPr/>
              </p:nvSpPr>
              <p:spPr>
                <a:xfrm rot="5400000">
                  <a:off x="3304945" y="4791816"/>
                  <a:ext cx="1722688" cy="1617470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9" name="Прямоугольный треугольник 18"/>
                <p:cNvSpPr/>
                <p:nvPr/>
              </p:nvSpPr>
              <p:spPr>
                <a:xfrm rot="7965036">
                  <a:off x="4141956" y="5049535"/>
                  <a:ext cx="1761602" cy="173952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20" name="Прямоугольный треугольник 19"/>
                <p:cNvSpPr/>
                <p:nvPr/>
              </p:nvSpPr>
              <p:spPr>
                <a:xfrm rot="18832572">
                  <a:off x="5540437" y="3357251"/>
                  <a:ext cx="1091764" cy="1169712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23" name="Параллелограмм 22"/>
                <p:cNvSpPr/>
                <p:nvPr/>
              </p:nvSpPr>
              <p:spPr>
                <a:xfrm>
                  <a:off x="714348" y="5500702"/>
                  <a:ext cx="1814998" cy="571877"/>
                </a:xfrm>
                <a:prstGeom prst="parallelogram">
                  <a:avLst>
                    <a:gd name="adj" fmla="val 102575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</p:grpSp>
          <p:sp>
            <p:nvSpPr>
              <p:cNvPr id="43" name="Блок-схема: узел 42"/>
              <p:cNvSpPr/>
              <p:nvPr/>
            </p:nvSpPr>
            <p:spPr>
              <a:xfrm>
                <a:off x="4214810" y="4214818"/>
                <a:ext cx="250033" cy="92956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714348" y="2714620"/>
              <a:ext cx="700092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Вороне где-то бог послал кусочек сыру…</a:t>
              </a:r>
            </a:p>
            <a:p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 На ту беду Лиса близёхонько бежала;</a:t>
              </a:r>
            </a:p>
            <a:p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Вдруг сырный дух Лису остановил.</a:t>
              </a:r>
            </a:p>
            <a:p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Лисица видит сыр, </a:t>
              </a:r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- Лисицу </a:t>
              </a:r>
              <a:r>
                <a:rPr lang="ru-RU" sz="2000" b="1" dirty="0" smtClean="0">
                  <a:latin typeface="Arial" pitchFamily="34" charset="0"/>
                  <a:cs typeface="Arial" pitchFamily="34" charset="0"/>
                </a:rPr>
                <a:t>сыр пленил.</a:t>
              </a:r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5572132" y="1142984"/>
              <a:ext cx="2940971" cy="1395649"/>
              <a:chOff x="5643570" y="1500174"/>
              <a:chExt cx="2940971" cy="1395649"/>
            </a:xfrm>
          </p:grpSpPr>
          <p:sp>
            <p:nvSpPr>
              <p:cNvPr id="37" name="Прямоугольный треугольник 36"/>
              <p:cNvSpPr/>
              <p:nvPr/>
            </p:nvSpPr>
            <p:spPr>
              <a:xfrm rot="17160941">
                <a:off x="7902650" y="2177220"/>
                <a:ext cx="726586" cy="637197"/>
              </a:xfrm>
              <a:prstGeom prst="rt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1" name="Прямоугольный треугольник 50"/>
              <p:cNvSpPr/>
              <p:nvPr/>
            </p:nvSpPr>
            <p:spPr>
              <a:xfrm rot="8108632">
                <a:off x="5643570" y="2389953"/>
                <a:ext cx="453115" cy="48948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6" name="Прямоугольный треугольник 45"/>
              <p:cNvSpPr/>
              <p:nvPr/>
            </p:nvSpPr>
            <p:spPr>
              <a:xfrm rot="14320437">
                <a:off x="5741705" y="1840812"/>
                <a:ext cx="524111" cy="466111"/>
              </a:xfrm>
              <a:prstGeom prst="rt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7" name="Ромб 46"/>
              <p:cNvSpPr/>
              <p:nvPr/>
            </p:nvSpPr>
            <p:spPr>
              <a:xfrm rot="17160003">
                <a:off x="6067165" y="1491842"/>
                <a:ext cx="671705" cy="688369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48" name="Прямоугольный треугольник 47"/>
              <p:cNvSpPr/>
              <p:nvPr/>
            </p:nvSpPr>
            <p:spPr>
              <a:xfrm rot="19516150">
                <a:off x="7217382" y="1738838"/>
                <a:ext cx="971052" cy="1006904"/>
              </a:xfrm>
              <a:prstGeom prst="rt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9" name="Параллелограмм 48"/>
              <p:cNvSpPr/>
              <p:nvPr/>
            </p:nvSpPr>
            <p:spPr>
              <a:xfrm rot="14116150">
                <a:off x="6459942" y="2193276"/>
                <a:ext cx="1080694" cy="324400"/>
              </a:xfrm>
              <a:prstGeom prst="parallelogram">
                <a:avLst>
                  <a:gd name="adj" fmla="val 10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50" name="Прямоугольный треугольник 49"/>
              <p:cNvSpPr/>
              <p:nvPr/>
            </p:nvSpPr>
            <p:spPr>
              <a:xfrm rot="8186242">
                <a:off x="7156381" y="1596442"/>
                <a:ext cx="1035876" cy="967425"/>
              </a:xfrm>
              <a:prstGeom prst="rt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5" name="Блок-схема: узел 24"/>
              <p:cNvSpPr/>
              <p:nvPr/>
            </p:nvSpPr>
            <p:spPr>
              <a:xfrm>
                <a:off x="6286512" y="1857364"/>
                <a:ext cx="71438" cy="71438"/>
              </a:xfrm>
              <a:prstGeom prst="flowChartConnector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</a:r>
                <a:endParaRPr lang="ru-RU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5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857232"/>
            <a:ext cx="8715404" cy="5005020"/>
            <a:chOff x="0" y="928670"/>
            <a:chExt cx="8715404" cy="5005020"/>
          </a:xfrm>
        </p:grpSpPr>
        <p:grpSp>
          <p:nvGrpSpPr>
            <p:cNvPr id="83" name="Группа 82"/>
            <p:cNvGrpSpPr/>
            <p:nvPr/>
          </p:nvGrpSpPr>
          <p:grpSpPr>
            <a:xfrm>
              <a:off x="7000892" y="3500438"/>
              <a:ext cx="1714512" cy="2214577"/>
              <a:chOff x="3500430" y="1229907"/>
              <a:chExt cx="2353048" cy="2689795"/>
            </a:xfrm>
            <a:solidFill>
              <a:srgbClr val="C00000"/>
            </a:solidFill>
          </p:grpSpPr>
          <p:sp>
            <p:nvSpPr>
              <p:cNvPr id="61" name="Прямоугольный треугольник 60"/>
              <p:cNvSpPr/>
              <p:nvPr/>
            </p:nvSpPr>
            <p:spPr>
              <a:xfrm rot="3956293">
                <a:off x="4145753" y="2396955"/>
                <a:ext cx="1045965" cy="996616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4" name="Прямоугольный треугольник 63"/>
              <p:cNvSpPr/>
              <p:nvPr/>
            </p:nvSpPr>
            <p:spPr>
              <a:xfrm rot="3446164">
                <a:off x="3816271" y="3110553"/>
                <a:ext cx="562251" cy="54898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7" name="Ромб 66"/>
              <p:cNvSpPr/>
              <p:nvPr/>
            </p:nvSpPr>
            <p:spPr>
              <a:xfrm rot="18336874">
                <a:off x="5077222" y="2873428"/>
                <a:ext cx="785012" cy="767500"/>
              </a:xfrm>
              <a:prstGeom prst="diamond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73" name="Параллелограмм 72"/>
              <p:cNvSpPr/>
              <p:nvPr/>
            </p:nvSpPr>
            <p:spPr>
              <a:xfrm rot="19026412">
                <a:off x="3861305" y="1229907"/>
                <a:ext cx="1116747" cy="395286"/>
              </a:xfrm>
              <a:prstGeom prst="parallelogram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79" name="Прямоугольный треугольник 78"/>
              <p:cNvSpPr/>
              <p:nvPr/>
            </p:nvSpPr>
            <p:spPr>
              <a:xfrm rot="14800867">
                <a:off x="4053576" y="1615139"/>
                <a:ext cx="756011" cy="768560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1" name="Прямоугольный треугольник 80"/>
              <p:cNvSpPr/>
              <p:nvPr/>
            </p:nvSpPr>
            <p:spPr>
              <a:xfrm rot="14590476">
                <a:off x="3994632" y="2867700"/>
                <a:ext cx="1013580" cy="109042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2" name="Прямоугольный треугольник 81"/>
              <p:cNvSpPr/>
              <p:nvPr/>
            </p:nvSpPr>
            <p:spPr>
              <a:xfrm rot="5400000">
                <a:off x="3493796" y="2649816"/>
                <a:ext cx="562251" cy="548983"/>
              </a:xfrm>
              <a:prstGeom prst="rt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5" name="Кольцо 54"/>
              <p:cNvSpPr/>
              <p:nvPr/>
            </p:nvSpPr>
            <p:spPr>
              <a:xfrm rot="20153925" flipH="1">
                <a:off x="4268221" y="1473554"/>
                <a:ext cx="83781" cy="45719"/>
              </a:xfrm>
              <a:prstGeom prst="donu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ln>
                    <a:solidFill>
                      <a:schemeClr val="tx2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" name="Группа 37"/>
            <p:cNvGrpSpPr/>
            <p:nvPr/>
          </p:nvGrpSpPr>
          <p:grpSpPr>
            <a:xfrm>
              <a:off x="0" y="928670"/>
              <a:ext cx="3143272" cy="5005020"/>
              <a:chOff x="500034" y="844757"/>
              <a:chExt cx="3143272" cy="5005020"/>
            </a:xfrm>
          </p:grpSpPr>
          <p:grpSp>
            <p:nvGrpSpPr>
              <p:cNvPr id="124" name="Группа 123"/>
              <p:cNvGrpSpPr/>
              <p:nvPr/>
            </p:nvGrpSpPr>
            <p:grpSpPr>
              <a:xfrm>
                <a:off x="500034" y="2214554"/>
                <a:ext cx="3143272" cy="3635223"/>
                <a:chOff x="428596" y="2722735"/>
                <a:chExt cx="3143272" cy="3635223"/>
              </a:xfrm>
            </p:grpSpPr>
            <p:sp>
              <p:nvSpPr>
                <p:cNvPr id="85" name="Прямоугольный треугольник 84"/>
                <p:cNvSpPr/>
                <p:nvPr/>
              </p:nvSpPr>
              <p:spPr>
                <a:xfrm rot="8136793">
                  <a:off x="1436874" y="2722735"/>
                  <a:ext cx="1079019" cy="1079084"/>
                </a:xfrm>
                <a:prstGeom prst="rtTriangl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97" name="Параллелограмм 96"/>
                <p:cNvSpPr/>
                <p:nvPr/>
              </p:nvSpPr>
              <p:spPr>
                <a:xfrm rot="2776798">
                  <a:off x="1833109" y="5066946"/>
                  <a:ext cx="1931020" cy="651003"/>
                </a:xfrm>
                <a:prstGeom prst="parallelogram">
                  <a:avLst>
                    <a:gd name="adj" fmla="val 91396"/>
                  </a:avLst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91" name="Ромб 90"/>
                <p:cNvSpPr/>
                <p:nvPr/>
              </p:nvSpPr>
              <p:spPr>
                <a:xfrm rot="2757833">
                  <a:off x="988444" y="4785934"/>
                  <a:ext cx="1210847" cy="1263096"/>
                </a:xfrm>
                <a:prstGeom prst="diamond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94" name="Прямоугольный треугольник 93"/>
                <p:cNvSpPr/>
                <p:nvPr/>
              </p:nvSpPr>
              <p:spPr>
                <a:xfrm rot="16200000">
                  <a:off x="340531" y="3359813"/>
                  <a:ext cx="1706658" cy="1530525"/>
                </a:xfrm>
                <a:prstGeom prst="rtTriangl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00" name="Прямоугольный треугольник 99"/>
                <p:cNvSpPr/>
                <p:nvPr/>
              </p:nvSpPr>
              <p:spPr>
                <a:xfrm>
                  <a:off x="1998052" y="3271747"/>
                  <a:ext cx="1573816" cy="1700284"/>
                </a:xfrm>
                <a:prstGeom prst="rtTriangl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88" name="Прямоугольный треугольник 87"/>
                <p:cNvSpPr/>
                <p:nvPr/>
              </p:nvSpPr>
              <p:spPr>
                <a:xfrm>
                  <a:off x="1998052" y="5013809"/>
                  <a:ext cx="787998" cy="844083"/>
                </a:xfrm>
                <a:prstGeom prst="rtTriangl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03" name="Прямоугольный треугольник 102"/>
                <p:cNvSpPr/>
                <p:nvPr/>
              </p:nvSpPr>
              <p:spPr>
                <a:xfrm rot="16200000">
                  <a:off x="371322" y="5071083"/>
                  <a:ext cx="858582" cy="744033"/>
                </a:xfrm>
                <a:prstGeom prst="rtTriangl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</p:grpSp>
          <p:grpSp>
            <p:nvGrpSpPr>
              <p:cNvPr id="34" name="Группа 33"/>
              <p:cNvGrpSpPr/>
              <p:nvPr/>
            </p:nvGrpSpPr>
            <p:grpSpPr>
              <a:xfrm rot="20905061">
                <a:off x="992618" y="844757"/>
                <a:ext cx="2169695" cy="1568768"/>
                <a:chOff x="1357290" y="2071678"/>
                <a:chExt cx="2169695" cy="1568768"/>
              </a:xfrm>
            </p:grpSpPr>
            <p:sp>
              <p:nvSpPr>
                <p:cNvPr id="115" name="Параллелограмм 114"/>
                <p:cNvSpPr/>
                <p:nvPr/>
              </p:nvSpPr>
              <p:spPr>
                <a:xfrm rot="2411431">
                  <a:off x="2118380" y="2244347"/>
                  <a:ext cx="934587" cy="486685"/>
                </a:xfrm>
                <a:prstGeom prst="parallelogram">
                  <a:avLst>
                    <a:gd name="adj" fmla="val 97727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11" name="Блок-схема: процесс 110"/>
                <p:cNvSpPr/>
                <p:nvPr/>
              </p:nvSpPr>
              <p:spPr>
                <a:xfrm rot="3492129">
                  <a:off x="2825069" y="2066552"/>
                  <a:ext cx="500066" cy="510318"/>
                </a:xfrm>
                <a:prstGeom prst="flowChartProcess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09" name="Прямоугольный треугольник 108"/>
                <p:cNvSpPr/>
                <p:nvPr/>
              </p:nvSpPr>
              <p:spPr>
                <a:xfrm rot="20031612" flipV="1">
                  <a:off x="3079062" y="2503949"/>
                  <a:ext cx="447923" cy="461249"/>
                </a:xfrm>
                <a:prstGeom prst="rtTriangl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14" name="Прямоугольный треугольник 113"/>
                <p:cNvSpPr/>
                <p:nvPr/>
              </p:nvSpPr>
              <p:spPr>
                <a:xfrm rot="7645872">
                  <a:off x="1371773" y="2357450"/>
                  <a:ext cx="770152" cy="799117"/>
                </a:xfrm>
                <a:prstGeom prst="rtTriangl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13" name="Прямоугольный треугольник 112"/>
                <p:cNvSpPr/>
                <p:nvPr/>
              </p:nvSpPr>
              <p:spPr>
                <a:xfrm rot="13350304" flipV="1">
                  <a:off x="2018285" y="2251987"/>
                  <a:ext cx="742912" cy="866967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12" name="Прямоугольный треугольник 111"/>
                <p:cNvSpPr/>
                <p:nvPr/>
              </p:nvSpPr>
              <p:spPr>
                <a:xfrm rot="7806124">
                  <a:off x="1978121" y="2102738"/>
                  <a:ext cx="553220" cy="531198"/>
                </a:xfrm>
                <a:prstGeom prst="rtTriangl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20" name="Блок-схема: узел 119"/>
                <p:cNvSpPr/>
                <p:nvPr/>
              </p:nvSpPr>
              <p:spPr>
                <a:xfrm rot="166203" flipH="1" flipV="1">
                  <a:off x="3073827" y="2373245"/>
                  <a:ext cx="82176" cy="45719"/>
                </a:xfrm>
                <a:prstGeom prst="flowChartConnector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sp>
              <p:nvSpPr>
                <p:cNvPr id="122" name="Прямоугольный треугольник 121"/>
                <p:cNvSpPr/>
                <p:nvPr/>
              </p:nvSpPr>
              <p:spPr>
                <a:xfrm rot="8100696">
                  <a:off x="2926750" y="3084869"/>
                  <a:ext cx="485742" cy="555577"/>
                </a:xfrm>
                <a:prstGeom prst="rtTriangl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</p:grpSp>
        </p:grpSp>
        <p:sp>
          <p:nvSpPr>
            <p:cNvPr id="126" name="TextBox 125"/>
            <p:cNvSpPr txBox="1"/>
            <p:nvPr/>
          </p:nvSpPr>
          <p:spPr>
            <a:xfrm>
              <a:off x="2643174" y="1928802"/>
              <a:ext cx="592935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Плутовка к дереву на цыпочках подходит;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Вертит хвостом, с Вороны глаз не сводит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И говорит так сладко, чуть дыша: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« </a:t>
              </a:r>
              <a:r>
                <a:rPr lang="ru-RU" b="1" dirty="0" smtClean="0">
                  <a:solidFill>
                    <a:srgbClr val="B90F0B"/>
                  </a:solidFill>
                  <a:latin typeface="Arial" pitchFamily="34" charset="0"/>
                  <a:cs typeface="Arial" pitchFamily="34" charset="0"/>
                </a:rPr>
                <a:t>Голубушка, как хороша!</a:t>
              </a:r>
            </a:p>
            <a:p>
              <a:r>
                <a:rPr lang="ru-RU" b="1" dirty="0" smtClean="0">
                  <a:solidFill>
                    <a:srgbClr val="B90F0B"/>
                  </a:solidFill>
                  <a:latin typeface="Arial" pitchFamily="34" charset="0"/>
                  <a:cs typeface="Arial" pitchFamily="34" charset="0"/>
                </a:rPr>
                <a:t>Ну, что за шейка, что за глазки!</a:t>
              </a:r>
            </a:p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Рассказывать, так, прямо, сказки!»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па 36"/>
          <p:cNvGrpSpPr/>
          <p:nvPr/>
        </p:nvGrpSpPr>
        <p:grpSpPr>
          <a:xfrm>
            <a:off x="6500826" y="3429000"/>
            <a:ext cx="1857420" cy="2500354"/>
            <a:chOff x="5582235" y="2035259"/>
            <a:chExt cx="2974853" cy="3536880"/>
          </a:xfrm>
        </p:grpSpPr>
        <p:sp>
          <p:nvSpPr>
            <p:cNvPr id="25" name="Прямоугольный треугольник 24"/>
            <p:cNvSpPr/>
            <p:nvPr/>
          </p:nvSpPr>
          <p:spPr>
            <a:xfrm rot="13272689">
              <a:off x="5870951" y="3839971"/>
              <a:ext cx="1250085" cy="1160266"/>
            </a:xfrm>
            <a:prstGeom prst="rt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Прямоугольный треугольник 25"/>
            <p:cNvSpPr/>
            <p:nvPr/>
          </p:nvSpPr>
          <p:spPr>
            <a:xfrm rot="2828669">
              <a:off x="6511757" y="2063103"/>
              <a:ext cx="671974" cy="712816"/>
            </a:xfrm>
            <a:prstGeom prst="rt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7" name="Ромб 26"/>
            <p:cNvSpPr/>
            <p:nvPr/>
          </p:nvSpPr>
          <p:spPr>
            <a:xfrm rot="16200000">
              <a:off x="5862432" y="2352882"/>
              <a:ext cx="1009645" cy="1018741"/>
            </a:xfrm>
            <a:prstGeom prst="diamond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Параллелограмм 27"/>
            <p:cNvSpPr/>
            <p:nvPr/>
          </p:nvSpPr>
          <p:spPr>
            <a:xfrm rot="10606308">
              <a:off x="7370442" y="5033673"/>
              <a:ext cx="1186646" cy="472426"/>
            </a:xfrm>
            <a:prstGeom prst="parallelogram">
              <a:avLst>
                <a:gd name="adj" fmla="val 100000"/>
              </a:avLst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Прямоугольный треугольник 28"/>
            <p:cNvSpPr/>
            <p:nvPr/>
          </p:nvSpPr>
          <p:spPr>
            <a:xfrm rot="2468208">
              <a:off x="6014985" y="3482526"/>
              <a:ext cx="903547" cy="816666"/>
            </a:xfrm>
            <a:prstGeom prst="rt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рямоугольный треугольник 29"/>
            <p:cNvSpPr/>
            <p:nvPr/>
          </p:nvSpPr>
          <p:spPr>
            <a:xfrm rot="16200000">
              <a:off x="6172964" y="4387111"/>
              <a:ext cx="1211380" cy="1158675"/>
            </a:xfrm>
            <a:prstGeom prst="rt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Прямоугольный треугольник 30"/>
            <p:cNvSpPr/>
            <p:nvPr/>
          </p:nvSpPr>
          <p:spPr>
            <a:xfrm rot="13840699">
              <a:off x="5537921" y="2079573"/>
              <a:ext cx="671974" cy="583345"/>
            </a:xfrm>
            <a:prstGeom prst="rt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428596" y="500042"/>
            <a:ext cx="2571768" cy="3786213"/>
            <a:chOff x="-285784" y="928670"/>
            <a:chExt cx="3143272" cy="5206859"/>
          </a:xfrm>
        </p:grpSpPr>
        <p:grpSp>
          <p:nvGrpSpPr>
            <p:cNvPr id="6" name="Группа 123"/>
            <p:cNvGrpSpPr/>
            <p:nvPr/>
          </p:nvGrpSpPr>
          <p:grpSpPr>
            <a:xfrm>
              <a:off x="-285784" y="2500306"/>
              <a:ext cx="3143272" cy="3635223"/>
              <a:chOff x="428596" y="2722735"/>
              <a:chExt cx="3143272" cy="3635223"/>
            </a:xfrm>
          </p:grpSpPr>
          <p:sp>
            <p:nvSpPr>
              <p:cNvPr id="17" name="Прямоугольный треугольник 16"/>
              <p:cNvSpPr/>
              <p:nvPr/>
            </p:nvSpPr>
            <p:spPr>
              <a:xfrm rot="8136793">
                <a:off x="1436874" y="2722735"/>
                <a:ext cx="1079019" cy="1079084"/>
              </a:xfrm>
              <a:prstGeom prst="rtTriangl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8" name="Параллелограмм 17"/>
              <p:cNvSpPr/>
              <p:nvPr/>
            </p:nvSpPr>
            <p:spPr>
              <a:xfrm rot="2776798">
                <a:off x="1833109" y="5066946"/>
                <a:ext cx="1931020" cy="651003"/>
              </a:xfrm>
              <a:prstGeom prst="parallelogram">
                <a:avLst>
                  <a:gd name="adj" fmla="val 91396"/>
                </a:avLst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9" name="Ромб 18"/>
              <p:cNvSpPr/>
              <p:nvPr/>
            </p:nvSpPr>
            <p:spPr>
              <a:xfrm rot="2757833">
                <a:off x="988444" y="4785934"/>
                <a:ext cx="1210847" cy="1263096"/>
              </a:xfrm>
              <a:prstGeom prst="diamond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0" name="Прямоугольный треугольник 19"/>
              <p:cNvSpPr/>
              <p:nvPr/>
            </p:nvSpPr>
            <p:spPr>
              <a:xfrm rot="16200000">
                <a:off x="340531" y="3359813"/>
                <a:ext cx="1706658" cy="1530525"/>
              </a:xfrm>
              <a:prstGeom prst="rtTriangl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1" name="Прямоугольный треугольник 20"/>
              <p:cNvSpPr/>
              <p:nvPr/>
            </p:nvSpPr>
            <p:spPr>
              <a:xfrm>
                <a:off x="1998052" y="3271747"/>
                <a:ext cx="1573816" cy="1700284"/>
              </a:xfrm>
              <a:prstGeom prst="rtTriangl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2" name="Прямоугольный треугольник 21"/>
              <p:cNvSpPr/>
              <p:nvPr/>
            </p:nvSpPr>
            <p:spPr>
              <a:xfrm>
                <a:off x="1998052" y="5013809"/>
                <a:ext cx="787998" cy="844083"/>
              </a:xfrm>
              <a:prstGeom prst="rtTriangl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3" name="Прямоугольный треугольник 22"/>
              <p:cNvSpPr/>
              <p:nvPr/>
            </p:nvSpPr>
            <p:spPr>
              <a:xfrm rot="16200000">
                <a:off x="371322" y="5071083"/>
                <a:ext cx="858582" cy="744033"/>
              </a:xfrm>
              <a:prstGeom prst="rtTriangl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40" name="Группа 39"/>
            <p:cNvGrpSpPr/>
            <p:nvPr/>
          </p:nvGrpSpPr>
          <p:grpSpPr>
            <a:xfrm>
              <a:off x="428596" y="928670"/>
              <a:ext cx="2249322" cy="1779567"/>
              <a:chOff x="787278" y="1194946"/>
              <a:chExt cx="2249322" cy="1779567"/>
            </a:xfrm>
          </p:grpSpPr>
          <p:sp>
            <p:nvSpPr>
              <p:cNvPr id="14" name="Прямоугольный треугольник 13"/>
              <p:cNvSpPr/>
              <p:nvPr/>
            </p:nvSpPr>
            <p:spPr>
              <a:xfrm rot="13072739" flipV="1">
                <a:off x="1476436" y="1729176"/>
                <a:ext cx="823198" cy="903278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" name="Прямоугольный треугольник 14"/>
              <p:cNvSpPr/>
              <p:nvPr/>
            </p:nvSpPr>
            <p:spPr>
              <a:xfrm rot="5122681">
                <a:off x="1367705" y="1674564"/>
                <a:ext cx="553220" cy="531198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Блок-схема: процесс 7"/>
              <p:cNvSpPr/>
              <p:nvPr/>
            </p:nvSpPr>
            <p:spPr>
              <a:xfrm rot="2336773">
                <a:off x="1983093" y="1194946"/>
                <a:ext cx="604335" cy="609393"/>
              </a:xfrm>
              <a:prstGeom prst="flowChartProcess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9" name="Прямоугольный треугольник 8"/>
              <p:cNvSpPr/>
              <p:nvPr/>
            </p:nvSpPr>
            <p:spPr>
              <a:xfrm rot="18620944" flipV="1">
                <a:off x="2468184" y="1592062"/>
                <a:ext cx="477868" cy="511734"/>
              </a:xfrm>
              <a:prstGeom prst="rtTriangl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3" name="Прямоугольный треугольник 12"/>
              <p:cNvSpPr/>
              <p:nvPr/>
            </p:nvSpPr>
            <p:spPr>
              <a:xfrm rot="7674448">
                <a:off x="1545803" y="1817085"/>
                <a:ext cx="770152" cy="673168"/>
              </a:xfrm>
              <a:prstGeom prst="rt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6" name="Параллелограмм 15"/>
              <p:cNvSpPr/>
              <p:nvPr/>
            </p:nvSpPr>
            <p:spPr>
              <a:xfrm rot="16210546" flipV="1">
                <a:off x="578573" y="2209796"/>
                <a:ext cx="973422" cy="556011"/>
              </a:xfrm>
              <a:prstGeom prst="parallelogram">
                <a:avLst>
                  <a:gd name="adj" fmla="val 97727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2" name="Прямоугольный треугольник 11"/>
              <p:cNvSpPr/>
              <p:nvPr/>
            </p:nvSpPr>
            <p:spPr>
              <a:xfrm rot="7920134">
                <a:off x="2537432" y="2311778"/>
                <a:ext cx="488602" cy="509734"/>
              </a:xfrm>
              <a:prstGeom prst="rtTriangl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Кольцо 31"/>
              <p:cNvSpPr/>
              <p:nvPr/>
            </p:nvSpPr>
            <p:spPr>
              <a:xfrm rot="20153925" flipV="1">
                <a:off x="2114286" y="1402039"/>
                <a:ext cx="276279" cy="267708"/>
              </a:xfrm>
              <a:prstGeom prst="donu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ln>
                    <a:solidFill>
                      <a:schemeClr val="tx2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214678" y="357166"/>
            <a:ext cx="55007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/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Какие пёрышки! Какой носок!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И, верно, ангельский быть должен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                                         голосок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B90F0B"/>
                </a:solidFill>
                <a:latin typeface="Arial" pitchFamily="34" charset="0"/>
                <a:cs typeface="Arial" pitchFamily="34" charset="0"/>
              </a:rPr>
              <a:t>Спой, светик, не стыдись!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Что ежели, сестрица,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При красоте такой, и петь ты  мастерица,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Ведь ты б у нас была царь - птица!»</a:t>
            </a:r>
          </a:p>
          <a:p>
            <a:r>
              <a:rPr lang="ru-RU" sz="2000" b="1" dirty="0" smtClean="0"/>
              <a:t> </a:t>
            </a:r>
            <a:endParaRPr lang="ru-RU" sz="1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2438</TotalTime>
  <Words>258</Words>
  <Application>Microsoft Office PowerPoint</Application>
  <PresentationFormat>Экран (4:3)</PresentationFormat>
  <Paragraphs>46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 ПРЕЗЕНТАЦИЯ   на тему: «ТАНГРАМ на уроках геометрии» (7класс)</vt:lpstr>
      <vt:lpstr>Придумайте заголовок</vt:lpstr>
      <vt:lpstr>Слайд 3</vt:lpstr>
      <vt:lpstr>Где ошибка? Надо подумать.</vt:lpstr>
      <vt:lpstr>Экс чемпион рисунков</vt:lpstr>
      <vt:lpstr>Басня И.А.Крылова  «Ворона и Лисица»</vt:lpstr>
      <vt:lpstr>Слайд 7</vt:lpstr>
      <vt:lpstr>Слайд 8</vt:lpstr>
      <vt:lpstr>Слайд 9</vt:lpstr>
      <vt:lpstr>Слайд 10</vt:lpstr>
      <vt:lpstr>Благодарю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267</cp:revision>
  <dcterms:created xsi:type="dcterms:W3CDTF">2010-12-01T10:02:03Z</dcterms:created>
  <dcterms:modified xsi:type="dcterms:W3CDTF">2011-01-28T17:36:27Z</dcterms:modified>
</cp:coreProperties>
</file>