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4"/>
  </p:notesMasterIdLst>
  <p:sldIdLst>
    <p:sldId id="277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ECFF"/>
    <a:srgbClr val="66FFFF"/>
    <a:srgbClr val="33CCCC"/>
    <a:srgbClr val="0099CC"/>
    <a:srgbClr val="00CC99"/>
    <a:srgbClr val="0066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2.bin"/><Relationship Id="rId2" Type="http://schemas.microsoft.com/office/2006/relationships/legacyDiagramText" Target="legacyDiagramText11.bin"/><Relationship Id="rId1" Type="http://schemas.microsoft.com/office/2006/relationships/legacyDiagramText" Target="legacyDiagramText10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CE74B-484C-4445-A584-BF5E14AB01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0A15-7342-49AA-BA2D-0F40AE901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0A15-7342-49AA-BA2D-0F40AE9013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39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4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4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4404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05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4406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08CD94-4B90-4CDB-AC5C-B83F800E3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B8875-2D5B-41C4-929C-71B1A37768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FA847-E166-4D4D-90A1-902AA45D44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3EF1456-8BF0-47C7-8591-3AAB44E89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2F7BC8-6D69-4630-9294-BAB9C8A4F4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E5D03-9D36-4846-8226-F0AAB4BAC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609A3-C1A1-4B9B-9DD3-5D7DE9046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50E35-2FCA-46DC-B885-7C737B9C60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6B05B-9DA2-4473-93CB-EBDA9B0BD3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2C619-66DA-41B6-A50E-F6B977C34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3F22-7D5A-494F-BA69-D67861BC1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CEFE5-D676-4563-A4BE-B1C74D24F4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20AE1-7B77-40A4-8F91-550BE9353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3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3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3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66E7B2-795F-476E-82D0-5DB7F1D862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3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001156" cy="5715040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МОУ СОШ №4 имени 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В.Бурова</a:t>
            </a:r>
            <a:endParaRPr lang="en-US" b="1" i="1" dirty="0"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Г.Бежецк Тверская область</a:t>
            </a:r>
          </a:p>
          <a:p>
            <a:pPr algn="ctr">
              <a:buNone/>
            </a:pPr>
            <a:endParaRPr lang="ru-RU" b="1" i="1" dirty="0"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физики в 7 классе с элементами исследования и применением </a:t>
            </a:r>
            <a:r>
              <a:rPr lang="ru-RU" b="1" i="1" dirty="0" err="1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ИК-технологий</a:t>
            </a: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2">
                  <a:lumMod val="9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Тема «Давление. Единицы давления. Способы уменьшения и увеличения давления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buNone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физики: Марулева </a:t>
            </a:r>
          </a:p>
          <a:p>
            <a:pPr algn="r"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Евгения Анатольевна</a:t>
            </a:r>
          </a:p>
          <a:p>
            <a:pPr>
              <a:buNone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19" name="Organization Chart 27"/>
          <p:cNvGraphicFramePr>
            <a:graphicFrameLocks/>
          </p:cNvGraphicFramePr>
          <p:nvPr>
            <p:ph/>
          </p:nvPr>
        </p:nvGraphicFramePr>
        <p:xfrm>
          <a:off x="431800" y="333375"/>
          <a:ext cx="8461375" cy="5918200"/>
        </p:xfrm>
        <a:graphic>
          <a:graphicData uri="http://schemas.openxmlformats.org/drawingml/2006/compatibility">
            <com:legacyDrawing xmlns:com="http://schemas.openxmlformats.org/drawingml/2006/compatibility" spid="_x0000_s16181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618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7" name="Rectangle 7"/>
          <p:cNvSpPr>
            <a:spLocks noChangeArrowheads="1"/>
          </p:cNvSpPr>
          <p:nvPr/>
        </p:nvSpPr>
        <p:spPr bwMode="auto">
          <a:xfrm>
            <a:off x="179388" y="2420938"/>
            <a:ext cx="4319587" cy="36718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Исследования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5545138" cy="1225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/>
              <a:t>  </a:t>
            </a:r>
            <a:r>
              <a:rPr lang="ru-RU" sz="2400" b="1" i="1">
                <a:solidFill>
                  <a:srgbClr val="FFFF66"/>
                </a:solidFill>
                <a:latin typeface="Times New Roman" pitchFamily="18" charset="0"/>
              </a:rPr>
              <a:t>Одинаковое ли давление оказывает брусок на стол при его различных положениях?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349500"/>
            <a:ext cx="4319588" cy="3636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>
                <a:effectLst/>
                <a:latin typeface="Times New Roman" pitchFamily="18" charset="0"/>
              </a:rPr>
              <a:t>  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Дано:   СИ:        Решение:</a:t>
            </a:r>
          </a:p>
          <a:p>
            <a:pPr>
              <a:buFont typeface="Wingdings" pitchFamily="2" charset="2"/>
              <a:buNone/>
            </a:pPr>
            <a:r>
              <a:rPr lang="en-GB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  F =</a:t>
            </a:r>
          </a:p>
          <a:p>
            <a:pPr>
              <a:buFont typeface="Wingdings" pitchFamily="2" charset="2"/>
              <a:buNone/>
            </a:pPr>
            <a:r>
              <a:rPr lang="en-GB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  a  </a:t>
            </a:r>
            <a:r>
              <a:rPr lang="en-GB" sz="2400" b="1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=</a:t>
            </a:r>
          </a:p>
          <a:p>
            <a:pPr>
              <a:buFont typeface="Wingdings" pitchFamily="2" charset="2"/>
              <a:buNone/>
            </a:pPr>
            <a:r>
              <a:rPr lang="en-GB" sz="2400" b="1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 b  =</a:t>
            </a:r>
          </a:p>
          <a:p>
            <a:pPr>
              <a:buFont typeface="Wingdings" pitchFamily="2" charset="2"/>
              <a:buNone/>
            </a:pPr>
            <a:r>
              <a:rPr lang="en-GB" sz="2400" b="1" i="1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   </a:t>
            </a:r>
            <a:endParaRPr lang="ru-RU" sz="2400" b="1" i="1" dirty="0">
              <a:solidFill>
                <a:srgbClr val="0070C0"/>
              </a:solidFill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   </a:t>
            </a:r>
            <a:r>
              <a:rPr lang="en-GB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p -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itchFamily="18" charset="0"/>
              </a:rPr>
              <a:t>?</a:t>
            </a:r>
          </a:p>
        </p:txBody>
      </p:sp>
      <p:grpSp>
        <p:nvGrpSpPr>
          <p:cNvPr id="163846" name="Group 6"/>
          <p:cNvGrpSpPr>
            <a:grpSpLocks/>
          </p:cNvGrpSpPr>
          <p:nvPr/>
        </p:nvGrpSpPr>
        <p:grpSpPr bwMode="auto">
          <a:xfrm>
            <a:off x="6011863" y="836613"/>
            <a:ext cx="2663825" cy="1368425"/>
            <a:chOff x="3787" y="663"/>
            <a:chExt cx="1678" cy="862"/>
          </a:xfrm>
        </p:grpSpPr>
        <p:pic>
          <p:nvPicPr>
            <p:cNvPr id="16384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87" y="663"/>
              <a:ext cx="724" cy="86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4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3" y="663"/>
              <a:ext cx="952" cy="862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395288" y="2492375"/>
            <a:ext cx="2305050" cy="2520950"/>
            <a:chOff x="249" y="1570"/>
            <a:chExt cx="1452" cy="1588"/>
          </a:xfrm>
        </p:grpSpPr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>
              <a:off x="975" y="1570"/>
              <a:ext cx="0" cy="158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 flipV="1">
              <a:off x="249" y="2795"/>
              <a:ext cx="726" cy="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>
              <a:off x="1701" y="1570"/>
              <a:ext cx="0" cy="158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5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357430"/>
            <a:ext cx="4392612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 animBg="1"/>
      <p:bldP spid="1638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00" name="Rectangle 312"/>
          <p:cNvSpPr>
            <a:spLocks noChangeArrowheads="1"/>
          </p:cNvSpPr>
          <p:nvPr/>
        </p:nvSpPr>
        <p:spPr bwMode="auto">
          <a:xfrm>
            <a:off x="4140200" y="1700213"/>
            <a:ext cx="4824413" cy="367188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Исследования</a:t>
            </a:r>
          </a:p>
        </p:txBody>
      </p:sp>
      <p:sp>
        <p:nvSpPr>
          <p:cNvPr id="165962" name="Rectangle 74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773238"/>
            <a:ext cx="4464050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Число полных клеток =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Число неполных клеток =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Число клеток </a:t>
            </a: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N =</a:t>
            </a:r>
            <a:endParaRPr lang="en-US" sz="2400" b="1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Площадь одной клетки </a:t>
            </a: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S</a:t>
            </a:r>
            <a:r>
              <a:rPr lang="en-GB" sz="2400" b="1" i="1" baseline="-25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1</a:t>
            </a: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=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Площадь контакта тел </a:t>
            </a:r>
            <a:r>
              <a:rPr lang="en-US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S</a:t>
            </a:r>
            <a:r>
              <a:rPr lang="ru-RU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=</a:t>
            </a: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NS</a:t>
            </a:r>
            <a:r>
              <a:rPr lang="en-GB" sz="2400" b="1" i="1" baseline="-25000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1</a:t>
            </a:r>
            <a:endParaRPr lang="en-GB" sz="2400" b="1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sz="2400" b="1" i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</a:rPr>
              <a:t>S=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6190" name="Group 302"/>
          <p:cNvGraphicFramePr>
            <a:graphicFrameLocks noGrp="1"/>
          </p:cNvGraphicFramePr>
          <p:nvPr>
            <p:ph sz="half" idx="1"/>
          </p:nvPr>
        </p:nvGraphicFramePr>
        <p:xfrm>
          <a:off x="179388" y="1700213"/>
          <a:ext cx="3743325" cy="3627120"/>
        </p:xfrm>
        <a:graphic>
          <a:graphicData uri="http://schemas.openxmlformats.org/drawingml/2006/table">
            <a:tbl>
              <a:tblPr/>
              <a:tblGrid>
                <a:gridCol w="534987"/>
                <a:gridCol w="534988"/>
                <a:gridCol w="534987"/>
                <a:gridCol w="533400"/>
                <a:gridCol w="534988"/>
                <a:gridCol w="534987"/>
                <a:gridCol w="534988"/>
              </a:tblGrid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65968" name="Oval 80"/>
          <p:cNvSpPr>
            <a:spLocks noChangeArrowheads="1"/>
          </p:cNvSpPr>
          <p:nvPr/>
        </p:nvSpPr>
        <p:spPr bwMode="auto">
          <a:xfrm>
            <a:off x="468313" y="1989138"/>
            <a:ext cx="3168650" cy="3024187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00" grpId="0" animBg="1"/>
      <p:bldP spid="165962" grpId="0" build="p"/>
      <p:bldP spid="1659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Какое давление оказывают цилиндры </a:t>
            </a:r>
            <a:br>
              <a:rPr lang="ru-RU" sz="3200" b="1" i="1">
                <a:latin typeface="Times New Roman" pitchFamily="18" charset="0"/>
              </a:rPr>
            </a:br>
            <a:r>
              <a:rPr lang="ru-RU" sz="3200" b="1" i="1">
                <a:latin typeface="Times New Roman" pitchFamily="18" charset="0"/>
              </a:rPr>
              <a:t>на стол?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539750" y="1773238"/>
            <a:ext cx="8135938" cy="44640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611188" y="1989138"/>
            <a:ext cx="8002587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</a:t>
            </a:r>
            <a:r>
              <a:rPr lang="ru-RU" sz="3200" b="1" i="1" dirty="0">
                <a:solidFill>
                  <a:srgbClr val="0066FF"/>
                </a:solidFill>
                <a:latin typeface="Times New Roman" pitchFamily="18" charset="0"/>
              </a:rPr>
              <a:t>Дано:                  Решение: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 F</a:t>
            </a:r>
            <a:r>
              <a:rPr lang="ru-RU" sz="3200" b="1" i="1" baseline="-25000" dirty="0">
                <a:solidFill>
                  <a:srgbClr val="0066FF"/>
                </a:solidFill>
                <a:latin typeface="Times New Roman" pitchFamily="18" charset="0"/>
              </a:rPr>
              <a:t>1</a:t>
            </a: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=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 F</a:t>
            </a:r>
            <a:r>
              <a:rPr lang="ru-RU" sz="3200" b="1" i="1" baseline="-25000" dirty="0">
                <a:solidFill>
                  <a:srgbClr val="0066FF"/>
                </a:solidFill>
                <a:latin typeface="Times New Roman" pitchFamily="18" charset="0"/>
              </a:rPr>
              <a:t>2</a:t>
            </a: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=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 S   =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  p</a:t>
            </a:r>
            <a:r>
              <a:rPr lang="en-GB" sz="3200" b="1" i="1" baseline="-25000" dirty="0">
                <a:solidFill>
                  <a:srgbClr val="0066FF"/>
                </a:solidFill>
                <a:latin typeface="Times New Roman" pitchFamily="18" charset="0"/>
              </a:rPr>
              <a:t>1</a:t>
            </a: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- </a:t>
            </a:r>
            <a:r>
              <a:rPr lang="ru-RU" sz="3200" b="1" i="1" dirty="0">
                <a:solidFill>
                  <a:srgbClr val="0066FF"/>
                </a:solidFill>
                <a:latin typeface="Times New Roman" pitchFamily="18" charset="0"/>
              </a:rPr>
              <a:t>?</a:t>
            </a:r>
            <a:endParaRPr lang="en-GB" sz="3200" b="1" i="1" dirty="0">
              <a:solidFill>
                <a:srgbClr val="0066FF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 p</a:t>
            </a:r>
            <a:r>
              <a:rPr lang="en-GB" sz="3200" b="1" i="1" baseline="-25000" dirty="0">
                <a:solidFill>
                  <a:srgbClr val="0066FF"/>
                </a:solidFill>
                <a:latin typeface="Times New Roman" pitchFamily="18" charset="0"/>
              </a:rPr>
              <a:t>2</a:t>
            </a:r>
            <a:r>
              <a:rPr lang="en-GB" sz="3200" b="1" i="1" dirty="0">
                <a:solidFill>
                  <a:srgbClr val="0066FF"/>
                </a:solidFill>
                <a:latin typeface="Times New Roman" pitchFamily="18" charset="0"/>
              </a:rPr>
              <a:t> - </a:t>
            </a:r>
            <a:r>
              <a:rPr lang="ru-RU" sz="3200" b="1" i="1" dirty="0">
                <a:solidFill>
                  <a:srgbClr val="0066FF"/>
                </a:solidFill>
                <a:latin typeface="Times New Roman" pitchFamily="18" charset="0"/>
              </a:rPr>
              <a:t>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ru-RU" sz="3200" b="1" i="1" dirty="0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68971" name="Group 11"/>
          <p:cNvGrpSpPr>
            <a:grpSpLocks/>
          </p:cNvGrpSpPr>
          <p:nvPr/>
        </p:nvGrpSpPr>
        <p:grpSpPr bwMode="auto">
          <a:xfrm>
            <a:off x="827088" y="2133600"/>
            <a:ext cx="1728787" cy="3240088"/>
            <a:chOff x="521" y="1344"/>
            <a:chExt cx="1089" cy="2041"/>
          </a:xfrm>
        </p:grpSpPr>
        <p:sp>
          <p:nvSpPr>
            <p:cNvPr id="168967" name="Line 7"/>
            <p:cNvSpPr>
              <a:spLocks noChangeShapeType="1"/>
            </p:cNvSpPr>
            <p:nvPr/>
          </p:nvSpPr>
          <p:spPr bwMode="auto">
            <a:xfrm>
              <a:off x="1610" y="1344"/>
              <a:ext cx="0" cy="2041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8968" name="Line 8"/>
            <p:cNvSpPr>
              <a:spLocks noChangeShapeType="1"/>
            </p:cNvSpPr>
            <p:nvPr/>
          </p:nvSpPr>
          <p:spPr bwMode="auto">
            <a:xfrm>
              <a:off x="521" y="2524"/>
              <a:ext cx="1089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/>
      <p:bldP spid="1689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03262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28368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1.От чего зависит действие силы на тело?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2.Что называют давлением?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3.Для чего шины грузовых автомобилей и шасси самолётов делают значительно шире, чем легковых? </a:t>
            </a:r>
          </a:p>
        </p:txBody>
      </p:sp>
      <p:pic>
        <p:nvPicPr>
          <p:cNvPr id="169988" name="Picture 4" descr="shassi_f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149725"/>
            <a:ext cx="2484438" cy="2141538"/>
          </a:xfrm>
          <a:prstGeom prst="rect">
            <a:avLst/>
          </a:prstGeom>
          <a:noFill/>
        </p:spPr>
      </p:pic>
      <p:pic>
        <p:nvPicPr>
          <p:cNvPr id="169989" name="Picture 5" descr="15067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141663"/>
            <a:ext cx="3313112" cy="1868487"/>
          </a:xfrm>
          <a:prstGeom prst="rect">
            <a:avLst/>
          </a:prstGeom>
          <a:noFill/>
        </p:spPr>
      </p:pic>
      <p:pic>
        <p:nvPicPr>
          <p:cNvPr id="169992" name="Picture 8" descr="res60704316-F1ED-4EE6-B85E-BCCC81E5BA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2736850" cy="207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8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6048375" cy="1181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4.Зачем вездеходу гусеницы или 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широкие колёса?</a:t>
            </a:r>
          </a:p>
        </p:txBody>
      </p:sp>
      <p:pic>
        <p:nvPicPr>
          <p:cNvPr id="171012" name="Picture 4" descr="141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73238"/>
            <a:ext cx="3313112" cy="2354262"/>
          </a:xfrm>
          <a:prstGeom prst="rect">
            <a:avLst/>
          </a:prstGeom>
          <a:noFill/>
        </p:spPr>
      </p:pic>
      <p:pic>
        <p:nvPicPr>
          <p:cNvPr id="171013" name="Picture 5" descr="3d791751673b0ed3a21cb0a71d09a1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221163"/>
            <a:ext cx="3097213" cy="2324100"/>
          </a:xfrm>
          <a:prstGeom prst="rect">
            <a:avLst/>
          </a:prstGeom>
          <a:noFill/>
        </p:spPr>
      </p:pic>
      <p:pic>
        <p:nvPicPr>
          <p:cNvPr id="171016" name="Picture 8" descr="resB297BB82-E860-4705-944A-21890FE156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420938"/>
            <a:ext cx="321945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2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30237"/>
          </a:xfrm>
        </p:spPr>
        <p:txBody>
          <a:bodyPr/>
          <a:lstStyle/>
          <a:p>
            <a:r>
              <a:rPr lang="ru-RU" sz="4000" b="1" i="1" dirty="0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129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5.Почему человек провалился в сугроб, а стоящий рядом вездеход нет?</a:t>
            </a:r>
          </a:p>
        </p:txBody>
      </p:sp>
      <p:pic>
        <p:nvPicPr>
          <p:cNvPr id="172036" name="Picture 4" descr="4x4-04-mam04-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133600"/>
            <a:ext cx="6350000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58800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1800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6.Почему лось может сравнительно легко бегать по топким болотам, где другие большие животные вязнут?</a:t>
            </a:r>
          </a:p>
        </p:txBody>
      </p:sp>
      <p:pic>
        <p:nvPicPr>
          <p:cNvPr id="173060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349500"/>
            <a:ext cx="4752975" cy="4154488"/>
          </a:xfrm>
          <a:prstGeom prst="rect">
            <a:avLst/>
          </a:prstGeom>
          <a:noFill/>
        </p:spPr>
      </p:pic>
      <p:pic>
        <p:nvPicPr>
          <p:cNvPr id="173061" name="Picture 5" descr="0279158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349500"/>
            <a:ext cx="311150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2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03262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29600" cy="1800225"/>
          </a:xfrm>
        </p:spPr>
        <p:txBody>
          <a:bodyPr/>
          <a:lstStyle/>
          <a:p>
            <a:pPr lvl="1">
              <a:buFontTx/>
              <a:buNone/>
            </a:pPr>
            <a:r>
              <a:rPr lang="ru-RU" sz="3200" b="1" i="1">
                <a:solidFill>
                  <a:srgbClr val="FFFF00"/>
                </a:solidFill>
                <a:latin typeface="Times New Roman" pitchFamily="18" charset="0"/>
              </a:rPr>
              <a:t>7.Какой гвоздь легче забивать: тупой или острый?</a:t>
            </a:r>
          </a:p>
        </p:txBody>
      </p:sp>
      <p:pic>
        <p:nvPicPr>
          <p:cNvPr id="174086" name="Picture 6" descr="resA7CA8060-906B-4E95-A059-10513D14483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276475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58800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1223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8.Когда аист оказывает большее давление: стоя на двух или на одной ноге?</a:t>
            </a:r>
          </a:p>
        </p:txBody>
      </p:sp>
      <p:pic>
        <p:nvPicPr>
          <p:cNvPr id="175108" name="Picture 4" descr="2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3048000" cy="3048000"/>
          </a:xfrm>
          <a:prstGeom prst="rect">
            <a:avLst/>
          </a:prstGeom>
          <a:noFill/>
        </p:spPr>
      </p:pic>
      <p:pic>
        <p:nvPicPr>
          <p:cNvPr id="175109" name="Picture 5" descr="a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2205038"/>
            <a:ext cx="4572000" cy="30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989887" cy="2112963"/>
          </a:xfrm>
        </p:spPr>
        <p:txBody>
          <a:bodyPr/>
          <a:lstStyle/>
          <a:p>
            <a:r>
              <a:rPr lang="ru-RU" sz="4400" b="1" i="1" dirty="0">
                <a:latin typeface="Times New Roman" pitchFamily="18" charset="0"/>
              </a:rPr>
              <a:t>Давление. Единицы давления. Способы уменьшения и увеличения давления.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492375"/>
            <a:ext cx="7704138" cy="38893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3200" b="1" i="1">
                <a:solidFill>
                  <a:srgbClr val="FFFF66"/>
                </a:solidFill>
                <a:latin typeface="Times New Roman" pitchFamily="18" charset="0"/>
              </a:rPr>
              <a:t>Цель: 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3200" b="1" i="1">
                <a:solidFill>
                  <a:srgbClr val="FFFF66"/>
                </a:solidFill>
                <a:latin typeface="Times New Roman" pitchFamily="18" charset="0"/>
              </a:rPr>
              <a:t>познакомиться с новой физической величиной – давлением;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3200" b="1" i="1">
                <a:solidFill>
                  <a:srgbClr val="FFFF66"/>
                </a:solidFill>
                <a:latin typeface="Times New Roman" pitchFamily="18" charset="0"/>
              </a:rPr>
              <a:t> выяснить от каких параметров оно зависит;</a:t>
            </a:r>
          </a:p>
          <a:p>
            <a:pPr marL="609600" indent="-609600" algn="l">
              <a:lnSpc>
                <a:spcPct val="90000"/>
              </a:lnSpc>
            </a:pPr>
            <a:r>
              <a:rPr lang="ru-RU" sz="3200" b="1" i="1">
                <a:solidFill>
                  <a:srgbClr val="FFFF66"/>
                </a:solidFill>
                <a:latin typeface="Times New Roman" pitchFamily="18" charset="0"/>
              </a:rPr>
              <a:t> рассмотреть способы изменения давления и их использование в быту и технике.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549275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26638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9.Какой иголкой шить легче: острой или тупой?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10.Почему у лопаты верхний край, на который наступают, изгибают, а лезвие лопаты заостряют?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429000"/>
            <a:ext cx="30241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068638"/>
            <a:ext cx="36004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0237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Проверь себя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07412" cy="8207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>
                <a:solidFill>
                  <a:srgbClr val="FFFF00"/>
                </a:solidFill>
                <a:latin typeface="Times New Roman" pitchFamily="18" charset="0"/>
              </a:rPr>
              <a:t>11.Для чего под рельсы укладывают шпалы?</a:t>
            </a:r>
          </a:p>
        </p:txBody>
      </p:sp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229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 sz="4000" b="1" i="1">
                <a:latin typeface="Times New Roman" pitchFamily="18" charset="0"/>
              </a:rPr>
              <a:t>Домашнее задание.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569325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§</a:t>
            </a: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33,34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На «3» упр.12(1,2), упр.13(устно)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На «4» упр.12(1), задание 6 на стр.82</a:t>
            </a:r>
          </a:p>
          <a:p>
            <a:pPr>
              <a:buFont typeface="Wingdings" pitchFamily="2" charset="2"/>
              <a:buNone/>
            </a:pPr>
            <a:r>
              <a:rPr lang="ru-RU" b="1" i="1">
                <a:solidFill>
                  <a:schemeClr val="tx2"/>
                </a:solidFill>
                <a:latin typeface="Times New Roman" pitchFamily="18" charset="0"/>
              </a:rPr>
              <a:t>На «5» упр.12(1), задание 6 на стр.82, р.т.33.5</a:t>
            </a:r>
            <a:endParaRPr lang="en-US" b="1" i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rganization Chart 6"/>
          <p:cNvGraphicFramePr>
            <a:graphicFrameLocks/>
          </p:cNvGraphicFramePr>
          <p:nvPr>
            <p:ph/>
          </p:nvPr>
        </p:nvGraphicFramePr>
        <p:xfrm>
          <a:off x="395288" y="260350"/>
          <a:ext cx="8497887" cy="5883275"/>
        </p:xfrm>
        <a:graphic>
          <a:graphicData uri="http://schemas.openxmlformats.org/drawingml/2006/compatibility">
            <com:legacyDrawing xmlns:com="http://schemas.openxmlformats.org/drawingml/2006/compatibility" spid="_x0000_s7578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57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Organization Chart 2"/>
          <p:cNvGraphicFramePr>
            <a:graphicFrameLocks/>
          </p:cNvGraphicFramePr>
          <p:nvPr>
            <p:ph/>
          </p:nvPr>
        </p:nvGraphicFramePr>
        <p:xfrm>
          <a:off x="395288" y="260350"/>
          <a:ext cx="8497887" cy="5883275"/>
        </p:xfrm>
        <a:graphic>
          <a:graphicData uri="http://schemas.openxmlformats.org/drawingml/2006/compatibility">
            <com:legacyDrawing xmlns:com="http://schemas.openxmlformats.org/drawingml/2006/compatibility" spid="_x0000_s15257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52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569325" cy="1139825"/>
          </a:xfrm>
        </p:spPr>
        <p:txBody>
          <a:bodyPr/>
          <a:lstStyle/>
          <a:p>
            <a:r>
              <a:rPr lang="ru-RU" sz="2800" b="1" i="1">
                <a:latin typeface="Times New Roman" pitchFamily="18" charset="0"/>
              </a:rPr>
              <a:t>Физическая величина, равная отношению силы, действующей перпендикулярно поверхности, к площади этой поверхности, называется </a:t>
            </a:r>
            <a:r>
              <a:rPr lang="ru-RU" sz="2800" b="1" i="1">
                <a:solidFill>
                  <a:srgbClr val="FFFF66"/>
                </a:solidFill>
                <a:latin typeface="Times New Roman" pitchFamily="18" charset="0"/>
              </a:rPr>
              <a:t>давлением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b="1" i="1">
                <a:latin typeface="Times New Roman" pitchFamily="18" charset="0"/>
              </a:rPr>
              <a:t> </a:t>
            </a:r>
            <a:r>
              <a:rPr lang="ru-RU" sz="3600" b="1" i="1">
                <a:solidFill>
                  <a:srgbClr val="FFFF99"/>
                </a:solidFill>
                <a:latin typeface="Times New Roman" pitchFamily="18" charset="0"/>
              </a:rPr>
              <a:t>р – давление , 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Па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 – </a:t>
            </a:r>
            <a:r>
              <a:rPr lang="ru-RU" sz="3600" b="1" i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сила, 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Н 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GB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площадь поверхности, 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3600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b="1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484313"/>
            <a:ext cx="18827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3203575" y="3789363"/>
          <a:ext cx="2133600" cy="1874837"/>
        </p:xfrm>
        <a:graphic>
          <a:graphicData uri="http://schemas.openxmlformats.org/presentationml/2006/ole">
            <p:oleObj spid="_x0000_s151562" name="Формула" r:id="rId4" imgW="444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492375"/>
            <a:ext cx="8424863" cy="28082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i="1">
                <a:latin typeface="Times New Roman" pitchFamily="18" charset="0"/>
              </a:rPr>
              <a:t>     </a:t>
            </a:r>
            <a:r>
              <a:rPr lang="ru-RU" sz="3200" b="1" i="1">
                <a:solidFill>
                  <a:srgbClr val="FFFF99"/>
                </a:solidFill>
                <a:latin typeface="Times New Roman" pitchFamily="18" charset="0"/>
              </a:rPr>
              <a:t>За единицу давления принимается такое давление, которое производит сила в 1 Н, действующая на поверхность площадью 1м</a:t>
            </a:r>
            <a:r>
              <a:rPr lang="ru-RU" sz="3200" b="1" i="1" baseline="30000">
                <a:solidFill>
                  <a:srgbClr val="FFFF99"/>
                </a:solidFill>
                <a:latin typeface="Times New Roman" pitchFamily="18" charset="0"/>
              </a:rPr>
              <a:t>2</a:t>
            </a:r>
            <a:r>
              <a:rPr lang="ru-RU" sz="3200" b="1" i="1">
                <a:solidFill>
                  <a:srgbClr val="FFFF99"/>
                </a:solidFill>
                <a:latin typeface="Times New Roman" pitchFamily="18" charset="0"/>
              </a:rPr>
              <a:t> перпендикулярно этой поверхности.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63713" y="476250"/>
          <a:ext cx="1655762" cy="1466850"/>
        </p:xfrm>
        <a:graphic>
          <a:graphicData uri="http://schemas.openxmlformats.org/presentationml/2006/ole">
            <p:oleObj spid="_x0000_s155652" name="Формула" r:id="rId3" imgW="444240" imgH="393480" progId="Equation.3">
              <p:embed/>
            </p:oleObj>
          </a:graphicData>
        </a:graphic>
      </p:graphicFrame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5657" name="Object 9"/>
          <p:cNvGraphicFramePr>
            <a:graphicFrameLocks noChangeAspect="1"/>
          </p:cNvGraphicFramePr>
          <p:nvPr/>
        </p:nvGraphicFramePr>
        <p:xfrm>
          <a:off x="5076825" y="549275"/>
          <a:ext cx="2592388" cy="1398588"/>
        </p:xfrm>
        <a:graphic>
          <a:graphicData uri="http://schemas.openxmlformats.org/presentationml/2006/ole">
            <p:oleObj spid="_x0000_s155657" name="Формула" r:id="rId4" imgW="723586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3827463" cy="3527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>
                <a:latin typeface="Times New Roman" pitchFamily="18" charset="0"/>
              </a:rPr>
              <a:t>    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Давление трактора на грунт составляет около 50 кПа.</a:t>
            </a:r>
          </a:p>
          <a:p>
            <a:pPr>
              <a:buFont typeface="Wingdings" pitchFamily="2" charset="2"/>
              <a:buNone/>
            </a:pPr>
            <a:endParaRPr lang="ru-RU" sz="2400" b="1" i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400" b="1" i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</a:rPr>
              <a:t>     Давление режущей кромки сверла может достигать 2,5 МПа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468313" y="333375"/>
            <a:ext cx="84248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Кратные и дольные единицы измерения давления:</a:t>
            </a:r>
          </a:p>
          <a:p>
            <a:pPr algn="ctr"/>
            <a:r>
              <a:rPr lang="ru-RU" sz="28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1кПа = 1000 Па                1МПа = 1000 000 Па</a:t>
            </a:r>
          </a:p>
          <a:p>
            <a:pPr algn="ctr"/>
            <a:r>
              <a:rPr lang="ru-RU" sz="28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1мПа = 0,001 Па              1мкПа = 0,000 001 Па</a:t>
            </a:r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420938"/>
            <a:ext cx="23034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221163"/>
            <a:ext cx="23034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uiExpand="1" build="p"/>
      <p:bldP spid="1587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1139825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Сила, действующая со стороны кубика на горизонтальный параллелепипед.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3"/>
            <a:ext cx="5688013" cy="12239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b="1" i="1">
                <a:solidFill>
                  <a:srgbClr val="FFFF66"/>
                </a:solidFill>
                <a:latin typeface="Times New Roman" pitchFamily="18" charset="0"/>
              </a:rPr>
              <a:t>    </a:t>
            </a:r>
            <a:r>
              <a:rPr lang="ru-RU" b="1" i="1">
                <a:solidFill>
                  <a:srgbClr val="FFFF66"/>
                </a:solidFill>
                <a:latin typeface="Times New Roman" pitchFamily="18" charset="0"/>
              </a:rPr>
              <a:t>Можно сказать, что кубик своим весом действует на параллелепипед, т.е.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GB" b="1">
                <a:solidFill>
                  <a:srgbClr val="FFFF66"/>
                </a:solidFill>
                <a:latin typeface="Times New Roman" pitchFamily="18" charset="0"/>
              </a:rPr>
              <a:t>F</a:t>
            </a:r>
            <a:r>
              <a:rPr lang="en-US" b="1">
                <a:solidFill>
                  <a:srgbClr val="FFFF66"/>
                </a:solidFill>
                <a:latin typeface="Times New Roman" pitchFamily="18" charset="0"/>
              </a:rPr>
              <a:t> = </a:t>
            </a:r>
            <a:r>
              <a:rPr lang="en-GB" b="1">
                <a:solidFill>
                  <a:srgbClr val="FFFF66"/>
                </a:solidFill>
                <a:latin typeface="Times New Roman" pitchFamily="18" charset="0"/>
              </a:rPr>
              <a:t>P = mg    </a:t>
            </a:r>
            <a:endParaRPr lang="en-US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196975"/>
            <a:ext cx="41751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5724525" y="3500438"/>
          <a:ext cx="3095625" cy="1425575"/>
        </p:xfrm>
        <a:graphic>
          <a:graphicData uri="http://schemas.openxmlformats.org/presentationml/2006/ole">
            <p:oleObj spid="_x0000_s159749" name="Формула" r:id="rId4" imgW="85053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Различная деформация тел при одинаковой силе воздействия.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916113"/>
            <a:ext cx="482441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20938"/>
            <a:ext cx="30956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0774" name="Object 6"/>
          <p:cNvGraphicFramePr>
            <a:graphicFrameLocks noChangeAspect="1"/>
          </p:cNvGraphicFramePr>
          <p:nvPr>
            <p:ph idx="1"/>
          </p:nvPr>
        </p:nvGraphicFramePr>
        <p:xfrm>
          <a:off x="1116013" y="4076700"/>
          <a:ext cx="1727200" cy="1530350"/>
        </p:xfrm>
        <a:graphic>
          <a:graphicData uri="http://schemas.openxmlformats.org/presentationml/2006/ole">
            <p:oleObj spid="_x0000_s160774" name="Формула" r:id="rId5" imgW="4442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364</TotalTime>
  <Words>550</Words>
  <Application>Microsoft Office PowerPoint</Application>
  <PresentationFormat>Экран (4:3)</PresentationFormat>
  <Paragraphs>102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Склон</vt:lpstr>
      <vt:lpstr>Формула</vt:lpstr>
      <vt:lpstr>Слайд 1</vt:lpstr>
      <vt:lpstr>Давление. Единицы давления. Способы уменьшения и увеличения давления.</vt:lpstr>
      <vt:lpstr>Слайд 3</vt:lpstr>
      <vt:lpstr>Слайд 4</vt:lpstr>
      <vt:lpstr>Физическая величина, равная отношению силы, действующей перпендикулярно поверхности, к площади этой поверхности, называется давлением</vt:lpstr>
      <vt:lpstr>Слайд 6</vt:lpstr>
      <vt:lpstr>Слайд 7</vt:lpstr>
      <vt:lpstr>Сила, действующая со стороны кубика на горизонтальный параллелепипед.</vt:lpstr>
      <vt:lpstr>Различная деформация тел при одинаковой силе воздействия.</vt:lpstr>
      <vt:lpstr>Слайд 10</vt:lpstr>
      <vt:lpstr>Исследования</vt:lpstr>
      <vt:lpstr>Исследования</vt:lpstr>
      <vt:lpstr>Какое давление оказывают цилиндры  на стол?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Проверь себя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Давление. Единицы давления. Способы уменьшения и увеличения давления.</dc:title>
  <dc:creator>Admin</dc:creator>
  <cp:lastModifiedBy>Серёжа</cp:lastModifiedBy>
  <cp:revision>17</cp:revision>
  <dcterms:created xsi:type="dcterms:W3CDTF">2010-01-24T12:10:53Z</dcterms:created>
  <dcterms:modified xsi:type="dcterms:W3CDTF">2011-01-28T06:12:46Z</dcterms:modified>
</cp:coreProperties>
</file>