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57" r:id="rId2"/>
    <p:sldId id="307" r:id="rId3"/>
    <p:sldId id="258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8" r:id="rId12"/>
    <p:sldId id="259" r:id="rId13"/>
    <p:sldId id="260" r:id="rId14"/>
    <p:sldId id="256" r:id="rId15"/>
    <p:sldId id="263" r:id="rId16"/>
    <p:sldId id="261" r:id="rId17"/>
    <p:sldId id="264" r:id="rId18"/>
    <p:sldId id="265" r:id="rId19"/>
    <p:sldId id="266" r:id="rId20"/>
    <p:sldId id="267" r:id="rId21"/>
    <p:sldId id="283" r:id="rId22"/>
    <p:sldId id="284" r:id="rId23"/>
    <p:sldId id="285" r:id="rId24"/>
    <p:sldId id="286" r:id="rId25"/>
    <p:sldId id="287" r:id="rId26"/>
    <p:sldId id="268" r:id="rId27"/>
    <p:sldId id="269" r:id="rId28"/>
    <p:sldId id="270" r:id="rId29"/>
    <p:sldId id="290" r:id="rId30"/>
    <p:sldId id="289" r:id="rId31"/>
    <p:sldId id="271" r:id="rId32"/>
    <p:sldId id="276" r:id="rId33"/>
    <p:sldId id="293" r:id="rId34"/>
    <p:sldId id="272" r:id="rId35"/>
    <p:sldId id="306" r:id="rId36"/>
    <p:sldId id="291" r:id="rId37"/>
    <p:sldId id="292" r:id="rId38"/>
    <p:sldId id="294" r:id="rId39"/>
    <p:sldId id="274" r:id="rId40"/>
    <p:sldId id="275" r:id="rId41"/>
    <p:sldId id="295" r:id="rId42"/>
    <p:sldId id="296" r:id="rId43"/>
    <p:sldId id="277" r:id="rId44"/>
    <p:sldId id="278" r:id="rId45"/>
    <p:sldId id="281" r:id="rId46"/>
    <p:sldId id="282" r:id="rId47"/>
    <p:sldId id="297" r:id="rId48"/>
    <p:sldId id="298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000066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1D942B-162D-4665-A7AB-BCED810357AD}" type="datetimeFigureOut">
              <a:rPr lang="ru-RU" smtClean="0"/>
              <a:pPr/>
              <a:t>21.01.2011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C237DB-2ED7-4E01-81CE-A6A254BA54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C237DB-2ED7-4E01-81CE-A6A254BA546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775D5-EA11-4AE6-8423-49F40A50BEEA}" type="datetimeFigureOut">
              <a:rPr lang="ru-RU" smtClean="0"/>
              <a:pPr/>
              <a:t>21.01.2011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D884A-1A6A-4272-9676-4F42C8CA4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775D5-EA11-4AE6-8423-49F40A50BEEA}" type="datetimeFigureOut">
              <a:rPr lang="ru-RU" smtClean="0"/>
              <a:pPr/>
              <a:t>21.01.2011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D884A-1A6A-4272-9676-4F42C8CA4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775D5-EA11-4AE6-8423-49F40A50BEEA}" type="datetimeFigureOut">
              <a:rPr lang="ru-RU" smtClean="0"/>
              <a:pPr/>
              <a:t>21.01.2011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D884A-1A6A-4272-9676-4F42C8CA4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775D5-EA11-4AE6-8423-49F40A50BEEA}" type="datetimeFigureOut">
              <a:rPr lang="ru-RU" smtClean="0"/>
              <a:pPr/>
              <a:t>21.01.2011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D884A-1A6A-4272-9676-4F42C8CA4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775D5-EA11-4AE6-8423-49F40A50BEEA}" type="datetimeFigureOut">
              <a:rPr lang="ru-RU" smtClean="0"/>
              <a:pPr/>
              <a:t>21.01.2011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D884A-1A6A-4272-9676-4F42C8CA4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775D5-EA11-4AE6-8423-49F40A50BEEA}" type="datetimeFigureOut">
              <a:rPr lang="ru-RU" smtClean="0"/>
              <a:pPr/>
              <a:t>21.01.2011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D884A-1A6A-4272-9676-4F42C8CA4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775D5-EA11-4AE6-8423-49F40A50BEEA}" type="datetimeFigureOut">
              <a:rPr lang="ru-RU" smtClean="0"/>
              <a:pPr/>
              <a:t>21.01.2011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D884A-1A6A-4272-9676-4F42C8CA4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775D5-EA11-4AE6-8423-49F40A50BEEA}" type="datetimeFigureOut">
              <a:rPr lang="ru-RU" smtClean="0"/>
              <a:pPr/>
              <a:t>21.01.2011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D884A-1A6A-4272-9676-4F42C8CA4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775D5-EA11-4AE6-8423-49F40A50BEEA}" type="datetimeFigureOut">
              <a:rPr lang="ru-RU" smtClean="0"/>
              <a:pPr/>
              <a:t>21.01.2011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D884A-1A6A-4272-9676-4F42C8CA4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775D5-EA11-4AE6-8423-49F40A50BEEA}" type="datetimeFigureOut">
              <a:rPr lang="ru-RU" smtClean="0"/>
              <a:pPr/>
              <a:t>21.01.2011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D884A-1A6A-4272-9676-4F42C8CA4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775D5-EA11-4AE6-8423-49F40A50BEEA}" type="datetimeFigureOut">
              <a:rPr lang="ru-RU" smtClean="0"/>
              <a:pPr/>
              <a:t>21.01.2011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D884A-1A6A-4272-9676-4F42C8CA4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775D5-EA11-4AE6-8423-49F40A50BEEA}" type="datetimeFigureOut">
              <a:rPr lang="ru-RU" smtClean="0"/>
              <a:pPr/>
              <a:t>21.01.2011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3D884A-1A6A-4272-9676-4F42C8CA4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3;&#1072;&#1083;&#1080;&#1085;&#1072;\Desktop\&#1055;&#1088;&#1077;&#1079;&#1077;&#1085;&#1090;&#1072;&#1094;&#1080;&#1103;\L_udmila_Zykina_-_Techet_Volga.mp3" TargetMode="Externa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Галина\Desktop\Волга\a677c84cb71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8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Волга – </a:t>
            </a:r>
            <a:r>
              <a:rPr lang="ru-RU" sz="8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великая русская </a:t>
            </a:r>
            <a:br>
              <a:rPr lang="ru-RU" sz="8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</a:br>
            <a:r>
              <a:rPr lang="ru-RU" sz="8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река</a:t>
            </a:r>
            <a:endParaRPr lang="ru-RU" sz="8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Галина\Desktop\География 9 кл презентации к урокам\Волга\volga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алина\Desktop\География 9 кл презентации к урокам\Волга\64920a56254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944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«Бурлаки на Волге»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4" name="Picture 2" descr="C:\Users\Галина\Desktop\Волга\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8497965" cy="3744416"/>
          </a:xfrm>
          <a:prstGeom prst="rect">
            <a:avLst/>
          </a:prstGeom>
          <a:noFill/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5796136" y="3811012"/>
            <a:ext cx="334786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Lucida Sans Unicode" pitchFamily="34" charset="0"/>
                <a:cs typeface="Times New Roman" pitchFamily="18" charset="0"/>
              </a:rPr>
              <a:t>Выдь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Lucida Sans Unicode" pitchFamily="34" charset="0"/>
                <a:cs typeface="Times New Roman" pitchFamily="18" charset="0"/>
              </a:rPr>
              <a:t> на Волгу, чей стон раздается,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Lucida Sans Unicode" pitchFamily="34" charset="0"/>
                <a:cs typeface="Times New Roman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Lucida Sans Unicode" pitchFamily="34" charset="0"/>
                <a:cs typeface="Times New Roman" pitchFamily="18" charset="0"/>
              </a:rPr>
              <a:t>Над великою русской рекой?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Lucida Sans Unicode" pitchFamily="34" charset="0"/>
                <a:cs typeface="Times New Roman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Lucida Sans Unicode" pitchFamily="34" charset="0"/>
                <a:cs typeface="Times New Roman" pitchFamily="18" charset="0"/>
              </a:rPr>
              <a:t>Этот стон у нас песней зовется,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Lucida Sans Unicode" pitchFamily="34" charset="0"/>
                <a:cs typeface="Times New Roman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Lucida Sans Unicode" pitchFamily="34" charset="0"/>
                <a:cs typeface="Times New Roman" pitchFamily="18" charset="0"/>
              </a:rPr>
              <a:t>То бурлаки идут бечевой!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Lucida Sans Unicode" pitchFamily="34" charset="0"/>
                <a:cs typeface="Times New Roman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Lucida Sans Unicode" pitchFamily="34" charset="0"/>
                <a:cs typeface="Times New Roman" pitchFamily="18" charset="0"/>
              </a:rPr>
              <a:t>Волга, Волга, весной многоводной,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Lucida Sans Unicode" pitchFamily="34" charset="0"/>
                <a:cs typeface="Times New Roman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Lucida Sans Unicode" pitchFamily="34" charset="0"/>
                <a:cs typeface="Times New Roman" pitchFamily="18" charset="0"/>
              </a:rPr>
              <a:t>Ты не так заливаешь поля,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Lucida Sans Unicode" pitchFamily="34" charset="0"/>
                <a:cs typeface="Times New Roman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Lucida Sans Unicode" pitchFamily="34" charset="0"/>
                <a:cs typeface="Times New Roman" pitchFamily="18" charset="0"/>
              </a:rPr>
              <a:t>Как великою скорбью народной,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Lucida Sans Unicode" pitchFamily="34" charset="0"/>
                <a:cs typeface="Times New Roman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Lucida Sans Unicode" pitchFamily="34" charset="0"/>
                <a:cs typeface="Times New Roman" pitchFamily="18" charset="0"/>
              </a:rPr>
              <a:t>Переполнилась наша земля.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085184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«Волга у Плеса».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4" name="Picture 3" descr="C:\Users\Галина\Desktop\Волга\плес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7653507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Галина\Desktop\Волга\a78236008ed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309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4549676"/>
            <a:ext cx="50760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Вот отсюда, именно отсюда,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глубины лесного родника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Выбегает голубое чудо-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Русская великая река</a:t>
            </a:r>
          </a:p>
          <a:p>
            <a:endParaRPr lang="ru-RU" sz="24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Н.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Палькин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Галина\Desktop\Волга\первые 10 м волг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83768" y="260648"/>
            <a:ext cx="46567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Первые 10 м Волги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340768"/>
            <a:ext cx="49320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Начинаясь  из  небольшого  болотца  на  Валдайской  возвышенности (д. Волговерховье в Тверской области),  река  несет  свои  воды  в  Каспийское  море.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Галина\Desktop\Волга\istok_volg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644009" cy="3284984"/>
          </a:xfrm>
          <a:prstGeom prst="rect">
            <a:avLst/>
          </a:prstGeom>
          <a:noFill/>
        </p:spPr>
      </p:pic>
      <p:pic>
        <p:nvPicPr>
          <p:cNvPr id="1026" name="Picture 2" descr="C:\Users\Галина\Desktop\Волга\istok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374778"/>
            <a:ext cx="4644008" cy="3483221"/>
          </a:xfrm>
          <a:prstGeom prst="rect">
            <a:avLst/>
          </a:prstGeom>
          <a:noFill/>
        </p:spPr>
      </p:pic>
      <p:pic>
        <p:nvPicPr>
          <p:cNvPr id="1027" name="Picture 3" descr="C:\Users\Галина\Desktop\Волга\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548680"/>
            <a:ext cx="4158462" cy="55446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алина\Desktop\Волга\ozero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Галина\Desktop\Волга\селиге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56592" cy="609329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43808" y="5534561"/>
            <a:ext cx="34948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о. Селигер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Галина\Desktop\Волга\рыбинское водохранилищ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126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95736" y="5949280"/>
            <a:ext cx="50032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Рыбинское водохранилище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51" name="Picture 3" descr="C:\Users\Галина\Desktop\Волга\8rybinskoe_iz_kosmosa_120_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62500" cy="4762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Галина\Desktop\Волга\угли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067944" y="6021288"/>
            <a:ext cx="18457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Углич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Галина\Desktop\Волга\герб  углич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37801" cy="27809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Цели и задачи урока: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Познакомиться со значением Волги в истории Российского государства.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Показать разнообразие ландшафтов Волжского бассейна.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Сформировать представление о роли Волги как хозяйственной оси Европейской России.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Установить взаимосвязь между хозяйственной деятельностью и экономическими проблемами региона. 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Продолжить формирование умения использовать различные источники географической информации.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Галина\Desktop\Волга\ярослав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1944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779912" y="6150114"/>
            <a:ext cx="26994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Ярославль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Галина\Desktop\Волга\герб ярославл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6944" y="0"/>
            <a:ext cx="1747056" cy="32129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алина\Desktop\Волга\кострома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0076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491880" y="6088559"/>
            <a:ext cx="26302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Кострома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Галина\Desktop\Волга\герб костром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06621" cy="26369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Галина\Desktop\Волга\маза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07704" y="260648"/>
            <a:ext cx="56904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«Дед </a:t>
            </a:r>
            <a:r>
              <a:rPr lang="ru-RU" sz="4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Мазай</a:t>
            </a: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зайцы</a:t>
            </a: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Галина\Desktop\Волга\Памятник зайцу под мостом у Петропавловки (ждет деда Мазая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188640"/>
            <a:ext cx="88896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Памятник зайцу под мостом у Петропавловки.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Ждет деда 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Мазая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Галина\Desktop\Волга\russia-nizhny-novgorod-foto-goroda-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65570" cy="594928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11760" y="6021288"/>
            <a:ext cx="40245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Нижний Новгород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Галина\Desktop\Волга\point893_Coat_of_Arms_of_Nizhny_Novgorod_(1781).p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8614" y="0"/>
            <a:ext cx="2115385" cy="256490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Галина\Desktop\Волга\казан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635896" y="0"/>
            <a:ext cx="2451825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Казань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Галина\Desktop\Волга\kaza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0"/>
            <a:ext cx="1835696" cy="277722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Галина\Desktop\Волга\жигули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3" name="Picture 3" descr="C:\Users\Галина\Desktop\Волга\жигули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4984"/>
            <a:ext cx="4731441" cy="3573016"/>
          </a:xfrm>
          <a:prstGeom prst="rect">
            <a:avLst/>
          </a:prstGeom>
          <a:noFill/>
        </p:spPr>
      </p:pic>
      <p:pic>
        <p:nvPicPr>
          <p:cNvPr id="5124" name="Picture 4" descr="C:\Users\Галина\Desktop\Волга\жигули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245443"/>
            <a:ext cx="4355976" cy="361255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83768" y="188640"/>
            <a:ext cx="47933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горы Жигули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3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Галина\Desktop\Волга\1256730932_kar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378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Галина\Desktop\Волга\самарская лу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82023" cy="60212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059832" y="6021288"/>
            <a:ext cx="36618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Самарская Лука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Галина\Desktop\Волга\волгогра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572" cy="6858000"/>
          </a:xfrm>
          <a:prstGeom prst="rect">
            <a:avLst/>
          </a:prstGeom>
          <a:noFill/>
        </p:spPr>
      </p:pic>
      <p:pic>
        <p:nvPicPr>
          <p:cNvPr id="3" name="Picture 5" descr="C:\Users\Галина\Desktop\Волга\volgograd_big.jp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0"/>
            <a:ext cx="1835696" cy="215633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84737" y="188640"/>
            <a:ext cx="39135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Волгоград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373216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Река Волга в сознании каждого россиянина – символ и любовь России, неотъемлемая часть её богатейшей истории и самобытной культуры.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Галина\Desktop\Волга\kruiz-po-vol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04664"/>
            <a:ext cx="6528725" cy="48965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75856" y="188640"/>
            <a:ext cx="28145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Волгоград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C:\Users\Галина\Desktop\Волга\rodinamat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2" name="Picture 4" descr="C:\Users\Галина\Desktop\Волга\dom-pavlova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76056" y="6088559"/>
            <a:ext cx="35587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 Павлова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Галина\Desktop\Волга\Волго-Ахтубинская пойм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27784" y="6165304"/>
            <a:ext cx="45987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Волго-Ахтубинская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долина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алина\Desktop\Волга\волго-ахт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09" cy="602128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31640" y="5877272"/>
            <a:ext cx="71202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err="1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Волго-Ахтубинская</a:t>
            </a:r>
            <a:r>
              <a:rPr lang="ru-RU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долина</a:t>
            </a:r>
            <a:endParaRPr lang="ru-RU" sz="44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Галина\Desktop\Волга\17564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9" y="0"/>
            <a:ext cx="9136661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67544" y="5589240"/>
            <a:ext cx="83884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Лотосы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Цветок лотоса в диаметре может достигать 64 см.</a:t>
            </a:r>
          </a:p>
          <a:p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Галина\Desktop\Волга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5220072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427984" y="6237312"/>
            <a:ext cx="29075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Каспийское море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3851920" y="5949280"/>
            <a:ext cx="936104" cy="72008"/>
          </a:xfrm>
          <a:prstGeom prst="rightArrow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23728" y="5733256"/>
            <a:ext cx="16651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Дельта Волги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Галина\Desktop\География 9 кл презентации к урокам\Волга\дельта волг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7175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418300" y="6150114"/>
            <a:ext cx="37257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Дельта Волги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Галина\Desktop\Волга\астрахан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4707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174994" y="188640"/>
            <a:ext cx="2946448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Астрахань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C:\Users\Галина\Desktop\Волга\герб астрахан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9174" y="0"/>
            <a:ext cx="2124826" cy="25922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404664"/>
            <a:ext cx="8352928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Волга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(длина – 3531 км,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бассейна 1360 тыс. км</a:t>
            </a:r>
            <a:r>
              <a:rPr lang="ru-RU" sz="24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). Самая длинная и многоводная река всей Европы. Каналами соединена с 5 морями. Волга принимает около 200 притоков. Дельта Волги – 19 тыс. км</a:t>
            </a:r>
            <a:r>
              <a:rPr lang="ru-RU" sz="24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spcBef>
                <a:spcPct val="20000"/>
              </a:spcBef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Падение реки – превышение истока над устьем. 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-  высота истока;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 высота устья;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= Н (м) – падение.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Уклон реки – отношение падения реки к её длине.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 – уклон;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 = Н /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где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длина реки (км).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8640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Задание: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Определите падение и уклон реки Волги.</a:t>
            </a:r>
            <a:endParaRPr lang="ru-RU" sz="24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96752"/>
            <a:ext cx="81369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= 220м,     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= -28м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Н=220-(-28)=248м (250м)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 = Н /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248м=24800см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 = 24800/3531=7 см/км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Вывод:  Волга – равнинная река.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Галина\Desktop\Волга\Саратовская ГЭ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797615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5780782"/>
            <a:ext cx="8640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Волге и Каме построен  каскад из 11 ГЭС 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общей мощностью 13,5млн. кВт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03848" y="188640"/>
            <a:ext cx="35074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Саратовская ГЭС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алина\Desktop\География 9 кл презентации к урокам\Волга\0_997_2ae854b3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L_udmila_Zykina_-_Techet_Volg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700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Галина\Desktop\Волга\сброс воды на ГЭ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627784" y="476672"/>
            <a:ext cx="3834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Сброс воды на ГЭС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Галина\Desktop\Волга\канал им. Москв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339752" y="188640"/>
            <a:ext cx="50081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Канал им. Москвы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Галина\Desktop\Волга\Канал им.Москвы около Дмитрова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79" y="764704"/>
            <a:ext cx="9151379" cy="609329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411760" y="0"/>
            <a:ext cx="50081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Канал им. Москвы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Галина\Desktop\Волга\Волго-Донской канал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91680" y="260648"/>
            <a:ext cx="58192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Волго-Донский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канал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Галина\Desktop\Волга\Волго-Донской канал.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91680" y="188640"/>
            <a:ext cx="626485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Волго-Донский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канал. </a:t>
            </a:r>
          </a:p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Казаки.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Галина\Desktop\Волга\Шлюз 8 Волго-Балтийского канал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1578" y="0"/>
            <a:ext cx="918557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18864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Волго-Балтийский канал. Шлюз № 8.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Галина\Desktop\Волга\Волго-Балтийского канал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09904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47664" y="6211669"/>
            <a:ext cx="64059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Волго-Балтийский канал. </a:t>
            </a:r>
            <a:endParaRPr lang="ru-RU" sz="36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Галина\Desktop\География 9 кл презентации к урокам\Волга\kruiz-po-vol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31640" y="302359"/>
            <a:ext cx="7056784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Мы русские. Мы дети Волги.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Для нас значения полны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Её медлительные волны,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Тяжелые как валуны.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Любовь России к ней нетленна,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К ней тянутся душою всей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Кубань и Днепр, Нева и Лена,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И Ангара и Енисей.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Люблю её всю в нитках света,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Всю в окаймленье ивняка…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Но Волга для России   - это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Гораздо больше, чем река.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Евгений Евтушенко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diamond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196752"/>
            <a:ext cx="820891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http://images.yandex.ru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фотографии реки Волги</a:t>
            </a:r>
          </a:p>
          <a:p>
            <a:pPr marL="457200" indent="-457200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География России. В 2 кн. Кн. 2: Хозяйство и географические районы. 9кл.: учеб. Для 8-9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общеобразоват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Учреждений) под ред. А.И. Алексеева.-6-е изд., стереотип. – М.: Дрофа, 2005.-286,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[2]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с.: ил, карт.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Рабочая тетрадь к учебнику под ред. А.И. Алексеева.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Современный урок географии. Ч.5. Методические разработки уроков по курсу «География России» 8 класс/ Редактор-составитель И.И. Баринова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 «Течет река Волга»  в исполнении Л.З.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332656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Использованные ресурсы: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Галина\Desktop\География 9 кл презентации к урокам\Волга\147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7000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Галина\Desktop\География 9 кл презентации к урокам\Волга\48070569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7000">
    <p:strip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Галина\Desktop\География 9 кл презентации к урокам\Волга\i-2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7000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Галина\Desktop\География 9 кл презентации к урокам\Волга\volga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7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Галина\Desktop\География 9 кл презентации к урокам\Волга\river_vol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408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7000">
    <p:pull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1041</TotalTime>
  <Words>581</Words>
  <Application>Microsoft Office PowerPoint</Application>
  <PresentationFormat>Экран (4:3)</PresentationFormat>
  <Paragraphs>98</Paragraphs>
  <Slides>48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Тема Office</vt:lpstr>
      <vt:lpstr>Волга – великая русская  река</vt:lpstr>
      <vt:lpstr>Цели и задачи урока:</vt:lpstr>
      <vt:lpstr>Река Волга в сознании каждого россиянина – символ и любовь России, неотъемлемая часть её богатейшей истории и самобытной культуры.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«Бурлаки на Волге»</vt:lpstr>
      <vt:lpstr>«Волга у Плеса».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Волга</dc:title>
  <dc:creator>Козлова</dc:creator>
  <cp:lastModifiedBy>Козлова</cp:lastModifiedBy>
  <cp:revision>90</cp:revision>
  <dcterms:created xsi:type="dcterms:W3CDTF">2010-11-23T12:08:13Z</dcterms:created>
  <dcterms:modified xsi:type="dcterms:W3CDTF">2011-01-21T14:21:32Z</dcterms:modified>
</cp:coreProperties>
</file>