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72" r:id="rId8"/>
    <p:sldId id="278" r:id="rId9"/>
    <p:sldId id="266" r:id="rId10"/>
    <p:sldId id="267" r:id="rId11"/>
    <p:sldId id="263" r:id="rId12"/>
    <p:sldId id="268" r:id="rId13"/>
    <p:sldId id="262" r:id="rId14"/>
    <p:sldId id="269" r:id="rId15"/>
    <p:sldId id="270" r:id="rId16"/>
    <p:sldId id="264" r:id="rId17"/>
    <p:sldId id="283" r:id="rId18"/>
    <p:sldId id="271" r:id="rId19"/>
    <p:sldId id="273" r:id="rId20"/>
    <p:sldId id="274" r:id="rId21"/>
    <p:sldId id="275" r:id="rId22"/>
    <p:sldId id="279" r:id="rId23"/>
    <p:sldId id="280" r:id="rId24"/>
    <p:sldId id="281" r:id="rId25"/>
    <p:sldId id="276" r:id="rId26"/>
    <p:sldId id="27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A3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39" autoAdjust="0"/>
  </p:normalViewPr>
  <p:slideViewPr>
    <p:cSldViewPr>
      <p:cViewPr varScale="1">
        <p:scale>
          <a:sx n="99" d="100"/>
          <a:sy n="99" d="100"/>
        </p:scale>
        <p:origin x="-2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4148138"/>
            <a:ext cx="6227763" cy="100806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chemeClr val="accent2"/>
              </a:solidFill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3860800"/>
            <a:ext cx="6048375" cy="1109663"/>
          </a:xfrm>
        </p:spPr>
        <p:txBody>
          <a:bodyPr/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388" y="4721225"/>
            <a:ext cx="6048375" cy="696913"/>
          </a:xfr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0388" y="1984375"/>
            <a:ext cx="1909762" cy="44672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76338" y="1984375"/>
            <a:ext cx="5581650" cy="44672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76338" y="2492375"/>
            <a:ext cx="3744912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3650" y="2492375"/>
            <a:ext cx="37465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1984375"/>
            <a:ext cx="65532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5516563"/>
            <a:ext cx="9144000" cy="1341437"/>
          </a:xfrm>
          <a:prstGeom prst="rect">
            <a:avLst/>
          </a:prstGeom>
          <a:gradFill rotWithShape="1">
            <a:gsLst>
              <a:gs pos="0">
                <a:srgbClr val="765E2F">
                  <a:alpha val="0"/>
                </a:srgbClr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uk-UA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6338" y="2492375"/>
            <a:ext cx="7643812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E%D0%BA%D0%B8%D1%81%D0%BB%D0%B8%D1%82%D0%B5%D0%BB%D1%8C" TargetMode="External"/><Relationship Id="rId7" Type="http://schemas.openxmlformats.org/officeDocument/2006/relationships/hyperlink" Target="http://ru.wikipedia.org/wiki/%D0%98%D0%BD%D1%81%D1%83%D0%BB%D0%B8%D0%BD" TargetMode="External"/><Relationship Id="rId2" Type="http://schemas.openxmlformats.org/officeDocument/2006/relationships/hyperlink" Target="http://ru.wikipedia.org/wiki/%D0%90%D1%8D%D1%80%D0%BE%D0%B1%D1%8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5%D0%BB%D0%BE%D1%80%D0%BE%D1%84%D0%B8%D0%BB%D0%BB" TargetMode="External"/><Relationship Id="rId5" Type="http://schemas.openxmlformats.org/officeDocument/2006/relationships/hyperlink" Target="http://ru.wikipedia.org/wiki/%D0%9D%D1%83%D0%BA%D0%BB%D0%B5%D0%B8%D0%BD%D0%BE%D0%B2%D1%8B%D0%B5_%D0%BA%D0%B8%D1%81%D0%BB%D0%BE%D1%82%D1%8B" TargetMode="External"/><Relationship Id="rId4" Type="http://schemas.openxmlformats.org/officeDocument/2006/relationships/hyperlink" Target="http://ru.wikipedia.org/wiki/%D0%9D%D1%83%D0%BA%D0%BB%D0%B5%D0%BE%D1%82%D0%B8%D0%B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Documents%20and%20Settings\Admin\&#1056;&#1072;&#1073;&#1086;&#1095;&#1080;&#1081;%20&#1089;&#1090;&#1086;&#1083;\&#1091;&#1088;&#1086;&#1082;%20&#1085;&#1077;&#1086;&#1088;&#1075;&#1072;&#1085;&#1080;&#1095;&#1077;&#1089;&#1082;&#1080;&#1077;%20&#1074;&#1077;&#1097;&#1077;&#1089;&#1090;&#1074;&#1072;\&#1053;&#1086;&#1074;&#1072;&#1103;\&#1055;&#1088;&#1080;&#1083;&#1086;&#1078;&#1077;&#1085;&#1080;&#1077;5.mpg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Documents%20and%20Settings\Admin\&#1056;&#1072;&#1073;&#1086;&#1095;&#1080;&#1081;%20&#1089;&#1090;&#1086;&#1083;\&#1091;&#1088;&#1086;&#1082;%20&#1085;&#1077;&#1086;&#1088;&#1075;&#1072;&#1085;&#1080;&#1095;&#1077;&#1089;&#1082;&#1080;&#1077;%20&#1074;&#1077;&#1097;&#1077;&#1089;&#1090;&#1074;&#1072;\&#1053;&#1086;&#1074;&#1072;&#1103;\&#1055;&#1088;&#1080;&#1083;&#1086;&#1078;&#1077;&#1085;&#1080;&#1077;7.mpg" TargetMode="Externa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Documents%20and%20Settings\Admin\&#1056;&#1072;&#1073;&#1086;&#1095;&#1080;&#1081;%20&#1089;&#1090;&#1086;&#1083;\&#1091;&#1088;&#1086;&#1082;%20&#1085;&#1077;&#1086;&#1088;&#1075;&#1072;&#1085;&#1080;&#1095;&#1077;&#1089;&#1082;&#1080;&#1077;%20&#1074;&#1077;&#1097;&#1077;&#1089;&#1090;&#1074;&#1072;\&#1053;&#1086;&#1074;&#1072;&#1103;\&#1055;&#1088;&#1080;&#1083;&#1086;&#1078;&#1077;&#1085;&#1080;&#1077;6.m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D:\Documents%20and%20Settings\Admin\&#1056;&#1072;&#1073;&#1086;&#1095;&#1080;&#1081;%20&#1089;&#1090;&#1086;&#1083;\&#1091;&#1088;&#1086;&#1082;%20&#1085;&#1077;&#1086;&#1088;&#1075;&#1072;&#1085;&#1080;&#1095;&#1077;&#1089;&#1082;&#1080;&#1077;%20&#1074;&#1077;&#1097;&#1077;&#1089;&#1090;&#1074;&#1072;\&#1053;&#1086;&#1074;&#1072;&#1103;\&#1055;&#1088;&#1080;&#1083;&#1086;&#1078;&#1077;&#1085;&#1080;&#1077;11.mpg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4%D0%BE%D1%81%D1%84%D0%BE%D1%80" TargetMode="External"/><Relationship Id="rId13" Type="http://schemas.openxmlformats.org/officeDocument/2006/relationships/hyperlink" Target="http://ru.wikipedia.org/wiki/%D0%96%D0%B5%D0%BB%D0%B5%D0%B7%D0%BE" TargetMode="External"/><Relationship Id="rId18" Type="http://schemas.openxmlformats.org/officeDocument/2006/relationships/hyperlink" Target="http://ru.wikipedia.org/wiki/%D0%9C%D0%B0%D1%80%D0%B3%D0%B0%D0%BD%D0%B5%D1%86" TargetMode="External"/><Relationship Id="rId26" Type="http://schemas.openxmlformats.org/officeDocument/2006/relationships/hyperlink" Target="http://ru.wikipedia.org/wiki/%D0%A1%D0%B5%D1%80%D0%B5%D0%B1%D1%80%D0%BE" TargetMode="External"/><Relationship Id="rId3" Type="http://schemas.openxmlformats.org/officeDocument/2006/relationships/hyperlink" Target="http://ru.wikipedia.org/wiki/%D0%A3%D0%B3%D0%BB%D0%B5%D1%80%D0%BE%D0%B4" TargetMode="External"/><Relationship Id="rId21" Type="http://schemas.openxmlformats.org/officeDocument/2006/relationships/hyperlink" Target="http://ru.wikipedia.org/wiki/%D0%A4%D1%82%D0%BE%D1%80" TargetMode="External"/><Relationship Id="rId7" Type="http://schemas.openxmlformats.org/officeDocument/2006/relationships/hyperlink" Target="http://ru.wikipedia.org/wiki/%D0%A1%D0%B5%D1%80%D0%B0" TargetMode="External"/><Relationship Id="rId12" Type="http://schemas.openxmlformats.org/officeDocument/2006/relationships/hyperlink" Target="http://ru.wikipedia.org/wiki/%D0%9A%D0%B0%D0%BB%D1%8C%D1%86%D0%B8%D0%B9" TargetMode="External"/><Relationship Id="rId17" Type="http://schemas.openxmlformats.org/officeDocument/2006/relationships/hyperlink" Target="http://ru.wikipedia.org/wiki/%D0%9A%D0%BE%D0%B1%D0%B0%D0%BB%D1%8C%D1%82" TargetMode="External"/><Relationship Id="rId25" Type="http://schemas.openxmlformats.org/officeDocument/2006/relationships/hyperlink" Target="http://ru.wikipedia.org/wiki/%D0%97%D0%BE%D0%BB%D0%BE%D1%82%D0%BE" TargetMode="External"/><Relationship Id="rId2" Type="http://schemas.openxmlformats.org/officeDocument/2006/relationships/hyperlink" Target="http://ru.wikipedia.org/wiki/%D0%9A%D0%B8%D1%81%D0%BB%D0%BE%D1%80%D0%BE%D0%B4" TargetMode="External"/><Relationship Id="rId16" Type="http://schemas.openxmlformats.org/officeDocument/2006/relationships/hyperlink" Target="http://ru.wikipedia.org/wiki/%D0%99%D0%BE%D0%B4" TargetMode="External"/><Relationship Id="rId20" Type="http://schemas.openxmlformats.org/officeDocument/2006/relationships/hyperlink" Target="http://ru.wikipedia.org/wiki/%D0%A0%D1%83%D1%82%D0%B5%D0%BD%D0%B8%D0%B9" TargetMode="External"/><Relationship Id="rId29" Type="http://schemas.openxmlformats.org/officeDocument/2006/relationships/hyperlink" Target="http://ru.wikipedia.org/wiki/%D0%A6%D0%B5%D0%B7%D0%B8%D0%B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A%D0%B0%D0%BB%D0%B8%D0%B9" TargetMode="External"/><Relationship Id="rId11" Type="http://schemas.openxmlformats.org/officeDocument/2006/relationships/hyperlink" Target="http://ru.wikipedia.org/wiki/%D0%9D%D0%B0%D1%82%D1%80%D0%B8%D0%B9" TargetMode="External"/><Relationship Id="rId24" Type="http://schemas.openxmlformats.org/officeDocument/2006/relationships/hyperlink" Target="http://ru.wikipedia.org/wiki/%D0%A6%D0%B8%D0%BD%D0%BA" TargetMode="External"/><Relationship Id="rId5" Type="http://schemas.openxmlformats.org/officeDocument/2006/relationships/hyperlink" Target="http://ru.wikipedia.org/wiki/%D0%90%D0%B7%D0%BE%D1%82" TargetMode="External"/><Relationship Id="rId15" Type="http://schemas.openxmlformats.org/officeDocument/2006/relationships/hyperlink" Target="http://ru.wikipedia.org/wiki/%D0%93%D0%B5%D1%80%D0%BC%D0%B0%D0%BD%D0%B8%D0%B9" TargetMode="External"/><Relationship Id="rId23" Type="http://schemas.openxmlformats.org/officeDocument/2006/relationships/hyperlink" Target="http://ru.wikipedia.org/wiki/%D0%A5%D1%80%D0%BE%D0%BC" TargetMode="External"/><Relationship Id="rId28" Type="http://schemas.openxmlformats.org/officeDocument/2006/relationships/hyperlink" Target="http://ru.wikipedia.org/wiki/%D0%9F%D0%BB%D0%B0%D1%82%D0%B8%D0%BD%D0%B0" TargetMode="External"/><Relationship Id="rId10" Type="http://schemas.openxmlformats.org/officeDocument/2006/relationships/hyperlink" Target="http://ru.wikipedia.org/wiki/%D0%9C%D0%B0%D0%B3%D0%BD%D0%B8%D0%B9" TargetMode="External"/><Relationship Id="rId19" Type="http://schemas.openxmlformats.org/officeDocument/2006/relationships/hyperlink" Target="http://ru.wikipedia.org/wiki/%D0%9D%D0%B8%D0%BA%D0%B5%D0%BB%D1%8C" TargetMode="External"/><Relationship Id="rId4" Type="http://schemas.openxmlformats.org/officeDocument/2006/relationships/hyperlink" Target="http://ru.wikipedia.org/wiki/%D0%92%D0%BE%D0%B4%D0%BE%D1%80%D0%BE%D0%B4" TargetMode="External"/><Relationship Id="rId9" Type="http://schemas.openxmlformats.org/officeDocument/2006/relationships/hyperlink" Target="http://ru.wikipedia.org/wiki/%D0%A5%D0%BB%D0%BE%D1%80" TargetMode="External"/><Relationship Id="rId14" Type="http://schemas.openxmlformats.org/officeDocument/2006/relationships/hyperlink" Target="http://ru.wikipedia.org/wiki/%D0%92%D0%B0%D0%BD%D0%B0%D0%B4%D0%B8%D0%B9" TargetMode="External"/><Relationship Id="rId22" Type="http://schemas.openxmlformats.org/officeDocument/2006/relationships/hyperlink" Target="http://ru.wikipedia.org/wiki/%D0%9C%D0%B5%D0%B4%D1%8C" TargetMode="External"/><Relationship Id="rId27" Type="http://schemas.openxmlformats.org/officeDocument/2006/relationships/hyperlink" Target="http://ru.wikipedia.org/wiki/%D0%A0%D1%82%D1%83%D1%82%D1%8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388" y="4293096"/>
            <a:ext cx="6048796" cy="936104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chemeClr val="bg1"/>
                </a:solidFill>
              </a:rPr>
              <a:t>Интегрированный урок по биологии и химии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5229200"/>
            <a:ext cx="6876256" cy="720080"/>
          </a:xfrm>
        </p:spPr>
        <p:txBody>
          <a:bodyPr/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</a:rPr>
              <a:t>Неорганические вещества клетки</a:t>
            </a:r>
            <a:endParaRPr lang="ru-RU" sz="3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60649"/>
            <a:ext cx="8568952" cy="864095"/>
          </a:xfrm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0" y="-6870"/>
          <a:ext cx="9144000" cy="6820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680"/>
                <a:gridCol w="7452320"/>
              </a:tblGrid>
              <a:tr h="907531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Название химического элемента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Биологическая роль в клетке</a:t>
                      </a:r>
                      <a:endParaRPr lang="ru-RU" dirty="0"/>
                    </a:p>
                  </a:txBody>
                  <a:tcPr/>
                </a:tc>
              </a:tr>
              <a:tr h="3941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C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входит в состав всех органических веществ; скелет из атомов углерода составляет их основу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1100" dirty="0"/>
                    </a:p>
                  </a:txBody>
                  <a:tcPr/>
                </a:tc>
              </a:tr>
              <a:tr h="3941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C000"/>
                          </a:solidFill>
                        </a:rPr>
                        <a:t>O</a:t>
                      </a:r>
                      <a:endParaRPr lang="ru-RU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для </a:t>
                      </a:r>
                      <a:r>
                        <a:rPr lang="ru-RU" sz="1100" u="sng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  <a:hlinkClick r:id="rId2" tooltip="Аэробы"/>
                        </a:rPr>
                        <a:t>аэробных организмов</a:t>
                      </a:r>
                      <a:r>
                        <a:rPr lang="ru-RU" sz="1100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 служит </a:t>
                      </a:r>
                      <a:r>
                        <a:rPr lang="ru-RU" sz="1100" u="sng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  <a:hlinkClick r:id="rId3" tooltip="Окислитель"/>
                        </a:rPr>
                        <a:t>окислителем</a:t>
                      </a:r>
                      <a:r>
                        <a:rPr lang="ru-RU" sz="1100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 в ходе клеточного дыхания, обеспечивая клетки энергией</a:t>
                      </a:r>
                      <a:endParaRPr lang="ru-RU" sz="1100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</a:tr>
              <a:tr h="3941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H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входит в состав всех органических веществ клетки. В наибольших количествах содержится в составе воды. </a:t>
                      </a:r>
                      <a:endParaRPr lang="ru-RU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941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C00000"/>
                          </a:solidFill>
                        </a:rPr>
                        <a:t>N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входит в состав белков, нуклеиновых кислот и их мономеров — аминокислот и нуклеотидов. </a:t>
                      </a:r>
                      <a:endParaRPr lang="ru-RU" sz="11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941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S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входит в состав серосодержащих </a:t>
                      </a:r>
                      <a:r>
                        <a:rPr lang="ru-RU" sz="1100" kern="1200" dirty="0" err="1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аминокислот,витаминов</a:t>
                      </a:r>
                      <a:r>
                        <a:rPr lang="ru-RU" sz="11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 и ферментов</a:t>
                      </a:r>
                      <a:endParaRPr lang="ru-RU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4535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C000"/>
                          </a:solidFill>
                        </a:rPr>
                        <a:t>P</a:t>
                      </a:r>
                      <a:endParaRPr lang="ru-RU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входит в состав АТФ, других </a:t>
                      </a:r>
                      <a:r>
                        <a:rPr lang="ru-RU" sz="1100" u="sng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  <a:hlinkClick r:id="rId4" tooltip="Нуклеотид"/>
                        </a:rPr>
                        <a:t>нуклеотидов</a:t>
                      </a:r>
                      <a:r>
                        <a:rPr lang="ru-RU" sz="1100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1100" u="sng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  <a:hlinkClick r:id="rId5" tooltip="Нуклеиновые кислоты"/>
                        </a:rPr>
                        <a:t>нуклеиновых кислот</a:t>
                      </a:r>
                      <a:r>
                        <a:rPr lang="ru-RU" sz="1100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 (в виде остатков фосфорной кислоты), в состав костной ткани и зубной эмали</a:t>
                      </a:r>
                      <a:endParaRPr lang="ru-RU" sz="1100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</a:tr>
              <a:tr h="3941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Mg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входит в состав </a:t>
                      </a:r>
                      <a:r>
                        <a:rPr lang="ru-RU" sz="1100" u="sng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  <a:hlinkClick r:id="rId6" tooltip="Хлорофилл"/>
                        </a:rPr>
                        <a:t>хлорофилла</a:t>
                      </a:r>
                      <a:endParaRPr lang="ru-RU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6317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Ca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участвует в свёртывании крови ,участвуют в формировании костей и зубов позвоночных и минеральных скелетов беспозвоночных</a:t>
                      </a:r>
                    </a:p>
                    <a:p>
                      <a:endParaRPr lang="ru-RU" sz="1100" dirty="0"/>
                    </a:p>
                  </a:txBody>
                  <a:tcPr/>
                </a:tc>
              </a:tr>
              <a:tr h="4535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C000"/>
                          </a:solidFill>
                        </a:rPr>
                        <a:t>Zn</a:t>
                      </a:r>
                      <a:endParaRPr lang="ru-RU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входит в состав ферментов, участвующих в спиртовом брожении, в состав </a:t>
                      </a:r>
                      <a:r>
                        <a:rPr lang="ru-RU" sz="1100" u="sng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  <a:hlinkClick r:id="rId7" tooltip="Инсулин"/>
                        </a:rPr>
                        <a:t>инсулина</a:t>
                      </a:r>
                      <a:endParaRPr lang="ru-RU" sz="1100" kern="1200" dirty="0" smtClean="0">
                        <a:solidFill>
                          <a:srgbClr val="FFC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100" dirty="0"/>
                    </a:p>
                  </a:txBody>
                  <a:tcPr/>
                </a:tc>
              </a:tr>
              <a:tr h="4535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Fe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входит в состав гемоглобина, миоглобина. Хрусталика и роговицы глаза, активизирует деятельность ферментов</a:t>
                      </a:r>
                      <a:endParaRPr lang="ru-RU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941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I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входит в состав тироксина -  гормона щитовидной железы</a:t>
                      </a:r>
                      <a:endParaRPr lang="ru-RU" sz="1100" dirty="0"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1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входит в состав эмали зубов</a:t>
                      </a:r>
                      <a:endParaRPr lang="ru-RU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596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Na,</a:t>
                      </a:r>
                      <a:r>
                        <a:rPr lang="en-US" baseline="0" dirty="0" smtClean="0">
                          <a:solidFill>
                            <a:srgbClr val="00B050"/>
                          </a:solidFill>
                        </a:rPr>
                        <a:t> K</a:t>
                      </a:r>
                      <a:endParaRPr lang="ru-RU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участвуют в проведении нервного импульса. Поддерживают осмотическое давление в клетке</a:t>
                      </a:r>
                      <a:endParaRPr lang="ru-RU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иложение5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81000" y="0"/>
            <a:ext cx="838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8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him.1september.ru/2004/40/26-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44824"/>
            <a:ext cx="640871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51720" y="836712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Строение молекулы воды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cuments and Settings\Admin\Рабочий стол\Химия\капля с земле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2347"/>
            <a:ext cx="9144000" cy="7153755"/>
          </a:xfrm>
          <a:prstGeom prst="rect">
            <a:avLst/>
          </a:prstGeom>
          <a:noFill/>
        </p:spPr>
      </p:pic>
      <p:pic>
        <p:nvPicPr>
          <p:cNvPr id="7" name="Приложение7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-171400"/>
            <a:ext cx="9144000" cy="7481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36912"/>
            <a:ext cx="8352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err="1" smtClean="0">
                <a:solidFill>
                  <a:srgbClr val="FF0000"/>
                </a:solidFill>
              </a:rPr>
              <a:t>Буферность</a:t>
            </a:r>
            <a:r>
              <a:rPr lang="ru-RU" b="1" i="1" u="sng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 - это способность клетки поддерживать слабощелочную реакцию ее содержимого на постоянном уровне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4293095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Тургор</a:t>
            </a:r>
            <a:r>
              <a:rPr lang="ru-RU" b="1" i="1" dirty="0" smtClean="0">
                <a:solidFill>
                  <a:srgbClr val="FF0000"/>
                </a:solidFill>
              </a:rPr>
              <a:t>  - это состояние внутреннего напряжения клетки, обусловленное высоким содержанием воды и развивающимся давлением содержимого клетки на ее оболочку.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3501008"/>
            <a:ext cx="8208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Осмос</a:t>
            </a:r>
            <a:r>
              <a:rPr lang="ru-RU" b="1" i="1" dirty="0" smtClean="0">
                <a:solidFill>
                  <a:srgbClr val="FF0000"/>
                </a:solidFill>
              </a:rPr>
              <a:t>  - это движение молекул растворителя по градиенту концентрации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№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7504" y="-40314"/>
            <a:ext cx="4320479" cy="526951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23528" y="5301208"/>
            <a:ext cx="4040188" cy="792088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Обычное состояние клетки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251520" y="2174875"/>
            <a:ext cx="4245868" cy="39512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5102225" y="4653136"/>
            <a:ext cx="4041775" cy="144016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Плазмолиз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8" name="Picture 8" descr="№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8891" y="0"/>
            <a:ext cx="4457605" cy="5229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иложение6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81000" y="0"/>
            <a:ext cx="838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8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Documents and Settings\Admin\Рабочий стол\Химия фото\Shells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08912" cy="1368152"/>
          </a:xfrm>
        </p:spPr>
        <p:txBody>
          <a:bodyPr/>
          <a:lstStyle/>
          <a:p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Лабораторная работа</a:t>
            </a:r>
            <a:b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Определение химического состава кости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7016" y="1988840"/>
            <a:ext cx="8856984" cy="5184575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работы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Доказать наличие органических и неорганических веществ в кости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Определить свойства неорганических и органических веществ в кости.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Ход работы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Возьмите натуральную кость. Попробуйте её согнуть. А затем растянуть. Согнулась ли она? Смогли ли вы её растянуть?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Что происходит при попытке согнуть </a:t>
            </a:r>
            <a:r>
              <a:rPr lang="ru-RU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прокаленную кость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Каким свойством она обладает?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Можно ли растянуть кость, находившуюся в соляной кислоте? Какими свойствами обладает кость?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Сделайте вывод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чем отличается декальцинированная и прокаленная кость?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22313" y="2564904"/>
            <a:ext cx="7772400" cy="3204071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dirty="0" smtClean="0"/>
              <a:t>1. В первой строчке тема называется одним словом (обычно существительным).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2. Вторая строчка – это описание темы в двух словах (двумя прилагательными).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3. Третья строчка – это описание действия в рамках этой темы тремя словами.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4. Четвертая строка – это фраза из четырех слов, показывающая отношение к теме.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5. Последняя строка – это синоним из одного слова, который повторяет суть темы.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722313" y="1052736"/>
            <a:ext cx="7772400" cy="1440160"/>
          </a:xfrm>
        </p:spPr>
        <p:txBody>
          <a:bodyPr/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Правила составления </a:t>
            </a:r>
            <a:r>
              <a:rPr lang="ru-RU" sz="2800" b="1" i="1" dirty="0" err="1" smtClean="0">
                <a:solidFill>
                  <a:srgbClr val="FF0000"/>
                </a:solidFill>
              </a:rPr>
              <a:t>синквейна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4869160"/>
            <a:ext cx="7772400" cy="1500187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Вода</a:t>
            </a:r>
          </a:p>
          <a:p>
            <a:pPr marL="457200" indent="-457200">
              <a:buAutoNum type="arabicPeriod"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Прозрачная, бесцветная</a:t>
            </a:r>
          </a:p>
          <a:p>
            <a:pPr marL="457200" indent="-457200">
              <a:buAutoNum type="arabicPeriod"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Растворяет, смазывает, замерзает</a:t>
            </a:r>
          </a:p>
          <a:p>
            <a:pPr marL="457200" indent="-457200">
              <a:buAutoNum type="arabicPeriod"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Плохой проводник тепла</a:t>
            </a:r>
          </a:p>
          <a:p>
            <a:pPr marL="457200" indent="-457200">
              <a:buAutoNum type="arabicPeriod"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Жизнь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772816"/>
            <a:ext cx="7772400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+mn-lt"/>
              </a:rPr>
              <a:t>Вода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55776" y="2276872"/>
            <a:ext cx="5184874" cy="648071"/>
          </a:xfrm>
        </p:spPr>
        <p:txBody>
          <a:bodyPr/>
          <a:lstStyle/>
          <a:p>
            <a:r>
              <a:rPr lang="ru-RU" b="1" i="1" dirty="0" smtClean="0"/>
              <a:t>Цель урока: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176338" y="3212976"/>
            <a:ext cx="7643812" cy="3238624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1.Углубить знания о неорганических веществах клетки.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2.Раскрыть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</a:rPr>
              <a:t>межпредметные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связи по химии и биологии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28800"/>
            <a:ext cx="7772400" cy="136207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Минеральные соли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4941168"/>
            <a:ext cx="7772400" cy="1500187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Минеральные соли</a:t>
            </a:r>
          </a:p>
          <a:p>
            <a:pPr marL="457200" indent="-457200">
              <a:buAutoNum type="arabicPeriod"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Растворимые, нерастворимые</a:t>
            </a:r>
          </a:p>
          <a:p>
            <a:pPr marL="457200" indent="-457200">
              <a:buAutoNum type="arabicPeriod"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Переносят, регулируют, </a:t>
            </a:r>
            <a:r>
              <a:rPr lang="ru-RU" sz="3200" b="1" i="1" dirty="0" err="1" smtClean="0">
                <a:solidFill>
                  <a:schemeClr val="accent2">
                    <a:lumMod val="75000"/>
                  </a:schemeClr>
                </a:solidFill>
              </a:rPr>
              <a:t>диссоциируют</a:t>
            </a:r>
            <a:endParaRPr lang="ru-RU" sz="32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Поддерживают гомеостаз</a:t>
            </a:r>
          </a:p>
          <a:p>
            <a:pPr marL="457200" indent="-457200">
              <a:buAutoNum type="arabicPeriod"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Ионы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44824"/>
            <a:ext cx="7772400" cy="1362075"/>
          </a:xfrm>
        </p:spPr>
        <p:txBody>
          <a:bodyPr/>
          <a:lstStyle/>
          <a:p>
            <a:r>
              <a:rPr lang="ru-RU" dirty="0" err="1" smtClean="0">
                <a:solidFill>
                  <a:srgbClr val="FF0000"/>
                </a:solidFill>
              </a:rPr>
              <a:t>Буферность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4869160"/>
            <a:ext cx="7772400" cy="1500187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sz="3200" b="1" i="1" dirty="0" err="1" smtClean="0">
                <a:solidFill>
                  <a:schemeClr val="accent2">
                    <a:lumMod val="75000"/>
                  </a:schemeClr>
                </a:solidFill>
              </a:rPr>
              <a:t>Буферность</a:t>
            </a:r>
            <a:endParaRPr lang="ru-RU" sz="32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Фосфорная, карбонатная</a:t>
            </a:r>
          </a:p>
          <a:p>
            <a:pPr marL="457200" indent="-457200">
              <a:buAutoNum type="arabicPeriod"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Поддерживает, регулирует, обеспечивает</a:t>
            </a:r>
          </a:p>
          <a:p>
            <a:pPr marL="457200" indent="-457200">
              <a:buAutoNum type="arabicPeriod"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Зависит от концентрации солей</a:t>
            </a:r>
          </a:p>
          <a:p>
            <a:pPr marL="457200" indent="-457200">
              <a:buAutoNum type="arabicPeriod"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Гомеостаз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1"/>
            <a:ext cx="7772400" cy="86409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Закончите предложения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3140968"/>
            <a:ext cx="9144000" cy="3516411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1. Молекула воды, несущая на одном конце положительный заряд, а на другом – отрицательный, называется…</a:t>
            </a:r>
          </a:p>
          <a:p>
            <a:pPr>
              <a:buFontTx/>
              <a:buChar char="-"/>
            </a:pPr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2. Вещества, хорошо растворимые в воде, называются…</a:t>
            </a:r>
          </a:p>
          <a:p>
            <a:pPr>
              <a:buFontTx/>
              <a:buChar char="-"/>
            </a:pPr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3. Вещества, плохо растворимые в воде, называются…</a:t>
            </a:r>
          </a:p>
          <a:p>
            <a:pPr>
              <a:buFontTx/>
              <a:buChar char="-"/>
            </a:pPr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4. Разность концентраций ионов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K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и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Na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внутри и снаружи создает на ее мембране…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3"/>
            <a:ext cx="7772400" cy="504056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Выберите правильные суждения</a:t>
            </a:r>
            <a:r>
              <a:rPr lang="en-US" sz="2000" dirty="0" smtClean="0">
                <a:solidFill>
                  <a:srgbClr val="FF0000"/>
                </a:solidFill>
              </a:rPr>
              <a:t>: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700808"/>
            <a:ext cx="9144000" cy="4956571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1. В живых организмах наиболее распространенными элементами являются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водород, углерод, кислород и азот.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2. Биологические значения основных элементов, входящих в состав живых организмов, главным образом связано с их распространенностью в земной коре.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3.  Углерод, как макроэлемент, входит в состав всех неорганических и органических соединений клетки.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4.  Азот, как макроэлемент, входит в состав белков, нуклеиновых кислот и АТФ.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5.  Кислород, как макроэлемент, входит в состав неорганических соединений клетки.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6. Минеральные соли, углеводы и аминокислоты обладают гидрофильными свойствами.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7.  Ионы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K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и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Na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поступают через клеточную мембрану путем диффузии и осмоса.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348880"/>
            <a:ext cx="9251504" cy="4509120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В молекуле воды _____ атом кислорода _________ связан с ______ атомами водорода. Молекула воды _______, так как кислород </a:t>
            </a:r>
            <a:r>
              <a:rPr lang="ru-RU" sz="2400" dirty="0" err="1" smtClean="0">
                <a:solidFill>
                  <a:schemeClr val="accent2">
                    <a:lumMod val="75000"/>
                  </a:schemeClr>
                </a:solidFill>
              </a:rPr>
              <a:t>электроотрицательнее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 водорода. Между атомом кислорода одной молекулы и атомом ___________ другой молекулы воды образуется ___________ ______. Популярность молекул воды обеспечивается ее способность _________ другие полярные соединения. А наличием множества слабых водородных связей обеспечиваются такие её свойства, как высокая ____________ и _______________. Максимальную плотность вода имеет при ____. Поэтому лед воды и плавает на её поверхности. По отношению к воде все вещества клетки делятся на _____________ и ___________. К гидрофильным веществам относятся ___________ , _____, а к гидрофобным _____.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556792"/>
            <a:ext cx="896448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          </a:t>
            </a:r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                                                                   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                                                </a:t>
            </a:r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                                            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                                                                         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   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                                                                 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                   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9"/>
            <a:ext cx="7772400" cy="432048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Вставьте пропущенные слова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"/>
            <a:ext cx="7772400" cy="980727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Выводы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772816"/>
            <a:ext cx="8496943" cy="5085184"/>
          </a:xfrm>
        </p:spPr>
        <p:txBody>
          <a:bodyPr/>
          <a:lstStyle/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1.В состав клетки входят около 80 химических элементов периодической системы Д.И.Менделеева, встречающихся и в неживой природе.</a:t>
            </a:r>
          </a:p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2.Химические элементы, входящие в состав клетки делятся на три группы: макроэлементы, микроэлементы и </a:t>
            </a:r>
            <a:r>
              <a:rPr lang="ru-RU" sz="2400" b="1" i="1" dirty="0" err="1" smtClean="0">
                <a:solidFill>
                  <a:schemeClr val="accent2">
                    <a:lumMod val="75000"/>
                  </a:schemeClr>
                </a:solidFill>
              </a:rPr>
              <a:t>ультрамикроэлементы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3.Каждый химический элемент в клетке выполняет определенную функцию.</a:t>
            </a:r>
          </a:p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4.Вода – самое распространенное неорганическое соединение в живых организмах.</a:t>
            </a:r>
          </a:p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5.Биологические функции воды зависят от строения молекулы воды.</a:t>
            </a:r>
          </a:p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6.Минеральные соли обеспечивают постоянство внутренней среды организма и процессы жизнедеятельности.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  <a:t>Природа – это открытая книга, надо только правильно читать её.</a:t>
            </a:r>
            <a:endParaRPr lang="ru-RU" sz="36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331640" y="1988840"/>
            <a:ext cx="7200800" cy="3960440"/>
          </a:xfrm>
        </p:spPr>
        <p:txBody>
          <a:bodyPr/>
          <a:lstStyle/>
          <a:p>
            <a:r>
              <a:rPr lang="ru-RU" sz="2400" i="1" dirty="0" smtClean="0"/>
              <a:t>Другого ничего в природе нет</a:t>
            </a:r>
            <a:br>
              <a:rPr lang="ru-RU" sz="2400" i="1" dirty="0" smtClean="0"/>
            </a:br>
            <a:r>
              <a:rPr lang="ru-RU" sz="2400" i="1" dirty="0" smtClean="0"/>
              <a:t>Ни здесь, ни там, в космических глубинах:</a:t>
            </a:r>
            <a:br>
              <a:rPr lang="ru-RU" sz="2400" i="1" dirty="0" smtClean="0"/>
            </a:br>
            <a:r>
              <a:rPr lang="ru-RU" sz="2400" i="1" dirty="0" smtClean="0"/>
              <a:t>Все – от песчинок малых до планет –</a:t>
            </a:r>
            <a:br>
              <a:rPr lang="ru-RU" sz="2400" i="1" dirty="0" smtClean="0"/>
            </a:br>
            <a:r>
              <a:rPr lang="ru-RU" sz="2400" i="1" dirty="0" smtClean="0"/>
              <a:t>Из элементов состоит единых.</a:t>
            </a:r>
            <a:br>
              <a:rPr lang="ru-RU" sz="2400" i="1" dirty="0" smtClean="0"/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 smtClean="0"/>
              <a:t>Как формула, как график трудовой,</a:t>
            </a:r>
            <a:br>
              <a:rPr lang="ru-RU" sz="2400" i="1" dirty="0" smtClean="0"/>
            </a:br>
            <a:r>
              <a:rPr lang="ru-RU" sz="2400" i="1" dirty="0" smtClean="0"/>
              <a:t>Строй менделеевской системы строгой.</a:t>
            </a:r>
            <a:br>
              <a:rPr lang="ru-RU" sz="2400" i="1" dirty="0" smtClean="0"/>
            </a:br>
            <a:r>
              <a:rPr lang="ru-RU" sz="2400" i="1" dirty="0" smtClean="0"/>
              <a:t>Вокруг тебя творится мир живой,</a:t>
            </a:r>
            <a:br>
              <a:rPr lang="ru-RU" sz="2400" i="1" dirty="0" smtClean="0"/>
            </a:br>
            <a:r>
              <a:rPr lang="ru-RU" sz="2400" i="1" dirty="0" smtClean="0"/>
              <a:t>Входи в него, вдыхай, руками трогай!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idx="1"/>
          </p:nvPr>
        </p:nvSpPr>
        <p:spPr>
          <a:xfrm flipV="1">
            <a:off x="1547664" y="692696"/>
            <a:ext cx="5486400" cy="64095"/>
          </a:xfrm>
        </p:spPr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2483768" y="5805264"/>
            <a:ext cx="6120680" cy="366936"/>
          </a:xfrm>
        </p:spPr>
        <p:txBody>
          <a:bodyPr/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С.Щипачёв «Читая Менделеева» 1948г</a:t>
            </a:r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Admin\Рабочий стол\Химия\карта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80"/>
            <a:ext cx="9144000" cy="6843640"/>
          </a:xfrm>
          <a:prstGeom prst="rect">
            <a:avLst/>
          </a:prstGeom>
          <a:noFill/>
        </p:spPr>
      </p:pic>
      <p:pic>
        <p:nvPicPr>
          <p:cNvPr id="1027" name="Picture 3" descr="D:\Documents and Settings\Admin\Рабочий стол\Химия\0ffe63d329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315" y="188640"/>
            <a:ext cx="3731613" cy="3381591"/>
          </a:xfrm>
          <a:prstGeom prst="rect">
            <a:avLst/>
          </a:prstGeom>
          <a:noFill/>
        </p:spPr>
      </p:pic>
      <p:pic>
        <p:nvPicPr>
          <p:cNvPr id="1029" name="Picture 5" descr="D:\Documents and Settings\Admin\Рабочий стол\Химия\662967_448_312_sourc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6636" y="188640"/>
            <a:ext cx="4207852" cy="3096344"/>
          </a:xfrm>
          <a:prstGeom prst="rect">
            <a:avLst/>
          </a:prstGeom>
          <a:noFill/>
        </p:spPr>
      </p:pic>
      <p:pic>
        <p:nvPicPr>
          <p:cNvPr id="1030" name="Picture 6" descr="D:\Documents and Settings\Admin\Рабочий стол\Химия\Yunus-balığı-resimleri1-800x6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3" y="3789040"/>
            <a:ext cx="3816424" cy="2934326"/>
          </a:xfrm>
          <a:prstGeom prst="rect">
            <a:avLst/>
          </a:prstGeom>
          <a:noFill/>
        </p:spPr>
      </p:pic>
      <p:pic>
        <p:nvPicPr>
          <p:cNvPr id="1031" name="Picture 7" descr="D:\Documents and Settings\Admin\Рабочий стол\Химия\bkq56_584x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3717032"/>
            <a:ext cx="4464496" cy="3087994"/>
          </a:xfrm>
          <a:prstGeom prst="rect">
            <a:avLst/>
          </a:prstGeom>
          <a:noFill/>
        </p:spPr>
      </p:pic>
      <p:pic>
        <p:nvPicPr>
          <p:cNvPr id="1028" name="Picture 4" descr="D:\Documents and Settings\Admin\Рабочий стол\Химия\466458_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2276872"/>
            <a:ext cx="4270781" cy="2900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aul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95937" y="692696"/>
            <a:ext cx="4536504" cy="561662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067944" y="273050"/>
            <a:ext cx="4618856" cy="585311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457200" y="2564904"/>
            <a:ext cx="3008313" cy="3888432"/>
          </a:xfrm>
        </p:spPr>
        <p:txBody>
          <a:bodyPr/>
          <a:lstStyle/>
          <a:p>
            <a:pPr algn="ctr"/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</a:rPr>
              <a:t>«Именно в этом растворе впервые развились живые организмы, и из этого раствора они получали ионы и молекулы, необходимые для их роста и жизни…»</a:t>
            </a:r>
          </a:p>
          <a:p>
            <a:pPr algn="ctr"/>
            <a:endParaRPr lang="ru-RU" sz="20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</a:rPr>
              <a:t>            </a:t>
            </a:r>
            <a:r>
              <a:rPr lang="ru-RU" sz="2000" b="1" i="1" dirty="0" err="1" smtClean="0">
                <a:solidFill>
                  <a:schemeClr val="accent2">
                    <a:lumMod val="75000"/>
                  </a:schemeClr>
                </a:solidFill>
              </a:rPr>
              <a:t>Лайнус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i="1" dirty="0" err="1" smtClean="0">
                <a:solidFill>
                  <a:schemeClr val="accent2">
                    <a:lumMod val="75000"/>
                  </a:schemeClr>
                </a:solidFill>
              </a:rPr>
              <a:t>Полинг</a:t>
            </a:r>
            <a:endParaRPr lang="ru-RU" sz="20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ru-RU" sz="2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cuments and Settings\Admin\Рабочий стол\Химия\neobxodimye-mikroelementy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1555"/>
            <a:ext cx="9144000" cy="7079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Приложение11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55576" y="404664"/>
            <a:ext cx="7512835" cy="6146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33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7772400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Задания для групп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852936"/>
            <a:ext cx="9144000" cy="2868339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1 группа 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“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Химические элементы и их роль в клетке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”.</a:t>
            </a:r>
          </a:p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2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группа 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“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Строение молекулы воды и её роль в клетке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”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3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группа 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“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Минеральные соли.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Буферность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и осмос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”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 rot="10800000" flipV="1">
            <a:off x="251519" y="887050"/>
            <a:ext cx="2664295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Макроэлементы</a:t>
            </a:r>
          </a:p>
          <a:p>
            <a:endParaRPr lang="ru-RU" sz="1600" u="sng" dirty="0" smtClean="0">
              <a:hlinkClick r:id="rId2" tooltip="Кислород"/>
            </a:endParaRPr>
          </a:p>
          <a:p>
            <a:endParaRPr lang="ru-RU" sz="1600" u="sng" dirty="0" smtClean="0">
              <a:hlinkClick r:id="rId2" tooltip="Кислород"/>
            </a:endParaRPr>
          </a:p>
          <a:p>
            <a:endParaRPr lang="ru-RU" sz="1600" u="sng" dirty="0" smtClean="0">
              <a:hlinkClick r:id="rId2" tooltip="Кислород"/>
            </a:endParaRPr>
          </a:p>
          <a:p>
            <a:r>
              <a:rPr lang="ru-RU" sz="1600" u="sng" dirty="0" smtClean="0">
                <a:hlinkClick r:id="rId2" tooltip="Кислород"/>
              </a:rPr>
              <a:t>кислород</a:t>
            </a:r>
            <a:r>
              <a:rPr lang="ru-RU" sz="1600" dirty="0" smtClean="0"/>
              <a:t> (65—75 %), </a:t>
            </a:r>
            <a:r>
              <a:rPr lang="ru-RU" sz="1600" u="sng" dirty="0" smtClean="0">
                <a:hlinkClick r:id="rId3" tooltip="Углерод"/>
              </a:rPr>
              <a:t>углерод</a:t>
            </a:r>
            <a:r>
              <a:rPr lang="ru-RU" sz="1600" dirty="0" smtClean="0"/>
              <a:t> (15—18 %), </a:t>
            </a:r>
            <a:r>
              <a:rPr lang="ru-RU" sz="1600" u="sng" dirty="0" smtClean="0">
                <a:hlinkClick r:id="rId4" tooltip="Водород"/>
              </a:rPr>
              <a:t>водород</a:t>
            </a:r>
            <a:r>
              <a:rPr lang="ru-RU" sz="1600" dirty="0" smtClean="0"/>
              <a:t> (8—10 %), </a:t>
            </a:r>
            <a:r>
              <a:rPr lang="ru-RU" sz="1600" u="sng" dirty="0" smtClean="0">
                <a:hlinkClick r:id="rId5" tooltip="Азот"/>
              </a:rPr>
              <a:t>азот</a:t>
            </a:r>
            <a:r>
              <a:rPr lang="ru-RU" sz="1600" dirty="0" smtClean="0"/>
              <a:t> (2,0—3,0 %), </a:t>
            </a:r>
            <a:r>
              <a:rPr lang="ru-RU" sz="1600" u="sng" dirty="0" smtClean="0">
                <a:hlinkClick r:id="rId6" tooltip="Калий"/>
              </a:rPr>
              <a:t>калий</a:t>
            </a:r>
            <a:r>
              <a:rPr lang="ru-RU" sz="1600" dirty="0" smtClean="0"/>
              <a:t> (0,15—0,4 %), </a:t>
            </a:r>
            <a:r>
              <a:rPr lang="ru-RU" sz="1600" u="sng" dirty="0" smtClean="0">
                <a:hlinkClick r:id="rId7" tooltip="Сера"/>
              </a:rPr>
              <a:t>сера</a:t>
            </a:r>
            <a:r>
              <a:rPr lang="ru-RU" sz="1600" dirty="0" smtClean="0"/>
              <a:t> (0,15—0,2 %), </a:t>
            </a:r>
            <a:r>
              <a:rPr lang="ru-RU" sz="1600" u="sng" dirty="0" smtClean="0">
                <a:hlinkClick r:id="rId8" tooltip="Фосфор"/>
              </a:rPr>
              <a:t>фосфор</a:t>
            </a:r>
            <a:r>
              <a:rPr lang="ru-RU" sz="1600" dirty="0" smtClean="0"/>
              <a:t> (0,2—1,0 %), </a:t>
            </a:r>
            <a:r>
              <a:rPr lang="ru-RU" sz="1600" u="sng" dirty="0" smtClean="0">
                <a:hlinkClick r:id="rId9" tooltip="Хлор"/>
              </a:rPr>
              <a:t>хлор</a:t>
            </a:r>
            <a:r>
              <a:rPr lang="ru-RU" sz="1600" dirty="0" smtClean="0"/>
              <a:t> (0,05—0,1 %), </a:t>
            </a:r>
            <a:r>
              <a:rPr lang="ru-RU" sz="1600" u="sng" dirty="0" smtClean="0">
                <a:hlinkClick r:id="rId10" tooltip="Магний"/>
              </a:rPr>
              <a:t>магний</a:t>
            </a:r>
            <a:r>
              <a:rPr lang="ru-RU" sz="1600" dirty="0" smtClean="0"/>
              <a:t> (0,02—0,03 %), </a:t>
            </a:r>
            <a:r>
              <a:rPr lang="ru-RU" sz="1600" u="sng" dirty="0" smtClean="0">
                <a:hlinkClick r:id="rId11" tooltip="Натрий"/>
              </a:rPr>
              <a:t>натрий</a:t>
            </a:r>
            <a:r>
              <a:rPr lang="ru-RU" sz="1600" dirty="0" smtClean="0"/>
              <a:t> (0,02—0,03 %), </a:t>
            </a:r>
            <a:r>
              <a:rPr lang="ru-RU" sz="1600" u="sng" dirty="0" smtClean="0">
                <a:hlinkClick r:id="rId12" tooltip="Кальций"/>
              </a:rPr>
              <a:t>кальций</a:t>
            </a:r>
            <a:r>
              <a:rPr lang="ru-RU" sz="1600" dirty="0" smtClean="0"/>
              <a:t> (0,04—2,00 %), </a:t>
            </a:r>
            <a:r>
              <a:rPr lang="ru-RU" sz="1600" u="sng" dirty="0" smtClean="0">
                <a:hlinkClick r:id="rId13" tooltip="Железо"/>
              </a:rPr>
              <a:t>железо</a:t>
            </a:r>
            <a:r>
              <a:rPr lang="ru-RU" sz="1600" dirty="0" smtClean="0"/>
              <a:t> (0,01—0,0</a:t>
            </a:r>
            <a:r>
              <a:rPr lang="ru-RU" dirty="0" smtClean="0"/>
              <a:t>15 %.)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915817" y="1700808"/>
            <a:ext cx="302433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Микроэлементы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u="sng" dirty="0" smtClean="0">
                <a:hlinkClick r:id="rId14" tooltip="Ванадий"/>
              </a:rPr>
              <a:t>ванадий</a:t>
            </a:r>
            <a:r>
              <a:rPr lang="ru-RU" dirty="0" smtClean="0"/>
              <a:t>( 10</a:t>
            </a:r>
            <a:r>
              <a:rPr lang="ru-RU" baseline="30000" dirty="0" smtClean="0"/>
              <a:t>-3 </a:t>
            </a:r>
            <a:r>
              <a:rPr lang="ru-RU" dirty="0" smtClean="0"/>
              <a:t>%), </a:t>
            </a:r>
            <a:r>
              <a:rPr lang="ru-RU" u="sng" dirty="0" smtClean="0">
                <a:hlinkClick r:id="rId15" tooltip="Германий"/>
              </a:rPr>
              <a:t>германий</a:t>
            </a:r>
            <a:r>
              <a:rPr lang="ru-RU" dirty="0" smtClean="0"/>
              <a:t>( 10</a:t>
            </a:r>
            <a:r>
              <a:rPr lang="ru-RU" baseline="30000" dirty="0" smtClean="0"/>
              <a:t>-3 </a:t>
            </a:r>
            <a:r>
              <a:rPr lang="ru-RU" dirty="0" smtClean="0"/>
              <a:t>%), </a:t>
            </a:r>
            <a:r>
              <a:rPr lang="ru-RU" u="sng" dirty="0" smtClean="0">
                <a:hlinkClick r:id="rId16" tooltip="Йод"/>
              </a:rPr>
              <a:t>йод</a:t>
            </a:r>
            <a:endParaRPr lang="ru-RU" u="sng" dirty="0" smtClean="0"/>
          </a:p>
          <a:p>
            <a:r>
              <a:rPr lang="ru-RU" dirty="0" smtClean="0"/>
              <a:t>( 10</a:t>
            </a:r>
            <a:r>
              <a:rPr lang="ru-RU" baseline="30000" dirty="0" smtClean="0"/>
              <a:t>-3 </a:t>
            </a:r>
            <a:r>
              <a:rPr lang="ru-RU" dirty="0" smtClean="0"/>
              <a:t>%),</a:t>
            </a:r>
            <a:r>
              <a:rPr lang="ru-RU" u="sng" dirty="0" smtClean="0">
                <a:hlinkClick r:id="rId17" tooltip="Кобальт"/>
              </a:rPr>
              <a:t>кобальт</a:t>
            </a:r>
            <a:r>
              <a:rPr lang="ru-RU" dirty="0" smtClean="0"/>
              <a:t>( 10</a:t>
            </a:r>
            <a:r>
              <a:rPr lang="ru-RU" baseline="30000" dirty="0" smtClean="0"/>
              <a:t>-3 </a:t>
            </a:r>
            <a:r>
              <a:rPr lang="ru-RU" dirty="0" smtClean="0"/>
              <a:t>%),  </a:t>
            </a:r>
            <a:r>
              <a:rPr lang="ru-RU" u="sng" dirty="0" smtClean="0">
                <a:hlinkClick r:id="rId18" tooltip="Марганец"/>
              </a:rPr>
              <a:t>марганец</a:t>
            </a:r>
            <a:r>
              <a:rPr lang="ru-RU" dirty="0" smtClean="0"/>
              <a:t>( 10</a:t>
            </a:r>
            <a:r>
              <a:rPr lang="ru-RU" baseline="30000" dirty="0" smtClean="0"/>
              <a:t>-3 </a:t>
            </a:r>
            <a:r>
              <a:rPr lang="ru-RU" dirty="0" smtClean="0"/>
              <a:t>%),</a:t>
            </a:r>
            <a:r>
              <a:rPr lang="ru-RU" u="sng" dirty="0" smtClean="0">
                <a:hlinkClick r:id="rId19" tooltip="Никель"/>
              </a:rPr>
              <a:t>никель</a:t>
            </a:r>
            <a:r>
              <a:rPr lang="ru-RU" dirty="0" smtClean="0"/>
              <a:t>( 10</a:t>
            </a:r>
            <a:r>
              <a:rPr lang="ru-RU" baseline="30000" dirty="0" smtClean="0"/>
              <a:t>-3 </a:t>
            </a:r>
            <a:r>
              <a:rPr lang="ru-RU" dirty="0" smtClean="0"/>
              <a:t>%), </a:t>
            </a:r>
            <a:r>
              <a:rPr lang="ru-RU" u="sng" dirty="0" smtClean="0">
                <a:hlinkClick r:id="rId20" tooltip="Рутений"/>
              </a:rPr>
              <a:t>рутений</a:t>
            </a:r>
            <a:endParaRPr lang="ru-RU" u="sng" dirty="0" smtClean="0"/>
          </a:p>
          <a:p>
            <a:r>
              <a:rPr lang="ru-RU" dirty="0" smtClean="0"/>
              <a:t>( 10</a:t>
            </a:r>
            <a:r>
              <a:rPr lang="ru-RU" baseline="30000" dirty="0" smtClean="0"/>
              <a:t>-3 </a:t>
            </a:r>
            <a:r>
              <a:rPr lang="ru-RU" dirty="0" smtClean="0"/>
              <a:t>%), </a:t>
            </a:r>
            <a:r>
              <a:rPr lang="ru-RU" u="sng" dirty="0" smtClean="0">
                <a:hlinkClick r:id="rId21" tooltip="Фтор"/>
              </a:rPr>
              <a:t>фтор</a:t>
            </a:r>
            <a:r>
              <a:rPr lang="ru-RU" dirty="0" smtClean="0"/>
              <a:t>( 10</a:t>
            </a:r>
            <a:r>
              <a:rPr lang="ru-RU" baseline="30000" dirty="0" smtClean="0"/>
              <a:t>-3 </a:t>
            </a:r>
            <a:r>
              <a:rPr lang="ru-RU" dirty="0" smtClean="0"/>
              <a:t>%),  </a:t>
            </a:r>
            <a:r>
              <a:rPr lang="ru-RU" u="sng" dirty="0" smtClean="0">
                <a:hlinkClick r:id="rId22" tooltip="Медь"/>
              </a:rPr>
              <a:t>медь</a:t>
            </a:r>
            <a:r>
              <a:rPr lang="ru-RU" dirty="0" smtClean="0"/>
              <a:t>( 10</a:t>
            </a:r>
            <a:r>
              <a:rPr lang="ru-RU" baseline="30000" dirty="0" smtClean="0"/>
              <a:t>-3 </a:t>
            </a:r>
            <a:r>
              <a:rPr lang="ru-RU" dirty="0" smtClean="0"/>
              <a:t>%), </a:t>
            </a:r>
            <a:r>
              <a:rPr lang="ru-RU" u="sng" dirty="0" smtClean="0">
                <a:hlinkClick r:id="rId23" tooltip="Хром"/>
              </a:rPr>
              <a:t>хром</a:t>
            </a:r>
            <a:endParaRPr lang="ru-RU" u="sng" dirty="0" smtClean="0"/>
          </a:p>
          <a:p>
            <a:r>
              <a:rPr lang="ru-RU" dirty="0" smtClean="0"/>
              <a:t>( 10</a:t>
            </a:r>
            <a:r>
              <a:rPr lang="ru-RU" baseline="30000" dirty="0" smtClean="0"/>
              <a:t>-3 </a:t>
            </a:r>
            <a:r>
              <a:rPr lang="ru-RU" dirty="0" smtClean="0"/>
              <a:t>%), </a:t>
            </a:r>
            <a:r>
              <a:rPr lang="ru-RU" u="sng" dirty="0" smtClean="0">
                <a:hlinkClick r:id="rId24" tooltip="Цинк"/>
              </a:rPr>
              <a:t>цинк</a:t>
            </a:r>
            <a:r>
              <a:rPr lang="ru-RU" dirty="0" smtClean="0"/>
              <a:t>( 10</a:t>
            </a:r>
            <a:r>
              <a:rPr lang="ru-RU" baseline="30000" dirty="0" smtClean="0"/>
              <a:t>-3 </a:t>
            </a:r>
            <a:r>
              <a:rPr lang="ru-RU" dirty="0" smtClean="0"/>
              <a:t>%),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5868144" y="2348880"/>
            <a:ext cx="327585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FF0000"/>
                </a:solidFill>
              </a:rPr>
              <a:t>Ультрамикроэлементы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endParaRPr lang="ru-RU" dirty="0" smtClean="0">
              <a:hlinkClick r:id="rId25" tooltip="Золото"/>
            </a:endParaRPr>
          </a:p>
          <a:p>
            <a:endParaRPr lang="ru-RU" dirty="0" smtClean="0">
              <a:hlinkClick r:id="rId25" tooltip="Золото"/>
            </a:endParaRPr>
          </a:p>
          <a:p>
            <a:r>
              <a:rPr lang="ru-RU" dirty="0" smtClean="0">
                <a:hlinkClick r:id="rId25" tooltip="Золото"/>
              </a:rPr>
              <a:t>золото</a:t>
            </a:r>
            <a:r>
              <a:rPr lang="ru-RU" dirty="0" smtClean="0"/>
              <a:t>(10</a:t>
            </a:r>
            <a:r>
              <a:rPr lang="ru-RU" baseline="30000" dirty="0" smtClean="0"/>
              <a:t>-6</a:t>
            </a:r>
            <a:r>
              <a:rPr lang="ru-RU" dirty="0" smtClean="0"/>
              <a:t>%), </a:t>
            </a:r>
            <a:r>
              <a:rPr lang="ru-RU" dirty="0" smtClean="0">
                <a:hlinkClick r:id="rId26" tooltip="Серебро"/>
              </a:rPr>
              <a:t>серебро</a:t>
            </a:r>
            <a:endParaRPr lang="ru-RU" dirty="0" smtClean="0"/>
          </a:p>
          <a:p>
            <a:r>
              <a:rPr lang="ru-RU" dirty="0" smtClean="0"/>
              <a:t>(10</a:t>
            </a:r>
            <a:r>
              <a:rPr lang="ru-RU" baseline="30000" dirty="0" smtClean="0"/>
              <a:t>-6</a:t>
            </a:r>
            <a:r>
              <a:rPr lang="ru-RU" dirty="0" smtClean="0"/>
              <a:t>%), </a:t>
            </a:r>
            <a:r>
              <a:rPr lang="ru-RU" dirty="0" smtClean="0">
                <a:hlinkClick r:id="rId27" tooltip="Ртуть"/>
              </a:rPr>
              <a:t>ртуть</a:t>
            </a:r>
            <a:endParaRPr lang="ru-RU" dirty="0" smtClean="0"/>
          </a:p>
          <a:p>
            <a:r>
              <a:rPr lang="ru-RU" dirty="0" smtClean="0"/>
              <a:t>(10</a:t>
            </a:r>
            <a:r>
              <a:rPr lang="ru-RU" baseline="30000" dirty="0" smtClean="0"/>
              <a:t>-6</a:t>
            </a:r>
            <a:r>
              <a:rPr lang="ru-RU" dirty="0" smtClean="0"/>
              <a:t>%),  </a:t>
            </a:r>
            <a:r>
              <a:rPr lang="ru-RU" dirty="0" smtClean="0">
                <a:hlinkClick r:id="rId28" tooltip="Платина"/>
              </a:rPr>
              <a:t>платину</a:t>
            </a:r>
            <a:r>
              <a:rPr lang="ru-RU" dirty="0" smtClean="0"/>
              <a:t>(10</a:t>
            </a:r>
            <a:r>
              <a:rPr lang="ru-RU" baseline="30000" dirty="0" smtClean="0"/>
              <a:t>-6</a:t>
            </a:r>
            <a:r>
              <a:rPr lang="ru-RU" dirty="0" smtClean="0"/>
              <a:t>%),   </a:t>
            </a:r>
            <a:r>
              <a:rPr lang="ru-RU" dirty="0" smtClean="0">
                <a:hlinkClick r:id="rId29" tooltip="Цезий"/>
              </a:rPr>
              <a:t>цезий</a:t>
            </a:r>
            <a:r>
              <a:rPr lang="ru-RU" dirty="0" smtClean="0"/>
              <a:t>(10</a:t>
            </a:r>
            <a:r>
              <a:rPr lang="ru-RU" baseline="30000" dirty="0" smtClean="0"/>
              <a:t>-6</a:t>
            </a:r>
            <a:r>
              <a:rPr lang="ru-RU" dirty="0" smtClean="0"/>
              <a:t>%), </a:t>
            </a:r>
            <a:r>
              <a:rPr lang="ru-RU" u="sng" dirty="0" smtClean="0">
                <a:solidFill>
                  <a:srgbClr val="0070C0"/>
                </a:solidFill>
              </a:rPr>
              <a:t>селен</a:t>
            </a:r>
          </a:p>
          <a:p>
            <a:r>
              <a:rPr lang="ru-RU" dirty="0" smtClean="0"/>
              <a:t>(10</a:t>
            </a:r>
            <a:r>
              <a:rPr lang="ru-RU" baseline="30000" dirty="0" smtClean="0"/>
              <a:t>-6</a:t>
            </a:r>
            <a:r>
              <a:rPr lang="ru-RU" dirty="0" smtClean="0"/>
              <a:t>%),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8" grpId="0"/>
      <p:bldP spid="21" grpId="0"/>
    </p:bldLst>
  </p:timing>
</p:sld>
</file>

<file path=ppt/theme/theme1.xml><?xml version="1.0" encoding="utf-8"?>
<a:theme xmlns:a="http://schemas.openxmlformats.org/drawingml/2006/main" name="химия2">
  <a:themeElements>
    <a:clrScheme name="template 4">
      <a:dk1>
        <a:srgbClr val="4D4D4D"/>
      </a:dk1>
      <a:lt1>
        <a:srgbClr val="FFFFFF"/>
      </a:lt1>
      <a:dk2>
        <a:srgbClr val="4D4D4D"/>
      </a:dk2>
      <a:lt2>
        <a:srgbClr val="003399"/>
      </a:lt2>
      <a:accent1>
        <a:srgbClr val="33CCFF"/>
      </a:accent1>
      <a:accent2>
        <a:srgbClr val="6699FF"/>
      </a:accent2>
      <a:accent3>
        <a:srgbClr val="FFFFFF"/>
      </a:accent3>
      <a:accent4>
        <a:srgbClr val="404040"/>
      </a:accent4>
      <a:accent5>
        <a:srgbClr val="ADE2FF"/>
      </a:accent5>
      <a:accent6>
        <a:srgbClr val="5C8AE7"/>
      </a:accent6>
      <a:hlink>
        <a:srgbClr val="0066CC"/>
      </a:hlink>
      <a:folHlink>
        <a:srgbClr val="DDDDDD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4D4D4D"/>
        </a:dk1>
        <a:lt1>
          <a:srgbClr val="FFFFFF"/>
        </a:lt1>
        <a:dk2>
          <a:srgbClr val="4D4D4D"/>
        </a:dk2>
        <a:lt2>
          <a:srgbClr val="0099FF"/>
        </a:lt2>
        <a:accent1>
          <a:srgbClr val="003399"/>
        </a:accent1>
        <a:accent2>
          <a:srgbClr val="CCECFF"/>
        </a:accent2>
        <a:accent3>
          <a:srgbClr val="FFFFFF"/>
        </a:accent3>
        <a:accent4>
          <a:srgbClr val="404040"/>
        </a:accent4>
        <a:accent5>
          <a:srgbClr val="AAADCA"/>
        </a:accent5>
        <a:accent6>
          <a:srgbClr val="B9D6E7"/>
        </a:accent6>
        <a:hlink>
          <a:srgbClr val="6699F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6699FF"/>
        </a:accent1>
        <a:accent2>
          <a:srgbClr val="CCECFF"/>
        </a:accent2>
        <a:accent3>
          <a:srgbClr val="FFFFFF"/>
        </a:accent3>
        <a:accent4>
          <a:srgbClr val="404040"/>
        </a:accent4>
        <a:accent5>
          <a:srgbClr val="B8CAFF"/>
        </a:accent5>
        <a:accent6>
          <a:srgbClr val="B9D6E7"/>
        </a:accent6>
        <a:hlink>
          <a:srgbClr val="0099F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33CCFF"/>
        </a:accent1>
        <a:accent2>
          <a:srgbClr val="6699FF"/>
        </a:accent2>
        <a:accent3>
          <a:srgbClr val="FFFFFF"/>
        </a:accent3>
        <a:accent4>
          <a:srgbClr val="404040"/>
        </a:accent4>
        <a:accent5>
          <a:srgbClr val="ADE2FF"/>
        </a:accent5>
        <a:accent6>
          <a:srgbClr val="5C8AE7"/>
        </a:accent6>
        <a:hlink>
          <a:srgbClr val="0099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33CCFF"/>
        </a:accent1>
        <a:accent2>
          <a:srgbClr val="6699FF"/>
        </a:accent2>
        <a:accent3>
          <a:srgbClr val="FFFFFF"/>
        </a:accent3>
        <a:accent4>
          <a:srgbClr val="404040"/>
        </a:accent4>
        <a:accent5>
          <a:srgbClr val="ADE2FF"/>
        </a:accent5>
        <a:accent6>
          <a:srgbClr val="5C8AE7"/>
        </a:accent6>
        <a:hlink>
          <a:srgbClr val="0066C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химия2</Template>
  <TotalTime>534</TotalTime>
  <Words>948</Words>
  <Application>Microsoft Office PowerPoint</Application>
  <PresentationFormat>Экран (4:3)</PresentationFormat>
  <Paragraphs>143</Paragraphs>
  <Slides>26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химия2</vt:lpstr>
      <vt:lpstr>Интегрированный урок по биологии и химии </vt:lpstr>
      <vt:lpstr>Цель урока:</vt:lpstr>
      <vt:lpstr>Другого ничего в природе нет Ни здесь, ни там, в космических глубинах: Все – от песчинок малых до планет – Из элементов состоит единых.  Как формула, как график трудовой, Строй менделеевской системы строгой. Вокруг тебя творится мир живой, Входи в него, вдыхай, руками трогай! </vt:lpstr>
      <vt:lpstr>Слайд 4</vt:lpstr>
      <vt:lpstr>Слайд 5</vt:lpstr>
      <vt:lpstr>Слайд 6</vt:lpstr>
      <vt:lpstr>Слайд 7</vt:lpstr>
      <vt:lpstr>Задания для групп</vt:lpstr>
      <vt:lpstr>Слайд 9</vt:lpstr>
      <vt:lpstr>.</vt:lpstr>
      <vt:lpstr>Слайд 11</vt:lpstr>
      <vt:lpstr>Слайд 12</vt:lpstr>
      <vt:lpstr>Слайд 13</vt:lpstr>
      <vt:lpstr>Слайд 14</vt:lpstr>
      <vt:lpstr>Слайд 15</vt:lpstr>
      <vt:lpstr>Слайд 16</vt:lpstr>
      <vt:lpstr>Лабораторная работа Определение химического состава кости</vt:lpstr>
      <vt:lpstr>1. В первой строчке тема называется одним словом (обычно существительным).  2. Вторая строчка – это описание темы в двух словах (двумя прилагательными).  3. Третья строчка – это описание действия в рамках этой темы тремя словами.  4. Четвертая строка – это фраза из четырех слов, показывающая отношение к теме.  5. Последняя строка – это синоним из одного слова, который повторяет суть темы. </vt:lpstr>
      <vt:lpstr>Вода</vt:lpstr>
      <vt:lpstr>Минеральные соли</vt:lpstr>
      <vt:lpstr>Буферность</vt:lpstr>
      <vt:lpstr>Закончите предложения:</vt:lpstr>
      <vt:lpstr>Выберите правильные суждения:</vt:lpstr>
      <vt:lpstr>Вставьте пропущенные слова</vt:lpstr>
      <vt:lpstr>Выводы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урок по биологии и химии </dc:title>
  <cp:lastModifiedBy>А.Селезнева</cp:lastModifiedBy>
  <cp:revision>63</cp:revision>
  <dcterms:modified xsi:type="dcterms:W3CDTF">2012-01-18T09:14:46Z</dcterms:modified>
</cp:coreProperties>
</file>