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13D2-8E4A-4810-9097-4F677B073E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B87D-A88A-417C-A4DD-8648CAD78E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13D2-8E4A-4810-9097-4F677B073E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B87D-A88A-417C-A4DD-8648CAD78E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13D2-8E4A-4810-9097-4F677B073E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B87D-A88A-417C-A4DD-8648CAD78E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13D2-8E4A-4810-9097-4F677B073E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B87D-A88A-417C-A4DD-8648CAD78E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13D2-8E4A-4810-9097-4F677B073E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B87D-A88A-417C-A4DD-8648CAD78E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13D2-8E4A-4810-9097-4F677B073E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B87D-A88A-417C-A4DD-8648CAD78E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13D2-8E4A-4810-9097-4F677B073E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B87D-A88A-417C-A4DD-8648CAD78E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13D2-8E4A-4810-9097-4F677B073E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B87D-A88A-417C-A4DD-8648CAD78E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13D2-8E4A-4810-9097-4F677B073E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B87D-A88A-417C-A4DD-8648CAD78E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13D2-8E4A-4810-9097-4F677B073E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B87D-A88A-417C-A4DD-8648CAD78E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713D2-8E4A-4810-9097-4F677B073E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6B87D-A88A-417C-A4DD-8648CAD78E9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713D2-8E4A-4810-9097-4F677B073EA5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46B87D-A88A-417C-A4DD-8648CAD78E9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0"/>
            <a:ext cx="8929718" cy="3600451"/>
          </a:xfrm>
        </p:spPr>
        <p:txBody>
          <a:bodyPr>
            <a:normAutofit fontScale="90000"/>
          </a:bodyPr>
          <a:lstStyle/>
          <a:p>
            <a:r>
              <a:rPr lang="ru-RU" b="1" u="sng" dirty="0" smtClean="0"/>
              <a:t>Культура речи </a:t>
            </a:r>
            <a:r>
              <a:rPr lang="ru-RU" dirty="0" smtClean="0"/>
              <a:t>– это владение нормами устного и письменного литературного языка (правила произношения, ударения, грамматики, словоупотребления и т.д. 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- В каком ряду пропущена буква «Ю» 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ru-RU" sz="4000" dirty="0" smtClean="0"/>
          </a:p>
          <a:p>
            <a:r>
              <a:rPr lang="ru-RU" sz="4000" dirty="0" smtClean="0"/>
              <a:t>1</a:t>
            </a:r>
            <a:r>
              <a:rPr lang="ru-RU" sz="4000" dirty="0"/>
              <a:t>) их выгон…т, </a:t>
            </a:r>
            <a:r>
              <a:rPr lang="ru-RU" sz="4000" dirty="0" err="1"/>
              <a:t>почу</a:t>
            </a:r>
            <a:r>
              <a:rPr lang="ru-RU" sz="4000" dirty="0"/>
              <a:t>…</a:t>
            </a:r>
            <a:r>
              <a:rPr lang="ru-RU" sz="4000" dirty="0" err="1"/>
              <a:t>вший</a:t>
            </a:r>
            <a:r>
              <a:rPr lang="ru-RU" sz="4000" dirty="0"/>
              <a:t> запах</a:t>
            </a:r>
          </a:p>
          <a:p>
            <a:r>
              <a:rPr lang="ru-RU" sz="4000" dirty="0"/>
              <a:t>2) </a:t>
            </a:r>
            <a:r>
              <a:rPr lang="ru-RU" sz="4000" dirty="0" err="1"/>
              <a:t>щипл</a:t>
            </a:r>
            <a:r>
              <a:rPr lang="ru-RU" sz="4000" dirty="0"/>
              <a:t>…</a:t>
            </a:r>
            <a:r>
              <a:rPr lang="ru-RU" sz="4000" dirty="0" err="1"/>
              <a:t>щий</a:t>
            </a:r>
            <a:r>
              <a:rPr lang="ru-RU" sz="4000" dirty="0"/>
              <a:t> гусь, их </a:t>
            </a:r>
            <a:r>
              <a:rPr lang="ru-RU" sz="4000" dirty="0" err="1"/>
              <a:t>увид</a:t>
            </a:r>
            <a:r>
              <a:rPr lang="ru-RU" sz="4000" dirty="0"/>
              <a:t>…т</a:t>
            </a:r>
          </a:p>
          <a:p>
            <a:r>
              <a:rPr lang="ru-RU" sz="4000" dirty="0"/>
              <a:t>3) они завод…т спор, </a:t>
            </a:r>
            <a:r>
              <a:rPr lang="ru-RU" sz="4000" dirty="0" err="1"/>
              <a:t>колебл</a:t>
            </a:r>
            <a:r>
              <a:rPr lang="ru-RU" sz="4000" dirty="0"/>
              <a:t>…</a:t>
            </a:r>
            <a:r>
              <a:rPr lang="ru-RU" sz="4000" dirty="0" err="1"/>
              <a:t>щийся</a:t>
            </a:r>
            <a:r>
              <a:rPr lang="ru-RU" sz="4000" dirty="0"/>
              <a:t> лист</a:t>
            </a:r>
          </a:p>
          <a:p>
            <a:r>
              <a:rPr lang="ru-RU" sz="4000" dirty="0"/>
              <a:t>4) расстила…</a:t>
            </a:r>
            <a:r>
              <a:rPr lang="ru-RU" sz="4000" dirty="0" err="1"/>
              <a:t>щаяся</a:t>
            </a:r>
            <a:r>
              <a:rPr lang="ru-RU" sz="4000" dirty="0"/>
              <a:t> по долине, собаки </a:t>
            </a:r>
            <a:endParaRPr lang="ru-RU" sz="4000" dirty="0" smtClean="0"/>
          </a:p>
          <a:p>
            <a:r>
              <a:rPr lang="ru-RU" sz="4000" dirty="0"/>
              <a:t> </a:t>
            </a:r>
            <a:r>
              <a:rPr lang="ru-RU" sz="4000" dirty="0" smtClean="0"/>
              <a:t>                                                            </a:t>
            </a:r>
            <a:r>
              <a:rPr lang="ru-RU" sz="4000" dirty="0" err="1" smtClean="0"/>
              <a:t>дремл</a:t>
            </a:r>
            <a:r>
              <a:rPr lang="ru-RU" sz="4000" dirty="0" smtClean="0"/>
              <a:t>…т </a:t>
            </a:r>
            <a:endParaRPr lang="ru-RU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- В каком ряду пропущена буква «Е» 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ru-RU" sz="4000" dirty="0" smtClean="0"/>
          </a:p>
          <a:p>
            <a:r>
              <a:rPr lang="ru-RU" sz="4000" dirty="0" smtClean="0"/>
              <a:t>1</a:t>
            </a:r>
            <a:r>
              <a:rPr lang="ru-RU" sz="4000" dirty="0"/>
              <a:t>) малыш плач…т, </a:t>
            </a:r>
            <a:r>
              <a:rPr lang="ru-RU" sz="4000" dirty="0" err="1"/>
              <a:t>невид</a:t>
            </a:r>
            <a:r>
              <a:rPr lang="ru-RU" sz="4000" dirty="0"/>
              <a:t>…</a:t>
            </a:r>
            <a:r>
              <a:rPr lang="ru-RU" sz="4000" dirty="0" err="1"/>
              <a:t>мый</a:t>
            </a:r>
            <a:r>
              <a:rPr lang="ru-RU" sz="4000" dirty="0"/>
              <a:t> объект</a:t>
            </a:r>
          </a:p>
          <a:p>
            <a:r>
              <a:rPr lang="ru-RU" sz="4000" dirty="0"/>
              <a:t>2) спасатели </a:t>
            </a:r>
            <a:r>
              <a:rPr lang="ru-RU" sz="4000" dirty="0" err="1"/>
              <a:t>ищ</a:t>
            </a:r>
            <a:r>
              <a:rPr lang="ru-RU" sz="4000" dirty="0"/>
              <a:t>…т, </a:t>
            </a:r>
            <a:r>
              <a:rPr lang="ru-RU" sz="4000" dirty="0" err="1"/>
              <a:t>слыш</a:t>
            </a:r>
            <a:r>
              <a:rPr lang="ru-RU" sz="4000" dirty="0"/>
              <a:t>…</a:t>
            </a:r>
            <a:r>
              <a:rPr lang="ru-RU" sz="4000" dirty="0" err="1"/>
              <a:t>щий</a:t>
            </a:r>
            <a:r>
              <a:rPr lang="ru-RU" sz="4000" dirty="0"/>
              <a:t> далеко</a:t>
            </a:r>
          </a:p>
          <a:p>
            <a:r>
              <a:rPr lang="ru-RU" sz="4000" dirty="0"/>
              <a:t>3) зерно мел…</a:t>
            </a:r>
            <a:r>
              <a:rPr lang="ru-RU" sz="4000" dirty="0" err="1"/>
              <a:t>тся</a:t>
            </a:r>
            <a:r>
              <a:rPr lang="ru-RU" sz="4000" dirty="0"/>
              <a:t>, </a:t>
            </a:r>
            <a:r>
              <a:rPr lang="ru-RU" sz="4000" dirty="0" err="1"/>
              <a:t>колебл</a:t>
            </a:r>
            <a:r>
              <a:rPr lang="ru-RU" sz="4000" dirty="0"/>
              <a:t>…</a:t>
            </a:r>
            <a:r>
              <a:rPr lang="ru-RU" sz="4000" dirty="0" err="1"/>
              <a:t>мый</a:t>
            </a:r>
            <a:r>
              <a:rPr lang="ru-RU" sz="4000" dirty="0"/>
              <a:t> ветром</a:t>
            </a:r>
          </a:p>
          <a:p>
            <a:r>
              <a:rPr lang="ru-RU" sz="4000" dirty="0"/>
              <a:t>4) </a:t>
            </a:r>
            <a:r>
              <a:rPr lang="ru-RU" sz="4000" dirty="0" err="1"/>
              <a:t>незамеч</a:t>
            </a:r>
            <a:r>
              <a:rPr lang="ru-RU" sz="4000" dirty="0"/>
              <a:t>…</a:t>
            </a:r>
            <a:r>
              <a:rPr lang="ru-RU" sz="4000" dirty="0" err="1"/>
              <a:t>нная</a:t>
            </a:r>
            <a:r>
              <a:rPr lang="ru-RU" sz="4000" dirty="0"/>
              <a:t> ошибка, </a:t>
            </a:r>
            <a:r>
              <a:rPr lang="ru-RU" sz="4000" dirty="0" smtClean="0"/>
              <a:t>фонтаны</a:t>
            </a:r>
          </a:p>
          <a:p>
            <a:r>
              <a:rPr lang="ru-RU" sz="4000" dirty="0"/>
              <a:t> </a:t>
            </a:r>
            <a:r>
              <a:rPr lang="ru-RU" sz="4000" dirty="0" smtClean="0"/>
              <a:t>                                                            </a:t>
            </a:r>
            <a:r>
              <a:rPr lang="ru-RU" sz="4000" dirty="0" err="1"/>
              <a:t>брызж</a:t>
            </a:r>
            <a:r>
              <a:rPr lang="ru-RU" sz="4000" dirty="0"/>
              <a:t>…т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9144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- В каком ряду пропущена буква «У» 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ru-RU" sz="4000" dirty="0" smtClean="0"/>
          </a:p>
          <a:p>
            <a:r>
              <a:rPr lang="ru-RU" sz="4000" dirty="0" smtClean="0"/>
              <a:t>1</a:t>
            </a:r>
            <a:r>
              <a:rPr lang="ru-RU" sz="4000" dirty="0"/>
              <a:t>) </a:t>
            </a:r>
            <a:r>
              <a:rPr lang="ru-RU" sz="4000" dirty="0" err="1"/>
              <a:t>щекоч</a:t>
            </a:r>
            <a:r>
              <a:rPr lang="ru-RU" sz="4000" dirty="0"/>
              <a:t>…</a:t>
            </a:r>
            <a:r>
              <a:rPr lang="ru-RU" sz="4000" dirty="0" err="1"/>
              <a:t>щий</a:t>
            </a:r>
            <a:r>
              <a:rPr lang="ru-RU" sz="4000" dirty="0"/>
              <a:t> лицо, звуки </a:t>
            </a:r>
            <a:r>
              <a:rPr lang="ru-RU" sz="4000" dirty="0" err="1"/>
              <a:t>слыш</a:t>
            </a:r>
            <a:r>
              <a:rPr lang="ru-RU" sz="4000" dirty="0"/>
              <a:t>…</a:t>
            </a:r>
            <a:r>
              <a:rPr lang="ru-RU" sz="4000" dirty="0" err="1"/>
              <a:t>тся</a:t>
            </a:r>
            <a:endParaRPr lang="ru-RU" sz="4000" dirty="0"/>
          </a:p>
          <a:p>
            <a:r>
              <a:rPr lang="ru-RU" sz="4000" dirty="0"/>
              <a:t>2) стены </a:t>
            </a:r>
            <a:r>
              <a:rPr lang="ru-RU" sz="4000" dirty="0" err="1"/>
              <a:t>руш</a:t>
            </a:r>
            <a:r>
              <a:rPr lang="ru-RU" sz="4000" dirty="0"/>
              <a:t>…</a:t>
            </a:r>
            <a:r>
              <a:rPr lang="ru-RU" sz="4000" dirty="0" err="1"/>
              <a:t>тся</a:t>
            </a:r>
            <a:r>
              <a:rPr lang="ru-RU" sz="4000" dirty="0"/>
              <a:t>, </a:t>
            </a:r>
            <a:r>
              <a:rPr lang="ru-RU" sz="4000" dirty="0" err="1"/>
              <a:t>движ</a:t>
            </a:r>
            <a:r>
              <a:rPr lang="ru-RU" sz="4000" dirty="0"/>
              <a:t>…</a:t>
            </a:r>
            <a:r>
              <a:rPr lang="ru-RU" sz="4000" dirty="0" err="1"/>
              <a:t>щаяся</a:t>
            </a:r>
            <a:r>
              <a:rPr lang="ru-RU" sz="4000" dirty="0"/>
              <a:t> </a:t>
            </a:r>
            <a:endParaRPr lang="ru-RU" sz="4000" dirty="0" smtClean="0"/>
          </a:p>
          <a:p>
            <a:r>
              <a:rPr lang="ru-RU" sz="4000" dirty="0"/>
              <a:t> </a:t>
            </a:r>
            <a:r>
              <a:rPr lang="ru-RU" sz="4000" dirty="0" smtClean="0"/>
              <a:t>                                                       артиллерия</a:t>
            </a:r>
            <a:endParaRPr lang="ru-RU" sz="4000" dirty="0"/>
          </a:p>
          <a:p>
            <a:r>
              <a:rPr lang="ru-RU" sz="4000" dirty="0"/>
              <a:t>3) молнии </a:t>
            </a:r>
            <a:r>
              <a:rPr lang="ru-RU" sz="4000" dirty="0" err="1"/>
              <a:t>блещ</a:t>
            </a:r>
            <a:r>
              <a:rPr lang="ru-RU" sz="4000" dirty="0"/>
              <a:t>…т, </a:t>
            </a:r>
            <a:r>
              <a:rPr lang="ru-RU" sz="4000" dirty="0" err="1"/>
              <a:t>колыш</a:t>
            </a:r>
            <a:r>
              <a:rPr lang="ru-RU" sz="4000" dirty="0"/>
              <a:t>…</a:t>
            </a:r>
            <a:r>
              <a:rPr lang="ru-RU" sz="4000" dirty="0" err="1"/>
              <a:t>щиеся</a:t>
            </a:r>
            <a:r>
              <a:rPr lang="ru-RU" sz="4000" dirty="0"/>
              <a:t> ветки</a:t>
            </a:r>
          </a:p>
          <a:p>
            <a:r>
              <a:rPr lang="ru-RU" sz="4000" dirty="0"/>
              <a:t>4) листья </a:t>
            </a:r>
            <a:r>
              <a:rPr lang="ru-RU" sz="4000" dirty="0" err="1"/>
              <a:t>держ</a:t>
            </a:r>
            <a:r>
              <a:rPr lang="ru-RU" sz="4000" dirty="0"/>
              <a:t>…</a:t>
            </a:r>
            <a:r>
              <a:rPr lang="ru-RU" sz="4000" dirty="0" err="1"/>
              <a:t>тся</a:t>
            </a:r>
            <a:r>
              <a:rPr lang="ru-RU" sz="4000" dirty="0"/>
              <a:t>, </a:t>
            </a:r>
            <a:r>
              <a:rPr lang="ru-RU" sz="4000" dirty="0" err="1"/>
              <a:t>трепещ</a:t>
            </a:r>
            <a:r>
              <a:rPr lang="ru-RU" sz="4000" dirty="0"/>
              <a:t>…</a:t>
            </a:r>
            <a:r>
              <a:rPr lang="ru-RU" sz="4000" dirty="0" err="1"/>
              <a:t>щие</a:t>
            </a:r>
            <a:r>
              <a:rPr lang="ru-RU" sz="4000" dirty="0"/>
              <a:t> </a:t>
            </a:r>
            <a:r>
              <a:rPr lang="ru-RU" sz="4000" dirty="0" smtClean="0"/>
              <a:t>флаги </a:t>
            </a:r>
            <a:endParaRPr lang="ru-RU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Подарки лежали в коробке, купленные к празднику.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Это была вторая по счету одержанному спортсменом победа</a:t>
            </a: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В парке было много покрашенных лавочек в синий цвет.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Котенок, лежащий на коврике, наблюдал за хозяином. </a:t>
            </a:r>
            <a:endParaRPr kumimoji="0" lang="ru-RU" sz="4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4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Задача, решающаяся всем классом, была сложна.  </a:t>
            </a:r>
            <a:endParaRPr kumimoji="0" lang="ru-RU" sz="4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0"/>
            <a:ext cx="9144000" cy="49398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Итоги урока</a:t>
            </a:r>
            <a:endParaRPr kumimoji="0" lang="ru-RU" sz="4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- Какая тема урока?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- Какую задачу</a:t>
            </a:r>
            <a:r>
              <a:rPr kumimoji="0" lang="ru-RU" sz="4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решали…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  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- Какие этапы вызвали трудности и почему ?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- Продолжи фразу </a:t>
            </a:r>
            <a:r>
              <a:rPr lang="ru-RU" sz="4400" dirty="0" smtClean="0"/>
              <a:t>«у </a:t>
            </a:r>
            <a:r>
              <a:rPr lang="ru-RU" sz="4400" dirty="0"/>
              <a:t>меня получилось</a:t>
            </a:r>
            <a:r>
              <a:rPr lang="ru-RU" sz="4400" dirty="0" smtClean="0"/>
              <a:t>…»</a:t>
            </a:r>
            <a:endParaRPr lang="ru-RU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3" y="785794"/>
          <a:ext cx="799840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0650"/>
                <a:gridCol w="470650"/>
                <a:gridCol w="470650"/>
                <a:gridCol w="470650"/>
                <a:gridCol w="470650"/>
                <a:gridCol w="470650"/>
                <a:gridCol w="470650"/>
                <a:gridCol w="470650"/>
                <a:gridCol w="468000"/>
                <a:gridCol w="470650"/>
                <a:gridCol w="470650"/>
                <a:gridCol w="470650"/>
                <a:gridCol w="470650"/>
                <a:gridCol w="470650"/>
                <a:gridCol w="470650"/>
                <a:gridCol w="470650"/>
                <a:gridCol w="470650"/>
              </a:tblGrid>
              <a:tr h="6374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42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42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42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42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42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42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642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42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42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42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4235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8643966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Настраива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…т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Слыш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…м                                 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???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               </a:t>
            </a: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Надлом…т                                                                                                               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Не </a:t>
            </a:r>
            <a:r>
              <a:rPr kumimoji="0" lang="ru-RU" sz="4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забыва</a:t>
            </a:r>
            <a:r>
              <a:rPr kumimoji="0" lang="ru-RU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…т     </a:t>
            </a:r>
            <a:r>
              <a:rPr kumimoji="0" lang="ru-RU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                  </a:t>
            </a:r>
            <a:r>
              <a:rPr kumimoji="0" lang="ru-RU" sz="7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авая фигурная скобка 2"/>
          <p:cNvSpPr/>
          <p:nvPr/>
        </p:nvSpPr>
        <p:spPr>
          <a:xfrm>
            <a:off x="3571868" y="285728"/>
            <a:ext cx="2428892" cy="2500330"/>
          </a:xfrm>
          <a:prstGeom prst="rightBrace">
            <a:avLst>
              <a:gd name="adj1" fmla="val 8333"/>
              <a:gd name="adj2" fmla="val 5046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857752" y="1643050"/>
            <a:ext cx="428624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Глагол придает речи жизнь – </a:t>
            </a:r>
            <a:r>
              <a:rPr lang="ru-RU" sz="4400" dirty="0" smtClean="0"/>
              <a:t>присутствием …..???</a:t>
            </a:r>
            <a:endParaRPr lang="ru-RU" sz="4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0" y="4143380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/>
              <a:t>своим </a:t>
            </a:r>
            <a:r>
              <a:rPr lang="ru-RU" sz="4400" b="1" dirty="0"/>
              <a:t>животворит </a:t>
            </a:r>
            <a:r>
              <a:rPr lang="ru-RU" sz="4400" b="1" dirty="0" smtClean="0"/>
              <a:t>отдельные слова.</a:t>
            </a:r>
          </a:p>
          <a:p>
            <a:r>
              <a:rPr lang="ru-RU" sz="4400" b="1" dirty="0"/>
              <a:t> </a:t>
            </a:r>
            <a:r>
              <a:rPr lang="ru-RU" sz="4400" b="1" dirty="0" smtClean="0"/>
              <a:t>                                                       </a:t>
            </a:r>
            <a:r>
              <a:rPr lang="ru-RU" sz="4400" dirty="0"/>
              <a:t>Н. </a:t>
            </a:r>
            <a:r>
              <a:rPr lang="ru-RU" sz="4400" dirty="0" smtClean="0"/>
              <a:t>Греч </a:t>
            </a:r>
            <a:endParaRPr lang="ru-RU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«Причастие. Орфограммы в причастиях. Правильное написание причастий»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2119194"/>
            <a:ext cx="9144000" cy="304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Цели урока: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систематизировать знания учащихся о причастии; 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закрепить  навыки правописания гласных в суффиксах причастий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; разобрать варианты грамматических ошибок, допускаемых при построении предложений с причастным оборотом.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214291"/>
          <a:ext cx="8572560" cy="6103303"/>
        </p:xfrm>
        <a:graphic>
          <a:graphicData uri="http://schemas.openxmlformats.org/drawingml/2006/table">
            <a:tbl>
              <a:tblPr/>
              <a:tblGrid>
                <a:gridCol w="8572560"/>
              </a:tblGrid>
              <a:tr h="7756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Автобиография причастия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solidFill>
                            <a:srgbClr val="FFFFFF"/>
                          </a:solidFill>
                          <a:latin typeface="Calibri"/>
                          <a:ea typeface="Times New Roman"/>
                          <a:cs typeface="Calibri"/>
                        </a:rPr>
                        <a:t>УВИДЕННОГО</a:t>
                      </a:r>
                      <a:endParaRPr lang="ru-RU" sz="3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393" marR="62393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BBB59"/>
                    </a:solidFill>
                  </a:tcPr>
                </a:tc>
              </a:tr>
              <a:tr h="1939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+mn-lt"/>
                          <a:ea typeface="Times New Roman"/>
                          <a:cs typeface="Calibri"/>
                        </a:rPr>
                        <a:t>Я,</a:t>
                      </a:r>
                      <a:r>
                        <a:rPr lang="ru-RU" sz="2800" baseline="0" dirty="0" smtClean="0">
                          <a:latin typeface="+mn-lt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ru-RU" sz="2800" dirty="0" smtClean="0">
                          <a:latin typeface="+mn-lt"/>
                          <a:ea typeface="Times New Roman"/>
                          <a:cs typeface="Calibri"/>
                        </a:rPr>
                        <a:t> причастие _____________, обозначаю ___________. Происхожу из семьи частей речи ___________</a:t>
                      </a:r>
                      <a:endParaRPr lang="ru-RU" sz="2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+mn-lt"/>
                          <a:ea typeface="Times New Roman"/>
                          <a:cs typeface="Calibri"/>
                        </a:rPr>
                        <a:t>Мой отец, _________, оставил мне в наследство свои признаки: _____________ и ___________.</a:t>
                      </a:r>
                      <a:endParaRPr lang="ru-RU" sz="2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+mn-lt"/>
                          <a:ea typeface="Times New Roman"/>
                          <a:cs typeface="Calibri"/>
                        </a:rPr>
                        <a:t>Моя мать, _________, подарила мне вопрос _______ и свою синтаксическую роль __________.</a:t>
                      </a:r>
                      <a:endParaRPr lang="ru-RU" sz="2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+mn-lt"/>
                          <a:ea typeface="Times New Roman"/>
                          <a:cs typeface="Calibri"/>
                        </a:rPr>
                        <a:t>Научила изменяться: ______________. Вот сейчас я стою в форме _____________. В предложении выполняю роль ____________________. </a:t>
                      </a:r>
                      <a:endParaRPr lang="ru-RU" sz="2800" dirty="0" smtClean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393" marR="62393" marT="0" marB="0">
                    <a:lnL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9BBB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"/>
          <a:ext cx="9144000" cy="3502580"/>
        </p:xfrm>
        <a:graphic>
          <a:graphicData uri="http://schemas.openxmlformats.org/drawingml/2006/table">
            <a:tbl>
              <a:tblPr/>
              <a:tblGrid>
                <a:gridCol w="2285573"/>
                <a:gridCol w="2285573"/>
                <a:gridCol w="2286427"/>
                <a:gridCol w="2286427"/>
              </a:tblGrid>
              <a:tr h="472427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Calibri"/>
                        </a:rPr>
                        <a:t>Действительные причастия настоящего времени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Действительные причастия прошедшего времени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485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Calibri"/>
                        </a:rPr>
                        <a:t>Образованы от переходных// непереходных глаголов несовершенного вида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Calibri"/>
                        </a:rPr>
                        <a:t>Образованы от переходных// непереходных глаголов несовершенного вида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24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От глаголов 1-го спряж.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Calibri"/>
                          <a:ea typeface="Calibri"/>
                          <a:cs typeface="Calibri"/>
                        </a:rPr>
                        <a:t>От глаголов 2-го спряж.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Calibri"/>
                        </a:rPr>
                        <a:t>От глаголов 1-го </a:t>
                      </a:r>
                      <a:r>
                        <a:rPr lang="ru-RU" sz="2000" dirty="0" err="1">
                          <a:latin typeface="Calibri"/>
                          <a:ea typeface="Calibri"/>
                          <a:cs typeface="Calibri"/>
                        </a:rPr>
                        <a:t>спряж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Calibri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Calibri"/>
                          <a:ea typeface="Calibri"/>
                          <a:cs typeface="Calibri"/>
                        </a:rPr>
                        <a:t>От глаголов 2-го </a:t>
                      </a:r>
                      <a:r>
                        <a:rPr lang="ru-RU" sz="2000" dirty="0" err="1">
                          <a:latin typeface="Calibri"/>
                          <a:ea typeface="Calibri"/>
                          <a:cs typeface="Calibri"/>
                        </a:rPr>
                        <a:t>спряж</a:t>
                      </a:r>
                      <a:r>
                        <a:rPr lang="ru-RU" sz="2000" dirty="0">
                          <a:latin typeface="Calibri"/>
                          <a:ea typeface="Calibri"/>
                          <a:cs typeface="Calibri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06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6929454" y="2500306"/>
            <a:ext cx="928693" cy="857256"/>
          </a:xfrm>
          <a:custGeom>
            <a:avLst/>
            <a:gdLst>
              <a:gd name="G0" fmla="+- 5400 0 0"/>
              <a:gd name="G1" fmla="+- 8100 0 0"/>
              <a:gd name="G2" fmla="+- 2700 0 0"/>
              <a:gd name="G3" fmla="+- 9450 0 0"/>
              <a:gd name="G4" fmla="+- 21600 0 8100"/>
              <a:gd name="G5" fmla="+- 21600 0 9450"/>
              <a:gd name="G6" fmla="+- 5400 21600 0"/>
              <a:gd name="G7" fmla="*/ G6 1 2"/>
              <a:gd name="G8" fmla="+- 21600 0 5400"/>
              <a:gd name="G9" fmla="+- 21600 0 2700"/>
              <a:gd name="T0" fmla="*/ G0 w 21600"/>
              <a:gd name="T1" fmla="*/ G0 h 21600"/>
              <a:gd name="T2" fmla="*/ G8 w 21600"/>
              <a:gd name="T3" fmla="*/ G8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5400" y="5400"/>
                </a:moveTo>
                <a:lnTo>
                  <a:pt x="9450" y="5400"/>
                </a:lnTo>
                <a:lnTo>
                  <a:pt x="9450" y="2700"/>
                </a:lnTo>
                <a:lnTo>
                  <a:pt x="8100" y="2700"/>
                </a:lnTo>
                <a:lnTo>
                  <a:pt x="10800" y="0"/>
                </a:lnTo>
                <a:lnTo>
                  <a:pt x="13500" y="2700"/>
                </a:lnTo>
                <a:lnTo>
                  <a:pt x="12150" y="2700"/>
                </a:lnTo>
                <a:lnTo>
                  <a:pt x="12150" y="5400"/>
                </a:lnTo>
                <a:lnTo>
                  <a:pt x="16200" y="5400"/>
                </a:lnTo>
                <a:lnTo>
                  <a:pt x="16200" y="9450"/>
                </a:lnTo>
                <a:lnTo>
                  <a:pt x="18900" y="9450"/>
                </a:lnTo>
                <a:lnTo>
                  <a:pt x="18900" y="8100"/>
                </a:lnTo>
                <a:lnTo>
                  <a:pt x="21600" y="10800"/>
                </a:lnTo>
                <a:lnTo>
                  <a:pt x="18900" y="13500"/>
                </a:lnTo>
                <a:lnTo>
                  <a:pt x="18900" y="12150"/>
                </a:lnTo>
                <a:lnTo>
                  <a:pt x="16200" y="12150"/>
                </a:lnTo>
                <a:lnTo>
                  <a:pt x="16200" y="16200"/>
                </a:lnTo>
                <a:lnTo>
                  <a:pt x="12150" y="16200"/>
                </a:lnTo>
                <a:lnTo>
                  <a:pt x="12150" y="18900"/>
                </a:lnTo>
                <a:lnTo>
                  <a:pt x="13500" y="18900"/>
                </a:lnTo>
                <a:lnTo>
                  <a:pt x="10800" y="21600"/>
                </a:lnTo>
                <a:lnTo>
                  <a:pt x="8100" y="18900"/>
                </a:lnTo>
                <a:lnTo>
                  <a:pt x="9450" y="18900"/>
                </a:lnTo>
                <a:lnTo>
                  <a:pt x="9450" y="16200"/>
                </a:lnTo>
                <a:lnTo>
                  <a:pt x="5400" y="16200"/>
                </a:lnTo>
                <a:lnTo>
                  <a:pt x="5400" y="12150"/>
                </a:lnTo>
                <a:lnTo>
                  <a:pt x="2700" y="12150"/>
                </a:lnTo>
                <a:lnTo>
                  <a:pt x="2700" y="13500"/>
                </a:lnTo>
                <a:lnTo>
                  <a:pt x="0" y="10800"/>
                </a:lnTo>
                <a:lnTo>
                  <a:pt x="2700" y="8100"/>
                </a:lnTo>
                <a:lnTo>
                  <a:pt x="2700" y="9450"/>
                </a:lnTo>
                <a:lnTo>
                  <a:pt x="5400" y="945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err="1" smtClean="0"/>
              <a:t>нн</a:t>
            </a:r>
            <a:endParaRPr lang="ru-RU" dirty="0"/>
          </a:p>
        </p:txBody>
      </p:sp>
      <p:sp>
        <p:nvSpPr>
          <p:cNvPr id="18435" name="AutoShape 3"/>
          <p:cNvSpPr>
            <a:spLocks noChangeArrowheads="1"/>
          </p:cNvSpPr>
          <p:nvPr/>
        </p:nvSpPr>
        <p:spPr bwMode="auto">
          <a:xfrm>
            <a:off x="4643439" y="2428868"/>
            <a:ext cx="1000132" cy="857256"/>
          </a:xfrm>
          <a:custGeom>
            <a:avLst/>
            <a:gdLst>
              <a:gd name="G0" fmla="+- 5400 0 0"/>
              <a:gd name="G1" fmla="+- 8100 0 0"/>
              <a:gd name="G2" fmla="+- 2700 0 0"/>
              <a:gd name="G3" fmla="+- 9450 0 0"/>
              <a:gd name="G4" fmla="+- 21600 0 8100"/>
              <a:gd name="G5" fmla="+- 21600 0 9450"/>
              <a:gd name="G6" fmla="+- 5400 21600 0"/>
              <a:gd name="G7" fmla="*/ G6 1 2"/>
              <a:gd name="G8" fmla="+- 21600 0 5400"/>
              <a:gd name="G9" fmla="+- 21600 0 2700"/>
              <a:gd name="T0" fmla="*/ G0 w 21600"/>
              <a:gd name="T1" fmla="*/ G0 h 21600"/>
              <a:gd name="T2" fmla="*/ G8 w 21600"/>
              <a:gd name="T3" fmla="*/ G8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5400" y="5400"/>
                </a:moveTo>
                <a:lnTo>
                  <a:pt x="9450" y="5400"/>
                </a:lnTo>
                <a:lnTo>
                  <a:pt x="9450" y="2700"/>
                </a:lnTo>
                <a:lnTo>
                  <a:pt x="8100" y="2700"/>
                </a:lnTo>
                <a:lnTo>
                  <a:pt x="10800" y="0"/>
                </a:lnTo>
                <a:lnTo>
                  <a:pt x="13500" y="2700"/>
                </a:lnTo>
                <a:lnTo>
                  <a:pt x="12150" y="2700"/>
                </a:lnTo>
                <a:lnTo>
                  <a:pt x="12150" y="5400"/>
                </a:lnTo>
                <a:lnTo>
                  <a:pt x="16200" y="5400"/>
                </a:lnTo>
                <a:lnTo>
                  <a:pt x="16200" y="9450"/>
                </a:lnTo>
                <a:lnTo>
                  <a:pt x="18900" y="9450"/>
                </a:lnTo>
                <a:lnTo>
                  <a:pt x="18900" y="8100"/>
                </a:lnTo>
                <a:lnTo>
                  <a:pt x="21600" y="10800"/>
                </a:lnTo>
                <a:lnTo>
                  <a:pt x="18900" y="13500"/>
                </a:lnTo>
                <a:lnTo>
                  <a:pt x="18900" y="12150"/>
                </a:lnTo>
                <a:lnTo>
                  <a:pt x="16200" y="12150"/>
                </a:lnTo>
                <a:lnTo>
                  <a:pt x="16200" y="16200"/>
                </a:lnTo>
                <a:lnTo>
                  <a:pt x="12150" y="16200"/>
                </a:lnTo>
                <a:lnTo>
                  <a:pt x="12150" y="18900"/>
                </a:lnTo>
                <a:lnTo>
                  <a:pt x="13500" y="18900"/>
                </a:lnTo>
                <a:lnTo>
                  <a:pt x="10800" y="21600"/>
                </a:lnTo>
                <a:lnTo>
                  <a:pt x="8100" y="18900"/>
                </a:lnTo>
                <a:lnTo>
                  <a:pt x="9450" y="18900"/>
                </a:lnTo>
                <a:lnTo>
                  <a:pt x="9450" y="16200"/>
                </a:lnTo>
                <a:lnTo>
                  <a:pt x="5400" y="16200"/>
                </a:lnTo>
                <a:lnTo>
                  <a:pt x="5400" y="12150"/>
                </a:lnTo>
                <a:lnTo>
                  <a:pt x="2700" y="12150"/>
                </a:lnTo>
                <a:lnTo>
                  <a:pt x="2700" y="13500"/>
                </a:lnTo>
                <a:lnTo>
                  <a:pt x="0" y="10800"/>
                </a:lnTo>
                <a:lnTo>
                  <a:pt x="2700" y="8100"/>
                </a:lnTo>
                <a:lnTo>
                  <a:pt x="2700" y="9450"/>
                </a:lnTo>
                <a:lnTo>
                  <a:pt x="5400" y="945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smtClean="0"/>
              <a:t>ем</a:t>
            </a:r>
            <a:endParaRPr lang="ru-RU" dirty="0"/>
          </a:p>
        </p:txBody>
      </p:sp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2428860" y="2428868"/>
            <a:ext cx="1071570" cy="857256"/>
          </a:xfrm>
          <a:custGeom>
            <a:avLst/>
            <a:gdLst>
              <a:gd name="G0" fmla="+- 5400 0 0"/>
              <a:gd name="G1" fmla="+- 8100 0 0"/>
              <a:gd name="G2" fmla="+- 2700 0 0"/>
              <a:gd name="G3" fmla="+- 9450 0 0"/>
              <a:gd name="G4" fmla="+- 21600 0 8100"/>
              <a:gd name="G5" fmla="+- 21600 0 9450"/>
              <a:gd name="G6" fmla="+- 5400 21600 0"/>
              <a:gd name="G7" fmla="*/ G6 1 2"/>
              <a:gd name="G8" fmla="+- 21600 0 5400"/>
              <a:gd name="G9" fmla="+- 21600 0 2700"/>
              <a:gd name="T0" fmla="*/ G0 w 21600"/>
              <a:gd name="T1" fmla="*/ G0 h 21600"/>
              <a:gd name="T2" fmla="*/ G8 w 21600"/>
              <a:gd name="T3" fmla="*/ G8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5400" y="5400"/>
                </a:moveTo>
                <a:lnTo>
                  <a:pt x="9450" y="5400"/>
                </a:lnTo>
                <a:lnTo>
                  <a:pt x="9450" y="2700"/>
                </a:lnTo>
                <a:lnTo>
                  <a:pt x="8100" y="2700"/>
                </a:lnTo>
                <a:lnTo>
                  <a:pt x="10800" y="0"/>
                </a:lnTo>
                <a:lnTo>
                  <a:pt x="13500" y="2700"/>
                </a:lnTo>
                <a:lnTo>
                  <a:pt x="12150" y="2700"/>
                </a:lnTo>
                <a:lnTo>
                  <a:pt x="12150" y="5400"/>
                </a:lnTo>
                <a:lnTo>
                  <a:pt x="16200" y="5400"/>
                </a:lnTo>
                <a:lnTo>
                  <a:pt x="16200" y="9450"/>
                </a:lnTo>
                <a:lnTo>
                  <a:pt x="18900" y="9450"/>
                </a:lnTo>
                <a:lnTo>
                  <a:pt x="18900" y="8100"/>
                </a:lnTo>
                <a:lnTo>
                  <a:pt x="21600" y="10800"/>
                </a:lnTo>
                <a:lnTo>
                  <a:pt x="18900" y="13500"/>
                </a:lnTo>
                <a:lnTo>
                  <a:pt x="18900" y="12150"/>
                </a:lnTo>
                <a:lnTo>
                  <a:pt x="16200" y="12150"/>
                </a:lnTo>
                <a:lnTo>
                  <a:pt x="16200" y="16200"/>
                </a:lnTo>
                <a:lnTo>
                  <a:pt x="12150" y="16200"/>
                </a:lnTo>
                <a:lnTo>
                  <a:pt x="12150" y="18900"/>
                </a:lnTo>
                <a:lnTo>
                  <a:pt x="13500" y="18900"/>
                </a:lnTo>
                <a:lnTo>
                  <a:pt x="10800" y="21600"/>
                </a:lnTo>
                <a:lnTo>
                  <a:pt x="8100" y="18900"/>
                </a:lnTo>
                <a:lnTo>
                  <a:pt x="9450" y="18900"/>
                </a:lnTo>
                <a:lnTo>
                  <a:pt x="9450" y="16200"/>
                </a:lnTo>
                <a:lnTo>
                  <a:pt x="5400" y="16200"/>
                </a:lnTo>
                <a:lnTo>
                  <a:pt x="5400" y="12150"/>
                </a:lnTo>
                <a:lnTo>
                  <a:pt x="2700" y="12150"/>
                </a:lnTo>
                <a:lnTo>
                  <a:pt x="2700" y="13500"/>
                </a:lnTo>
                <a:lnTo>
                  <a:pt x="0" y="10800"/>
                </a:lnTo>
                <a:lnTo>
                  <a:pt x="2700" y="8100"/>
                </a:lnTo>
                <a:lnTo>
                  <a:pt x="2700" y="9450"/>
                </a:lnTo>
                <a:lnTo>
                  <a:pt x="5400" y="945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err="1" smtClean="0"/>
              <a:t>ащ</a:t>
            </a:r>
            <a:endParaRPr lang="ru-RU" dirty="0"/>
          </a:p>
        </p:txBody>
      </p:sp>
      <p:sp>
        <p:nvSpPr>
          <p:cNvPr id="18433" name="AutoShape 1"/>
          <p:cNvSpPr>
            <a:spLocks noChangeArrowheads="1"/>
          </p:cNvSpPr>
          <p:nvPr/>
        </p:nvSpPr>
        <p:spPr bwMode="auto">
          <a:xfrm>
            <a:off x="0" y="2500306"/>
            <a:ext cx="1142976" cy="785818"/>
          </a:xfrm>
          <a:custGeom>
            <a:avLst/>
            <a:gdLst>
              <a:gd name="G0" fmla="+- 5400 0 0"/>
              <a:gd name="G1" fmla="+- 8100 0 0"/>
              <a:gd name="G2" fmla="+- 2700 0 0"/>
              <a:gd name="G3" fmla="+- 9450 0 0"/>
              <a:gd name="G4" fmla="+- 21600 0 8100"/>
              <a:gd name="G5" fmla="+- 21600 0 9450"/>
              <a:gd name="G6" fmla="+- 5400 21600 0"/>
              <a:gd name="G7" fmla="*/ G6 1 2"/>
              <a:gd name="G8" fmla="+- 21600 0 5400"/>
              <a:gd name="G9" fmla="+- 21600 0 2700"/>
              <a:gd name="T0" fmla="*/ G0 w 21600"/>
              <a:gd name="T1" fmla="*/ G0 h 21600"/>
              <a:gd name="T2" fmla="*/ G8 w 21600"/>
              <a:gd name="T3" fmla="*/ G8 h 2160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T0" t="T1" r="T2" b="T3"/>
            <a:pathLst>
              <a:path w="21600" h="21600">
                <a:moveTo>
                  <a:pt x="5400" y="5400"/>
                </a:moveTo>
                <a:lnTo>
                  <a:pt x="9450" y="5400"/>
                </a:lnTo>
                <a:lnTo>
                  <a:pt x="9450" y="2700"/>
                </a:lnTo>
                <a:lnTo>
                  <a:pt x="8100" y="2700"/>
                </a:lnTo>
                <a:lnTo>
                  <a:pt x="10800" y="0"/>
                </a:lnTo>
                <a:lnTo>
                  <a:pt x="13500" y="2700"/>
                </a:lnTo>
                <a:lnTo>
                  <a:pt x="12150" y="2700"/>
                </a:lnTo>
                <a:lnTo>
                  <a:pt x="12150" y="5400"/>
                </a:lnTo>
                <a:lnTo>
                  <a:pt x="16200" y="5400"/>
                </a:lnTo>
                <a:lnTo>
                  <a:pt x="16200" y="9450"/>
                </a:lnTo>
                <a:lnTo>
                  <a:pt x="18900" y="9450"/>
                </a:lnTo>
                <a:lnTo>
                  <a:pt x="18900" y="8100"/>
                </a:lnTo>
                <a:lnTo>
                  <a:pt x="21600" y="10800"/>
                </a:lnTo>
                <a:lnTo>
                  <a:pt x="18900" y="13500"/>
                </a:lnTo>
                <a:lnTo>
                  <a:pt x="18900" y="12150"/>
                </a:lnTo>
                <a:lnTo>
                  <a:pt x="16200" y="12150"/>
                </a:lnTo>
                <a:lnTo>
                  <a:pt x="16200" y="16200"/>
                </a:lnTo>
                <a:lnTo>
                  <a:pt x="12150" y="16200"/>
                </a:lnTo>
                <a:lnTo>
                  <a:pt x="12150" y="18900"/>
                </a:lnTo>
                <a:lnTo>
                  <a:pt x="13500" y="18900"/>
                </a:lnTo>
                <a:lnTo>
                  <a:pt x="10800" y="21600"/>
                </a:lnTo>
                <a:lnTo>
                  <a:pt x="8100" y="18900"/>
                </a:lnTo>
                <a:lnTo>
                  <a:pt x="9450" y="18900"/>
                </a:lnTo>
                <a:lnTo>
                  <a:pt x="9450" y="16200"/>
                </a:lnTo>
                <a:lnTo>
                  <a:pt x="5400" y="16200"/>
                </a:lnTo>
                <a:lnTo>
                  <a:pt x="5400" y="12150"/>
                </a:lnTo>
                <a:lnTo>
                  <a:pt x="2700" y="12150"/>
                </a:lnTo>
                <a:lnTo>
                  <a:pt x="2700" y="13500"/>
                </a:lnTo>
                <a:lnTo>
                  <a:pt x="0" y="10800"/>
                </a:lnTo>
                <a:lnTo>
                  <a:pt x="2700" y="8100"/>
                </a:lnTo>
                <a:lnTo>
                  <a:pt x="2700" y="9450"/>
                </a:lnTo>
                <a:lnTo>
                  <a:pt x="5400" y="9450"/>
                </a:lnTo>
                <a:close/>
              </a:path>
            </a:pathLst>
          </a:cu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dirty="0" err="1" smtClean="0"/>
              <a:t>ущ</a:t>
            </a:r>
            <a:endParaRPr lang="ru-RU" dirty="0"/>
          </a:p>
        </p:txBody>
      </p:sp>
      <p:sp>
        <p:nvSpPr>
          <p:cNvPr id="10" name="Выноска с четырьмя стрелками 9"/>
          <p:cNvSpPr/>
          <p:nvPr/>
        </p:nvSpPr>
        <p:spPr>
          <a:xfrm>
            <a:off x="3428992" y="2428868"/>
            <a:ext cx="1071570" cy="928694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ящ</a:t>
            </a:r>
            <a:endParaRPr lang="ru-RU" dirty="0"/>
          </a:p>
        </p:txBody>
      </p:sp>
      <p:sp>
        <p:nvSpPr>
          <p:cNvPr id="11" name="Выноска с четырьмя стрелками 10"/>
          <p:cNvSpPr/>
          <p:nvPr/>
        </p:nvSpPr>
        <p:spPr>
          <a:xfrm>
            <a:off x="1142976" y="2428868"/>
            <a:ext cx="1143008" cy="857256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ющ</a:t>
            </a:r>
            <a:endParaRPr lang="ru-RU" dirty="0"/>
          </a:p>
        </p:txBody>
      </p:sp>
      <p:sp>
        <p:nvSpPr>
          <p:cNvPr id="12" name="Выноска с четырьмя стрелками 11"/>
          <p:cNvSpPr/>
          <p:nvPr/>
        </p:nvSpPr>
        <p:spPr>
          <a:xfrm>
            <a:off x="5643570" y="2428868"/>
            <a:ext cx="1071570" cy="928694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им</a:t>
            </a:r>
            <a:endParaRPr lang="ru-RU" dirty="0"/>
          </a:p>
        </p:txBody>
      </p:sp>
      <p:sp>
        <p:nvSpPr>
          <p:cNvPr id="14" name="Выноска с четырьмя стрелками 13"/>
          <p:cNvSpPr/>
          <p:nvPr/>
        </p:nvSpPr>
        <p:spPr>
          <a:xfrm>
            <a:off x="7858148" y="2500306"/>
            <a:ext cx="1143008" cy="928694"/>
          </a:xfrm>
          <a:prstGeom prst="quad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енн</a:t>
            </a:r>
            <a:endParaRPr lang="ru-RU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2143108" y="3571876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6715140" y="3571876"/>
            <a:ext cx="35719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0" y="3982998"/>
            <a:ext cx="464343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u="sng" dirty="0"/>
              <a:t>Вывод: </a:t>
            </a:r>
            <a:r>
              <a:rPr lang="ru-RU" sz="3600" b="1" i="1" dirty="0"/>
              <a:t>правописание </a:t>
            </a:r>
            <a:r>
              <a:rPr lang="ru-RU" sz="3600" b="1" i="1" dirty="0" smtClean="0"/>
              <a:t>суффиксов зависит от спряжения</a:t>
            </a:r>
            <a:endParaRPr lang="ru-RU" sz="3600" dirty="0"/>
          </a:p>
        </p:txBody>
      </p:sp>
      <p:sp>
        <p:nvSpPr>
          <p:cNvPr id="18" name="Прямоугольник 17"/>
          <p:cNvSpPr/>
          <p:nvPr/>
        </p:nvSpPr>
        <p:spPr>
          <a:xfrm rot="10800000" flipH="1" flipV="1">
            <a:off x="4572000" y="4196775"/>
            <a:ext cx="457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u="sng" dirty="0"/>
              <a:t>Вывод</a:t>
            </a:r>
            <a:r>
              <a:rPr lang="ru-RU" sz="3600" b="1" i="1" dirty="0"/>
              <a:t>: правописание гласных зависит от </a:t>
            </a:r>
            <a:r>
              <a:rPr lang="ru-RU" sz="3600" b="1" i="1" dirty="0" smtClean="0"/>
              <a:t>начальной формы глагола</a:t>
            </a:r>
            <a:endParaRPr lang="ru-RU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Вариант 1</a:t>
            </a:r>
            <a:endParaRPr kumimoji="0" lang="ru-RU" sz="3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Поставьте глагол во 2-лицо единственное число настоящего или будущего времени.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Образец:   ДОГОНИШЬ ( 2-е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спр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. 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Смотр…., обид…, дума….,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крикн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…, гон….,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узна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прыгн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зижд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…..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ся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  (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искл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. 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Вариант 2</a:t>
            </a:r>
            <a:endParaRPr kumimoji="0" lang="ru-RU" sz="32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Поставьте глагол в 3-лицо множественное число настоящего или будущего времени.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Образец:   БОРЮТСЯ ( 1-е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спр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. )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Стел…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ся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стро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…т,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расста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…т,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подкле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…т,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посе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…т,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зыбл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ся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 (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искл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. ),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дыш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…т.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144000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Укажите варианты ответов, в которых в обоих словах одного ряда пропущена одна и та же буква. Запишите номера ответов».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1) 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намаж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шь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накле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вший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2) 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рассмотр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шь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оконч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вший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3) 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подремл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шь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определя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мый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;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4)  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постро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шь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озеленя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мый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5)  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узна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шь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раста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…</a:t>
            </a:r>
            <a:r>
              <a:rPr kumimoji="0" lang="ru-RU" sz="4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вший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928690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Calibri" pitchFamily="34" charset="0"/>
              </a:rPr>
              <a:t>- В каком ряду пропущена буква «Я» ?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endParaRPr lang="ru-RU" sz="3600" dirty="0" smtClean="0"/>
          </a:p>
          <a:p>
            <a:r>
              <a:rPr lang="ru-RU" sz="3600" dirty="0" smtClean="0"/>
              <a:t>1</a:t>
            </a:r>
            <a:r>
              <a:rPr lang="ru-RU" sz="3600" dirty="0"/>
              <a:t>) краски </a:t>
            </a:r>
            <a:r>
              <a:rPr lang="ru-RU" sz="3600" dirty="0" err="1"/>
              <a:t>выгора</a:t>
            </a:r>
            <a:r>
              <a:rPr lang="ru-RU" sz="3600" dirty="0"/>
              <a:t>…т, </a:t>
            </a:r>
            <a:r>
              <a:rPr lang="ru-RU" sz="3600" dirty="0" err="1"/>
              <a:t>колебл</a:t>
            </a:r>
            <a:r>
              <a:rPr lang="ru-RU" sz="3600" dirty="0"/>
              <a:t>….</a:t>
            </a:r>
            <a:r>
              <a:rPr lang="ru-RU" sz="3600" dirty="0" err="1"/>
              <a:t>щиеся</a:t>
            </a:r>
            <a:r>
              <a:rPr lang="ru-RU" sz="3600" dirty="0"/>
              <a:t> листья;</a:t>
            </a:r>
          </a:p>
          <a:p>
            <a:r>
              <a:rPr lang="ru-RU" sz="3600" dirty="0"/>
              <a:t>2) о</a:t>
            </a:r>
            <a:r>
              <a:rPr lang="ru-RU" sz="3600" dirty="0" smtClean="0"/>
              <a:t>ни </a:t>
            </a:r>
            <a:r>
              <a:rPr lang="ru-RU" sz="3600" dirty="0" err="1" smtClean="0"/>
              <a:t>стро</a:t>
            </a:r>
            <a:r>
              <a:rPr lang="ru-RU" sz="3600" dirty="0" smtClean="0"/>
              <a:t>…т, </a:t>
            </a:r>
            <a:r>
              <a:rPr lang="ru-RU" sz="3600" dirty="0"/>
              <a:t>се…</a:t>
            </a:r>
            <a:r>
              <a:rPr lang="ru-RU" sz="3600" dirty="0" err="1"/>
              <a:t>вший</a:t>
            </a:r>
            <a:r>
              <a:rPr lang="ru-RU" sz="3600" dirty="0"/>
              <a:t> в поле</a:t>
            </a:r>
          </a:p>
          <a:p>
            <a:r>
              <a:rPr lang="ru-RU" sz="3600" dirty="0"/>
              <a:t>3) </a:t>
            </a:r>
            <a:r>
              <a:rPr lang="ru-RU" sz="3600" dirty="0" err="1" smtClean="0"/>
              <a:t>желте</a:t>
            </a:r>
            <a:r>
              <a:rPr lang="ru-RU" sz="3600" dirty="0" smtClean="0"/>
              <a:t>…т вдали, </a:t>
            </a:r>
            <a:r>
              <a:rPr lang="ru-RU" sz="3600" dirty="0" err="1"/>
              <a:t>скош</a:t>
            </a:r>
            <a:r>
              <a:rPr lang="ru-RU" sz="3600" dirty="0"/>
              <a:t>…</a:t>
            </a:r>
            <a:r>
              <a:rPr lang="ru-RU" sz="3600" dirty="0" err="1"/>
              <a:t>нный</a:t>
            </a:r>
            <a:r>
              <a:rPr lang="ru-RU" sz="3600" dirty="0"/>
              <a:t> луг</a:t>
            </a:r>
          </a:p>
          <a:p>
            <a:r>
              <a:rPr lang="ru-RU" sz="3600" dirty="0"/>
              <a:t>4) </a:t>
            </a:r>
            <a:r>
              <a:rPr lang="ru-RU" sz="3600" dirty="0" err="1"/>
              <a:t>ненавид</a:t>
            </a:r>
            <a:r>
              <a:rPr lang="ru-RU" sz="3600" dirty="0"/>
              <a:t>…т всех, </a:t>
            </a:r>
            <a:r>
              <a:rPr lang="ru-RU" sz="3600" dirty="0" err="1"/>
              <a:t>заплет</a:t>
            </a:r>
            <a:r>
              <a:rPr lang="ru-RU" sz="3600" dirty="0"/>
              <a:t>…</a:t>
            </a:r>
            <a:r>
              <a:rPr lang="ru-RU" sz="3600" dirty="0" err="1"/>
              <a:t>вший</a:t>
            </a:r>
            <a:r>
              <a:rPr lang="ru-RU" sz="3600" dirty="0"/>
              <a:t> </a:t>
            </a:r>
            <a:r>
              <a:rPr lang="ru-RU" sz="3600" dirty="0" smtClean="0"/>
              <a:t>косу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580</Words>
  <Application>Microsoft Office PowerPoint</Application>
  <PresentationFormat>Экран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Культура речи – это владение нормами устного и письменного литературного языка (правила произношения, ударения, грамматики, словоупотребления и т.д. 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Пользователь Windows</cp:lastModifiedBy>
  <cp:revision>15</cp:revision>
  <dcterms:created xsi:type="dcterms:W3CDTF">2023-11-01T17:31:36Z</dcterms:created>
  <dcterms:modified xsi:type="dcterms:W3CDTF">2023-11-01T19:31:18Z</dcterms:modified>
</cp:coreProperties>
</file>